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4"/>
  </p:sldMasterIdLst>
  <p:notesMasterIdLst>
    <p:notesMasterId r:id="rId49"/>
  </p:notesMasterIdLst>
  <p:handoutMasterIdLst>
    <p:handoutMasterId r:id="rId50"/>
  </p:handoutMasterIdLst>
  <p:sldIdLst>
    <p:sldId id="1864" r:id="rId5"/>
    <p:sldId id="1846" r:id="rId6"/>
    <p:sldId id="1868" r:id="rId7"/>
    <p:sldId id="1848" r:id="rId8"/>
    <p:sldId id="1845" r:id="rId9"/>
    <p:sldId id="1849" r:id="rId10"/>
    <p:sldId id="1866" r:id="rId11"/>
    <p:sldId id="1869" r:id="rId12"/>
    <p:sldId id="1870" r:id="rId13"/>
    <p:sldId id="1852" r:id="rId14"/>
    <p:sldId id="1871" r:id="rId15"/>
    <p:sldId id="1872" r:id="rId16"/>
    <p:sldId id="1873" r:id="rId17"/>
    <p:sldId id="1875" r:id="rId18"/>
    <p:sldId id="1874" r:id="rId19"/>
    <p:sldId id="1876" r:id="rId20"/>
    <p:sldId id="1877" r:id="rId21"/>
    <p:sldId id="1878" r:id="rId22"/>
    <p:sldId id="1879" r:id="rId23"/>
    <p:sldId id="1880" r:id="rId24"/>
    <p:sldId id="1881" r:id="rId25"/>
    <p:sldId id="1882" r:id="rId26"/>
    <p:sldId id="1883" r:id="rId27"/>
    <p:sldId id="1884" r:id="rId28"/>
    <p:sldId id="1885" r:id="rId29"/>
    <p:sldId id="1886" r:id="rId30"/>
    <p:sldId id="1887" r:id="rId31"/>
    <p:sldId id="1890" r:id="rId32"/>
    <p:sldId id="1891" r:id="rId33"/>
    <p:sldId id="1888" r:id="rId34"/>
    <p:sldId id="1889" r:id="rId35"/>
    <p:sldId id="1892" r:id="rId36"/>
    <p:sldId id="1893" r:id="rId37"/>
    <p:sldId id="1900" r:id="rId38"/>
    <p:sldId id="1901" r:id="rId39"/>
    <p:sldId id="1903" r:id="rId40"/>
    <p:sldId id="1902" r:id="rId41"/>
    <p:sldId id="1894" r:id="rId42"/>
    <p:sldId id="1895" r:id="rId43"/>
    <p:sldId id="1896" r:id="rId44"/>
    <p:sldId id="1897" r:id="rId45"/>
    <p:sldId id="1898" r:id="rId46"/>
    <p:sldId id="1899" r:id="rId47"/>
    <p:sldId id="1859" r:id="rId48"/>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80" userDrawn="1">
          <p15:clr>
            <a:srgbClr val="A4A3A4"/>
          </p15:clr>
        </p15:guide>
        <p15:guide id="3" pos="7200" userDrawn="1">
          <p15:clr>
            <a:srgbClr val="A4A3A4"/>
          </p15:clr>
        </p15:guide>
        <p15:guide id="4" pos="4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4387"/>
    <a:srgbClr val="FF2625"/>
    <a:srgbClr val="007788"/>
    <a:srgbClr val="297C2A"/>
    <a:srgbClr val="F69000"/>
    <a:srgbClr val="01C2D1"/>
    <a:srgbClr val="D6D734"/>
    <a:srgbClr val="005C68"/>
    <a:srgbClr val="3B2E58"/>
    <a:srgbClr val="6B292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01" autoAdjust="0"/>
    <p:restoredTop sz="96327" autoAdjust="0"/>
  </p:normalViewPr>
  <p:slideViewPr>
    <p:cSldViewPr snapToGrid="0">
      <p:cViewPr varScale="1">
        <p:scale>
          <a:sx n="160" d="100"/>
          <a:sy n="160" d="100"/>
        </p:scale>
        <p:origin x="720" y="176"/>
      </p:cViewPr>
      <p:guideLst>
        <p:guide orient="horz" pos="2160"/>
        <p:guide pos="480"/>
        <p:guide pos="7200"/>
        <p:guide pos="4368"/>
      </p:guideLst>
    </p:cSldViewPr>
  </p:slideViewPr>
  <p:notesTextViewPr>
    <p:cViewPr>
      <p:scale>
        <a:sx n="1" d="1"/>
        <a:sy n="1" d="1"/>
      </p:scale>
      <p:origin x="0" y="0"/>
    </p:cViewPr>
  </p:notesTextViewPr>
  <p:sorterViewPr>
    <p:cViewPr>
      <p:scale>
        <a:sx n="94" d="100"/>
        <a:sy n="94"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64755FB-C037-51AD-D3DB-39AAE1C8A90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ECABA77-5AEA-B928-D4E4-5F2A421F2A7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56145E-6485-9D44-AA09-8EBA7E505A25}" type="datetimeFigureOut">
              <a:rPr lang="en-US" smtClean="0"/>
              <a:t>3/20/24</a:t>
            </a:fld>
            <a:endParaRPr lang="en-US"/>
          </a:p>
        </p:txBody>
      </p:sp>
      <p:sp>
        <p:nvSpPr>
          <p:cNvPr id="4" name="Footer Placeholder 3">
            <a:extLst>
              <a:ext uri="{FF2B5EF4-FFF2-40B4-BE49-F238E27FC236}">
                <a16:creationId xmlns:a16="http://schemas.microsoft.com/office/drawing/2014/main" id="{D4B600F4-B3C4-EC29-FA5E-17ED144DB28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FC7F00B-8676-D4A4-3C47-6E7409D8A1E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8525C8D-28D4-2849-8BB7-3FC1AA858AC7}" type="slidenum">
              <a:rPr lang="en-US" smtClean="0"/>
              <a:t>‹#›</a:t>
            </a:fld>
            <a:endParaRPr lang="en-US"/>
          </a:p>
        </p:txBody>
      </p:sp>
    </p:spTree>
    <p:extLst>
      <p:ext uri="{BB962C8B-B14F-4D97-AF65-F5344CB8AC3E}">
        <p14:creationId xmlns:p14="http://schemas.microsoft.com/office/powerpoint/2010/main" val="255419913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1</a:t>
            </a:fld>
            <a:endParaRPr lang="en-US" altLang="en-US" dirty="0"/>
          </a:p>
        </p:txBody>
      </p:sp>
      <p:sp>
        <p:nvSpPr>
          <p:cNvPr id="15363" name="Rectangle 2">
            <a:extLst>
              <a:ext uri="{FF2B5EF4-FFF2-40B4-BE49-F238E27FC236}">
                <a16:creationId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
        <p:nvSpPr>
          <p:cNvPr id="2" name="Footer Placeholder 1">
            <a:extLst>
              <a:ext uri="{FF2B5EF4-FFF2-40B4-BE49-F238E27FC236}">
                <a16:creationId xmlns:a16="http://schemas.microsoft.com/office/drawing/2014/main" id="{294BDAD1-5F10-E9D3-CDCD-D0B2CE8C0A42}"/>
              </a:ext>
            </a:extLst>
          </p:cNvPr>
          <p:cNvSpPr>
            <a:spLocks noGrp="1"/>
          </p:cNvSpPr>
          <p:nvPr>
            <p:ph type="ftr" sz="quarter" idx="4"/>
          </p:nvPr>
        </p:nvSpPr>
        <p:spPr/>
        <p:txBody>
          <a:bodyPr/>
          <a:lstStyle/>
          <a:p>
            <a:pPr>
              <a:defRPr/>
            </a:pPr>
            <a:endParaRPr lang="en-US" dirty="0"/>
          </a:p>
        </p:txBody>
      </p:sp>
    </p:spTree>
    <p:extLst>
      <p:ext uri="{BB962C8B-B14F-4D97-AF65-F5344CB8AC3E}">
        <p14:creationId xmlns:p14="http://schemas.microsoft.com/office/powerpoint/2010/main" val="19508148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DF60DA-5A5C-C2DD-7B6F-4105625E3842}"/>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BC1D2F-D0B1-4D03-3227-D651872EBF8B}"/>
              </a:ext>
            </a:extLst>
          </p:cNvPr>
          <p:cNvSpPr>
            <a:spLocks noGrp="1"/>
          </p:cNvSpPr>
          <p:nvPr>
            <p:ph type="ftr" sz="quarter" idx="4"/>
          </p:nvPr>
        </p:nvSpPr>
        <p:spPr/>
        <p:txBody>
          <a:bodyPr/>
          <a:lstStyle/>
          <a:p>
            <a:pPr>
              <a:defRPr/>
            </a:pPr>
            <a:endParaRPr lang="en-US" dirty="0"/>
          </a:p>
        </p:txBody>
      </p:sp>
    </p:spTree>
    <p:extLst>
      <p:ext uri="{BB962C8B-B14F-4D97-AF65-F5344CB8AC3E}">
        <p14:creationId xmlns:p14="http://schemas.microsoft.com/office/powerpoint/2010/main" val="1571153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025C1A-E4C5-F1F2-ACA3-42C7BB14B7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06511B-9FD9-23DC-F865-13FD69AF10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B3B16B-ED75-C2E8-428B-8FE2FBC1F8C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AC27DFF-C96A-0E5F-D9DB-162224F3A78D}"/>
              </a:ext>
            </a:extLst>
          </p:cNvPr>
          <p:cNvSpPr>
            <a:spLocks noGrp="1"/>
          </p:cNvSpPr>
          <p:nvPr>
            <p:ph type="sldNum" sz="quarter" idx="5"/>
          </p:nvPr>
        </p:nvSpPr>
        <p:spPr/>
        <p:txBody>
          <a:bodyPr/>
          <a:lstStyle/>
          <a:p>
            <a:fld id="{6DEB7EE2-04A2-4FB2-9625-C9C73AC4D32F}" type="slidenum">
              <a:rPr lang="en-US" altLang="en-US" smtClean="0"/>
              <a:pPr/>
              <a:t>16</a:t>
            </a:fld>
            <a:endParaRPr lang="en-US" altLang="en-US" dirty="0"/>
          </a:p>
        </p:txBody>
      </p:sp>
      <p:sp>
        <p:nvSpPr>
          <p:cNvPr id="5" name="Footer Placeholder 4">
            <a:extLst>
              <a:ext uri="{FF2B5EF4-FFF2-40B4-BE49-F238E27FC236}">
                <a16:creationId xmlns:a16="http://schemas.microsoft.com/office/drawing/2014/main" id="{FDBBEEE1-DBD4-D308-D68D-8542D6599A98}"/>
              </a:ext>
            </a:extLst>
          </p:cNvPr>
          <p:cNvSpPr>
            <a:spLocks noGrp="1"/>
          </p:cNvSpPr>
          <p:nvPr>
            <p:ph type="ftr" sz="quarter" idx="4"/>
          </p:nvPr>
        </p:nvSpPr>
        <p:spPr/>
        <p:txBody>
          <a:bodyPr/>
          <a:lstStyle/>
          <a:p>
            <a:pPr>
              <a:defRPr/>
            </a:pPr>
            <a:endParaRPr lang="en-US" dirty="0"/>
          </a:p>
        </p:txBody>
      </p:sp>
    </p:spTree>
    <p:extLst>
      <p:ext uri="{BB962C8B-B14F-4D97-AF65-F5344CB8AC3E}">
        <p14:creationId xmlns:p14="http://schemas.microsoft.com/office/powerpoint/2010/main" val="37523526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3ADC21-5759-1D98-88DB-6AA78C1F72CF}"/>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F6D5A424-CC85-9A98-F2BE-DD66DB853D10}"/>
              </a:ext>
            </a:extLst>
          </p:cNvPr>
          <p:cNvSpPr>
            <a:spLocks noGrp="1"/>
          </p:cNvSpPr>
          <p:nvPr>
            <p:ph type="ftr" sz="quarter" idx="4"/>
          </p:nvPr>
        </p:nvSpPr>
        <p:spPr/>
        <p:txBody>
          <a:bodyPr/>
          <a:lstStyle/>
          <a:p>
            <a:pPr>
              <a:defRPr/>
            </a:pPr>
            <a:endParaRPr lang="en-US" dirty="0"/>
          </a:p>
        </p:txBody>
      </p:sp>
    </p:spTree>
    <p:extLst>
      <p:ext uri="{BB962C8B-B14F-4D97-AF65-F5344CB8AC3E}">
        <p14:creationId xmlns:p14="http://schemas.microsoft.com/office/powerpoint/2010/main" val="20909395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1AEF09-2942-1FA9-FFB4-DEDDD2013A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35937E6-B556-2CB2-8DEA-598C5D7E93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586EF0-B7D5-B38B-87DC-D42EBC2A675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3434A02-DFB4-CD24-6521-7854F7A7D707}"/>
              </a:ext>
            </a:extLst>
          </p:cNvPr>
          <p:cNvSpPr>
            <a:spLocks noGrp="1"/>
          </p:cNvSpPr>
          <p:nvPr>
            <p:ph type="sldNum" sz="quarter" idx="5"/>
          </p:nvPr>
        </p:nvSpPr>
        <p:spPr/>
        <p:txBody>
          <a:bodyPr/>
          <a:lstStyle/>
          <a:p>
            <a:fld id="{6DEB7EE2-04A2-4FB2-9625-C9C73AC4D32F}" type="slidenum">
              <a:rPr lang="en-US" altLang="en-US" smtClean="0"/>
              <a:pPr/>
              <a:t>18</a:t>
            </a:fld>
            <a:endParaRPr lang="en-US" altLang="en-US" dirty="0"/>
          </a:p>
        </p:txBody>
      </p:sp>
      <p:sp>
        <p:nvSpPr>
          <p:cNvPr id="5" name="Footer Placeholder 4">
            <a:extLst>
              <a:ext uri="{FF2B5EF4-FFF2-40B4-BE49-F238E27FC236}">
                <a16:creationId xmlns:a16="http://schemas.microsoft.com/office/drawing/2014/main" id="{04EBBB63-E506-507E-0F78-7B1748E0684E}"/>
              </a:ext>
            </a:extLst>
          </p:cNvPr>
          <p:cNvSpPr>
            <a:spLocks noGrp="1"/>
          </p:cNvSpPr>
          <p:nvPr>
            <p:ph type="ftr" sz="quarter" idx="4"/>
          </p:nvPr>
        </p:nvSpPr>
        <p:spPr/>
        <p:txBody>
          <a:bodyPr/>
          <a:lstStyle/>
          <a:p>
            <a:pPr>
              <a:defRPr/>
            </a:pPr>
            <a:endParaRPr lang="en-US" dirty="0"/>
          </a:p>
        </p:txBody>
      </p:sp>
    </p:spTree>
    <p:extLst>
      <p:ext uri="{BB962C8B-B14F-4D97-AF65-F5344CB8AC3E}">
        <p14:creationId xmlns:p14="http://schemas.microsoft.com/office/powerpoint/2010/main" val="19521409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2EF4AE-31D2-EE33-11F5-2795F10462FD}"/>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05234B33-7E86-E5A1-9C63-284AA11BF7F6}"/>
              </a:ext>
            </a:extLst>
          </p:cNvPr>
          <p:cNvSpPr>
            <a:spLocks noGrp="1"/>
          </p:cNvSpPr>
          <p:nvPr>
            <p:ph type="ftr" sz="quarter" idx="4"/>
          </p:nvPr>
        </p:nvSpPr>
        <p:spPr/>
        <p:txBody>
          <a:bodyPr/>
          <a:lstStyle/>
          <a:p>
            <a:pPr>
              <a:defRPr/>
            </a:pPr>
            <a:endParaRPr lang="en-US" dirty="0"/>
          </a:p>
        </p:txBody>
      </p:sp>
    </p:spTree>
    <p:extLst>
      <p:ext uri="{BB962C8B-B14F-4D97-AF65-F5344CB8AC3E}">
        <p14:creationId xmlns:p14="http://schemas.microsoft.com/office/powerpoint/2010/main" val="30463060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1474A8-2378-5D36-91B0-3CD32BD627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BB9B7C-AF4D-3351-073E-8E3D5C501C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8D64ED-FC78-7E30-55C8-BA56BB80F0F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02D74BE-4AE8-31F1-B8C1-4461A7CB8703}"/>
              </a:ext>
            </a:extLst>
          </p:cNvPr>
          <p:cNvSpPr>
            <a:spLocks noGrp="1"/>
          </p:cNvSpPr>
          <p:nvPr>
            <p:ph type="sldNum" sz="quarter" idx="5"/>
          </p:nvPr>
        </p:nvSpPr>
        <p:spPr/>
        <p:txBody>
          <a:bodyPr/>
          <a:lstStyle/>
          <a:p>
            <a:fld id="{6DEB7EE2-04A2-4FB2-9625-C9C73AC4D32F}" type="slidenum">
              <a:rPr lang="en-US" altLang="en-US" smtClean="0"/>
              <a:pPr/>
              <a:t>20</a:t>
            </a:fld>
            <a:endParaRPr lang="en-US" altLang="en-US" dirty="0"/>
          </a:p>
        </p:txBody>
      </p:sp>
      <p:sp>
        <p:nvSpPr>
          <p:cNvPr id="5" name="Footer Placeholder 4">
            <a:extLst>
              <a:ext uri="{FF2B5EF4-FFF2-40B4-BE49-F238E27FC236}">
                <a16:creationId xmlns:a16="http://schemas.microsoft.com/office/drawing/2014/main" id="{FA7315B2-5743-E3E5-00BA-B5CD0DF57957}"/>
              </a:ext>
            </a:extLst>
          </p:cNvPr>
          <p:cNvSpPr>
            <a:spLocks noGrp="1"/>
          </p:cNvSpPr>
          <p:nvPr>
            <p:ph type="ftr" sz="quarter" idx="4"/>
          </p:nvPr>
        </p:nvSpPr>
        <p:spPr/>
        <p:txBody>
          <a:bodyPr/>
          <a:lstStyle/>
          <a:p>
            <a:pPr>
              <a:defRPr/>
            </a:pPr>
            <a:endParaRPr lang="en-US" dirty="0"/>
          </a:p>
        </p:txBody>
      </p:sp>
    </p:spTree>
    <p:extLst>
      <p:ext uri="{BB962C8B-B14F-4D97-AF65-F5344CB8AC3E}">
        <p14:creationId xmlns:p14="http://schemas.microsoft.com/office/powerpoint/2010/main" val="37694204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B17F3A-317D-FC27-7C83-4C9FB4EBD7A1}"/>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BD65BD-7FCC-0273-9F51-82F23ECAABA9}"/>
              </a:ext>
            </a:extLst>
          </p:cNvPr>
          <p:cNvSpPr>
            <a:spLocks noGrp="1"/>
          </p:cNvSpPr>
          <p:nvPr>
            <p:ph type="ftr" sz="quarter" idx="4"/>
          </p:nvPr>
        </p:nvSpPr>
        <p:spPr/>
        <p:txBody>
          <a:bodyPr/>
          <a:lstStyle/>
          <a:p>
            <a:pPr>
              <a:defRPr/>
            </a:pPr>
            <a:endParaRPr lang="en-US" dirty="0"/>
          </a:p>
        </p:txBody>
      </p:sp>
    </p:spTree>
    <p:extLst>
      <p:ext uri="{BB962C8B-B14F-4D97-AF65-F5344CB8AC3E}">
        <p14:creationId xmlns:p14="http://schemas.microsoft.com/office/powerpoint/2010/main" val="32066551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93E264-B588-D3B7-0610-DDE9F91221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0A626B-7E53-1A23-29E1-08F41422F8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D52B75-1B5D-94E4-4B94-E27E1D97004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6C42D2B-7B0B-E19C-F1E6-03D0514EE33D}"/>
              </a:ext>
            </a:extLst>
          </p:cNvPr>
          <p:cNvSpPr>
            <a:spLocks noGrp="1"/>
          </p:cNvSpPr>
          <p:nvPr>
            <p:ph type="sldNum" sz="quarter" idx="5"/>
          </p:nvPr>
        </p:nvSpPr>
        <p:spPr/>
        <p:txBody>
          <a:bodyPr/>
          <a:lstStyle/>
          <a:p>
            <a:fld id="{6DEB7EE2-04A2-4FB2-9625-C9C73AC4D32F}" type="slidenum">
              <a:rPr lang="en-US" altLang="en-US" smtClean="0"/>
              <a:pPr/>
              <a:t>22</a:t>
            </a:fld>
            <a:endParaRPr lang="en-US" altLang="en-US" dirty="0"/>
          </a:p>
        </p:txBody>
      </p:sp>
      <p:sp>
        <p:nvSpPr>
          <p:cNvPr id="5" name="Footer Placeholder 4">
            <a:extLst>
              <a:ext uri="{FF2B5EF4-FFF2-40B4-BE49-F238E27FC236}">
                <a16:creationId xmlns:a16="http://schemas.microsoft.com/office/drawing/2014/main" id="{C473C9A7-3732-D938-0468-CC6845836A3B}"/>
              </a:ext>
            </a:extLst>
          </p:cNvPr>
          <p:cNvSpPr>
            <a:spLocks noGrp="1"/>
          </p:cNvSpPr>
          <p:nvPr>
            <p:ph type="ftr" sz="quarter" idx="4"/>
          </p:nvPr>
        </p:nvSpPr>
        <p:spPr/>
        <p:txBody>
          <a:bodyPr/>
          <a:lstStyle/>
          <a:p>
            <a:pPr>
              <a:defRPr/>
            </a:pPr>
            <a:endParaRPr lang="en-US" dirty="0"/>
          </a:p>
        </p:txBody>
      </p:sp>
    </p:spTree>
    <p:extLst>
      <p:ext uri="{BB962C8B-B14F-4D97-AF65-F5344CB8AC3E}">
        <p14:creationId xmlns:p14="http://schemas.microsoft.com/office/powerpoint/2010/main" val="16034606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ACB3A-817C-05ED-E46C-F276E788DFD3}"/>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C918A794-C8D5-1D91-C80F-C52D9B9D3AE1}"/>
              </a:ext>
            </a:extLst>
          </p:cNvPr>
          <p:cNvSpPr>
            <a:spLocks noGrp="1"/>
          </p:cNvSpPr>
          <p:nvPr>
            <p:ph type="ftr" sz="quarter" idx="4"/>
          </p:nvPr>
        </p:nvSpPr>
        <p:spPr/>
        <p:txBody>
          <a:bodyPr/>
          <a:lstStyle/>
          <a:p>
            <a:pPr>
              <a:defRPr/>
            </a:pPr>
            <a:endParaRPr lang="en-US" dirty="0"/>
          </a:p>
        </p:txBody>
      </p:sp>
    </p:spTree>
    <p:extLst>
      <p:ext uri="{BB962C8B-B14F-4D97-AF65-F5344CB8AC3E}">
        <p14:creationId xmlns:p14="http://schemas.microsoft.com/office/powerpoint/2010/main" val="6925714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03E7B9-2996-3C2B-ACC4-5CF7363F1D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2F4C3F-DD53-A6D7-958B-61A6E2B51CE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87AA3E6-1DD0-50C8-D16F-51650B30936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B71A297-F963-31B4-71BE-BD49C33BDBE6}"/>
              </a:ext>
            </a:extLst>
          </p:cNvPr>
          <p:cNvSpPr>
            <a:spLocks noGrp="1"/>
          </p:cNvSpPr>
          <p:nvPr>
            <p:ph type="sldNum" sz="quarter" idx="5"/>
          </p:nvPr>
        </p:nvSpPr>
        <p:spPr/>
        <p:txBody>
          <a:bodyPr/>
          <a:lstStyle/>
          <a:p>
            <a:fld id="{6DEB7EE2-04A2-4FB2-9625-C9C73AC4D32F}" type="slidenum">
              <a:rPr lang="en-US" altLang="en-US" smtClean="0"/>
              <a:pPr/>
              <a:t>24</a:t>
            </a:fld>
            <a:endParaRPr lang="en-US" altLang="en-US" dirty="0"/>
          </a:p>
        </p:txBody>
      </p:sp>
      <p:sp>
        <p:nvSpPr>
          <p:cNvPr id="5" name="Footer Placeholder 4">
            <a:extLst>
              <a:ext uri="{FF2B5EF4-FFF2-40B4-BE49-F238E27FC236}">
                <a16:creationId xmlns:a16="http://schemas.microsoft.com/office/drawing/2014/main" id="{747D116F-9AC1-C05F-39A9-877AA8A093E9}"/>
              </a:ext>
            </a:extLst>
          </p:cNvPr>
          <p:cNvSpPr>
            <a:spLocks noGrp="1"/>
          </p:cNvSpPr>
          <p:nvPr>
            <p:ph type="ftr" sz="quarter" idx="4"/>
          </p:nvPr>
        </p:nvSpPr>
        <p:spPr/>
        <p:txBody>
          <a:bodyPr/>
          <a:lstStyle/>
          <a:p>
            <a:pPr>
              <a:defRPr/>
            </a:pPr>
            <a:endParaRPr lang="en-US" dirty="0"/>
          </a:p>
        </p:txBody>
      </p:sp>
    </p:spTree>
    <p:extLst>
      <p:ext uri="{BB962C8B-B14F-4D97-AF65-F5344CB8AC3E}">
        <p14:creationId xmlns:p14="http://schemas.microsoft.com/office/powerpoint/2010/main" val="1593570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4</a:t>
            </a:fld>
            <a:endParaRPr lang="en-US" altLang="en-US" dirty="0"/>
          </a:p>
        </p:txBody>
      </p:sp>
      <p:sp>
        <p:nvSpPr>
          <p:cNvPr id="5" name="Footer Placeholder 4">
            <a:extLst>
              <a:ext uri="{FF2B5EF4-FFF2-40B4-BE49-F238E27FC236}">
                <a16:creationId xmlns:a16="http://schemas.microsoft.com/office/drawing/2014/main" id="{D6C62044-3950-E23C-E983-4B4BA1D2C99B}"/>
              </a:ext>
            </a:extLst>
          </p:cNvPr>
          <p:cNvSpPr>
            <a:spLocks noGrp="1"/>
          </p:cNvSpPr>
          <p:nvPr>
            <p:ph type="ftr" sz="quarter" idx="4"/>
          </p:nvPr>
        </p:nvSpPr>
        <p:spPr/>
        <p:txBody>
          <a:bodyPr/>
          <a:lstStyle/>
          <a:p>
            <a:pPr>
              <a:defRPr/>
            </a:pPr>
            <a:endParaRPr lang="en-US" dirty="0"/>
          </a:p>
        </p:txBody>
      </p:sp>
    </p:spTree>
    <p:extLst>
      <p:ext uri="{BB962C8B-B14F-4D97-AF65-F5344CB8AC3E}">
        <p14:creationId xmlns:p14="http://schemas.microsoft.com/office/powerpoint/2010/main" val="13834179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9683AD-E7EF-D346-E698-BB6D4C80F504}"/>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A0E73798-E44A-EFD7-B7F7-B1F0456F78F8}"/>
              </a:ext>
            </a:extLst>
          </p:cNvPr>
          <p:cNvSpPr>
            <a:spLocks noGrp="1"/>
          </p:cNvSpPr>
          <p:nvPr>
            <p:ph type="ftr" sz="quarter" idx="4"/>
          </p:nvPr>
        </p:nvSpPr>
        <p:spPr/>
        <p:txBody>
          <a:bodyPr/>
          <a:lstStyle/>
          <a:p>
            <a:pPr>
              <a:defRPr/>
            </a:pPr>
            <a:endParaRPr lang="en-US" dirty="0"/>
          </a:p>
        </p:txBody>
      </p:sp>
    </p:spTree>
    <p:extLst>
      <p:ext uri="{BB962C8B-B14F-4D97-AF65-F5344CB8AC3E}">
        <p14:creationId xmlns:p14="http://schemas.microsoft.com/office/powerpoint/2010/main" val="14612160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0DD1A9-E42D-F4A6-1452-2CA8929B1E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E03A77-3AA6-981C-876C-15F536A884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139923-9259-6257-AA9F-3A4A8ACD450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A136AC7-F904-5D12-B622-B0A637C5E4F2}"/>
              </a:ext>
            </a:extLst>
          </p:cNvPr>
          <p:cNvSpPr>
            <a:spLocks noGrp="1"/>
          </p:cNvSpPr>
          <p:nvPr>
            <p:ph type="sldNum" sz="quarter" idx="5"/>
          </p:nvPr>
        </p:nvSpPr>
        <p:spPr/>
        <p:txBody>
          <a:bodyPr/>
          <a:lstStyle/>
          <a:p>
            <a:fld id="{6DEB7EE2-04A2-4FB2-9625-C9C73AC4D32F}" type="slidenum">
              <a:rPr lang="en-US" altLang="en-US" smtClean="0"/>
              <a:pPr/>
              <a:t>26</a:t>
            </a:fld>
            <a:endParaRPr lang="en-US" altLang="en-US" dirty="0"/>
          </a:p>
        </p:txBody>
      </p:sp>
      <p:sp>
        <p:nvSpPr>
          <p:cNvPr id="5" name="Footer Placeholder 4">
            <a:extLst>
              <a:ext uri="{FF2B5EF4-FFF2-40B4-BE49-F238E27FC236}">
                <a16:creationId xmlns:a16="http://schemas.microsoft.com/office/drawing/2014/main" id="{CF7FECA1-19A1-4D5D-BB29-91743B08F940}"/>
              </a:ext>
            </a:extLst>
          </p:cNvPr>
          <p:cNvSpPr>
            <a:spLocks noGrp="1"/>
          </p:cNvSpPr>
          <p:nvPr>
            <p:ph type="ftr" sz="quarter" idx="4"/>
          </p:nvPr>
        </p:nvSpPr>
        <p:spPr/>
        <p:txBody>
          <a:bodyPr/>
          <a:lstStyle/>
          <a:p>
            <a:pPr>
              <a:defRPr/>
            </a:pPr>
            <a:endParaRPr lang="en-US" dirty="0"/>
          </a:p>
        </p:txBody>
      </p:sp>
    </p:spTree>
    <p:extLst>
      <p:ext uri="{BB962C8B-B14F-4D97-AF65-F5344CB8AC3E}">
        <p14:creationId xmlns:p14="http://schemas.microsoft.com/office/powerpoint/2010/main" val="39353260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536A74-A9C9-0162-1A76-161630E082E5}"/>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B26C1E22-1A42-CA7C-C83E-44A71C805B64}"/>
              </a:ext>
            </a:extLst>
          </p:cNvPr>
          <p:cNvSpPr>
            <a:spLocks noGrp="1"/>
          </p:cNvSpPr>
          <p:nvPr>
            <p:ph type="ftr" sz="quarter" idx="4"/>
          </p:nvPr>
        </p:nvSpPr>
        <p:spPr/>
        <p:txBody>
          <a:bodyPr/>
          <a:lstStyle/>
          <a:p>
            <a:pPr>
              <a:defRPr/>
            </a:pPr>
            <a:endParaRPr lang="en-US" dirty="0"/>
          </a:p>
        </p:txBody>
      </p:sp>
    </p:spTree>
    <p:extLst>
      <p:ext uri="{BB962C8B-B14F-4D97-AF65-F5344CB8AC3E}">
        <p14:creationId xmlns:p14="http://schemas.microsoft.com/office/powerpoint/2010/main" val="18415456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698DED-61C1-673A-E2BB-8013ECEDB06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813CB9-C2C9-2B64-F560-3359D26144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961DAB1-5CC4-13C3-DFE9-D5BD90DF9CB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E95E15F-B645-2753-9C4C-9470643657B1}"/>
              </a:ext>
            </a:extLst>
          </p:cNvPr>
          <p:cNvSpPr>
            <a:spLocks noGrp="1"/>
          </p:cNvSpPr>
          <p:nvPr>
            <p:ph type="sldNum" sz="quarter" idx="5"/>
          </p:nvPr>
        </p:nvSpPr>
        <p:spPr/>
        <p:txBody>
          <a:bodyPr/>
          <a:lstStyle/>
          <a:p>
            <a:fld id="{6DEB7EE2-04A2-4FB2-9625-C9C73AC4D32F}" type="slidenum">
              <a:rPr lang="en-US" altLang="en-US" smtClean="0"/>
              <a:pPr/>
              <a:t>28</a:t>
            </a:fld>
            <a:endParaRPr lang="en-US" altLang="en-US" dirty="0"/>
          </a:p>
        </p:txBody>
      </p:sp>
      <p:sp>
        <p:nvSpPr>
          <p:cNvPr id="5" name="Footer Placeholder 4">
            <a:extLst>
              <a:ext uri="{FF2B5EF4-FFF2-40B4-BE49-F238E27FC236}">
                <a16:creationId xmlns:a16="http://schemas.microsoft.com/office/drawing/2014/main" id="{48412745-D32F-4B35-4592-F5F4381021D9}"/>
              </a:ext>
            </a:extLst>
          </p:cNvPr>
          <p:cNvSpPr>
            <a:spLocks noGrp="1"/>
          </p:cNvSpPr>
          <p:nvPr>
            <p:ph type="ftr" sz="quarter" idx="4"/>
          </p:nvPr>
        </p:nvSpPr>
        <p:spPr/>
        <p:txBody>
          <a:bodyPr/>
          <a:lstStyle/>
          <a:p>
            <a:pPr>
              <a:defRPr/>
            </a:pPr>
            <a:endParaRPr lang="en-US" dirty="0"/>
          </a:p>
        </p:txBody>
      </p:sp>
    </p:spTree>
    <p:extLst>
      <p:ext uri="{BB962C8B-B14F-4D97-AF65-F5344CB8AC3E}">
        <p14:creationId xmlns:p14="http://schemas.microsoft.com/office/powerpoint/2010/main" val="40216456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93BF0C-0986-15F0-E4F2-5FEEEF36C63D}"/>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A096D134-A4D7-7933-A0F6-CF14B3103D82}"/>
              </a:ext>
            </a:extLst>
          </p:cNvPr>
          <p:cNvSpPr>
            <a:spLocks noGrp="1"/>
          </p:cNvSpPr>
          <p:nvPr>
            <p:ph type="ftr" sz="quarter" idx="4"/>
          </p:nvPr>
        </p:nvSpPr>
        <p:spPr/>
        <p:txBody>
          <a:bodyPr/>
          <a:lstStyle/>
          <a:p>
            <a:pPr>
              <a:defRPr/>
            </a:pPr>
            <a:endParaRPr lang="en-US" dirty="0"/>
          </a:p>
        </p:txBody>
      </p:sp>
    </p:spTree>
    <p:extLst>
      <p:ext uri="{BB962C8B-B14F-4D97-AF65-F5344CB8AC3E}">
        <p14:creationId xmlns:p14="http://schemas.microsoft.com/office/powerpoint/2010/main" val="40271584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B73ECF-C354-4524-0A1E-63786FE60D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A7CB96D-760C-11FF-998F-7467F590FD6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1A73592-7D6A-7DE2-F277-18527C5D5F4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4337399-5AA7-AA40-C5EF-CF50BA92F2D6}"/>
              </a:ext>
            </a:extLst>
          </p:cNvPr>
          <p:cNvSpPr>
            <a:spLocks noGrp="1"/>
          </p:cNvSpPr>
          <p:nvPr>
            <p:ph type="sldNum" sz="quarter" idx="5"/>
          </p:nvPr>
        </p:nvSpPr>
        <p:spPr/>
        <p:txBody>
          <a:bodyPr/>
          <a:lstStyle/>
          <a:p>
            <a:fld id="{6DEB7EE2-04A2-4FB2-9625-C9C73AC4D32F}" type="slidenum">
              <a:rPr lang="en-US" altLang="en-US" smtClean="0"/>
              <a:pPr/>
              <a:t>30</a:t>
            </a:fld>
            <a:endParaRPr lang="en-US" altLang="en-US" dirty="0"/>
          </a:p>
        </p:txBody>
      </p:sp>
      <p:sp>
        <p:nvSpPr>
          <p:cNvPr id="5" name="Footer Placeholder 4">
            <a:extLst>
              <a:ext uri="{FF2B5EF4-FFF2-40B4-BE49-F238E27FC236}">
                <a16:creationId xmlns:a16="http://schemas.microsoft.com/office/drawing/2014/main" id="{41DE0D78-E4D2-B91A-6E90-8EC68C0C8411}"/>
              </a:ext>
            </a:extLst>
          </p:cNvPr>
          <p:cNvSpPr>
            <a:spLocks noGrp="1"/>
          </p:cNvSpPr>
          <p:nvPr>
            <p:ph type="ftr" sz="quarter" idx="4"/>
          </p:nvPr>
        </p:nvSpPr>
        <p:spPr/>
        <p:txBody>
          <a:bodyPr/>
          <a:lstStyle/>
          <a:p>
            <a:pPr>
              <a:defRPr/>
            </a:pPr>
            <a:endParaRPr lang="en-US" dirty="0"/>
          </a:p>
        </p:txBody>
      </p:sp>
    </p:spTree>
    <p:extLst>
      <p:ext uri="{BB962C8B-B14F-4D97-AF65-F5344CB8AC3E}">
        <p14:creationId xmlns:p14="http://schemas.microsoft.com/office/powerpoint/2010/main" val="29096367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4715C4-5F7D-73E3-E4DC-F6580A02DC78}"/>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81182E51-E50F-B443-834E-BD7929BE2FC0}"/>
              </a:ext>
            </a:extLst>
          </p:cNvPr>
          <p:cNvSpPr>
            <a:spLocks noGrp="1"/>
          </p:cNvSpPr>
          <p:nvPr>
            <p:ph type="ftr" sz="quarter" idx="4"/>
          </p:nvPr>
        </p:nvSpPr>
        <p:spPr/>
        <p:txBody>
          <a:bodyPr/>
          <a:lstStyle/>
          <a:p>
            <a:pPr>
              <a:defRPr/>
            </a:pPr>
            <a:endParaRPr lang="en-US" dirty="0"/>
          </a:p>
        </p:txBody>
      </p:sp>
    </p:spTree>
    <p:extLst>
      <p:ext uri="{BB962C8B-B14F-4D97-AF65-F5344CB8AC3E}">
        <p14:creationId xmlns:p14="http://schemas.microsoft.com/office/powerpoint/2010/main" val="25305551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E339B9-ED2D-41D8-BFCD-45FFDE8D8E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93E517-40FE-6E7C-71DF-25E99FA1A7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90F1DF3-C2B7-E8B6-A9F9-91755AE21AD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800D0-B0C5-A454-B6E2-12731FE9EB2B}"/>
              </a:ext>
            </a:extLst>
          </p:cNvPr>
          <p:cNvSpPr>
            <a:spLocks noGrp="1"/>
          </p:cNvSpPr>
          <p:nvPr>
            <p:ph type="sldNum" sz="quarter" idx="5"/>
          </p:nvPr>
        </p:nvSpPr>
        <p:spPr/>
        <p:txBody>
          <a:bodyPr/>
          <a:lstStyle/>
          <a:p>
            <a:fld id="{6DEB7EE2-04A2-4FB2-9625-C9C73AC4D32F}" type="slidenum">
              <a:rPr lang="en-US" altLang="en-US" smtClean="0"/>
              <a:pPr/>
              <a:t>32</a:t>
            </a:fld>
            <a:endParaRPr lang="en-US" altLang="en-US" dirty="0"/>
          </a:p>
        </p:txBody>
      </p:sp>
      <p:sp>
        <p:nvSpPr>
          <p:cNvPr id="5" name="Footer Placeholder 4">
            <a:extLst>
              <a:ext uri="{FF2B5EF4-FFF2-40B4-BE49-F238E27FC236}">
                <a16:creationId xmlns:a16="http://schemas.microsoft.com/office/drawing/2014/main" id="{1E2E3A7E-C27A-981B-5A39-F1EAECA54AA0}"/>
              </a:ext>
            </a:extLst>
          </p:cNvPr>
          <p:cNvSpPr>
            <a:spLocks noGrp="1"/>
          </p:cNvSpPr>
          <p:nvPr>
            <p:ph type="ftr" sz="quarter" idx="4"/>
          </p:nvPr>
        </p:nvSpPr>
        <p:spPr/>
        <p:txBody>
          <a:bodyPr/>
          <a:lstStyle/>
          <a:p>
            <a:pPr>
              <a:defRPr/>
            </a:pPr>
            <a:endParaRPr lang="en-US" dirty="0"/>
          </a:p>
        </p:txBody>
      </p:sp>
    </p:spTree>
    <p:extLst>
      <p:ext uri="{BB962C8B-B14F-4D97-AF65-F5344CB8AC3E}">
        <p14:creationId xmlns:p14="http://schemas.microsoft.com/office/powerpoint/2010/main" val="8455766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65112F-E0A1-D0CC-5E43-181D000E5554}"/>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33CD8B0D-DBD0-3688-BE58-525454221978}"/>
              </a:ext>
            </a:extLst>
          </p:cNvPr>
          <p:cNvSpPr>
            <a:spLocks noGrp="1"/>
          </p:cNvSpPr>
          <p:nvPr>
            <p:ph type="ftr" sz="quarter" idx="4"/>
          </p:nvPr>
        </p:nvSpPr>
        <p:spPr/>
        <p:txBody>
          <a:bodyPr/>
          <a:lstStyle/>
          <a:p>
            <a:pPr>
              <a:defRPr/>
            </a:pPr>
            <a:endParaRPr lang="en-US" dirty="0"/>
          </a:p>
        </p:txBody>
      </p:sp>
    </p:spTree>
    <p:extLst>
      <p:ext uri="{BB962C8B-B14F-4D97-AF65-F5344CB8AC3E}">
        <p14:creationId xmlns:p14="http://schemas.microsoft.com/office/powerpoint/2010/main" val="19929081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33626C-9301-1282-BD9B-0EC70CE1E10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0F9797-899F-1C10-683D-4D0D56CA85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FB28D0-4454-AF20-B725-8D566C0A90E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837002D-40F3-4F11-9896-6928B4F84071}"/>
              </a:ext>
            </a:extLst>
          </p:cNvPr>
          <p:cNvSpPr>
            <a:spLocks noGrp="1"/>
          </p:cNvSpPr>
          <p:nvPr>
            <p:ph type="sldNum" sz="quarter" idx="5"/>
          </p:nvPr>
        </p:nvSpPr>
        <p:spPr/>
        <p:txBody>
          <a:bodyPr/>
          <a:lstStyle/>
          <a:p>
            <a:fld id="{6DEB7EE2-04A2-4FB2-9625-C9C73AC4D32F}" type="slidenum">
              <a:rPr lang="en-US" altLang="en-US" smtClean="0"/>
              <a:pPr/>
              <a:t>34</a:t>
            </a:fld>
            <a:endParaRPr lang="en-US" altLang="en-US" dirty="0"/>
          </a:p>
        </p:txBody>
      </p:sp>
      <p:sp>
        <p:nvSpPr>
          <p:cNvPr id="5" name="Footer Placeholder 4">
            <a:extLst>
              <a:ext uri="{FF2B5EF4-FFF2-40B4-BE49-F238E27FC236}">
                <a16:creationId xmlns:a16="http://schemas.microsoft.com/office/drawing/2014/main" id="{0A413895-147A-AB78-9CE6-07C40260345C}"/>
              </a:ext>
            </a:extLst>
          </p:cNvPr>
          <p:cNvSpPr>
            <a:spLocks noGrp="1"/>
          </p:cNvSpPr>
          <p:nvPr>
            <p:ph type="ftr" sz="quarter" idx="4"/>
          </p:nvPr>
        </p:nvSpPr>
        <p:spPr/>
        <p:txBody>
          <a:bodyPr/>
          <a:lstStyle/>
          <a:p>
            <a:pPr>
              <a:defRPr/>
            </a:pPr>
            <a:endParaRPr lang="en-US" dirty="0"/>
          </a:p>
        </p:txBody>
      </p:sp>
    </p:spTree>
    <p:extLst>
      <p:ext uri="{BB962C8B-B14F-4D97-AF65-F5344CB8AC3E}">
        <p14:creationId xmlns:p14="http://schemas.microsoft.com/office/powerpoint/2010/main" val="1241438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5</a:t>
            </a:fld>
            <a:endParaRPr lang="en-US" altLang="en-US" dirty="0"/>
          </a:p>
        </p:txBody>
      </p:sp>
      <p:sp>
        <p:nvSpPr>
          <p:cNvPr id="5" name="Footer Placeholder 4">
            <a:extLst>
              <a:ext uri="{FF2B5EF4-FFF2-40B4-BE49-F238E27FC236}">
                <a16:creationId xmlns:a16="http://schemas.microsoft.com/office/drawing/2014/main" id="{3DB7FC77-028B-BFBB-21B8-C632885B73C5}"/>
              </a:ext>
            </a:extLst>
          </p:cNvPr>
          <p:cNvSpPr>
            <a:spLocks noGrp="1"/>
          </p:cNvSpPr>
          <p:nvPr>
            <p:ph type="ftr" sz="quarter" idx="4"/>
          </p:nvPr>
        </p:nvSpPr>
        <p:spPr/>
        <p:txBody>
          <a:bodyPr/>
          <a:lstStyle/>
          <a:p>
            <a:pPr>
              <a:defRPr/>
            </a:pPr>
            <a:endParaRPr lang="en-US" dirty="0"/>
          </a:p>
        </p:txBody>
      </p:sp>
    </p:spTree>
    <p:extLst>
      <p:ext uri="{BB962C8B-B14F-4D97-AF65-F5344CB8AC3E}">
        <p14:creationId xmlns:p14="http://schemas.microsoft.com/office/powerpoint/2010/main" val="16322788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5EA137-D518-0AC0-42DE-C843F2D2C835}"/>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7824D029-BF6B-CA06-9088-A6FCFD8E519D}"/>
              </a:ext>
            </a:extLst>
          </p:cNvPr>
          <p:cNvSpPr>
            <a:spLocks noGrp="1"/>
          </p:cNvSpPr>
          <p:nvPr>
            <p:ph type="ftr" sz="quarter" idx="4"/>
          </p:nvPr>
        </p:nvSpPr>
        <p:spPr/>
        <p:txBody>
          <a:bodyPr/>
          <a:lstStyle/>
          <a:p>
            <a:pPr>
              <a:defRPr/>
            </a:pPr>
            <a:endParaRPr lang="en-US" dirty="0"/>
          </a:p>
        </p:txBody>
      </p:sp>
    </p:spTree>
    <p:extLst>
      <p:ext uri="{BB962C8B-B14F-4D97-AF65-F5344CB8AC3E}">
        <p14:creationId xmlns:p14="http://schemas.microsoft.com/office/powerpoint/2010/main" val="29221608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AF8CB9-547A-6D36-70B2-C17B299CB521}"/>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6E9F9D77-1548-B049-7809-CB537DF77F14}"/>
              </a:ext>
            </a:extLst>
          </p:cNvPr>
          <p:cNvSpPr>
            <a:spLocks noGrp="1"/>
          </p:cNvSpPr>
          <p:nvPr>
            <p:ph type="ftr" sz="quarter" idx="4"/>
          </p:nvPr>
        </p:nvSpPr>
        <p:spPr/>
        <p:txBody>
          <a:bodyPr/>
          <a:lstStyle/>
          <a:p>
            <a:pPr>
              <a:defRPr/>
            </a:pPr>
            <a:endParaRPr lang="en-US" dirty="0"/>
          </a:p>
        </p:txBody>
      </p:sp>
    </p:spTree>
    <p:extLst>
      <p:ext uri="{BB962C8B-B14F-4D97-AF65-F5344CB8AC3E}">
        <p14:creationId xmlns:p14="http://schemas.microsoft.com/office/powerpoint/2010/main" val="40740127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5BEB61-9254-9EC9-A927-5ADE5E24B269}"/>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8163CD7E-0196-AB91-6AD4-EE18372B3CB5}"/>
              </a:ext>
            </a:extLst>
          </p:cNvPr>
          <p:cNvSpPr>
            <a:spLocks noGrp="1"/>
          </p:cNvSpPr>
          <p:nvPr>
            <p:ph type="ftr" sz="quarter" idx="4"/>
          </p:nvPr>
        </p:nvSpPr>
        <p:spPr/>
        <p:txBody>
          <a:bodyPr/>
          <a:lstStyle/>
          <a:p>
            <a:pPr>
              <a:defRPr/>
            </a:pPr>
            <a:endParaRPr lang="en-US" dirty="0"/>
          </a:p>
        </p:txBody>
      </p:sp>
    </p:spTree>
    <p:extLst>
      <p:ext uri="{BB962C8B-B14F-4D97-AF65-F5344CB8AC3E}">
        <p14:creationId xmlns:p14="http://schemas.microsoft.com/office/powerpoint/2010/main" val="33263162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2FEC4F-9693-44DC-1C3E-7680925086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7752DD-E146-EE6A-0C62-674172BEA2E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46DBFB-A6EA-A4B4-FD47-5315940DE04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17E9D1A-5730-A2A4-2FFC-31E38344B28A}"/>
              </a:ext>
            </a:extLst>
          </p:cNvPr>
          <p:cNvSpPr>
            <a:spLocks noGrp="1"/>
          </p:cNvSpPr>
          <p:nvPr>
            <p:ph type="sldNum" sz="quarter" idx="5"/>
          </p:nvPr>
        </p:nvSpPr>
        <p:spPr/>
        <p:txBody>
          <a:bodyPr/>
          <a:lstStyle/>
          <a:p>
            <a:fld id="{6DEB7EE2-04A2-4FB2-9625-C9C73AC4D32F}" type="slidenum">
              <a:rPr lang="en-US" altLang="en-US" smtClean="0"/>
              <a:pPr/>
              <a:t>38</a:t>
            </a:fld>
            <a:endParaRPr lang="en-US" altLang="en-US" dirty="0"/>
          </a:p>
        </p:txBody>
      </p:sp>
      <p:sp>
        <p:nvSpPr>
          <p:cNvPr id="5" name="Footer Placeholder 4">
            <a:extLst>
              <a:ext uri="{FF2B5EF4-FFF2-40B4-BE49-F238E27FC236}">
                <a16:creationId xmlns:a16="http://schemas.microsoft.com/office/drawing/2014/main" id="{5ACF3EDB-0F5F-8BA5-5F70-9EA4C119C789}"/>
              </a:ext>
            </a:extLst>
          </p:cNvPr>
          <p:cNvSpPr>
            <a:spLocks noGrp="1"/>
          </p:cNvSpPr>
          <p:nvPr>
            <p:ph type="ftr" sz="quarter" idx="4"/>
          </p:nvPr>
        </p:nvSpPr>
        <p:spPr/>
        <p:txBody>
          <a:bodyPr/>
          <a:lstStyle/>
          <a:p>
            <a:pPr>
              <a:defRPr/>
            </a:pPr>
            <a:endParaRPr lang="en-US" dirty="0"/>
          </a:p>
        </p:txBody>
      </p:sp>
    </p:spTree>
    <p:extLst>
      <p:ext uri="{BB962C8B-B14F-4D97-AF65-F5344CB8AC3E}">
        <p14:creationId xmlns:p14="http://schemas.microsoft.com/office/powerpoint/2010/main" val="866657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CF9239-10A7-6AEC-C0C0-36241F3DB1F6}"/>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E371B1-D81B-2505-DFD0-899CE9A8C637}"/>
              </a:ext>
            </a:extLst>
          </p:cNvPr>
          <p:cNvSpPr>
            <a:spLocks noGrp="1"/>
          </p:cNvSpPr>
          <p:nvPr>
            <p:ph type="ftr" sz="quarter" idx="4"/>
          </p:nvPr>
        </p:nvSpPr>
        <p:spPr/>
        <p:txBody>
          <a:bodyPr/>
          <a:lstStyle/>
          <a:p>
            <a:pPr>
              <a:defRPr/>
            </a:pPr>
            <a:endParaRPr lang="en-US" dirty="0"/>
          </a:p>
        </p:txBody>
      </p:sp>
    </p:spTree>
    <p:extLst>
      <p:ext uri="{BB962C8B-B14F-4D97-AF65-F5344CB8AC3E}">
        <p14:creationId xmlns:p14="http://schemas.microsoft.com/office/powerpoint/2010/main" val="32743017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62EF55-F63D-1119-680D-528198BF9F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0CA3E8-26CF-18BF-2FF8-49ADB8B686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D8AF91D-CA44-074D-97B3-2D16CD9D372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231BC9A-F194-F2D9-4C1B-925AA030123F}"/>
              </a:ext>
            </a:extLst>
          </p:cNvPr>
          <p:cNvSpPr>
            <a:spLocks noGrp="1"/>
          </p:cNvSpPr>
          <p:nvPr>
            <p:ph type="sldNum" sz="quarter" idx="5"/>
          </p:nvPr>
        </p:nvSpPr>
        <p:spPr/>
        <p:txBody>
          <a:bodyPr/>
          <a:lstStyle/>
          <a:p>
            <a:fld id="{6DEB7EE2-04A2-4FB2-9625-C9C73AC4D32F}" type="slidenum">
              <a:rPr lang="en-US" altLang="en-US" smtClean="0"/>
              <a:pPr/>
              <a:t>40</a:t>
            </a:fld>
            <a:endParaRPr lang="en-US" altLang="en-US" dirty="0"/>
          </a:p>
        </p:txBody>
      </p:sp>
      <p:sp>
        <p:nvSpPr>
          <p:cNvPr id="5" name="Footer Placeholder 4">
            <a:extLst>
              <a:ext uri="{FF2B5EF4-FFF2-40B4-BE49-F238E27FC236}">
                <a16:creationId xmlns:a16="http://schemas.microsoft.com/office/drawing/2014/main" id="{D4997BF4-D0D7-FBA8-4A4F-8AECA1FCDBD3}"/>
              </a:ext>
            </a:extLst>
          </p:cNvPr>
          <p:cNvSpPr>
            <a:spLocks noGrp="1"/>
          </p:cNvSpPr>
          <p:nvPr>
            <p:ph type="ftr" sz="quarter" idx="4"/>
          </p:nvPr>
        </p:nvSpPr>
        <p:spPr/>
        <p:txBody>
          <a:bodyPr/>
          <a:lstStyle/>
          <a:p>
            <a:pPr>
              <a:defRPr/>
            </a:pPr>
            <a:endParaRPr lang="en-US" dirty="0"/>
          </a:p>
        </p:txBody>
      </p:sp>
    </p:spTree>
    <p:extLst>
      <p:ext uri="{BB962C8B-B14F-4D97-AF65-F5344CB8AC3E}">
        <p14:creationId xmlns:p14="http://schemas.microsoft.com/office/powerpoint/2010/main" val="28894101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BEE896-65EC-C4FF-D4B5-293A3C3F3449}"/>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601D4E-4A22-836B-8296-0695528A5CB3}"/>
              </a:ext>
            </a:extLst>
          </p:cNvPr>
          <p:cNvSpPr>
            <a:spLocks noGrp="1"/>
          </p:cNvSpPr>
          <p:nvPr>
            <p:ph type="ftr" sz="quarter" idx="4"/>
          </p:nvPr>
        </p:nvSpPr>
        <p:spPr/>
        <p:txBody>
          <a:bodyPr/>
          <a:lstStyle/>
          <a:p>
            <a:pPr>
              <a:defRPr/>
            </a:pPr>
            <a:endParaRPr lang="en-US" dirty="0"/>
          </a:p>
        </p:txBody>
      </p:sp>
    </p:spTree>
    <p:extLst>
      <p:ext uri="{BB962C8B-B14F-4D97-AF65-F5344CB8AC3E}">
        <p14:creationId xmlns:p14="http://schemas.microsoft.com/office/powerpoint/2010/main" val="6289650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FD365A-C2EC-44FA-4A44-7F0D0A077E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C42B9A-5499-D171-3B64-516F675661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1BD546-2FB6-0E88-D4DF-728704C4838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8AF14BE-5B73-BFFE-0D66-C199F2ADBC80}"/>
              </a:ext>
            </a:extLst>
          </p:cNvPr>
          <p:cNvSpPr>
            <a:spLocks noGrp="1"/>
          </p:cNvSpPr>
          <p:nvPr>
            <p:ph type="sldNum" sz="quarter" idx="5"/>
          </p:nvPr>
        </p:nvSpPr>
        <p:spPr/>
        <p:txBody>
          <a:bodyPr/>
          <a:lstStyle/>
          <a:p>
            <a:fld id="{6DEB7EE2-04A2-4FB2-9625-C9C73AC4D32F}" type="slidenum">
              <a:rPr lang="en-US" altLang="en-US" smtClean="0"/>
              <a:pPr/>
              <a:t>42</a:t>
            </a:fld>
            <a:endParaRPr lang="en-US" altLang="en-US" dirty="0"/>
          </a:p>
        </p:txBody>
      </p:sp>
      <p:sp>
        <p:nvSpPr>
          <p:cNvPr id="5" name="Footer Placeholder 4">
            <a:extLst>
              <a:ext uri="{FF2B5EF4-FFF2-40B4-BE49-F238E27FC236}">
                <a16:creationId xmlns:a16="http://schemas.microsoft.com/office/drawing/2014/main" id="{DC0033A6-7BAC-93F8-F80B-360C15AAE2FB}"/>
              </a:ext>
            </a:extLst>
          </p:cNvPr>
          <p:cNvSpPr>
            <a:spLocks noGrp="1"/>
          </p:cNvSpPr>
          <p:nvPr>
            <p:ph type="ftr" sz="quarter" idx="4"/>
          </p:nvPr>
        </p:nvSpPr>
        <p:spPr/>
        <p:txBody>
          <a:bodyPr/>
          <a:lstStyle/>
          <a:p>
            <a:pPr>
              <a:defRPr/>
            </a:pPr>
            <a:endParaRPr lang="en-US" dirty="0"/>
          </a:p>
        </p:txBody>
      </p:sp>
    </p:spTree>
    <p:extLst>
      <p:ext uri="{BB962C8B-B14F-4D97-AF65-F5344CB8AC3E}">
        <p14:creationId xmlns:p14="http://schemas.microsoft.com/office/powerpoint/2010/main" val="26635919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90C21C-45EA-3D16-E539-84285EB9CC39}"/>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503765D6-EF9C-9605-7B5E-9847005C5732}"/>
              </a:ext>
            </a:extLst>
          </p:cNvPr>
          <p:cNvSpPr>
            <a:spLocks noGrp="1"/>
          </p:cNvSpPr>
          <p:nvPr>
            <p:ph type="ftr" sz="quarter" idx="4"/>
          </p:nvPr>
        </p:nvSpPr>
        <p:spPr/>
        <p:txBody>
          <a:bodyPr/>
          <a:lstStyle/>
          <a:p>
            <a:pPr>
              <a:defRPr/>
            </a:pPr>
            <a:endParaRPr lang="en-US" dirty="0"/>
          </a:p>
        </p:txBody>
      </p:sp>
    </p:spTree>
    <p:extLst>
      <p:ext uri="{BB962C8B-B14F-4D97-AF65-F5344CB8AC3E}">
        <p14:creationId xmlns:p14="http://schemas.microsoft.com/office/powerpoint/2010/main" val="10605337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44</a:t>
            </a:fld>
            <a:endParaRPr lang="en-US" altLang="en-US" dirty="0"/>
          </a:p>
        </p:txBody>
      </p:sp>
      <p:sp>
        <p:nvSpPr>
          <p:cNvPr id="5" name="Footer Placeholder 4">
            <a:extLst>
              <a:ext uri="{FF2B5EF4-FFF2-40B4-BE49-F238E27FC236}">
                <a16:creationId xmlns:a16="http://schemas.microsoft.com/office/drawing/2014/main" id="{2E8A9EC4-8B70-A5A9-DAC7-24FE83FB0EF9}"/>
              </a:ext>
            </a:extLst>
          </p:cNvPr>
          <p:cNvSpPr>
            <a:spLocks noGrp="1"/>
          </p:cNvSpPr>
          <p:nvPr>
            <p:ph type="ftr" sz="quarter" idx="4"/>
          </p:nvPr>
        </p:nvSpPr>
        <p:spPr/>
        <p:txBody>
          <a:bodyPr/>
          <a:lstStyle/>
          <a:p>
            <a:pPr>
              <a:defRPr/>
            </a:pPr>
            <a:endParaRPr lang="en-US" dirty="0"/>
          </a:p>
        </p:txBody>
      </p:sp>
    </p:spTree>
    <p:extLst>
      <p:ext uri="{BB962C8B-B14F-4D97-AF65-F5344CB8AC3E}">
        <p14:creationId xmlns:p14="http://schemas.microsoft.com/office/powerpoint/2010/main" val="4095288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6B205E-C7D1-D46A-6242-568114762D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07A3C1-A333-CA1C-1A22-1C377A93AB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5463CF-7D99-EA3C-B559-8B099762167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4969510-891A-667D-D035-277FDEA0BF31}"/>
              </a:ext>
            </a:extLst>
          </p:cNvPr>
          <p:cNvSpPr>
            <a:spLocks noGrp="1"/>
          </p:cNvSpPr>
          <p:nvPr>
            <p:ph type="sldNum" sz="quarter" idx="5"/>
          </p:nvPr>
        </p:nvSpPr>
        <p:spPr/>
        <p:txBody>
          <a:bodyPr/>
          <a:lstStyle/>
          <a:p>
            <a:fld id="{6DEB7EE2-04A2-4FB2-9625-C9C73AC4D32F}" type="slidenum">
              <a:rPr lang="en-US" altLang="en-US" smtClean="0"/>
              <a:pPr/>
              <a:t>8</a:t>
            </a:fld>
            <a:endParaRPr lang="en-US" altLang="en-US" dirty="0"/>
          </a:p>
        </p:txBody>
      </p:sp>
      <p:sp>
        <p:nvSpPr>
          <p:cNvPr id="5" name="Footer Placeholder 4">
            <a:extLst>
              <a:ext uri="{FF2B5EF4-FFF2-40B4-BE49-F238E27FC236}">
                <a16:creationId xmlns:a16="http://schemas.microsoft.com/office/drawing/2014/main" id="{F61A21BA-6446-A76F-D2D6-0F1A5A26EF31}"/>
              </a:ext>
            </a:extLst>
          </p:cNvPr>
          <p:cNvSpPr>
            <a:spLocks noGrp="1"/>
          </p:cNvSpPr>
          <p:nvPr>
            <p:ph type="ftr" sz="quarter" idx="4"/>
          </p:nvPr>
        </p:nvSpPr>
        <p:spPr/>
        <p:txBody>
          <a:bodyPr/>
          <a:lstStyle/>
          <a:p>
            <a:pPr>
              <a:defRPr/>
            </a:pPr>
            <a:endParaRPr lang="en-US" dirty="0"/>
          </a:p>
        </p:txBody>
      </p:sp>
    </p:spTree>
    <p:extLst>
      <p:ext uri="{BB962C8B-B14F-4D97-AF65-F5344CB8AC3E}">
        <p14:creationId xmlns:p14="http://schemas.microsoft.com/office/powerpoint/2010/main" val="3949976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D1AA82D-B074-64D3-FBFE-CEA679033AF8}"/>
              </a:ext>
            </a:extLst>
          </p:cNvPr>
          <p:cNvSpPr>
            <a:spLocks noGrp="1"/>
          </p:cNvSpPr>
          <p:nvPr>
            <p:ph type="ftr" sz="quarter" idx="4"/>
          </p:nvPr>
        </p:nvSpPr>
        <p:spPr/>
        <p:txBody>
          <a:bodyPr/>
          <a:lstStyle/>
          <a:p>
            <a:pPr>
              <a:defRPr/>
            </a:pP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F2375D-84AE-4895-3575-3344FE691221}"/>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C08A1A68-A1C0-9074-14BF-AD55D3C7E1AB}"/>
              </a:ext>
            </a:extLst>
          </p:cNvPr>
          <p:cNvSpPr>
            <a:spLocks noGrp="1"/>
          </p:cNvSpPr>
          <p:nvPr>
            <p:ph type="ftr" sz="quarter" idx="4"/>
          </p:nvPr>
        </p:nvSpPr>
        <p:spPr/>
        <p:txBody>
          <a:bodyPr/>
          <a:lstStyle/>
          <a:p>
            <a:pPr>
              <a:defRPr/>
            </a:pPr>
            <a:endParaRPr lang="en-US" dirty="0"/>
          </a:p>
        </p:txBody>
      </p:sp>
    </p:spTree>
    <p:extLst>
      <p:ext uri="{BB962C8B-B14F-4D97-AF65-F5344CB8AC3E}">
        <p14:creationId xmlns:p14="http://schemas.microsoft.com/office/powerpoint/2010/main" val="3233073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88709B-78AE-2F98-6D35-DFC896C7B9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F753C0-6C9E-7B5A-81C3-02473B8FA5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787A3CC-B48E-ED41-0D5B-CBC3BFFF9B5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052CB59-4700-4247-AE27-C452A722458A}"/>
              </a:ext>
            </a:extLst>
          </p:cNvPr>
          <p:cNvSpPr>
            <a:spLocks noGrp="1"/>
          </p:cNvSpPr>
          <p:nvPr>
            <p:ph type="sldNum" sz="quarter" idx="5"/>
          </p:nvPr>
        </p:nvSpPr>
        <p:spPr/>
        <p:txBody>
          <a:bodyPr/>
          <a:lstStyle/>
          <a:p>
            <a:fld id="{6DEB7EE2-04A2-4FB2-9625-C9C73AC4D32F}" type="slidenum">
              <a:rPr lang="en-US" altLang="en-US" smtClean="0"/>
              <a:pPr/>
              <a:t>12</a:t>
            </a:fld>
            <a:endParaRPr lang="en-US" altLang="en-US" dirty="0"/>
          </a:p>
        </p:txBody>
      </p:sp>
      <p:sp>
        <p:nvSpPr>
          <p:cNvPr id="5" name="Footer Placeholder 4">
            <a:extLst>
              <a:ext uri="{FF2B5EF4-FFF2-40B4-BE49-F238E27FC236}">
                <a16:creationId xmlns:a16="http://schemas.microsoft.com/office/drawing/2014/main" id="{5F2804AC-D9EB-31DB-A244-0831F906A496}"/>
              </a:ext>
            </a:extLst>
          </p:cNvPr>
          <p:cNvSpPr>
            <a:spLocks noGrp="1"/>
          </p:cNvSpPr>
          <p:nvPr>
            <p:ph type="ftr" sz="quarter" idx="4"/>
          </p:nvPr>
        </p:nvSpPr>
        <p:spPr/>
        <p:txBody>
          <a:bodyPr/>
          <a:lstStyle/>
          <a:p>
            <a:pPr>
              <a:defRPr/>
            </a:pPr>
            <a:endParaRPr lang="en-US" dirty="0"/>
          </a:p>
        </p:txBody>
      </p:sp>
    </p:spTree>
    <p:extLst>
      <p:ext uri="{BB962C8B-B14F-4D97-AF65-F5344CB8AC3E}">
        <p14:creationId xmlns:p14="http://schemas.microsoft.com/office/powerpoint/2010/main" val="4144261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D5DF5D-F65C-F765-3F52-9E20B87E5FF1}"/>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CCDF90C4-1479-9C99-F2F4-69A673096357}"/>
              </a:ext>
            </a:extLst>
          </p:cNvPr>
          <p:cNvSpPr>
            <a:spLocks noGrp="1"/>
          </p:cNvSpPr>
          <p:nvPr>
            <p:ph type="ftr" sz="quarter" idx="4"/>
          </p:nvPr>
        </p:nvSpPr>
        <p:spPr/>
        <p:txBody>
          <a:bodyPr/>
          <a:lstStyle/>
          <a:p>
            <a:pPr>
              <a:defRPr/>
            </a:pPr>
            <a:endParaRPr lang="en-US" dirty="0"/>
          </a:p>
        </p:txBody>
      </p:sp>
    </p:spTree>
    <p:extLst>
      <p:ext uri="{BB962C8B-B14F-4D97-AF65-F5344CB8AC3E}">
        <p14:creationId xmlns:p14="http://schemas.microsoft.com/office/powerpoint/2010/main" val="2571635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4B787C-67EB-14F7-4F65-DAE7B19308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04C2E6-B81B-2675-C142-5F813055FA7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72F403-53C4-73DB-CFCF-5F89B241CD9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4F707D1-DB93-6811-1302-249C45FB42FB}"/>
              </a:ext>
            </a:extLst>
          </p:cNvPr>
          <p:cNvSpPr>
            <a:spLocks noGrp="1"/>
          </p:cNvSpPr>
          <p:nvPr>
            <p:ph type="sldNum" sz="quarter" idx="5"/>
          </p:nvPr>
        </p:nvSpPr>
        <p:spPr/>
        <p:txBody>
          <a:bodyPr/>
          <a:lstStyle/>
          <a:p>
            <a:fld id="{6DEB7EE2-04A2-4FB2-9625-C9C73AC4D32F}" type="slidenum">
              <a:rPr lang="en-US" altLang="en-US" smtClean="0"/>
              <a:pPr/>
              <a:t>14</a:t>
            </a:fld>
            <a:endParaRPr lang="en-US" altLang="en-US" dirty="0"/>
          </a:p>
        </p:txBody>
      </p:sp>
      <p:sp>
        <p:nvSpPr>
          <p:cNvPr id="5" name="Footer Placeholder 4">
            <a:extLst>
              <a:ext uri="{FF2B5EF4-FFF2-40B4-BE49-F238E27FC236}">
                <a16:creationId xmlns:a16="http://schemas.microsoft.com/office/drawing/2014/main" id="{78C634DA-7F03-720D-739D-7966B0C40467}"/>
              </a:ext>
            </a:extLst>
          </p:cNvPr>
          <p:cNvSpPr>
            <a:spLocks noGrp="1"/>
          </p:cNvSpPr>
          <p:nvPr>
            <p:ph type="ftr" sz="quarter" idx="4"/>
          </p:nvPr>
        </p:nvSpPr>
        <p:spPr/>
        <p:txBody>
          <a:bodyPr/>
          <a:lstStyle/>
          <a:p>
            <a:pPr>
              <a:defRPr/>
            </a:pPr>
            <a:endParaRPr lang="en-US" dirty="0"/>
          </a:p>
        </p:txBody>
      </p:sp>
    </p:spTree>
    <p:extLst>
      <p:ext uri="{BB962C8B-B14F-4D97-AF65-F5344CB8AC3E}">
        <p14:creationId xmlns:p14="http://schemas.microsoft.com/office/powerpoint/2010/main" val="27500849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DB60B1-BEF5-4848-BB02-98EBFE355C13}"/>
              </a:ext>
            </a:extLst>
          </p:cNvPr>
          <p:cNvPicPr>
            <a:picLocks noChangeAspect="1"/>
          </p:cNvPicPr>
          <p:nvPr userDrawn="1"/>
        </p:nvPicPr>
        <p:blipFill>
          <a:blip r:embed="rId2"/>
          <a:srcRect/>
          <a:stretch/>
        </p:blipFill>
        <p:spPr>
          <a:xfrm>
            <a:off x="0" y="1"/>
            <a:ext cx="12191998" cy="6857999"/>
          </a:xfrm>
          <a:prstGeom prst="rect">
            <a:avLst/>
          </a:prstGeom>
        </p:spPr>
      </p:pic>
      <p:sp>
        <p:nvSpPr>
          <p:cNvPr id="4" name="Title 3">
            <a:extLst>
              <a:ext uri="{FF2B5EF4-FFF2-40B4-BE49-F238E27FC236}">
                <a16:creationId xmlns:a16="http://schemas.microsoft.com/office/drawing/2014/main" id="{FE7964CB-E75A-4A03-88D3-6A48EF650A09}"/>
              </a:ext>
            </a:extLst>
          </p:cNvPr>
          <p:cNvSpPr>
            <a:spLocks noGrp="1"/>
          </p:cNvSpPr>
          <p:nvPr>
            <p:ph type="title" hasCustomPrompt="1"/>
          </p:nvPr>
        </p:nvSpPr>
        <p:spPr>
          <a:xfrm>
            <a:off x="5442012" y="2766219"/>
            <a:ext cx="6220101" cy="1325563"/>
          </a:xfrm>
          <a:prstGeom prst="rect">
            <a:avLst/>
          </a:prstGeom>
        </p:spPr>
        <p:txBody>
          <a:bodyPr/>
          <a:lstStyle>
            <a:lvl1pPr>
              <a:defRPr b="1"/>
            </a:lvl1pPr>
          </a:lstStyle>
          <a:p>
            <a:r>
              <a:rPr lang="en-US" dirty="0"/>
              <a:t>Insert title here</a:t>
            </a:r>
          </a:p>
        </p:txBody>
      </p:sp>
    </p:spTree>
    <p:extLst>
      <p:ext uri="{BB962C8B-B14F-4D97-AF65-F5344CB8AC3E}">
        <p14:creationId xmlns:p14="http://schemas.microsoft.com/office/powerpoint/2010/main" val="1440679267"/>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1"/>
                </a:solidFill>
                <a:effectLst/>
                <a:latin typeface="+mj-lt"/>
                <a:ea typeface="+mn-ea"/>
                <a:cs typeface="Segoe UI" pitchFamily="34" charset="0"/>
              </a:defRPr>
            </a:lvl1pPr>
          </a:lstStyle>
          <a:p>
            <a:r>
              <a:rPr lang="en-US" dirty="0"/>
              <a:t>Insert title here</a:t>
            </a:r>
          </a:p>
        </p:txBody>
      </p:sp>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bg1"/>
                </a:solidFill>
                <a:latin typeface="+mn-lt"/>
                <a:ea typeface="+mn-ea"/>
                <a:cs typeface="+mn-cs"/>
              </a:defRPr>
            </a:lvl1pPr>
          </a:lstStyle>
          <a:p>
            <a:pPr lvl="0"/>
            <a:r>
              <a:rPr lang="en-US" dirty="0"/>
              <a:t>Insert content here</a:t>
            </a:r>
          </a:p>
        </p:txBody>
      </p:sp>
      <p:pic>
        <p:nvPicPr>
          <p:cNvPr id="6" name="Picture Placeholder 5" descr="Red, blue grey white pattern background">
            <a:extLst>
              <a:ext uri="{FF2B5EF4-FFF2-40B4-BE49-F238E27FC236}">
                <a16:creationId xmlns:a16="http://schemas.microsoft.com/office/drawing/2014/main" id="{906BF34F-6945-4E11-BAEC-F66F7254C4C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9582"/>
            <a:ext cx="12192000" cy="858417"/>
          </a:xfrm>
          <a:prstGeom prst="rect">
            <a:avLst/>
          </a:prstGeom>
        </p:spPr>
      </p:pic>
    </p:spTree>
    <p:extLst>
      <p:ext uri="{BB962C8B-B14F-4D97-AF65-F5344CB8AC3E}">
        <p14:creationId xmlns:p14="http://schemas.microsoft.com/office/powerpoint/2010/main" val="495523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eft Pattern Content Blue 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2"/>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6" descr="Red, blue grey white pattern background">
            <a:extLst>
              <a:ext uri="{FF2B5EF4-FFF2-40B4-BE49-F238E27FC236}">
                <a16:creationId xmlns:a16="http://schemas.microsoft.com/office/drawing/2014/main" id="{BC85C715-EF0D-4E33-AC89-C35DD2596E5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4767943" cy="6858000"/>
          </a:xfrm>
          <a:prstGeom prst="rect">
            <a:avLst/>
          </a:prstGeom>
        </p:spPr>
      </p:pic>
    </p:spTree>
    <p:extLst>
      <p:ext uri="{BB962C8B-B14F-4D97-AF65-F5344CB8AC3E}">
        <p14:creationId xmlns:p14="http://schemas.microsoft.com/office/powerpoint/2010/main" val="84037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ight Patter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2"/>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762000" y="1905000"/>
            <a:ext cx="6340929"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5" descr="Red, blue grey white pattern background">
            <a:extLst>
              <a:ext uri="{FF2B5EF4-FFF2-40B4-BE49-F238E27FC236}">
                <a16:creationId xmlns:a16="http://schemas.microsoft.com/office/drawing/2014/main" id="{8FD53BA4-73D2-4CCA-8580-11F4221524F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427166" y="0"/>
            <a:ext cx="4764834" cy="6858000"/>
          </a:xfrm>
          <a:prstGeom prst="rect">
            <a:avLst/>
          </a:prstGeom>
        </p:spPr>
      </p:pic>
    </p:spTree>
    <p:extLst>
      <p:ext uri="{BB962C8B-B14F-4D97-AF65-F5344CB8AC3E}">
        <p14:creationId xmlns:p14="http://schemas.microsoft.com/office/powerpoint/2010/main" val="172072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2"/>
        </a:solidFill>
        <a:effectLst/>
      </p:bgPr>
    </p:bg>
    <p:spTree>
      <p:nvGrpSpPr>
        <p:cNvPr id="1" name=""/>
        <p:cNvGrpSpPr/>
        <p:nvPr/>
      </p:nvGrpSpPr>
      <p:grpSpPr>
        <a:xfrm>
          <a:off x="0" y="0"/>
          <a:ext cx="0" cy="0"/>
          <a:chOff x="0" y="0"/>
          <a:chExt cx="0" cy="0"/>
        </a:xfrm>
      </p:grpSpPr>
      <p:pic>
        <p:nvPicPr>
          <p:cNvPr id="8" name="Picture Placeholder 6" descr="White Striped background">
            <a:extLst>
              <a:ext uri="{FF2B5EF4-FFF2-40B4-BE49-F238E27FC236}">
                <a16:creationId xmlns:a16="http://schemas.microsoft.com/office/drawing/2014/main" id="{3917D528-010E-4303-97BF-F7F67BC6612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324088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2"/>
                </a:solidFill>
              </a:defRPr>
            </a:lvl1pPr>
          </a:lstStyle>
          <a:p>
            <a:r>
              <a:rPr lang="en-US" dirty="0"/>
              <a:t>Insert title here</a:t>
            </a:r>
          </a:p>
        </p:txBody>
      </p:sp>
      <p:sp>
        <p:nvSpPr>
          <p:cNvPr id="10" name="Text Placeholder 15">
            <a:extLst>
              <a:ext uri="{FF2B5EF4-FFF2-40B4-BE49-F238E27FC236}">
                <a16:creationId xmlns:a16="http://schemas.microsoft.com/office/drawing/2014/main" id="{780F473D-F2DF-4163-AB6E-F7327F60EC4A}"/>
              </a:ext>
            </a:extLst>
          </p:cNvPr>
          <p:cNvSpPr>
            <a:spLocks noGrp="1"/>
          </p:cNvSpPr>
          <p:nvPr>
            <p:ph type="body" sz="quarter" idx="11" hasCustomPrompt="1"/>
          </p:nvPr>
        </p:nvSpPr>
        <p:spPr>
          <a:xfrm>
            <a:off x="762000" y="1432562"/>
            <a:ext cx="10667999" cy="1158237"/>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11" name="Table Placeholder 10">
            <a:extLst>
              <a:ext uri="{FF2B5EF4-FFF2-40B4-BE49-F238E27FC236}">
                <a16:creationId xmlns:a16="http://schemas.microsoft.com/office/drawing/2014/main" id="{7DC18506-6205-438F-AA5C-D337F9975FC3}"/>
              </a:ext>
            </a:extLst>
          </p:cNvPr>
          <p:cNvSpPr>
            <a:spLocks noGrp="1"/>
          </p:cNvSpPr>
          <p:nvPr>
            <p:ph type="tbl" sz="quarter" idx="12" hasCustomPrompt="1"/>
          </p:nvPr>
        </p:nvSpPr>
        <p:spPr>
          <a:xfrm>
            <a:off x="757381" y="2591662"/>
            <a:ext cx="10667999" cy="2833776"/>
          </a:xfrm>
          <a:prstGeom prst="rect">
            <a:avLst/>
          </a:prstGeom>
        </p:spPr>
        <p:txBody>
          <a:bodyPr/>
          <a:lstStyle>
            <a:lvl1pPr marL="0" indent="0">
              <a:buNone/>
              <a:defRPr sz="1800" b="0"/>
            </a:lvl1pPr>
          </a:lstStyle>
          <a:p>
            <a:r>
              <a:rPr lang="en-US" dirty="0"/>
              <a:t>Insert content here</a:t>
            </a:r>
          </a:p>
        </p:txBody>
      </p:sp>
      <p:pic>
        <p:nvPicPr>
          <p:cNvPr id="7" name="Picture Placeholder 5" descr="Red, blue grey white pattern background">
            <a:extLst>
              <a:ext uri="{FF2B5EF4-FFF2-40B4-BE49-F238E27FC236}">
                <a16:creationId xmlns:a16="http://schemas.microsoft.com/office/drawing/2014/main" id="{CD2D4C14-919B-45F8-8FB9-55AAC8A8FCF8}"/>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0252"/>
            <a:ext cx="12192000" cy="867748"/>
          </a:xfrm>
          <a:prstGeom prst="rect">
            <a:avLst/>
          </a:prstGeom>
        </p:spPr>
      </p:pic>
    </p:spTree>
    <p:extLst>
      <p:ext uri="{BB962C8B-B14F-4D97-AF65-F5344CB8AC3E}">
        <p14:creationId xmlns:p14="http://schemas.microsoft.com/office/powerpoint/2010/main" val="1422917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attern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1"/>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6" descr="Red, blue grey white pattern background">
            <a:extLst>
              <a:ext uri="{FF2B5EF4-FFF2-40B4-BE49-F238E27FC236}">
                <a16:creationId xmlns:a16="http://schemas.microsoft.com/office/drawing/2014/main" id="{3A82D859-AED3-485F-A04E-40320B1043AA}"/>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4767943" cy="6858000"/>
          </a:xfrm>
          <a:prstGeom prst="rect">
            <a:avLst/>
          </a:prstGeom>
        </p:spPr>
      </p:pic>
    </p:spTree>
    <p:extLst>
      <p:ext uri="{BB962C8B-B14F-4D97-AF65-F5344CB8AC3E}">
        <p14:creationId xmlns:p14="http://schemas.microsoft.com/office/powerpoint/2010/main" val="218987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rt 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3">
                    <a:lumMod val="75000"/>
                  </a:schemeClr>
                </a:solidFill>
              </a:defRPr>
            </a:lvl1pPr>
          </a:lstStyle>
          <a:p>
            <a:r>
              <a:rPr lang="en-US" dirty="0"/>
              <a:t>Insert title here</a:t>
            </a:r>
          </a:p>
        </p:txBody>
      </p:sp>
      <p:sp>
        <p:nvSpPr>
          <p:cNvPr id="7" name="Text Placeholder 15">
            <a:extLst>
              <a:ext uri="{FF2B5EF4-FFF2-40B4-BE49-F238E27FC236}">
                <a16:creationId xmlns:a16="http://schemas.microsoft.com/office/drawing/2014/main" id="{DF03C311-DDF4-44A3-9D51-D5FDC4A8E7B5}"/>
              </a:ext>
            </a:extLst>
          </p:cNvPr>
          <p:cNvSpPr>
            <a:spLocks noGrp="1"/>
          </p:cNvSpPr>
          <p:nvPr>
            <p:ph type="body" sz="quarter" idx="11" hasCustomPrompt="1"/>
          </p:nvPr>
        </p:nvSpPr>
        <p:spPr>
          <a:xfrm>
            <a:off x="762000" y="1432562"/>
            <a:ext cx="10667999" cy="927425"/>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8" name="SmartArt Placeholder 7">
            <a:extLst>
              <a:ext uri="{FF2B5EF4-FFF2-40B4-BE49-F238E27FC236}">
                <a16:creationId xmlns:a16="http://schemas.microsoft.com/office/drawing/2014/main" id="{9FD563C5-3DFB-47DD-8A9E-30D8084590F6}"/>
              </a:ext>
            </a:extLst>
          </p:cNvPr>
          <p:cNvSpPr>
            <a:spLocks noGrp="1"/>
          </p:cNvSpPr>
          <p:nvPr>
            <p:ph type="dgm" sz="quarter" idx="14" hasCustomPrompt="1"/>
          </p:nvPr>
        </p:nvSpPr>
        <p:spPr>
          <a:xfrm>
            <a:off x="762001" y="2369129"/>
            <a:ext cx="10667998" cy="3343657"/>
          </a:xfrm>
          <a:prstGeom prst="rect">
            <a:avLst/>
          </a:prstGeom>
        </p:spPr>
        <p:txBody>
          <a:bodyPr/>
          <a:lstStyle>
            <a:lvl1pPr marL="0" indent="0">
              <a:buNone/>
              <a:defRPr sz="1800" b="0"/>
            </a:lvl1pPr>
          </a:lstStyle>
          <a:p>
            <a:r>
              <a:rPr lang="en-US" dirty="0"/>
              <a:t>Insert Content here</a:t>
            </a:r>
          </a:p>
        </p:txBody>
      </p:sp>
      <p:pic>
        <p:nvPicPr>
          <p:cNvPr id="9" name="Picture Placeholder 8" descr="Red, blue grey white pattern background">
            <a:extLst>
              <a:ext uri="{FF2B5EF4-FFF2-40B4-BE49-F238E27FC236}">
                <a16:creationId xmlns:a16="http://schemas.microsoft.com/office/drawing/2014/main" id="{EFDBB6A3-9760-4B41-9E31-6D5DD396E16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9582"/>
            <a:ext cx="12192000" cy="858417"/>
          </a:xfrm>
          <a:prstGeom prst="rect">
            <a:avLst/>
          </a:prstGeom>
        </p:spPr>
      </p:pic>
    </p:spTree>
    <p:extLst>
      <p:ext uri="{BB962C8B-B14F-4D97-AF65-F5344CB8AC3E}">
        <p14:creationId xmlns:p14="http://schemas.microsoft.com/office/powerpoint/2010/main" val="4294626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Photo Content">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3F45076F-4240-4B40-8CE4-637DD751A68B}"/>
              </a:ext>
            </a:extLst>
          </p:cNvPr>
          <p:cNvSpPr>
            <a:spLocks noGrp="1"/>
          </p:cNvSpPr>
          <p:nvPr>
            <p:ph type="title" hasCustomPrompt="1"/>
          </p:nvPr>
        </p:nvSpPr>
        <p:spPr>
          <a:xfrm>
            <a:off x="762000" y="715963"/>
            <a:ext cx="5334000" cy="1189038"/>
          </a:xfrm>
          <a:prstGeom prst="rect">
            <a:avLst/>
          </a:prstGeom>
        </p:spPr>
        <p:txBody>
          <a:bodyPr anchor="t">
            <a:normAutofit/>
          </a:bodyPr>
          <a:lstStyle>
            <a:lvl1pPr>
              <a:spcBef>
                <a:spcPts val="1000"/>
              </a:spcBef>
              <a:defRPr sz="4000" b="1">
                <a:solidFill>
                  <a:schemeClr val="accent2"/>
                </a:solidFill>
              </a:defRPr>
            </a:lvl1pPr>
          </a:lstStyle>
          <a:p>
            <a:r>
              <a:rPr lang="en-US" dirty="0"/>
              <a:t>Insert title here</a:t>
            </a:r>
          </a:p>
        </p:txBody>
      </p:sp>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hasCustomPrompt="1"/>
          </p:nvPr>
        </p:nvSpPr>
        <p:spPr>
          <a:xfrm>
            <a:off x="762000" y="1905000"/>
            <a:ext cx="5334000" cy="3276600"/>
          </a:xfrm>
          <a:prstGeom prst="rect">
            <a:avLst/>
          </a:prstGeom>
        </p:spPr>
        <p:txBody>
          <a:bodyPr/>
          <a:lstStyle>
            <a:lvl1pPr marL="0" indent="0">
              <a:lnSpc>
                <a:spcPct val="100000"/>
              </a:lnSpc>
              <a:buNone/>
              <a:defRPr sz="1800" b="1"/>
            </a:lvl1pPr>
            <a:lvl2pPr marL="228600">
              <a:lnSpc>
                <a:spcPct val="100000"/>
              </a:lnSpc>
              <a:spcBef>
                <a:spcPts val="1000"/>
              </a:spcBef>
              <a:defRPr sz="1800"/>
            </a:lvl2pPr>
          </a:lstStyle>
          <a:p>
            <a:pPr lvl="0"/>
            <a:r>
              <a:rPr lang="en-US" dirty="0"/>
              <a:t>Insert subtitle here</a:t>
            </a:r>
          </a:p>
          <a:p>
            <a:pPr lvl="1"/>
            <a:r>
              <a:rPr lang="en-US" dirty="0"/>
              <a:t>Insert content here</a:t>
            </a:r>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a:prstGeom prst="rect">
            <a:avLst/>
          </a:prstGeom>
          <a:solidFill>
            <a:schemeClr val="tx2"/>
          </a:solidFill>
        </p:spPr>
        <p:txBody>
          <a:bodyPr>
            <a:normAutofit/>
          </a:bodyPr>
          <a:lstStyle>
            <a:lvl1pPr algn="ctr">
              <a:buNone/>
              <a:defRPr sz="1600"/>
            </a:lvl1pPr>
          </a:lstStyle>
          <a:p>
            <a:r>
              <a:rPr lang="en-US"/>
              <a:t>Click icon to add picture</a:t>
            </a:r>
            <a:endParaRPr lang="en-US" dirty="0"/>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305541"/>
            <a:ext cx="4572000" cy="2362200"/>
          </a:xfrm>
          <a:prstGeom prst="rect">
            <a:avLst/>
          </a:prstGeom>
          <a:solidFill>
            <a:schemeClr val="tx2"/>
          </a:solidFill>
        </p:spPr>
        <p:txBody>
          <a:bodyPr>
            <a:normAutofit/>
          </a:bodyPr>
          <a:lstStyle>
            <a:lvl1pPr algn="ctr">
              <a:buNone/>
              <a:defRPr sz="1600"/>
            </a:lvl1pPr>
          </a:lstStyle>
          <a:p>
            <a:r>
              <a:rPr lang="en-US"/>
              <a:t>Click icon to add picture</a:t>
            </a:r>
            <a:endParaRPr lang="en-US" dirty="0"/>
          </a:p>
        </p:txBody>
      </p:sp>
      <p:pic>
        <p:nvPicPr>
          <p:cNvPr id="11" name="Picture Placeholder 5" descr="Red, blue grey white pattern background">
            <a:extLst>
              <a:ext uri="{FF2B5EF4-FFF2-40B4-BE49-F238E27FC236}">
                <a16:creationId xmlns:a16="http://schemas.microsoft.com/office/drawing/2014/main" id="{1014381E-E235-4624-9267-69EEEE9826F2}"/>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80922"/>
            <a:ext cx="12192000" cy="877078"/>
          </a:xfrm>
          <a:prstGeom prst="rect">
            <a:avLst/>
          </a:prstGeom>
        </p:spPr>
      </p:pic>
    </p:spTree>
    <p:extLst>
      <p:ext uri="{BB962C8B-B14F-4D97-AF65-F5344CB8AC3E}">
        <p14:creationId xmlns:p14="http://schemas.microsoft.com/office/powerpoint/2010/main" val="1586680172"/>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ight Pattern Content Gray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3">
                    <a:lumMod val="75000"/>
                  </a:schemeClr>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762000" y="1905000"/>
            <a:ext cx="6477000"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6" descr="Red, blue grey white pattern background">
            <a:extLst>
              <a:ext uri="{FF2B5EF4-FFF2-40B4-BE49-F238E27FC236}">
                <a16:creationId xmlns:a16="http://schemas.microsoft.com/office/drawing/2014/main" id="{6696C96D-182E-490E-A117-B60FF1853675}"/>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427166" y="0"/>
            <a:ext cx="4764834" cy="6858000"/>
          </a:xfrm>
          <a:prstGeom prst="rect">
            <a:avLst/>
          </a:prstGeom>
        </p:spPr>
      </p:pic>
    </p:spTree>
    <p:extLst>
      <p:ext uri="{BB962C8B-B14F-4D97-AF65-F5344CB8AC3E}">
        <p14:creationId xmlns:p14="http://schemas.microsoft.com/office/powerpoint/2010/main" val="3951428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clusion">
    <p:bg>
      <p:bgPr>
        <a:solidFill>
          <a:schemeClr val="accent1"/>
        </a:solidFill>
        <a:effectLst/>
      </p:bgPr>
    </p:bg>
    <p:spTree>
      <p:nvGrpSpPr>
        <p:cNvPr id="1" name=""/>
        <p:cNvGrpSpPr/>
        <p:nvPr/>
      </p:nvGrpSpPr>
      <p:grpSpPr>
        <a:xfrm>
          <a:off x="0" y="0"/>
          <a:ext cx="0" cy="0"/>
          <a:chOff x="0" y="0"/>
          <a:chExt cx="0" cy="0"/>
        </a:xfrm>
      </p:grpSpPr>
      <p:pic>
        <p:nvPicPr>
          <p:cNvPr id="8" name="Picture Placeholder 6" descr="Picture placeholder ">
            <a:extLst>
              <a:ext uri="{FF2B5EF4-FFF2-40B4-BE49-F238E27FC236}">
                <a16:creationId xmlns:a16="http://schemas.microsoft.com/office/drawing/2014/main" id="{21F9B252-B7D4-4DA8-92E8-8A98BFEF41B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410071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9690444"/>
      </p:ext>
    </p:extLst>
  </p:cSld>
  <p:clrMap bg1="dk1" tx1="lt1" bg2="dk2" tx2="lt2" accent1="accent1" accent2="accent2" accent3="accent3" accent4="accent4" accent5="accent5" accent6="accent6" hlink="hlink" folHlink="folHlink"/>
  <p:sldLayoutIdLst>
    <p:sldLayoutId id="2147483689" r:id="rId1"/>
    <p:sldLayoutId id="2147483699" r:id="rId2"/>
    <p:sldLayoutId id="2147483700" r:id="rId3"/>
    <p:sldLayoutId id="2147483691" r:id="rId4"/>
    <p:sldLayoutId id="2147483701" r:id="rId5"/>
    <p:sldLayoutId id="2147483706" r:id="rId6"/>
    <p:sldLayoutId id="2147483702" r:id="rId7"/>
    <p:sldLayoutId id="2147483704" r:id="rId8"/>
    <p:sldLayoutId id="2147483703" r:id="rId9"/>
    <p:sldLayoutId id="2147483690" r:id="rId10"/>
    <p:sldLayoutId id="2147483708" r:id="rId11"/>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4.png"/><Relationship Id="rId7"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0.png"/><Relationship Id="rId9"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hyperlink" Target="https://github.com/MrVuTuanAnh/GEN_AI" TargetMode="External"/><Relationship Id="rId5" Type="http://schemas.openxmlformats.org/officeDocument/2006/relationships/hyperlink" Target="https://www.youtube.com/watch?v=o7hb1808GUE" TargetMode="Externa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hyperlink" Target="https://github.com/MrVuTuanAnh/GEN_AI/tree/main/screenshots" TargetMode="External"/><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D2DB031-9003-4F74-A88F-FE2A2ABABC72}"/>
              </a:ext>
            </a:extLst>
          </p:cNvPr>
          <p:cNvSpPr>
            <a:spLocks noGrp="1" noChangeArrowheads="1"/>
          </p:cNvSpPr>
          <p:nvPr>
            <p:ph type="title"/>
          </p:nvPr>
        </p:nvSpPr>
        <p:spPr>
          <a:xfrm>
            <a:off x="5442012" y="2766219"/>
            <a:ext cx="6220101" cy="1325563"/>
          </a:xfrm>
        </p:spPr>
        <p:txBody>
          <a:bodyPr anchor="ctr">
            <a:noAutofit/>
          </a:bodyPr>
          <a:lstStyle/>
          <a:p>
            <a:r>
              <a:rPr lang="en-US" b="0" i="0" u="none" strike="noStrike" dirty="0">
                <a:effectLst/>
                <a:latin typeface="circular"/>
              </a:rPr>
              <a:t>Advanced Certificate Program in Generative AI - December 2023</a:t>
            </a:r>
            <a:br>
              <a:rPr lang="en-US" b="0" i="0" u="none" strike="noStrike" dirty="0">
                <a:effectLst/>
                <a:latin typeface="circular"/>
              </a:rPr>
            </a:br>
            <a:br>
              <a:rPr lang="en-US" altLang="en-US" dirty="0"/>
            </a:br>
            <a:r>
              <a:rPr lang="en-US" altLang="en-US" dirty="0"/>
              <a:t>Vu Tuan Anh</a:t>
            </a:r>
          </a:p>
        </p:txBody>
      </p:sp>
      <p:sp>
        <p:nvSpPr>
          <p:cNvPr id="3" name="TextBox 2">
            <a:extLst>
              <a:ext uri="{FF2B5EF4-FFF2-40B4-BE49-F238E27FC236}">
                <a16:creationId xmlns:a16="http://schemas.microsoft.com/office/drawing/2014/main" id="{C3B25CA5-3CE1-A23F-7D0B-A7C8C3BFBB81}"/>
              </a:ext>
            </a:extLst>
          </p:cNvPr>
          <p:cNvSpPr txBox="1"/>
          <p:nvPr/>
        </p:nvSpPr>
        <p:spPr>
          <a:xfrm>
            <a:off x="11734581" y="6488668"/>
            <a:ext cx="377026" cy="369332"/>
          </a:xfrm>
          <a:prstGeom prst="rect">
            <a:avLst/>
          </a:prstGeom>
          <a:noFill/>
        </p:spPr>
        <p:txBody>
          <a:bodyPr wrap="none" rtlCol="0">
            <a:spAutoFit/>
          </a:bodyPr>
          <a:lstStyle/>
          <a:p>
            <a:r>
              <a:rPr lang="en-US" dirty="0">
                <a:solidFill>
                  <a:srgbClr val="0070C0"/>
                </a:solidFill>
              </a:rPr>
              <a:t> 1</a:t>
            </a:r>
          </a:p>
        </p:txBody>
      </p:sp>
    </p:spTree>
    <p:extLst>
      <p:ext uri="{BB962C8B-B14F-4D97-AF65-F5344CB8AC3E}">
        <p14:creationId xmlns:p14="http://schemas.microsoft.com/office/powerpoint/2010/main" val="154326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CC5E0ED-5687-43E1-416F-3EC53B55C571}"/>
              </a:ext>
            </a:extLst>
          </p:cNvPr>
          <p:cNvSpPr txBox="1">
            <a:spLocks/>
          </p:cNvSpPr>
          <p:nvPr/>
        </p:nvSpPr>
        <p:spPr>
          <a:xfrm>
            <a:off x="-1" y="0"/>
            <a:ext cx="11330609" cy="775251"/>
          </a:xfrm>
          <a:prstGeom prst="rect">
            <a:avLst/>
          </a:prstGeom>
        </p:spPr>
        <p:txBody>
          <a:bodyPr anchor="t">
            <a:normAutofit/>
          </a:bodyPr>
          <a:lstStyle>
            <a:lvl1pPr algn="l" defTabSz="914400" rtl="0" eaLnBrk="1" latinLnBrk="0" hangingPunct="1">
              <a:lnSpc>
                <a:spcPct val="90000"/>
              </a:lnSpc>
              <a:spcBef>
                <a:spcPts val="1000"/>
              </a:spcBef>
              <a:buNone/>
              <a:defRPr sz="4000" b="1" kern="1200">
                <a:solidFill>
                  <a:schemeClr val="accent2"/>
                </a:solidFill>
                <a:latin typeface="+mj-lt"/>
                <a:ea typeface="+mj-ea"/>
                <a:cs typeface="+mj-cs"/>
              </a:defRPr>
            </a:lvl1pPr>
          </a:lstStyle>
          <a:p>
            <a:pPr fontAlgn="auto">
              <a:spcAft>
                <a:spcPts val="0"/>
              </a:spcAft>
            </a:pPr>
            <a:r>
              <a:rPr lang="en-US" dirty="0">
                <a:solidFill>
                  <a:srgbClr val="008EE8"/>
                </a:solidFill>
                <a:latin typeface="RobotoSlab"/>
              </a:rPr>
              <a:t>VIRTUAL TRY-ON ARCHITECTURE </a:t>
            </a:r>
          </a:p>
          <a:p>
            <a:pPr fontAlgn="auto">
              <a:spcAft>
                <a:spcPts val="0"/>
              </a:spcAft>
            </a:pPr>
            <a:endParaRPr lang="en-US" dirty="0"/>
          </a:p>
        </p:txBody>
      </p:sp>
      <p:pic>
        <p:nvPicPr>
          <p:cNvPr id="6" name="Picture 2" descr="page11image30829504">
            <a:extLst>
              <a:ext uri="{FF2B5EF4-FFF2-40B4-BE49-F238E27FC236}">
                <a16:creationId xmlns:a16="http://schemas.microsoft.com/office/drawing/2014/main" id="{5239E2AE-8558-4381-E5AB-D0C978BC98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2330" y="654564"/>
            <a:ext cx="8845827" cy="53646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9A31035-A656-A0CF-2AFB-76D08E38CA2F}"/>
              </a:ext>
            </a:extLst>
          </p:cNvPr>
          <p:cNvSpPr txBox="1"/>
          <p:nvPr/>
        </p:nvSpPr>
        <p:spPr>
          <a:xfrm>
            <a:off x="11734581" y="6488668"/>
            <a:ext cx="505267" cy="369332"/>
          </a:xfrm>
          <a:prstGeom prst="rect">
            <a:avLst/>
          </a:prstGeom>
          <a:noFill/>
        </p:spPr>
        <p:txBody>
          <a:bodyPr wrap="none" rtlCol="0">
            <a:spAutoFit/>
          </a:bodyPr>
          <a:lstStyle/>
          <a:p>
            <a:r>
              <a:rPr lang="en-US" dirty="0">
                <a:solidFill>
                  <a:srgbClr val="0070C0"/>
                </a:solidFill>
              </a:rPr>
              <a:t> 10</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82A83E-6D5F-9289-ADDF-81DE436E659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56937C0-2CD3-C25A-91B9-606E9375A41A}"/>
              </a:ext>
            </a:extLst>
          </p:cNvPr>
          <p:cNvSpPr txBox="1">
            <a:spLocks/>
          </p:cNvSpPr>
          <p:nvPr/>
        </p:nvSpPr>
        <p:spPr>
          <a:xfrm>
            <a:off x="-1" y="0"/>
            <a:ext cx="11330609" cy="775251"/>
          </a:xfrm>
          <a:prstGeom prst="rect">
            <a:avLst/>
          </a:prstGeom>
        </p:spPr>
        <p:txBody>
          <a:bodyPr anchor="t">
            <a:normAutofit/>
          </a:bodyPr>
          <a:lstStyle>
            <a:lvl1pPr algn="l" defTabSz="914400" rtl="0" eaLnBrk="1" latinLnBrk="0" hangingPunct="1">
              <a:lnSpc>
                <a:spcPct val="90000"/>
              </a:lnSpc>
              <a:spcBef>
                <a:spcPts val="1000"/>
              </a:spcBef>
              <a:buNone/>
              <a:defRPr sz="4000" b="1" kern="1200">
                <a:solidFill>
                  <a:schemeClr val="accent2"/>
                </a:solidFill>
                <a:latin typeface="+mj-lt"/>
                <a:ea typeface="+mj-ea"/>
                <a:cs typeface="+mj-cs"/>
              </a:defRPr>
            </a:lvl1pPr>
          </a:lstStyle>
          <a:p>
            <a:pPr fontAlgn="auto">
              <a:spcAft>
                <a:spcPts val="0"/>
              </a:spcAft>
            </a:pPr>
            <a:r>
              <a:rPr lang="en-US" dirty="0">
                <a:solidFill>
                  <a:srgbClr val="008EE8"/>
                </a:solidFill>
                <a:latin typeface="RobotoSlab"/>
              </a:rPr>
              <a:t>VIRTUAL TRY-ON ARCHITECTURE </a:t>
            </a:r>
          </a:p>
          <a:p>
            <a:pPr fontAlgn="auto">
              <a:spcAft>
                <a:spcPts val="0"/>
              </a:spcAft>
            </a:pPr>
            <a:endParaRPr lang="en-US" dirty="0"/>
          </a:p>
        </p:txBody>
      </p:sp>
      <p:pic>
        <p:nvPicPr>
          <p:cNvPr id="7169" name="Picture 1" descr="page11image14002544">
            <a:extLst>
              <a:ext uri="{FF2B5EF4-FFF2-40B4-BE49-F238E27FC236}">
                <a16:creationId xmlns:a16="http://schemas.microsoft.com/office/drawing/2014/main" id="{F367AB32-F8B5-5B79-A65C-76FCCA3E94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9105" y="974035"/>
            <a:ext cx="7569200" cy="698500"/>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page11image13996096">
            <a:extLst>
              <a:ext uri="{FF2B5EF4-FFF2-40B4-BE49-F238E27FC236}">
                <a16:creationId xmlns:a16="http://schemas.microsoft.com/office/drawing/2014/main" id="{108FB876-08DC-EFF5-37F9-78484B7F70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9105" y="974035"/>
            <a:ext cx="546100" cy="393700"/>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1">
            <a:extLst>
              <a:ext uri="{FF2B5EF4-FFF2-40B4-BE49-F238E27FC236}">
                <a16:creationId xmlns:a16="http://schemas.microsoft.com/office/drawing/2014/main" id="{1F22C472-4D3A-40F1-170D-C8E074FF3445}"/>
              </a:ext>
            </a:extLst>
          </p:cNvPr>
          <p:cNvSpPr>
            <a:spLocks noGrp="1"/>
          </p:cNvSpPr>
          <p:nvPr>
            <p:ph type="body" sz="quarter" idx="11"/>
          </p:nvPr>
        </p:nvSpPr>
        <p:spPr>
          <a:xfrm>
            <a:off x="762000" y="974035"/>
            <a:ext cx="10827026" cy="4207565"/>
          </a:xfrm>
        </p:spPr>
        <p:txBody>
          <a:bodyPr/>
          <a:lstStyle/>
          <a:p>
            <a:r>
              <a:rPr lang="en-US" sz="1800" dirty="0">
                <a:effectLst/>
                <a:latin typeface="SourceSansPro"/>
              </a:rPr>
              <a:t>The architecture consists of two main components: </a:t>
            </a:r>
          </a:p>
          <a:p>
            <a:endParaRPr lang="en-US" sz="1800" dirty="0">
              <a:effectLst/>
              <a:latin typeface="SourceSansPro"/>
            </a:endParaRPr>
          </a:p>
          <a:p>
            <a:r>
              <a:rPr lang="en-US" sz="1800" b="0" dirty="0">
                <a:effectLst/>
                <a:latin typeface="SourceSansPro"/>
              </a:rPr>
              <a:t>Geometric Matching Module (GMM): This module transforms the target garment into a warped form that aligns with the person's body shape and pose.</a:t>
            </a:r>
          </a:p>
          <a:p>
            <a:endParaRPr lang="en-US" sz="1800" b="0" dirty="0">
              <a:effectLst/>
              <a:latin typeface="SourceSansPro"/>
            </a:endParaRPr>
          </a:p>
          <a:p>
            <a:r>
              <a:rPr lang="en-US" sz="1800" b="0" dirty="0">
                <a:effectLst/>
                <a:latin typeface="SourceSansPro"/>
              </a:rPr>
              <a:t>Try-On Module (TOM): This module integrates the warped garment with the image of the target person and synthesizes the final try-on image:</a:t>
            </a:r>
          </a:p>
          <a:p>
            <a:r>
              <a:rPr lang="en-US" sz="1800" b="0" dirty="0">
                <a:effectLst/>
                <a:latin typeface="SourceSansPro"/>
              </a:rPr>
              <a:t>    - Mainly consists of changed to consists of for a more concise structure.</a:t>
            </a:r>
          </a:p>
          <a:p>
            <a:r>
              <a:rPr lang="en-US" sz="1800" b="0" dirty="0">
                <a:effectLst/>
                <a:latin typeface="SourceSansPro"/>
              </a:rPr>
              <a:t>    - Cloth changed to garment for a more specific term in clothing.</a:t>
            </a:r>
          </a:p>
          <a:p>
            <a:r>
              <a:rPr lang="en-US" sz="1800" b="0" dirty="0">
                <a:effectLst/>
                <a:latin typeface="SourceSansPro"/>
              </a:rPr>
              <a:t>    - Warped cloth changed to warped form for improved readability.</a:t>
            </a:r>
          </a:p>
          <a:p>
            <a:r>
              <a:rPr lang="en-US" sz="1800" b="0" dirty="0">
                <a:effectLst/>
                <a:latin typeface="SourceSansPro"/>
              </a:rPr>
              <a:t>    - Try-on result changed to try-on image for a more specific output.</a:t>
            </a:r>
            <a:endParaRPr lang="en-US" b="0" dirty="0"/>
          </a:p>
        </p:txBody>
      </p:sp>
      <p:sp>
        <p:nvSpPr>
          <p:cNvPr id="2" name="TextBox 1">
            <a:extLst>
              <a:ext uri="{FF2B5EF4-FFF2-40B4-BE49-F238E27FC236}">
                <a16:creationId xmlns:a16="http://schemas.microsoft.com/office/drawing/2014/main" id="{B9B044E6-5D1F-8399-7192-A633AB665390}"/>
              </a:ext>
            </a:extLst>
          </p:cNvPr>
          <p:cNvSpPr txBox="1"/>
          <p:nvPr/>
        </p:nvSpPr>
        <p:spPr>
          <a:xfrm>
            <a:off x="11734581" y="6488668"/>
            <a:ext cx="488147" cy="369332"/>
          </a:xfrm>
          <a:prstGeom prst="rect">
            <a:avLst/>
          </a:prstGeom>
          <a:noFill/>
        </p:spPr>
        <p:txBody>
          <a:bodyPr wrap="none" rtlCol="0">
            <a:spAutoFit/>
          </a:bodyPr>
          <a:lstStyle/>
          <a:p>
            <a:r>
              <a:rPr lang="en-US" dirty="0">
                <a:solidFill>
                  <a:srgbClr val="0070C0"/>
                </a:solidFill>
              </a:rPr>
              <a:t> 11</a:t>
            </a:r>
          </a:p>
        </p:txBody>
      </p:sp>
    </p:spTree>
    <p:extLst>
      <p:ext uri="{BB962C8B-B14F-4D97-AF65-F5344CB8AC3E}">
        <p14:creationId xmlns:p14="http://schemas.microsoft.com/office/powerpoint/2010/main" val="575771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DDC690-9CB1-B616-ACE3-B8A4CC25B99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02487F8-0782-EA6D-250A-C349A6C794A5}"/>
              </a:ext>
            </a:extLst>
          </p:cNvPr>
          <p:cNvSpPr>
            <a:spLocks noGrp="1"/>
          </p:cNvSpPr>
          <p:nvPr>
            <p:ph type="title"/>
          </p:nvPr>
        </p:nvSpPr>
        <p:spPr>
          <a:xfrm>
            <a:off x="1485545" y="2813447"/>
            <a:ext cx="9606525" cy="1231106"/>
          </a:xfrm>
        </p:spPr>
        <p:txBody>
          <a:bodyPr/>
          <a:lstStyle/>
          <a:p>
            <a:r>
              <a:rPr lang="en-US" dirty="0"/>
              <a:t>GEOMETRIC MATCHING MODULE (GMM)  </a:t>
            </a:r>
          </a:p>
        </p:txBody>
      </p:sp>
      <p:sp>
        <p:nvSpPr>
          <p:cNvPr id="2" name="TextBox 1">
            <a:extLst>
              <a:ext uri="{FF2B5EF4-FFF2-40B4-BE49-F238E27FC236}">
                <a16:creationId xmlns:a16="http://schemas.microsoft.com/office/drawing/2014/main" id="{AAE07211-BBEE-3035-4AE3-165DAAA8DFA9}"/>
              </a:ext>
            </a:extLst>
          </p:cNvPr>
          <p:cNvSpPr txBox="1"/>
          <p:nvPr/>
        </p:nvSpPr>
        <p:spPr>
          <a:xfrm>
            <a:off x="11734581" y="6488668"/>
            <a:ext cx="505267" cy="369332"/>
          </a:xfrm>
          <a:prstGeom prst="rect">
            <a:avLst/>
          </a:prstGeom>
          <a:noFill/>
        </p:spPr>
        <p:txBody>
          <a:bodyPr wrap="none" rtlCol="0">
            <a:spAutoFit/>
          </a:bodyPr>
          <a:lstStyle/>
          <a:p>
            <a:r>
              <a:rPr lang="en-US" dirty="0">
                <a:solidFill>
                  <a:srgbClr val="0070C0"/>
                </a:solidFill>
              </a:rPr>
              <a:t> </a:t>
            </a:r>
            <a:r>
              <a:rPr lang="en-US" dirty="0"/>
              <a:t>12</a:t>
            </a:r>
          </a:p>
        </p:txBody>
      </p:sp>
    </p:spTree>
    <p:extLst>
      <p:ext uri="{BB962C8B-B14F-4D97-AF65-F5344CB8AC3E}">
        <p14:creationId xmlns:p14="http://schemas.microsoft.com/office/powerpoint/2010/main" val="2150797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2FD069-A0F1-4DC1-1332-5DCE209B6D5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FE1245D-94CB-3A82-10FF-8D12FAFB1125}"/>
              </a:ext>
            </a:extLst>
          </p:cNvPr>
          <p:cNvSpPr txBox="1">
            <a:spLocks/>
          </p:cNvSpPr>
          <p:nvPr/>
        </p:nvSpPr>
        <p:spPr>
          <a:xfrm>
            <a:off x="-1" y="0"/>
            <a:ext cx="11330609" cy="775251"/>
          </a:xfrm>
          <a:prstGeom prst="rect">
            <a:avLst/>
          </a:prstGeom>
        </p:spPr>
        <p:txBody>
          <a:bodyPr anchor="t">
            <a:normAutofit/>
          </a:bodyPr>
          <a:lstStyle>
            <a:lvl1pPr algn="l" defTabSz="914400" rtl="0" eaLnBrk="1" latinLnBrk="0" hangingPunct="1">
              <a:lnSpc>
                <a:spcPct val="90000"/>
              </a:lnSpc>
              <a:spcBef>
                <a:spcPts val="1000"/>
              </a:spcBef>
              <a:buNone/>
              <a:defRPr sz="4000" b="1" kern="1200">
                <a:solidFill>
                  <a:schemeClr val="accent2"/>
                </a:solidFill>
                <a:latin typeface="+mj-lt"/>
                <a:ea typeface="+mj-ea"/>
                <a:cs typeface="+mj-cs"/>
              </a:defRPr>
            </a:lvl1pPr>
          </a:lstStyle>
          <a:p>
            <a:pPr fontAlgn="auto">
              <a:spcAft>
                <a:spcPts val="0"/>
              </a:spcAft>
            </a:pPr>
            <a:r>
              <a:rPr lang="en-US" dirty="0">
                <a:solidFill>
                  <a:srgbClr val="008EE8"/>
                </a:solidFill>
                <a:latin typeface="RobotoSlab"/>
              </a:rPr>
              <a:t>GEOMETRIC MATCHING MODULE (GMM)  </a:t>
            </a:r>
          </a:p>
          <a:p>
            <a:pPr fontAlgn="auto">
              <a:spcAft>
                <a:spcPts val="0"/>
              </a:spcAft>
            </a:pPr>
            <a:endParaRPr lang="en-US" dirty="0"/>
          </a:p>
        </p:txBody>
      </p:sp>
      <p:pic>
        <p:nvPicPr>
          <p:cNvPr id="7169" name="Picture 1" descr="page11image14002544">
            <a:extLst>
              <a:ext uri="{FF2B5EF4-FFF2-40B4-BE49-F238E27FC236}">
                <a16:creationId xmlns:a16="http://schemas.microsoft.com/office/drawing/2014/main" id="{382FA79F-BD53-D119-C719-CC1F13DFD8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9105" y="974035"/>
            <a:ext cx="7569200" cy="698500"/>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page11image13996096">
            <a:extLst>
              <a:ext uri="{FF2B5EF4-FFF2-40B4-BE49-F238E27FC236}">
                <a16:creationId xmlns:a16="http://schemas.microsoft.com/office/drawing/2014/main" id="{230EDDDA-2BB7-AFB1-D808-5E913BAD2F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9105" y="974035"/>
            <a:ext cx="546100" cy="393700"/>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1">
            <a:extLst>
              <a:ext uri="{FF2B5EF4-FFF2-40B4-BE49-F238E27FC236}">
                <a16:creationId xmlns:a16="http://schemas.microsoft.com/office/drawing/2014/main" id="{8368FA2A-C67D-6F12-2530-93E07F109E23}"/>
              </a:ext>
            </a:extLst>
          </p:cNvPr>
          <p:cNvSpPr>
            <a:spLocks noGrp="1"/>
          </p:cNvSpPr>
          <p:nvPr>
            <p:ph type="body" sz="quarter" idx="11"/>
          </p:nvPr>
        </p:nvSpPr>
        <p:spPr>
          <a:xfrm>
            <a:off x="762000" y="974035"/>
            <a:ext cx="10827026" cy="4207565"/>
          </a:xfrm>
        </p:spPr>
        <p:txBody>
          <a:bodyPr/>
          <a:lstStyle/>
          <a:p>
            <a:pPr algn="l"/>
            <a:r>
              <a:rPr lang="en-US" b="0" i="0" dirty="0">
                <a:solidFill>
                  <a:srgbClr val="1F1F1F"/>
                </a:solidFill>
                <a:effectLst/>
                <a:latin typeface="Google Sans"/>
              </a:rPr>
              <a:t>GMM is used to transform the target clothing </a:t>
            </a:r>
            <a:r>
              <a:rPr lang="en-US" b="1" i="0" dirty="0">
                <a:solidFill>
                  <a:srgbClr val="1F1F1F"/>
                </a:solidFill>
                <a:effectLst/>
                <a:latin typeface="Google Sans"/>
              </a:rPr>
              <a:t>c</a:t>
            </a:r>
            <a:r>
              <a:rPr lang="en-US" b="0" i="0" dirty="0">
                <a:solidFill>
                  <a:srgbClr val="1F1F1F"/>
                </a:solidFill>
                <a:effectLst/>
                <a:latin typeface="Google Sans"/>
              </a:rPr>
              <a:t> into a warped version </a:t>
            </a:r>
            <a:r>
              <a:rPr lang="en-US" b="1" i="0" dirty="0" err="1">
                <a:solidFill>
                  <a:srgbClr val="1F1F1F"/>
                </a:solidFill>
                <a:effectLst/>
                <a:latin typeface="Google Sans"/>
              </a:rPr>
              <a:t>ĉ</a:t>
            </a:r>
            <a:r>
              <a:rPr lang="en-US" b="0" i="0" dirty="0">
                <a:solidFill>
                  <a:srgbClr val="1F1F1F"/>
                </a:solidFill>
                <a:effectLst/>
                <a:latin typeface="Google Sans"/>
              </a:rPr>
              <a:t> that is roughly aligned with the input person representation </a:t>
            </a:r>
            <a:r>
              <a:rPr lang="en-US" b="1" i="0" dirty="0">
                <a:solidFill>
                  <a:srgbClr val="1F1F1F"/>
                </a:solidFill>
                <a:effectLst/>
                <a:latin typeface="Google Sans"/>
              </a:rPr>
              <a:t>p</a:t>
            </a:r>
            <a:r>
              <a:rPr lang="en-US" b="0" i="0" dirty="0">
                <a:solidFill>
                  <a:srgbClr val="1F1F1F"/>
                </a:solidFill>
                <a:effectLst/>
                <a:latin typeface="Google Sans"/>
              </a:rPr>
              <a:t>. GMM consists of four main components:</a:t>
            </a:r>
          </a:p>
          <a:p>
            <a:pPr algn="l"/>
            <a:endParaRPr lang="en-US" b="0" i="0" dirty="0">
              <a:solidFill>
                <a:srgbClr val="1F1F1F"/>
              </a:solidFill>
              <a:effectLst/>
              <a:latin typeface="Google Sans"/>
            </a:endParaRPr>
          </a:p>
          <a:p>
            <a:pPr algn="l">
              <a:buFont typeface="+mj-lt"/>
              <a:buAutoNum type="arabicPeriod"/>
            </a:pPr>
            <a:r>
              <a:rPr lang="en-US" b="1" i="0" dirty="0">
                <a:solidFill>
                  <a:srgbClr val="1F1F1F"/>
                </a:solidFill>
                <a:effectLst/>
                <a:latin typeface="Google Sans"/>
              </a:rPr>
              <a:t>Feature Extraction Networks:</a:t>
            </a:r>
            <a:r>
              <a:rPr lang="en-US" b="0" i="0" dirty="0">
                <a:solidFill>
                  <a:srgbClr val="1F1F1F"/>
                </a:solidFill>
                <a:effectLst/>
                <a:latin typeface="Google Sans"/>
              </a:rPr>
              <a:t> Two separate neural networks are used to extract high-level features from the target clothing </a:t>
            </a:r>
            <a:r>
              <a:rPr lang="en-US" b="1" i="0" dirty="0">
                <a:solidFill>
                  <a:srgbClr val="1F1F1F"/>
                </a:solidFill>
                <a:effectLst/>
                <a:latin typeface="Google Sans"/>
              </a:rPr>
              <a:t>c</a:t>
            </a:r>
            <a:r>
              <a:rPr lang="en-US" b="0" i="0" dirty="0">
                <a:solidFill>
                  <a:srgbClr val="1F1F1F"/>
                </a:solidFill>
                <a:effectLst/>
                <a:latin typeface="Google Sans"/>
              </a:rPr>
              <a:t> and the person representation </a:t>
            </a:r>
            <a:r>
              <a:rPr lang="en-US" b="1" i="0" dirty="0">
                <a:solidFill>
                  <a:srgbClr val="1F1F1F"/>
                </a:solidFill>
                <a:effectLst/>
                <a:latin typeface="Google Sans"/>
              </a:rPr>
              <a:t>p</a:t>
            </a:r>
            <a:r>
              <a:rPr lang="en-US" b="0" i="0" dirty="0">
                <a:solidFill>
                  <a:srgbClr val="1F1F1F"/>
                </a:solidFill>
                <a:effectLst/>
                <a:latin typeface="Google Sans"/>
              </a:rPr>
              <a:t>. These networks utilize </a:t>
            </a:r>
            <a:r>
              <a:rPr lang="en-US" b="0" i="0" dirty="0" err="1">
                <a:solidFill>
                  <a:srgbClr val="1F1F1F"/>
                </a:solidFill>
                <a:effectLst/>
                <a:latin typeface="Google Sans"/>
              </a:rPr>
              <a:t>downsampling</a:t>
            </a:r>
            <a:r>
              <a:rPr lang="en-US" b="0" i="0" dirty="0">
                <a:solidFill>
                  <a:srgbClr val="1F1F1F"/>
                </a:solidFill>
                <a:effectLst/>
                <a:latin typeface="Google Sans"/>
              </a:rPr>
              <a:t> convolutional layers to achieve this.</a:t>
            </a:r>
          </a:p>
          <a:p>
            <a:pPr algn="l">
              <a:buFont typeface="+mj-lt"/>
              <a:buAutoNum type="arabicPeriod"/>
            </a:pPr>
            <a:r>
              <a:rPr lang="en-US" b="1" i="0" dirty="0">
                <a:solidFill>
                  <a:srgbClr val="1F1F1F"/>
                </a:solidFill>
                <a:effectLst/>
                <a:latin typeface="Google Sans"/>
              </a:rPr>
              <a:t>Correlation Layer:</a:t>
            </a:r>
            <a:r>
              <a:rPr lang="en-US" b="0" i="0" dirty="0">
                <a:solidFill>
                  <a:srgbClr val="1F1F1F"/>
                </a:solidFill>
                <a:effectLst/>
                <a:latin typeface="Google Sans"/>
              </a:rPr>
              <a:t> The extracted features from both networks are combined into a single tensor using a correlation layer. This combined tensor is then fed into the regressor network.</a:t>
            </a:r>
          </a:p>
          <a:p>
            <a:pPr algn="l">
              <a:buFont typeface="+mj-lt"/>
              <a:buAutoNum type="arabicPeriod"/>
            </a:pPr>
            <a:r>
              <a:rPr lang="en-US" b="1" i="0" dirty="0">
                <a:solidFill>
                  <a:srgbClr val="1F1F1F"/>
                </a:solidFill>
                <a:effectLst/>
                <a:latin typeface="Google Sans"/>
              </a:rPr>
              <a:t>Regressor Network:</a:t>
            </a:r>
            <a:r>
              <a:rPr lang="en-US" b="0" i="0" dirty="0">
                <a:solidFill>
                  <a:srgbClr val="1F1F1F"/>
                </a:solidFill>
                <a:effectLst/>
                <a:latin typeface="Google Sans"/>
              </a:rPr>
              <a:t> This network predicts the spatial transformation parameters, denoted by </a:t>
            </a:r>
            <a:r>
              <a:rPr lang="el-GR" b="1" i="0" dirty="0">
                <a:solidFill>
                  <a:srgbClr val="1F1F1F"/>
                </a:solidFill>
                <a:effectLst/>
                <a:latin typeface="Google Sans"/>
              </a:rPr>
              <a:t>θ</a:t>
            </a:r>
            <a:r>
              <a:rPr lang="el-GR" b="0" i="0" dirty="0">
                <a:solidFill>
                  <a:srgbClr val="1F1F1F"/>
                </a:solidFill>
                <a:effectLst/>
                <a:latin typeface="Google Sans"/>
              </a:rPr>
              <a:t>. </a:t>
            </a:r>
            <a:r>
              <a:rPr lang="en-US" b="0" i="0" dirty="0">
                <a:solidFill>
                  <a:srgbClr val="1F1F1F"/>
                </a:solidFill>
                <a:effectLst/>
                <a:latin typeface="Google Sans"/>
              </a:rPr>
              <a:t>These parameters define how the target clothing needs to be warped.</a:t>
            </a:r>
          </a:p>
          <a:p>
            <a:pPr algn="l">
              <a:buFont typeface="+mj-lt"/>
              <a:buAutoNum type="arabicPeriod"/>
            </a:pPr>
            <a:r>
              <a:rPr lang="en-US" b="1" i="0" dirty="0">
                <a:solidFill>
                  <a:srgbClr val="1F1F1F"/>
                </a:solidFill>
                <a:effectLst/>
                <a:latin typeface="Google Sans"/>
              </a:rPr>
              <a:t>Thin-Plate Spline (TPS) Transformation Module:</a:t>
            </a:r>
            <a:r>
              <a:rPr lang="en-US" b="0" i="0" dirty="0">
                <a:solidFill>
                  <a:srgbClr val="1F1F1F"/>
                </a:solidFill>
                <a:effectLst/>
                <a:latin typeface="Google Sans"/>
              </a:rPr>
              <a:t> This module utilizes the predicted parameters </a:t>
            </a:r>
            <a:r>
              <a:rPr lang="el-GR" b="1" i="0" dirty="0">
                <a:solidFill>
                  <a:srgbClr val="1F1F1F"/>
                </a:solidFill>
                <a:effectLst/>
                <a:latin typeface="Google Sans"/>
              </a:rPr>
              <a:t>θ</a:t>
            </a:r>
            <a:r>
              <a:rPr lang="el-GR" b="0" i="0" dirty="0">
                <a:solidFill>
                  <a:srgbClr val="1F1F1F"/>
                </a:solidFill>
                <a:effectLst/>
                <a:latin typeface="Google Sans"/>
              </a:rPr>
              <a:t> </a:t>
            </a:r>
            <a:r>
              <a:rPr lang="en-US" b="0" i="0" dirty="0">
                <a:solidFill>
                  <a:srgbClr val="1F1F1F"/>
                </a:solidFill>
                <a:effectLst/>
                <a:latin typeface="Google Sans"/>
              </a:rPr>
              <a:t>to warp the target clothing </a:t>
            </a:r>
            <a:r>
              <a:rPr lang="en-US" b="1" i="0" dirty="0">
                <a:solidFill>
                  <a:srgbClr val="1F1F1F"/>
                </a:solidFill>
                <a:effectLst/>
                <a:latin typeface="Google Sans"/>
              </a:rPr>
              <a:t>c</a:t>
            </a:r>
            <a:r>
              <a:rPr lang="en-US" b="0" i="0" dirty="0">
                <a:solidFill>
                  <a:srgbClr val="1F1F1F"/>
                </a:solidFill>
                <a:effectLst/>
                <a:latin typeface="Google Sans"/>
              </a:rPr>
              <a:t> into the final output </a:t>
            </a:r>
            <a:r>
              <a:rPr lang="en-US" b="1" i="0" dirty="0" err="1">
                <a:solidFill>
                  <a:srgbClr val="1F1F1F"/>
                </a:solidFill>
                <a:effectLst/>
                <a:latin typeface="Google Sans"/>
              </a:rPr>
              <a:t>ĉ</a:t>
            </a:r>
            <a:r>
              <a:rPr lang="en-US" b="0" i="0" dirty="0">
                <a:solidFill>
                  <a:srgbClr val="1F1F1F"/>
                </a:solidFill>
                <a:effectLst/>
                <a:latin typeface="Google Sans"/>
              </a:rPr>
              <a:t>. The transformation is achieved using the Thin-Plate Spline (TPS) method.</a:t>
            </a:r>
          </a:p>
        </p:txBody>
      </p:sp>
      <p:sp>
        <p:nvSpPr>
          <p:cNvPr id="2" name="TextBox 1">
            <a:extLst>
              <a:ext uri="{FF2B5EF4-FFF2-40B4-BE49-F238E27FC236}">
                <a16:creationId xmlns:a16="http://schemas.microsoft.com/office/drawing/2014/main" id="{ABFEF3E4-A54E-10DF-406A-083C26201E1D}"/>
              </a:ext>
            </a:extLst>
          </p:cNvPr>
          <p:cNvSpPr txBox="1"/>
          <p:nvPr/>
        </p:nvSpPr>
        <p:spPr>
          <a:xfrm>
            <a:off x="11734581" y="6488668"/>
            <a:ext cx="505267" cy="369332"/>
          </a:xfrm>
          <a:prstGeom prst="rect">
            <a:avLst/>
          </a:prstGeom>
          <a:noFill/>
        </p:spPr>
        <p:txBody>
          <a:bodyPr wrap="none" rtlCol="0">
            <a:spAutoFit/>
          </a:bodyPr>
          <a:lstStyle/>
          <a:p>
            <a:r>
              <a:rPr lang="en-US" dirty="0">
                <a:solidFill>
                  <a:srgbClr val="0070C0"/>
                </a:solidFill>
              </a:rPr>
              <a:t> </a:t>
            </a:r>
            <a:r>
              <a:rPr lang="en-US" dirty="0"/>
              <a:t>13</a:t>
            </a:r>
          </a:p>
        </p:txBody>
      </p:sp>
    </p:spTree>
    <p:extLst>
      <p:ext uri="{BB962C8B-B14F-4D97-AF65-F5344CB8AC3E}">
        <p14:creationId xmlns:p14="http://schemas.microsoft.com/office/powerpoint/2010/main" val="2964205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6A4EE1-FDE7-136B-F75A-60FE458589B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AFBA4C5-A1FF-9872-9DCE-1CC412C04C14}"/>
              </a:ext>
            </a:extLst>
          </p:cNvPr>
          <p:cNvSpPr>
            <a:spLocks noGrp="1"/>
          </p:cNvSpPr>
          <p:nvPr>
            <p:ph type="title"/>
          </p:nvPr>
        </p:nvSpPr>
        <p:spPr>
          <a:xfrm>
            <a:off x="1292737" y="3220278"/>
            <a:ext cx="9606525" cy="615553"/>
          </a:xfrm>
        </p:spPr>
        <p:txBody>
          <a:bodyPr/>
          <a:lstStyle/>
          <a:p>
            <a:r>
              <a:rPr lang="en-US" dirty="0"/>
              <a:t>Try-On Module (TOM) </a:t>
            </a:r>
          </a:p>
        </p:txBody>
      </p:sp>
      <p:sp>
        <p:nvSpPr>
          <p:cNvPr id="2" name="TextBox 1">
            <a:extLst>
              <a:ext uri="{FF2B5EF4-FFF2-40B4-BE49-F238E27FC236}">
                <a16:creationId xmlns:a16="http://schemas.microsoft.com/office/drawing/2014/main" id="{DE0CF1F0-413B-9ABE-04FE-C71595D80F73}"/>
              </a:ext>
            </a:extLst>
          </p:cNvPr>
          <p:cNvSpPr txBox="1"/>
          <p:nvPr/>
        </p:nvSpPr>
        <p:spPr>
          <a:xfrm>
            <a:off x="11734581" y="6488668"/>
            <a:ext cx="505267" cy="369332"/>
          </a:xfrm>
          <a:prstGeom prst="rect">
            <a:avLst/>
          </a:prstGeom>
          <a:noFill/>
        </p:spPr>
        <p:txBody>
          <a:bodyPr wrap="none" rtlCol="0">
            <a:spAutoFit/>
          </a:bodyPr>
          <a:lstStyle/>
          <a:p>
            <a:r>
              <a:rPr lang="en-US" dirty="0">
                <a:solidFill>
                  <a:srgbClr val="0070C0"/>
                </a:solidFill>
              </a:rPr>
              <a:t> </a:t>
            </a:r>
            <a:r>
              <a:rPr lang="en-US" dirty="0"/>
              <a:t>14</a:t>
            </a:r>
          </a:p>
        </p:txBody>
      </p:sp>
    </p:spTree>
    <p:extLst>
      <p:ext uri="{BB962C8B-B14F-4D97-AF65-F5344CB8AC3E}">
        <p14:creationId xmlns:p14="http://schemas.microsoft.com/office/powerpoint/2010/main" val="1142228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03861E-FADB-08B5-2EB5-CE9888A31D2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4D8F633-13C9-7FC6-1C2F-CFEAB436ECBC}"/>
              </a:ext>
            </a:extLst>
          </p:cNvPr>
          <p:cNvSpPr txBox="1">
            <a:spLocks/>
          </p:cNvSpPr>
          <p:nvPr/>
        </p:nvSpPr>
        <p:spPr>
          <a:xfrm>
            <a:off x="-1" y="0"/>
            <a:ext cx="11330609" cy="775251"/>
          </a:xfrm>
          <a:prstGeom prst="rect">
            <a:avLst/>
          </a:prstGeom>
        </p:spPr>
        <p:txBody>
          <a:bodyPr anchor="t">
            <a:normAutofit/>
          </a:bodyPr>
          <a:lstStyle>
            <a:lvl1pPr algn="l" defTabSz="914400" rtl="0" eaLnBrk="1" latinLnBrk="0" hangingPunct="1">
              <a:lnSpc>
                <a:spcPct val="90000"/>
              </a:lnSpc>
              <a:spcBef>
                <a:spcPts val="1000"/>
              </a:spcBef>
              <a:buNone/>
              <a:defRPr sz="4000" b="1" kern="1200">
                <a:solidFill>
                  <a:schemeClr val="accent2"/>
                </a:solidFill>
                <a:latin typeface="+mj-lt"/>
                <a:ea typeface="+mj-ea"/>
                <a:cs typeface="+mj-cs"/>
              </a:defRPr>
            </a:lvl1pPr>
          </a:lstStyle>
          <a:p>
            <a:pPr fontAlgn="auto">
              <a:spcAft>
                <a:spcPts val="0"/>
              </a:spcAft>
            </a:pPr>
            <a:r>
              <a:rPr lang="en-US" dirty="0">
                <a:solidFill>
                  <a:srgbClr val="008EE8"/>
                </a:solidFill>
                <a:latin typeface="RobotoSlab"/>
              </a:rPr>
              <a:t>Try-On Module (TOM) </a:t>
            </a:r>
          </a:p>
          <a:p>
            <a:pPr fontAlgn="auto">
              <a:spcAft>
                <a:spcPts val="0"/>
              </a:spcAft>
            </a:pPr>
            <a:endParaRPr lang="en-US" dirty="0"/>
          </a:p>
        </p:txBody>
      </p:sp>
      <p:pic>
        <p:nvPicPr>
          <p:cNvPr id="7169" name="Picture 1" descr="page11image14002544">
            <a:extLst>
              <a:ext uri="{FF2B5EF4-FFF2-40B4-BE49-F238E27FC236}">
                <a16:creationId xmlns:a16="http://schemas.microsoft.com/office/drawing/2014/main" id="{5E27BA10-EF8E-153C-DB21-ADCB38004C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9105" y="974035"/>
            <a:ext cx="7569200" cy="698500"/>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page11image13996096">
            <a:extLst>
              <a:ext uri="{FF2B5EF4-FFF2-40B4-BE49-F238E27FC236}">
                <a16:creationId xmlns:a16="http://schemas.microsoft.com/office/drawing/2014/main" id="{6D5F8371-08C3-6AA2-C9BD-F31C4B7C9B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9105" y="974035"/>
            <a:ext cx="546100" cy="393700"/>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1">
            <a:extLst>
              <a:ext uri="{FF2B5EF4-FFF2-40B4-BE49-F238E27FC236}">
                <a16:creationId xmlns:a16="http://schemas.microsoft.com/office/drawing/2014/main" id="{6227C891-6F1A-C066-BB26-B9867C7274EF}"/>
              </a:ext>
            </a:extLst>
          </p:cNvPr>
          <p:cNvSpPr>
            <a:spLocks noGrp="1"/>
          </p:cNvSpPr>
          <p:nvPr>
            <p:ph type="body" sz="quarter" idx="11"/>
          </p:nvPr>
        </p:nvSpPr>
        <p:spPr>
          <a:xfrm>
            <a:off x="762000" y="974035"/>
            <a:ext cx="10827026" cy="4207565"/>
          </a:xfrm>
        </p:spPr>
        <p:txBody>
          <a:bodyPr/>
          <a:lstStyle/>
          <a:p>
            <a:pPr algn="l"/>
            <a:r>
              <a:rPr lang="en-US" b="0" i="0" dirty="0">
                <a:solidFill>
                  <a:srgbClr val="1F1F1F"/>
                </a:solidFill>
                <a:effectLst/>
                <a:latin typeface="Google Sans"/>
              </a:rPr>
              <a:t>The Try-On Module (TOM) acts as a </a:t>
            </a:r>
            <a:r>
              <a:rPr lang="en-US" b="1" i="0" dirty="0">
                <a:solidFill>
                  <a:srgbClr val="1F1F1F"/>
                </a:solidFill>
                <a:effectLst/>
                <a:latin typeface="Google Sans"/>
              </a:rPr>
              <a:t>synthesizer</a:t>
            </a:r>
            <a:r>
              <a:rPr lang="en-US" b="0" i="0" dirty="0">
                <a:solidFill>
                  <a:srgbClr val="1F1F1F"/>
                </a:solidFill>
                <a:effectLst/>
                <a:latin typeface="Google Sans"/>
              </a:rPr>
              <a:t>, not a generator, to create the final output image. This image represents the desired clothing virtually "tried on" by the input person.</a:t>
            </a:r>
          </a:p>
          <a:p>
            <a:pPr algn="l"/>
            <a:r>
              <a:rPr lang="en-US" dirty="0">
                <a:solidFill>
                  <a:srgbClr val="1F1F1F"/>
                </a:solidFill>
                <a:latin typeface="Google Sans"/>
              </a:rPr>
              <a:t>     - </a:t>
            </a:r>
            <a:r>
              <a:rPr lang="en-US" b="1" i="0" dirty="0">
                <a:solidFill>
                  <a:srgbClr val="1F1F1F"/>
                </a:solidFill>
                <a:effectLst/>
                <a:latin typeface="Google Sans"/>
              </a:rPr>
              <a:t>Architecture:</a:t>
            </a:r>
            <a:r>
              <a:rPr lang="en-US" b="0" i="0" dirty="0">
                <a:solidFill>
                  <a:srgbClr val="1F1F1F"/>
                </a:solidFill>
                <a:effectLst/>
                <a:latin typeface="Google Sans"/>
              </a:rPr>
              <a:t> TOM utilizes an encoder-decoder architecture similar to U-Net. This architecture takes a concatenated input of the person representation </a:t>
            </a:r>
            <a:r>
              <a:rPr lang="en-US" b="1" i="0" dirty="0">
                <a:solidFill>
                  <a:srgbClr val="1F1F1F"/>
                </a:solidFill>
                <a:effectLst/>
                <a:latin typeface="Google Sans"/>
              </a:rPr>
              <a:t>p</a:t>
            </a:r>
            <a:r>
              <a:rPr lang="en-US" b="0" i="0" dirty="0">
                <a:solidFill>
                  <a:srgbClr val="1F1F1F"/>
                </a:solidFill>
                <a:effectLst/>
                <a:latin typeface="Google Sans"/>
              </a:rPr>
              <a:t> and the warped clothing </a:t>
            </a:r>
            <a:r>
              <a:rPr lang="en-US" b="1" i="0" dirty="0" err="1">
                <a:solidFill>
                  <a:srgbClr val="1F1F1F"/>
                </a:solidFill>
                <a:effectLst/>
                <a:latin typeface="Google Sans"/>
              </a:rPr>
              <a:t>ĉ</a:t>
            </a:r>
            <a:r>
              <a:rPr lang="en-US" b="0" i="0" dirty="0">
                <a:solidFill>
                  <a:srgbClr val="1F1F1F"/>
                </a:solidFill>
                <a:effectLst/>
                <a:latin typeface="Google Sans"/>
              </a:rPr>
              <a:t>.</a:t>
            </a:r>
          </a:p>
          <a:p>
            <a:pPr algn="l"/>
            <a:r>
              <a:rPr lang="en-US" dirty="0">
                <a:solidFill>
                  <a:srgbClr val="1F1F1F"/>
                </a:solidFill>
                <a:latin typeface="Google Sans"/>
              </a:rPr>
              <a:t>     - I</a:t>
            </a:r>
            <a:r>
              <a:rPr lang="en-US" b="1" i="0" dirty="0">
                <a:solidFill>
                  <a:srgbClr val="1F1F1F"/>
                </a:solidFill>
                <a:effectLst/>
                <a:latin typeface="Google Sans"/>
              </a:rPr>
              <a:t>mage Rendering and Mask Prediction:</a:t>
            </a:r>
            <a:r>
              <a:rPr lang="en-US" b="0" i="0" dirty="0">
                <a:solidFill>
                  <a:srgbClr val="1F1F1F"/>
                </a:solidFill>
                <a:effectLst/>
                <a:latin typeface="Google Sans"/>
              </a:rPr>
              <a:t> The network simultaneously renders a person image      and predicts a </a:t>
            </a:r>
            <a:r>
              <a:rPr lang="en-US" b="1" i="0" dirty="0">
                <a:solidFill>
                  <a:srgbClr val="1F1F1F"/>
                </a:solidFill>
                <a:effectLst/>
                <a:latin typeface="Google Sans"/>
              </a:rPr>
              <a:t>segmentation mask</a:t>
            </a:r>
            <a:r>
              <a:rPr lang="en-US" b="0" i="0" dirty="0">
                <a:solidFill>
                  <a:srgbClr val="1F1F1F"/>
                </a:solidFill>
                <a:effectLst/>
                <a:latin typeface="Google Sans"/>
              </a:rPr>
              <a:t> denoted by </a:t>
            </a:r>
            <a:r>
              <a:rPr lang="en-US" b="1" i="0" dirty="0">
                <a:solidFill>
                  <a:srgbClr val="1F1F1F"/>
                </a:solidFill>
                <a:effectLst/>
                <a:latin typeface="Google Sans"/>
              </a:rPr>
              <a:t>M</a:t>
            </a:r>
            <a:r>
              <a:rPr lang="en-US" b="0" i="0" dirty="0">
                <a:solidFill>
                  <a:srgbClr val="1F1F1F"/>
                </a:solidFill>
                <a:effectLst/>
                <a:latin typeface="Google Sans"/>
              </a:rPr>
              <a:t>. This mask defines the regions where the warped clothing and the person image should be combined.</a:t>
            </a:r>
          </a:p>
          <a:p>
            <a:r>
              <a:rPr lang="en-US" b="1" i="0" dirty="0">
                <a:solidFill>
                  <a:srgbClr val="1F1F1F"/>
                </a:solidFill>
                <a:effectLst/>
                <a:latin typeface="Google Sans"/>
              </a:rPr>
              <a:t>     - Image Synthesis:</a:t>
            </a:r>
            <a:r>
              <a:rPr lang="en-US" b="0" i="0" dirty="0">
                <a:solidFill>
                  <a:srgbClr val="1F1F1F"/>
                </a:solidFill>
                <a:effectLst/>
                <a:latin typeface="Google Sans"/>
              </a:rPr>
              <a:t> Finally, the rendered person image.     and the warped clothing </a:t>
            </a:r>
            <a:r>
              <a:rPr lang="en-US" b="1" i="0" dirty="0" err="1">
                <a:solidFill>
                  <a:srgbClr val="1F1F1F"/>
                </a:solidFill>
                <a:effectLst/>
                <a:latin typeface="Google Sans"/>
              </a:rPr>
              <a:t>ĉ</a:t>
            </a:r>
            <a:r>
              <a:rPr lang="en-US" b="0" i="0" dirty="0">
                <a:solidFill>
                  <a:srgbClr val="1F1F1F"/>
                </a:solidFill>
                <a:effectLst/>
                <a:latin typeface="Google Sans"/>
              </a:rPr>
              <a:t> are fused together using the segmentation mask </a:t>
            </a:r>
            <a:r>
              <a:rPr lang="en-US" b="1" i="0" dirty="0">
                <a:solidFill>
                  <a:srgbClr val="1F1F1F"/>
                </a:solidFill>
                <a:effectLst/>
                <a:latin typeface="Google Sans"/>
              </a:rPr>
              <a:t>M</a:t>
            </a:r>
            <a:r>
              <a:rPr lang="en-US" b="0" i="0" dirty="0">
                <a:solidFill>
                  <a:srgbClr val="1F1F1F"/>
                </a:solidFill>
                <a:effectLst/>
                <a:latin typeface="Google Sans"/>
              </a:rPr>
              <a:t> to synthesize the final try-on image </a:t>
            </a:r>
            <a:r>
              <a:rPr lang="en-US" b="1" i="0" dirty="0">
                <a:solidFill>
                  <a:srgbClr val="1F1F1F"/>
                </a:solidFill>
                <a:effectLst/>
                <a:latin typeface="Google Sans"/>
              </a:rPr>
              <a:t>    </a:t>
            </a:r>
            <a:r>
              <a:rPr lang="en-US" b="0" i="0" dirty="0">
                <a:solidFill>
                  <a:srgbClr val="1F1F1F"/>
                </a:solidFill>
                <a:effectLst/>
                <a:latin typeface="Google Sans"/>
              </a:rPr>
              <a:t>. This is achieved using the following formula:</a:t>
            </a:r>
          </a:p>
          <a:p>
            <a:pPr algn="l"/>
            <a:endParaRPr lang="en-US" b="0" i="0" dirty="0">
              <a:solidFill>
                <a:srgbClr val="1F1F1F"/>
              </a:solidFill>
              <a:effectLst/>
              <a:latin typeface="Google Sans"/>
            </a:endParaRPr>
          </a:p>
        </p:txBody>
      </p:sp>
      <p:pic>
        <p:nvPicPr>
          <p:cNvPr id="2" name="Picture 1">
            <a:extLst>
              <a:ext uri="{FF2B5EF4-FFF2-40B4-BE49-F238E27FC236}">
                <a16:creationId xmlns:a16="http://schemas.microsoft.com/office/drawing/2014/main" id="{156EA3CD-2C10-0530-2BB4-4E4F41FC6C54}"/>
              </a:ext>
            </a:extLst>
          </p:cNvPr>
          <p:cNvPicPr>
            <a:picLocks noChangeAspect="1"/>
          </p:cNvPicPr>
          <p:nvPr/>
        </p:nvPicPr>
        <p:blipFill>
          <a:blip r:embed="rId5"/>
          <a:stretch>
            <a:fillRect/>
          </a:stretch>
        </p:blipFill>
        <p:spPr>
          <a:xfrm>
            <a:off x="9909313" y="2408584"/>
            <a:ext cx="178904" cy="244816"/>
          </a:xfrm>
          <a:prstGeom prst="rect">
            <a:avLst/>
          </a:prstGeom>
        </p:spPr>
      </p:pic>
      <p:pic>
        <p:nvPicPr>
          <p:cNvPr id="3" name="Picture 2">
            <a:extLst>
              <a:ext uri="{FF2B5EF4-FFF2-40B4-BE49-F238E27FC236}">
                <a16:creationId xmlns:a16="http://schemas.microsoft.com/office/drawing/2014/main" id="{D93A4ACE-F491-6D6D-EBB5-28783920CDAE}"/>
              </a:ext>
            </a:extLst>
          </p:cNvPr>
          <p:cNvPicPr>
            <a:picLocks noChangeAspect="1"/>
          </p:cNvPicPr>
          <p:nvPr/>
        </p:nvPicPr>
        <p:blipFill>
          <a:blip r:embed="rId5"/>
          <a:stretch>
            <a:fillRect/>
          </a:stretch>
        </p:blipFill>
        <p:spPr>
          <a:xfrm>
            <a:off x="6195391" y="3369018"/>
            <a:ext cx="178904" cy="244816"/>
          </a:xfrm>
          <a:prstGeom prst="rect">
            <a:avLst/>
          </a:prstGeom>
        </p:spPr>
      </p:pic>
      <p:pic>
        <p:nvPicPr>
          <p:cNvPr id="6" name="Picture 5">
            <a:extLst>
              <a:ext uri="{FF2B5EF4-FFF2-40B4-BE49-F238E27FC236}">
                <a16:creationId xmlns:a16="http://schemas.microsoft.com/office/drawing/2014/main" id="{69E0EB34-2E77-42F9-922D-29167D846651}"/>
              </a:ext>
            </a:extLst>
          </p:cNvPr>
          <p:cNvPicPr>
            <a:picLocks noChangeAspect="1"/>
          </p:cNvPicPr>
          <p:nvPr/>
        </p:nvPicPr>
        <p:blipFill>
          <a:blip r:embed="rId6"/>
          <a:stretch>
            <a:fillRect/>
          </a:stretch>
        </p:blipFill>
        <p:spPr>
          <a:xfrm>
            <a:off x="6651210" y="3691283"/>
            <a:ext cx="176972" cy="242172"/>
          </a:xfrm>
          <a:prstGeom prst="rect">
            <a:avLst/>
          </a:prstGeom>
        </p:spPr>
      </p:pic>
      <p:pic>
        <p:nvPicPr>
          <p:cNvPr id="7" name="Picture 6">
            <a:extLst>
              <a:ext uri="{FF2B5EF4-FFF2-40B4-BE49-F238E27FC236}">
                <a16:creationId xmlns:a16="http://schemas.microsoft.com/office/drawing/2014/main" id="{DF633650-1F28-3DC4-2C5C-ACC65AF6E594}"/>
              </a:ext>
            </a:extLst>
          </p:cNvPr>
          <p:cNvPicPr>
            <a:picLocks noChangeAspect="1"/>
          </p:cNvPicPr>
          <p:nvPr/>
        </p:nvPicPr>
        <p:blipFill>
          <a:blip r:embed="rId7"/>
          <a:stretch>
            <a:fillRect/>
          </a:stretch>
        </p:blipFill>
        <p:spPr>
          <a:xfrm>
            <a:off x="4165048" y="4587461"/>
            <a:ext cx="3861904" cy="594139"/>
          </a:xfrm>
          <a:prstGeom prst="rect">
            <a:avLst/>
          </a:prstGeom>
        </p:spPr>
      </p:pic>
      <p:sp>
        <p:nvSpPr>
          <p:cNvPr id="8" name="TextBox 7">
            <a:extLst>
              <a:ext uri="{FF2B5EF4-FFF2-40B4-BE49-F238E27FC236}">
                <a16:creationId xmlns:a16="http://schemas.microsoft.com/office/drawing/2014/main" id="{9CDF41FB-9809-D9EB-E4D8-9139157B01D2}"/>
              </a:ext>
            </a:extLst>
          </p:cNvPr>
          <p:cNvSpPr txBox="1"/>
          <p:nvPr/>
        </p:nvSpPr>
        <p:spPr>
          <a:xfrm>
            <a:off x="11734581" y="6488668"/>
            <a:ext cx="505267" cy="369332"/>
          </a:xfrm>
          <a:prstGeom prst="rect">
            <a:avLst/>
          </a:prstGeom>
          <a:noFill/>
        </p:spPr>
        <p:txBody>
          <a:bodyPr wrap="none" rtlCol="0">
            <a:spAutoFit/>
          </a:bodyPr>
          <a:lstStyle/>
          <a:p>
            <a:r>
              <a:rPr lang="en-US" dirty="0">
                <a:solidFill>
                  <a:srgbClr val="0070C0"/>
                </a:solidFill>
              </a:rPr>
              <a:t> </a:t>
            </a:r>
            <a:r>
              <a:rPr lang="en-US" dirty="0"/>
              <a:t>15</a:t>
            </a:r>
          </a:p>
        </p:txBody>
      </p:sp>
    </p:spTree>
    <p:extLst>
      <p:ext uri="{BB962C8B-B14F-4D97-AF65-F5344CB8AC3E}">
        <p14:creationId xmlns:p14="http://schemas.microsoft.com/office/powerpoint/2010/main" val="4037974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2093AD-68CD-AB47-D170-6FE9B62CCE1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0B0F587-00A8-FD92-5D39-58FE3B29454A}"/>
              </a:ext>
            </a:extLst>
          </p:cNvPr>
          <p:cNvSpPr>
            <a:spLocks noGrp="1"/>
          </p:cNvSpPr>
          <p:nvPr>
            <p:ph type="title"/>
          </p:nvPr>
        </p:nvSpPr>
        <p:spPr>
          <a:xfrm>
            <a:off x="1292737" y="3220278"/>
            <a:ext cx="9606525" cy="615553"/>
          </a:xfrm>
        </p:spPr>
        <p:txBody>
          <a:bodyPr/>
          <a:lstStyle/>
          <a:p>
            <a:r>
              <a:rPr lang="en-US" dirty="0"/>
              <a:t>DATASET</a:t>
            </a:r>
          </a:p>
        </p:txBody>
      </p:sp>
      <p:sp>
        <p:nvSpPr>
          <p:cNvPr id="2" name="TextBox 1">
            <a:extLst>
              <a:ext uri="{FF2B5EF4-FFF2-40B4-BE49-F238E27FC236}">
                <a16:creationId xmlns:a16="http://schemas.microsoft.com/office/drawing/2014/main" id="{55E9A92C-08F7-4965-2EC1-CAC8F89D2DC1}"/>
              </a:ext>
            </a:extLst>
          </p:cNvPr>
          <p:cNvSpPr txBox="1"/>
          <p:nvPr/>
        </p:nvSpPr>
        <p:spPr>
          <a:xfrm>
            <a:off x="11734581" y="6488668"/>
            <a:ext cx="505267" cy="369332"/>
          </a:xfrm>
          <a:prstGeom prst="rect">
            <a:avLst/>
          </a:prstGeom>
          <a:noFill/>
        </p:spPr>
        <p:txBody>
          <a:bodyPr wrap="none" rtlCol="0">
            <a:spAutoFit/>
          </a:bodyPr>
          <a:lstStyle/>
          <a:p>
            <a:r>
              <a:rPr lang="en-US" dirty="0">
                <a:solidFill>
                  <a:srgbClr val="0070C0"/>
                </a:solidFill>
              </a:rPr>
              <a:t> </a:t>
            </a:r>
            <a:r>
              <a:rPr lang="en-US" dirty="0"/>
              <a:t>16</a:t>
            </a:r>
          </a:p>
        </p:txBody>
      </p:sp>
    </p:spTree>
    <p:extLst>
      <p:ext uri="{BB962C8B-B14F-4D97-AF65-F5344CB8AC3E}">
        <p14:creationId xmlns:p14="http://schemas.microsoft.com/office/powerpoint/2010/main" val="1453533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0096D0-7757-2876-48B1-7F6949F031F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3C1714C-95DE-3755-14A7-E0EE7C94487F}"/>
              </a:ext>
            </a:extLst>
          </p:cNvPr>
          <p:cNvSpPr txBox="1">
            <a:spLocks/>
          </p:cNvSpPr>
          <p:nvPr/>
        </p:nvSpPr>
        <p:spPr>
          <a:xfrm>
            <a:off x="-1" y="0"/>
            <a:ext cx="11330609" cy="775251"/>
          </a:xfrm>
          <a:prstGeom prst="rect">
            <a:avLst/>
          </a:prstGeom>
        </p:spPr>
        <p:txBody>
          <a:bodyPr anchor="t">
            <a:normAutofit/>
          </a:bodyPr>
          <a:lstStyle>
            <a:lvl1pPr algn="l" defTabSz="914400" rtl="0" eaLnBrk="1" latinLnBrk="0" hangingPunct="1">
              <a:lnSpc>
                <a:spcPct val="90000"/>
              </a:lnSpc>
              <a:spcBef>
                <a:spcPts val="1000"/>
              </a:spcBef>
              <a:buNone/>
              <a:defRPr sz="4000" b="1" kern="1200">
                <a:solidFill>
                  <a:schemeClr val="accent2"/>
                </a:solidFill>
                <a:latin typeface="+mj-lt"/>
                <a:ea typeface="+mj-ea"/>
                <a:cs typeface="+mj-cs"/>
              </a:defRPr>
            </a:lvl1pPr>
          </a:lstStyle>
          <a:p>
            <a:pPr fontAlgn="auto">
              <a:spcAft>
                <a:spcPts val="0"/>
              </a:spcAft>
            </a:pPr>
            <a:r>
              <a:rPr lang="en-US" dirty="0">
                <a:solidFill>
                  <a:srgbClr val="008EE8"/>
                </a:solidFill>
                <a:latin typeface="RobotoSlab"/>
              </a:rPr>
              <a:t>DATASET </a:t>
            </a:r>
          </a:p>
        </p:txBody>
      </p:sp>
      <p:pic>
        <p:nvPicPr>
          <p:cNvPr id="7169" name="Picture 1" descr="page11image14002544">
            <a:extLst>
              <a:ext uri="{FF2B5EF4-FFF2-40B4-BE49-F238E27FC236}">
                <a16:creationId xmlns:a16="http://schemas.microsoft.com/office/drawing/2014/main" id="{098CD295-5945-634F-54FE-BB9A7F3E11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9105" y="974035"/>
            <a:ext cx="7569200" cy="698500"/>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page11image13996096">
            <a:extLst>
              <a:ext uri="{FF2B5EF4-FFF2-40B4-BE49-F238E27FC236}">
                <a16:creationId xmlns:a16="http://schemas.microsoft.com/office/drawing/2014/main" id="{D8CF6A29-E210-DE31-6649-B325116DA5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9105" y="974035"/>
            <a:ext cx="546100" cy="393700"/>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1">
            <a:extLst>
              <a:ext uri="{FF2B5EF4-FFF2-40B4-BE49-F238E27FC236}">
                <a16:creationId xmlns:a16="http://schemas.microsoft.com/office/drawing/2014/main" id="{E84C2E41-475B-DE33-7807-F8F5A829494D}"/>
              </a:ext>
            </a:extLst>
          </p:cNvPr>
          <p:cNvSpPr>
            <a:spLocks noGrp="1"/>
          </p:cNvSpPr>
          <p:nvPr>
            <p:ph type="body" sz="quarter" idx="11"/>
          </p:nvPr>
        </p:nvSpPr>
        <p:spPr>
          <a:xfrm>
            <a:off x="762000" y="974035"/>
            <a:ext cx="10827026" cy="4207565"/>
          </a:xfrm>
        </p:spPr>
        <p:txBody>
          <a:bodyPr/>
          <a:lstStyle/>
          <a:p>
            <a:pPr algn="l"/>
            <a:r>
              <a:rPr lang="en-US" b="0" i="0" dirty="0">
                <a:solidFill>
                  <a:srgbClr val="1F1F1F"/>
                </a:solidFill>
                <a:effectLst/>
                <a:latin typeface="Google Sans"/>
              </a:rPr>
              <a:t>The dataset used for training the model is MPV (Multi-Pose Virtual Try-on). </a:t>
            </a:r>
          </a:p>
          <a:p>
            <a:pPr algn="l"/>
            <a:endParaRPr lang="en-US" b="0" i="0" dirty="0">
              <a:solidFill>
                <a:srgbClr val="1F1F1F"/>
              </a:solidFill>
              <a:effectLst/>
              <a:latin typeface="Google Sans"/>
            </a:endParaRPr>
          </a:p>
          <a:p>
            <a:pPr algn="l"/>
            <a:r>
              <a:rPr lang="en-US" b="0" i="0" dirty="0">
                <a:solidFill>
                  <a:srgbClr val="1F1F1F"/>
                </a:solidFill>
                <a:effectLst/>
                <a:latin typeface="Google Sans"/>
              </a:rPr>
              <a:t>It contains 37,723 images of people in various poses, along with 14,360 corresponding clothing images. All images have a resolution of 256x192 pixels.</a:t>
            </a:r>
          </a:p>
          <a:p>
            <a:pPr algn="l"/>
            <a:endParaRPr lang="en-US" b="0" dirty="0">
              <a:solidFill>
                <a:srgbClr val="1F1F1F"/>
              </a:solidFill>
              <a:latin typeface="Google Sans"/>
            </a:endParaRPr>
          </a:p>
          <a:p>
            <a:pPr algn="l"/>
            <a:endParaRPr lang="en-US" b="0" i="0" dirty="0">
              <a:solidFill>
                <a:srgbClr val="1F1F1F"/>
              </a:solidFill>
              <a:effectLst/>
              <a:latin typeface="Google Sans"/>
            </a:endParaRPr>
          </a:p>
        </p:txBody>
      </p:sp>
      <p:pic>
        <p:nvPicPr>
          <p:cNvPr id="8" name="Picture 7">
            <a:extLst>
              <a:ext uri="{FF2B5EF4-FFF2-40B4-BE49-F238E27FC236}">
                <a16:creationId xmlns:a16="http://schemas.microsoft.com/office/drawing/2014/main" id="{8F4AA2D0-2B99-C4DF-BE8B-55023C99E5C2}"/>
              </a:ext>
            </a:extLst>
          </p:cNvPr>
          <p:cNvPicPr>
            <a:picLocks noChangeAspect="1"/>
          </p:cNvPicPr>
          <p:nvPr/>
        </p:nvPicPr>
        <p:blipFill>
          <a:blip r:embed="rId5"/>
          <a:stretch>
            <a:fillRect/>
          </a:stretch>
        </p:blipFill>
        <p:spPr>
          <a:xfrm>
            <a:off x="1340920" y="3150705"/>
            <a:ext cx="9038846" cy="1536969"/>
          </a:xfrm>
          <a:prstGeom prst="rect">
            <a:avLst/>
          </a:prstGeom>
        </p:spPr>
      </p:pic>
      <p:sp>
        <p:nvSpPr>
          <p:cNvPr id="2" name="TextBox 1">
            <a:extLst>
              <a:ext uri="{FF2B5EF4-FFF2-40B4-BE49-F238E27FC236}">
                <a16:creationId xmlns:a16="http://schemas.microsoft.com/office/drawing/2014/main" id="{2FCF5E89-FDB4-CEF5-987E-3E384871F1AE}"/>
              </a:ext>
            </a:extLst>
          </p:cNvPr>
          <p:cNvSpPr txBox="1"/>
          <p:nvPr/>
        </p:nvSpPr>
        <p:spPr>
          <a:xfrm>
            <a:off x="11734581" y="6488668"/>
            <a:ext cx="505267" cy="369332"/>
          </a:xfrm>
          <a:prstGeom prst="rect">
            <a:avLst/>
          </a:prstGeom>
          <a:noFill/>
        </p:spPr>
        <p:txBody>
          <a:bodyPr wrap="none" rtlCol="0">
            <a:spAutoFit/>
          </a:bodyPr>
          <a:lstStyle/>
          <a:p>
            <a:r>
              <a:rPr lang="en-US" dirty="0">
                <a:solidFill>
                  <a:srgbClr val="0070C0"/>
                </a:solidFill>
              </a:rPr>
              <a:t> </a:t>
            </a:r>
            <a:r>
              <a:rPr lang="en-US" dirty="0"/>
              <a:t>17</a:t>
            </a:r>
          </a:p>
        </p:txBody>
      </p:sp>
    </p:spTree>
    <p:extLst>
      <p:ext uri="{BB962C8B-B14F-4D97-AF65-F5344CB8AC3E}">
        <p14:creationId xmlns:p14="http://schemas.microsoft.com/office/powerpoint/2010/main" val="282791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9449E2-A1D4-C949-F23E-A7B81AD8CC3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F4F2EA5-6806-8C49-2C90-C436B0613904}"/>
              </a:ext>
            </a:extLst>
          </p:cNvPr>
          <p:cNvSpPr>
            <a:spLocks noGrp="1"/>
          </p:cNvSpPr>
          <p:nvPr>
            <p:ph type="title"/>
          </p:nvPr>
        </p:nvSpPr>
        <p:spPr>
          <a:xfrm>
            <a:off x="1292737" y="3220278"/>
            <a:ext cx="9606525" cy="615553"/>
          </a:xfrm>
        </p:spPr>
        <p:txBody>
          <a:bodyPr/>
          <a:lstStyle/>
          <a:p>
            <a:r>
              <a:rPr lang="en-US" dirty="0"/>
              <a:t>TRAINING</a:t>
            </a:r>
          </a:p>
        </p:txBody>
      </p:sp>
      <p:sp>
        <p:nvSpPr>
          <p:cNvPr id="2" name="TextBox 1">
            <a:extLst>
              <a:ext uri="{FF2B5EF4-FFF2-40B4-BE49-F238E27FC236}">
                <a16:creationId xmlns:a16="http://schemas.microsoft.com/office/drawing/2014/main" id="{2A85DE5A-BDDF-4D98-16C2-6EE46F9BF563}"/>
              </a:ext>
            </a:extLst>
          </p:cNvPr>
          <p:cNvSpPr txBox="1"/>
          <p:nvPr/>
        </p:nvSpPr>
        <p:spPr>
          <a:xfrm>
            <a:off x="11734581" y="6488668"/>
            <a:ext cx="505267" cy="369332"/>
          </a:xfrm>
          <a:prstGeom prst="rect">
            <a:avLst/>
          </a:prstGeom>
          <a:noFill/>
        </p:spPr>
        <p:txBody>
          <a:bodyPr wrap="none" rtlCol="0">
            <a:spAutoFit/>
          </a:bodyPr>
          <a:lstStyle/>
          <a:p>
            <a:r>
              <a:rPr lang="en-US" dirty="0">
                <a:solidFill>
                  <a:srgbClr val="0070C0"/>
                </a:solidFill>
              </a:rPr>
              <a:t> </a:t>
            </a:r>
            <a:r>
              <a:rPr lang="en-US" dirty="0"/>
              <a:t>18</a:t>
            </a:r>
          </a:p>
        </p:txBody>
      </p:sp>
    </p:spTree>
    <p:extLst>
      <p:ext uri="{BB962C8B-B14F-4D97-AF65-F5344CB8AC3E}">
        <p14:creationId xmlns:p14="http://schemas.microsoft.com/office/powerpoint/2010/main" val="1053993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B6C4BE-C768-2AF4-A78C-17623DE1043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5FB7DA9-4250-DE90-089C-C444F2579489}"/>
              </a:ext>
            </a:extLst>
          </p:cNvPr>
          <p:cNvSpPr txBox="1">
            <a:spLocks/>
          </p:cNvSpPr>
          <p:nvPr/>
        </p:nvSpPr>
        <p:spPr>
          <a:xfrm>
            <a:off x="-1" y="0"/>
            <a:ext cx="11330609" cy="775251"/>
          </a:xfrm>
          <a:prstGeom prst="rect">
            <a:avLst/>
          </a:prstGeom>
        </p:spPr>
        <p:txBody>
          <a:bodyPr anchor="t">
            <a:normAutofit/>
          </a:bodyPr>
          <a:lstStyle>
            <a:lvl1pPr algn="l" defTabSz="914400" rtl="0" eaLnBrk="1" latinLnBrk="0" hangingPunct="1">
              <a:lnSpc>
                <a:spcPct val="90000"/>
              </a:lnSpc>
              <a:spcBef>
                <a:spcPts val="1000"/>
              </a:spcBef>
              <a:buNone/>
              <a:defRPr sz="4000" b="1" kern="1200">
                <a:solidFill>
                  <a:schemeClr val="accent2"/>
                </a:solidFill>
                <a:latin typeface="+mj-lt"/>
                <a:ea typeface="+mj-ea"/>
                <a:cs typeface="+mj-cs"/>
              </a:defRPr>
            </a:lvl1pPr>
          </a:lstStyle>
          <a:p>
            <a:pPr fontAlgn="auto">
              <a:spcAft>
                <a:spcPts val="0"/>
              </a:spcAft>
            </a:pPr>
            <a:r>
              <a:rPr lang="en-US" dirty="0">
                <a:solidFill>
                  <a:srgbClr val="008EE8"/>
                </a:solidFill>
                <a:latin typeface="RobotoSlab"/>
              </a:rPr>
              <a:t>TRAINING </a:t>
            </a:r>
          </a:p>
        </p:txBody>
      </p:sp>
      <p:pic>
        <p:nvPicPr>
          <p:cNvPr id="7169" name="Picture 1" descr="page11image14002544">
            <a:extLst>
              <a:ext uri="{FF2B5EF4-FFF2-40B4-BE49-F238E27FC236}">
                <a16:creationId xmlns:a16="http://schemas.microsoft.com/office/drawing/2014/main" id="{56CDEDB4-3FC1-284B-F7FF-1236A59D7E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9105" y="974035"/>
            <a:ext cx="7569200" cy="698500"/>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page11image13996096">
            <a:extLst>
              <a:ext uri="{FF2B5EF4-FFF2-40B4-BE49-F238E27FC236}">
                <a16:creationId xmlns:a16="http://schemas.microsoft.com/office/drawing/2014/main" id="{4767333F-B7BF-4DD1-BC95-F3E32AF4E1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9105" y="974035"/>
            <a:ext cx="546100" cy="393700"/>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1">
            <a:extLst>
              <a:ext uri="{FF2B5EF4-FFF2-40B4-BE49-F238E27FC236}">
                <a16:creationId xmlns:a16="http://schemas.microsoft.com/office/drawing/2014/main" id="{51F90586-0B27-2286-23E2-F59C99C80E61}"/>
              </a:ext>
            </a:extLst>
          </p:cNvPr>
          <p:cNvSpPr>
            <a:spLocks noGrp="1"/>
          </p:cNvSpPr>
          <p:nvPr>
            <p:ph type="body" sz="quarter" idx="11"/>
          </p:nvPr>
        </p:nvSpPr>
        <p:spPr>
          <a:xfrm>
            <a:off x="762000" y="974035"/>
            <a:ext cx="10827026" cy="4207565"/>
          </a:xfrm>
        </p:spPr>
        <p:txBody>
          <a:bodyPr/>
          <a:lstStyle/>
          <a:p>
            <a:r>
              <a:rPr lang="en-US" sz="1800" b="0" dirty="0">
                <a:effectLst/>
                <a:latin typeface="SourceSansPro"/>
              </a:rPr>
              <a:t>The GMM module was trained using the pixel-wise L1 loss between the warped result ĉ and ground truth (</a:t>
            </a:r>
            <a:r>
              <a:rPr lang="en-US" sz="1800" b="0" dirty="0" err="1">
                <a:effectLst/>
                <a:latin typeface="SourceSansPro"/>
              </a:rPr>
              <a:t>c</a:t>
            </a:r>
            <a:r>
              <a:rPr lang="en-US" sz="1000" b="0" dirty="0" err="1">
                <a:effectLst/>
                <a:latin typeface="SourceSansPro"/>
              </a:rPr>
              <a:t>t</a:t>
            </a:r>
            <a:r>
              <a:rPr lang="en-US" sz="1800" b="0" dirty="0">
                <a:effectLst/>
                <a:latin typeface="SourceSansPro"/>
              </a:rPr>
              <a:t>). </a:t>
            </a:r>
          </a:p>
          <a:p>
            <a:endParaRPr lang="en-US" b="0" dirty="0">
              <a:latin typeface="SourceSansPro"/>
            </a:endParaRPr>
          </a:p>
          <a:p>
            <a:endParaRPr lang="en-US" b="0" dirty="0">
              <a:effectLst/>
            </a:endParaRPr>
          </a:p>
          <a:p>
            <a:pPr algn="l"/>
            <a:endParaRPr lang="en-US" b="0" dirty="0">
              <a:solidFill>
                <a:srgbClr val="1F1F1F"/>
              </a:solidFill>
              <a:latin typeface="Google Sans"/>
            </a:endParaRPr>
          </a:p>
          <a:p>
            <a:pPr algn="l"/>
            <a:endParaRPr lang="en-US" b="0" dirty="0">
              <a:solidFill>
                <a:srgbClr val="1F1F1F"/>
              </a:solidFill>
              <a:latin typeface="Google Sans"/>
            </a:endParaRPr>
          </a:p>
          <a:p>
            <a:pPr algn="l"/>
            <a:r>
              <a:rPr lang="en-US" b="0" i="0" dirty="0">
                <a:solidFill>
                  <a:srgbClr val="1F1F1F"/>
                </a:solidFill>
                <a:effectLst/>
                <a:latin typeface="Google Sans"/>
              </a:rPr>
              <a:t>TOM is trained </a:t>
            </a:r>
            <a:r>
              <a:rPr lang="en-US" b="0" i="0" dirty="0" err="1">
                <a:solidFill>
                  <a:srgbClr val="1F1F1F"/>
                </a:solidFill>
                <a:effectLst/>
                <a:latin typeface="Google Sans"/>
              </a:rPr>
              <a:t>adversarially</a:t>
            </a:r>
            <a:r>
              <a:rPr lang="en-US" b="0" i="0" dirty="0">
                <a:solidFill>
                  <a:srgbClr val="1F1F1F"/>
                </a:solidFill>
                <a:effectLst/>
                <a:latin typeface="Google Sans"/>
              </a:rPr>
              <a:t> </a:t>
            </a:r>
            <a:r>
              <a:rPr lang="en-US" b="1" i="0" dirty="0">
                <a:solidFill>
                  <a:srgbClr val="1F1F1F"/>
                </a:solidFill>
                <a:effectLst/>
                <a:latin typeface="Google Sans"/>
              </a:rPr>
              <a:t>in competition with</a:t>
            </a:r>
            <a:r>
              <a:rPr lang="en-US" b="0" i="0" dirty="0">
                <a:solidFill>
                  <a:srgbClr val="1F1F1F"/>
                </a:solidFill>
                <a:effectLst/>
                <a:latin typeface="Google Sans"/>
              </a:rPr>
              <a:t> a discriminator. This discriminator receives three inputs: the TOM result image (Io), the input clothing image (c), and the person representation (p). The discriminator's task is to </a:t>
            </a:r>
            <a:r>
              <a:rPr lang="en-US" b="1" i="0" dirty="0">
                <a:solidFill>
                  <a:srgbClr val="1F1F1F"/>
                </a:solidFill>
                <a:effectLst/>
                <a:latin typeface="Google Sans"/>
              </a:rPr>
              <a:t>distinguish</a:t>
            </a:r>
            <a:r>
              <a:rPr lang="en-US" b="0" i="0" dirty="0">
                <a:solidFill>
                  <a:srgbClr val="1F1F1F"/>
                </a:solidFill>
                <a:effectLst/>
                <a:latin typeface="Google Sans"/>
              </a:rPr>
              <a:t> whether the resulting image (Io) is a realistic try-on image or a fake one generated by TOM.</a:t>
            </a:r>
            <a:endParaRPr lang="en-US" b="0" dirty="0">
              <a:solidFill>
                <a:srgbClr val="1F1F1F"/>
              </a:solidFill>
              <a:latin typeface="Google Sans"/>
            </a:endParaRPr>
          </a:p>
          <a:p>
            <a:r>
              <a:rPr lang="en-US" sz="1800" b="0" dirty="0">
                <a:effectLst/>
                <a:latin typeface="SourceSansPro"/>
              </a:rPr>
              <a:t>     - Optimizer used : Adam </a:t>
            </a:r>
            <a:endParaRPr lang="en-US" b="0" dirty="0">
              <a:effectLst/>
            </a:endParaRPr>
          </a:p>
          <a:p>
            <a:r>
              <a:rPr lang="en-US" sz="1800" b="0" dirty="0">
                <a:effectLst/>
                <a:latin typeface="SourceSansPro"/>
              </a:rPr>
              <a:t>     - Final loss of generator on validation : 3.62001 </a:t>
            </a:r>
            <a:endParaRPr lang="en-US" b="0" dirty="0">
              <a:effectLst/>
            </a:endParaRPr>
          </a:p>
          <a:p>
            <a:r>
              <a:rPr lang="en-US" sz="1800" b="0" dirty="0">
                <a:effectLst/>
                <a:latin typeface="SourceSansPro"/>
              </a:rPr>
              <a:t>     - Final loss of discriminator on validation: 0.003821 </a:t>
            </a:r>
            <a:endParaRPr lang="en-US" b="0" dirty="0">
              <a:effectLst/>
            </a:endParaRPr>
          </a:p>
        </p:txBody>
      </p:sp>
      <p:pic>
        <p:nvPicPr>
          <p:cNvPr id="2" name="Picture 1">
            <a:extLst>
              <a:ext uri="{FF2B5EF4-FFF2-40B4-BE49-F238E27FC236}">
                <a16:creationId xmlns:a16="http://schemas.microsoft.com/office/drawing/2014/main" id="{0E331FEE-B24D-2D94-ADF6-34B50DFB3019}"/>
              </a:ext>
            </a:extLst>
          </p:cNvPr>
          <p:cNvPicPr>
            <a:picLocks noChangeAspect="1"/>
          </p:cNvPicPr>
          <p:nvPr/>
        </p:nvPicPr>
        <p:blipFill>
          <a:blip r:embed="rId5"/>
          <a:stretch>
            <a:fillRect/>
          </a:stretch>
        </p:blipFill>
        <p:spPr>
          <a:xfrm>
            <a:off x="3292615" y="1793183"/>
            <a:ext cx="4902200" cy="736600"/>
          </a:xfrm>
          <a:prstGeom prst="rect">
            <a:avLst/>
          </a:prstGeom>
        </p:spPr>
      </p:pic>
      <p:sp>
        <p:nvSpPr>
          <p:cNvPr id="3" name="TextBox 2">
            <a:extLst>
              <a:ext uri="{FF2B5EF4-FFF2-40B4-BE49-F238E27FC236}">
                <a16:creationId xmlns:a16="http://schemas.microsoft.com/office/drawing/2014/main" id="{45338828-A187-4870-24F4-0CB9086DEE61}"/>
              </a:ext>
            </a:extLst>
          </p:cNvPr>
          <p:cNvSpPr txBox="1"/>
          <p:nvPr/>
        </p:nvSpPr>
        <p:spPr>
          <a:xfrm>
            <a:off x="11734581" y="6488668"/>
            <a:ext cx="505267" cy="369332"/>
          </a:xfrm>
          <a:prstGeom prst="rect">
            <a:avLst/>
          </a:prstGeom>
          <a:noFill/>
        </p:spPr>
        <p:txBody>
          <a:bodyPr wrap="none" rtlCol="0">
            <a:spAutoFit/>
          </a:bodyPr>
          <a:lstStyle/>
          <a:p>
            <a:r>
              <a:rPr lang="en-US" dirty="0">
                <a:solidFill>
                  <a:srgbClr val="0070C0"/>
                </a:solidFill>
              </a:rPr>
              <a:t> </a:t>
            </a:r>
            <a:r>
              <a:rPr lang="en-US" dirty="0"/>
              <a:t>19</a:t>
            </a:r>
          </a:p>
        </p:txBody>
      </p:sp>
    </p:spTree>
    <p:extLst>
      <p:ext uri="{BB962C8B-B14F-4D97-AF65-F5344CB8AC3E}">
        <p14:creationId xmlns:p14="http://schemas.microsoft.com/office/powerpoint/2010/main" val="588920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7BA0B6F-5258-479C-87B7-C806E6757035}"/>
              </a:ext>
            </a:extLst>
          </p:cNvPr>
          <p:cNvSpPr>
            <a:spLocks noGrp="1"/>
          </p:cNvSpPr>
          <p:nvPr>
            <p:ph type="title"/>
          </p:nvPr>
        </p:nvSpPr>
        <p:spPr>
          <a:xfrm>
            <a:off x="762000" y="715961"/>
            <a:ext cx="6477000" cy="1189038"/>
          </a:xfrm>
        </p:spPr>
        <p:txBody>
          <a:bodyPr/>
          <a:lstStyle/>
          <a:p>
            <a:r>
              <a:rPr lang="en-US" sz="4000" dirty="0">
                <a:solidFill>
                  <a:srgbClr val="008EE8"/>
                </a:solidFill>
                <a:effectLst/>
                <a:latin typeface="RobotoSlab"/>
              </a:rPr>
              <a:t>PROBLEM STATEMENT </a:t>
            </a:r>
            <a:endParaRPr lang="en-US" dirty="0"/>
          </a:p>
        </p:txBody>
      </p:sp>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a:xfrm>
            <a:off x="139148" y="1904999"/>
            <a:ext cx="6963781" cy="4237039"/>
          </a:xfrm>
        </p:spPr>
        <p:txBody>
          <a:bodyPr/>
          <a:lstStyle/>
          <a:p>
            <a:pPr algn="l"/>
            <a:r>
              <a:rPr lang="en-US" b="0" i="0" dirty="0">
                <a:solidFill>
                  <a:srgbClr val="1F1F1F"/>
                </a:solidFill>
                <a:effectLst/>
                <a:latin typeface="Google Sans"/>
              </a:rPr>
              <a:t>Our main objective is to bridge the gap between the convenience of online shopping and the personalized experience of offline shopping. Here are some of the major difficulties faced by online shoppers:</a:t>
            </a:r>
          </a:p>
          <a:p>
            <a:pPr algn="l"/>
            <a:r>
              <a:rPr lang="en-US" b="1" i="0" dirty="0">
                <a:solidFill>
                  <a:srgbClr val="1F1F1F"/>
                </a:solidFill>
                <a:effectLst/>
                <a:latin typeface="Google Sans"/>
              </a:rPr>
              <a:t>       - Lack of personalized assistance:</a:t>
            </a:r>
            <a:r>
              <a:rPr lang="en-US" b="0" i="0" dirty="0">
                <a:solidFill>
                  <a:srgbClr val="1F1F1F"/>
                </a:solidFill>
                <a:effectLst/>
                <a:latin typeface="Google Sans"/>
              </a:rPr>
              <a:t> Unlike a salesperson in a physical store, online shopping often lacks individual guidance in choosing the right product.</a:t>
            </a:r>
          </a:p>
          <a:p>
            <a:pPr algn="l"/>
            <a:r>
              <a:rPr lang="en-US" b="1" i="0" dirty="0">
                <a:solidFill>
                  <a:srgbClr val="1F1F1F"/>
                </a:solidFill>
                <a:effectLst/>
                <a:latin typeface="Google Sans"/>
              </a:rPr>
              <a:t>       - Difficulty in product evaluation:</a:t>
            </a:r>
            <a:r>
              <a:rPr lang="en-US" b="0" i="0" dirty="0">
                <a:solidFill>
                  <a:srgbClr val="1F1F1F"/>
                </a:solidFill>
                <a:effectLst/>
                <a:latin typeface="Google Sans"/>
              </a:rPr>
              <a:t> Assessing a product's quality and suitability can be tedious, often requiring sifting through numerous reviews.</a:t>
            </a:r>
          </a:p>
          <a:p>
            <a:pPr algn="l"/>
            <a:r>
              <a:rPr lang="en-US" b="1" i="0" dirty="0">
                <a:solidFill>
                  <a:srgbClr val="1F1F1F"/>
                </a:solidFill>
                <a:effectLst/>
                <a:latin typeface="Google Sans"/>
              </a:rPr>
              <a:t>       - Uncertain fit and look:</a:t>
            </a:r>
            <a:r>
              <a:rPr lang="en-US" b="0" i="0" dirty="0">
                <a:solidFill>
                  <a:srgbClr val="1F1F1F"/>
                </a:solidFill>
                <a:effectLst/>
                <a:latin typeface="Google Sans"/>
              </a:rPr>
              <a:t> For fashion items like clothing and sunglasses, online shoppers struggle to visualize how the product would look on them.</a:t>
            </a:r>
          </a:p>
          <a:p>
            <a:endParaRPr lang="en-US" b="0" dirty="0">
              <a:effectLst/>
            </a:endParaRPr>
          </a:p>
        </p:txBody>
      </p:sp>
      <p:sp>
        <p:nvSpPr>
          <p:cNvPr id="3" name="TextBox 2">
            <a:extLst>
              <a:ext uri="{FF2B5EF4-FFF2-40B4-BE49-F238E27FC236}">
                <a16:creationId xmlns:a16="http://schemas.microsoft.com/office/drawing/2014/main" id="{769B0A3E-9D79-3046-D718-95B33BC707A3}"/>
              </a:ext>
            </a:extLst>
          </p:cNvPr>
          <p:cNvSpPr txBox="1"/>
          <p:nvPr/>
        </p:nvSpPr>
        <p:spPr>
          <a:xfrm>
            <a:off x="11734581" y="6488668"/>
            <a:ext cx="377026" cy="369332"/>
          </a:xfrm>
          <a:prstGeom prst="rect">
            <a:avLst/>
          </a:prstGeom>
          <a:noFill/>
        </p:spPr>
        <p:txBody>
          <a:bodyPr wrap="none" rtlCol="0">
            <a:spAutoFit/>
          </a:bodyPr>
          <a:lstStyle/>
          <a:p>
            <a:r>
              <a:rPr lang="en-US" dirty="0">
                <a:solidFill>
                  <a:srgbClr val="0070C0"/>
                </a:solidFill>
              </a:rPr>
              <a:t> </a:t>
            </a:r>
            <a:r>
              <a:rPr lang="en-US" dirty="0"/>
              <a:t>2</a:t>
            </a:r>
          </a:p>
        </p:txBody>
      </p:sp>
    </p:spTree>
    <p:extLst>
      <p:ext uri="{BB962C8B-B14F-4D97-AF65-F5344CB8AC3E}">
        <p14:creationId xmlns:p14="http://schemas.microsoft.com/office/powerpoint/2010/main" val="461669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040AA7-D204-844A-A13F-A24A21DF2DF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8507911-3C7B-8AD4-634B-9142A741189F}"/>
              </a:ext>
            </a:extLst>
          </p:cNvPr>
          <p:cNvSpPr>
            <a:spLocks noGrp="1"/>
          </p:cNvSpPr>
          <p:nvPr>
            <p:ph type="title"/>
          </p:nvPr>
        </p:nvSpPr>
        <p:spPr>
          <a:xfrm>
            <a:off x="1292737" y="3220278"/>
            <a:ext cx="9606525" cy="615553"/>
          </a:xfrm>
        </p:spPr>
        <p:txBody>
          <a:bodyPr/>
          <a:lstStyle/>
          <a:p>
            <a:r>
              <a:rPr lang="en-US" dirty="0"/>
              <a:t>VISUALISATION</a:t>
            </a:r>
          </a:p>
        </p:txBody>
      </p:sp>
      <p:sp>
        <p:nvSpPr>
          <p:cNvPr id="2" name="TextBox 1">
            <a:extLst>
              <a:ext uri="{FF2B5EF4-FFF2-40B4-BE49-F238E27FC236}">
                <a16:creationId xmlns:a16="http://schemas.microsoft.com/office/drawing/2014/main" id="{F6E80948-9C7A-0A38-DBC8-E2714A61B50E}"/>
              </a:ext>
            </a:extLst>
          </p:cNvPr>
          <p:cNvSpPr txBox="1"/>
          <p:nvPr/>
        </p:nvSpPr>
        <p:spPr>
          <a:xfrm>
            <a:off x="11734581" y="6488668"/>
            <a:ext cx="505267" cy="369332"/>
          </a:xfrm>
          <a:prstGeom prst="rect">
            <a:avLst/>
          </a:prstGeom>
          <a:noFill/>
        </p:spPr>
        <p:txBody>
          <a:bodyPr wrap="none" rtlCol="0">
            <a:spAutoFit/>
          </a:bodyPr>
          <a:lstStyle/>
          <a:p>
            <a:r>
              <a:rPr lang="en-US" dirty="0">
                <a:solidFill>
                  <a:srgbClr val="0070C0"/>
                </a:solidFill>
              </a:rPr>
              <a:t> </a:t>
            </a:r>
            <a:r>
              <a:rPr lang="en-US" dirty="0"/>
              <a:t>20</a:t>
            </a:r>
          </a:p>
        </p:txBody>
      </p:sp>
    </p:spTree>
    <p:extLst>
      <p:ext uri="{BB962C8B-B14F-4D97-AF65-F5344CB8AC3E}">
        <p14:creationId xmlns:p14="http://schemas.microsoft.com/office/powerpoint/2010/main" val="4127809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95E6E7-0354-7145-37B8-092648FFF36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A93FBA5-439C-649F-4BBA-1B88AC0F76FE}"/>
              </a:ext>
            </a:extLst>
          </p:cNvPr>
          <p:cNvSpPr txBox="1">
            <a:spLocks/>
          </p:cNvSpPr>
          <p:nvPr/>
        </p:nvSpPr>
        <p:spPr>
          <a:xfrm>
            <a:off x="-1" y="0"/>
            <a:ext cx="11330609" cy="775251"/>
          </a:xfrm>
          <a:prstGeom prst="rect">
            <a:avLst/>
          </a:prstGeom>
        </p:spPr>
        <p:txBody>
          <a:bodyPr anchor="t">
            <a:normAutofit/>
          </a:bodyPr>
          <a:lstStyle>
            <a:lvl1pPr algn="l" defTabSz="914400" rtl="0" eaLnBrk="1" latinLnBrk="0" hangingPunct="1">
              <a:lnSpc>
                <a:spcPct val="90000"/>
              </a:lnSpc>
              <a:spcBef>
                <a:spcPts val="1000"/>
              </a:spcBef>
              <a:buNone/>
              <a:defRPr sz="4000" b="1" kern="1200">
                <a:solidFill>
                  <a:schemeClr val="accent2"/>
                </a:solidFill>
                <a:latin typeface="+mj-lt"/>
                <a:ea typeface="+mj-ea"/>
                <a:cs typeface="+mj-cs"/>
              </a:defRPr>
            </a:lvl1pPr>
          </a:lstStyle>
          <a:p>
            <a:pPr fontAlgn="auto">
              <a:spcAft>
                <a:spcPts val="0"/>
              </a:spcAft>
            </a:pPr>
            <a:r>
              <a:rPr lang="en-US" dirty="0">
                <a:solidFill>
                  <a:srgbClr val="008EE8"/>
                </a:solidFill>
                <a:latin typeface="RobotoSlab"/>
              </a:rPr>
              <a:t>VISUALISATION </a:t>
            </a:r>
          </a:p>
        </p:txBody>
      </p:sp>
      <p:pic>
        <p:nvPicPr>
          <p:cNvPr id="7169" name="Picture 1" descr="page11image14002544">
            <a:extLst>
              <a:ext uri="{FF2B5EF4-FFF2-40B4-BE49-F238E27FC236}">
                <a16:creationId xmlns:a16="http://schemas.microsoft.com/office/drawing/2014/main" id="{06AE0266-6EC7-C513-6D0E-FC27A288E2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2518" y="974035"/>
            <a:ext cx="7569200" cy="698500"/>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page11image13996096">
            <a:extLst>
              <a:ext uri="{FF2B5EF4-FFF2-40B4-BE49-F238E27FC236}">
                <a16:creationId xmlns:a16="http://schemas.microsoft.com/office/drawing/2014/main" id="{0502938E-01BE-36A7-785F-6A6437C107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2518" y="974035"/>
            <a:ext cx="546100" cy="393700"/>
          </a:xfrm>
          <a:prstGeom prst="rect">
            <a:avLst/>
          </a:prstGeom>
          <a:noFill/>
          <a:extLst>
            <a:ext uri="{909E8E84-426E-40DD-AFC4-6F175D3DCCD1}">
              <a14:hiddenFill xmlns:a14="http://schemas.microsoft.com/office/drawing/2010/main">
                <a:solidFill>
                  <a:srgbClr val="FFFFFF"/>
                </a:solidFill>
              </a14:hiddenFill>
            </a:ext>
          </a:extLst>
        </p:spPr>
      </p:pic>
      <p:pic>
        <p:nvPicPr>
          <p:cNvPr id="12289" name="Picture 1" descr="page17image13710960">
            <a:extLst>
              <a:ext uri="{FF2B5EF4-FFF2-40B4-BE49-F238E27FC236}">
                <a16:creationId xmlns:a16="http://schemas.microsoft.com/office/drawing/2014/main" id="{4849C8D5-CB7C-E270-035B-E9CF8155B9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569200" cy="698500"/>
          </a:xfrm>
          <a:prstGeom prst="rect">
            <a:avLst/>
          </a:prstGeom>
          <a:noFill/>
          <a:extLst>
            <a:ext uri="{909E8E84-426E-40DD-AFC4-6F175D3DCCD1}">
              <a14:hiddenFill xmlns:a14="http://schemas.microsoft.com/office/drawing/2010/main">
                <a:solidFill>
                  <a:srgbClr val="FFFFFF"/>
                </a:solidFill>
              </a14:hiddenFill>
            </a:ext>
          </a:extLst>
        </p:spPr>
      </p:pic>
      <p:pic>
        <p:nvPicPr>
          <p:cNvPr id="12297" name="Picture 9" descr="page17image13710960">
            <a:extLst>
              <a:ext uri="{FF2B5EF4-FFF2-40B4-BE49-F238E27FC236}">
                <a16:creationId xmlns:a16="http://schemas.microsoft.com/office/drawing/2014/main" id="{49E30548-B6A0-8173-2FFE-DE2ECCE30D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1530626"/>
            <a:ext cx="7569200" cy="698500"/>
          </a:xfrm>
          <a:prstGeom prst="rect">
            <a:avLst/>
          </a:prstGeom>
          <a:noFill/>
          <a:extLst>
            <a:ext uri="{909E8E84-426E-40DD-AFC4-6F175D3DCCD1}">
              <a14:hiddenFill xmlns:a14="http://schemas.microsoft.com/office/drawing/2010/main">
                <a:solidFill>
                  <a:srgbClr val="FFFFFF"/>
                </a:solidFill>
              </a14:hiddenFill>
            </a:ext>
          </a:extLst>
        </p:spPr>
      </p:pic>
      <p:pic>
        <p:nvPicPr>
          <p:cNvPr id="12298" name="Picture 10" descr="page17image31046304">
            <a:extLst>
              <a:ext uri="{FF2B5EF4-FFF2-40B4-BE49-F238E27FC236}">
                <a16:creationId xmlns:a16="http://schemas.microsoft.com/office/drawing/2014/main" id="{C1670995-9BE7-1301-2177-9CDA92A207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5042" y="1478593"/>
            <a:ext cx="13716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12300" name="Picture 12" descr="page17image31041040">
            <a:extLst>
              <a:ext uri="{FF2B5EF4-FFF2-40B4-BE49-F238E27FC236}">
                <a16:creationId xmlns:a16="http://schemas.microsoft.com/office/drawing/2014/main" id="{61B7FD4A-16BF-ED6B-FFC0-904F2168824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52366" y="1683026"/>
            <a:ext cx="2552700" cy="3403600"/>
          </a:xfrm>
          <a:prstGeom prst="rect">
            <a:avLst/>
          </a:prstGeom>
          <a:noFill/>
          <a:extLst>
            <a:ext uri="{909E8E84-426E-40DD-AFC4-6F175D3DCCD1}">
              <a14:hiddenFill xmlns:a14="http://schemas.microsoft.com/office/drawing/2010/main">
                <a:solidFill>
                  <a:srgbClr val="FFFFFF"/>
                </a:solidFill>
              </a14:hiddenFill>
            </a:ext>
          </a:extLst>
        </p:spPr>
      </p:pic>
      <p:pic>
        <p:nvPicPr>
          <p:cNvPr id="12301" name="Picture 13" descr="page17image31033760">
            <a:extLst>
              <a:ext uri="{FF2B5EF4-FFF2-40B4-BE49-F238E27FC236}">
                <a16:creationId xmlns:a16="http://schemas.microsoft.com/office/drawing/2014/main" id="{00FFC9CA-29BF-CF89-09A0-813E53444FA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59218" y="2255502"/>
            <a:ext cx="19050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12302" name="Picture 14" descr="page17image31041152">
            <a:extLst>
              <a:ext uri="{FF2B5EF4-FFF2-40B4-BE49-F238E27FC236}">
                <a16:creationId xmlns:a16="http://schemas.microsoft.com/office/drawing/2014/main" id="{205B2250-0F49-6C11-7C19-C1FB0997B95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30492" y="3429000"/>
            <a:ext cx="1003300" cy="406400"/>
          </a:xfrm>
          <a:prstGeom prst="rect">
            <a:avLst/>
          </a:prstGeom>
          <a:noFill/>
          <a:extLst>
            <a:ext uri="{909E8E84-426E-40DD-AFC4-6F175D3DCCD1}">
              <a14:hiddenFill xmlns:a14="http://schemas.microsoft.com/office/drawing/2010/main">
                <a:solidFill>
                  <a:srgbClr val="FFFFFF"/>
                </a:solidFill>
              </a14:hiddenFill>
            </a:ext>
          </a:extLst>
        </p:spPr>
      </p:pic>
      <p:pic>
        <p:nvPicPr>
          <p:cNvPr id="12303" name="Picture 15" descr="page17image31044736">
            <a:extLst>
              <a:ext uri="{FF2B5EF4-FFF2-40B4-BE49-F238E27FC236}">
                <a16:creationId xmlns:a16="http://schemas.microsoft.com/office/drawing/2014/main" id="{400387DC-2CB6-1FB4-1F86-1875619E44A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57301" y="3481052"/>
            <a:ext cx="876300" cy="406400"/>
          </a:xfrm>
          <a:prstGeom prst="rect">
            <a:avLst/>
          </a:prstGeom>
          <a:noFill/>
          <a:extLst>
            <a:ext uri="{909E8E84-426E-40DD-AFC4-6F175D3DCCD1}">
              <a14:hiddenFill xmlns:a14="http://schemas.microsoft.com/office/drawing/2010/main">
                <a:solidFill>
                  <a:srgbClr val="FFFFFF"/>
                </a:solidFill>
              </a14:hiddenFill>
            </a:ext>
          </a:extLst>
        </p:spPr>
      </p:pic>
      <p:pic>
        <p:nvPicPr>
          <p:cNvPr id="12304" name="Picture 16" descr="page17image31062240">
            <a:extLst>
              <a:ext uri="{FF2B5EF4-FFF2-40B4-BE49-F238E27FC236}">
                <a16:creationId xmlns:a16="http://schemas.microsoft.com/office/drawing/2014/main" id="{B93A1C5C-F665-9425-2733-F679689AF55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4657" y="4000740"/>
            <a:ext cx="1130300" cy="15113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6C78A5D-120F-69A2-1707-102C091F3305}"/>
              </a:ext>
            </a:extLst>
          </p:cNvPr>
          <p:cNvSpPr txBox="1"/>
          <p:nvPr/>
        </p:nvSpPr>
        <p:spPr>
          <a:xfrm>
            <a:off x="8981105" y="5196642"/>
            <a:ext cx="1279517" cy="369332"/>
          </a:xfrm>
          <a:prstGeom prst="rect">
            <a:avLst/>
          </a:prstGeom>
          <a:noFill/>
        </p:spPr>
        <p:txBody>
          <a:bodyPr wrap="none" rtlCol="0">
            <a:spAutoFit/>
          </a:bodyPr>
          <a:lstStyle/>
          <a:p>
            <a:r>
              <a:rPr lang="en-US" sz="1800" dirty="0">
                <a:solidFill>
                  <a:srgbClr val="233035"/>
                </a:solidFill>
                <a:effectLst/>
                <a:latin typeface="SourceSansPro"/>
              </a:rPr>
              <a:t>TOM result </a:t>
            </a:r>
            <a:endParaRPr lang="en-US" dirty="0"/>
          </a:p>
        </p:txBody>
      </p:sp>
      <p:sp>
        <p:nvSpPr>
          <p:cNvPr id="9" name="TextBox 8">
            <a:extLst>
              <a:ext uri="{FF2B5EF4-FFF2-40B4-BE49-F238E27FC236}">
                <a16:creationId xmlns:a16="http://schemas.microsoft.com/office/drawing/2014/main" id="{9E73BE2F-8934-A6AE-9C32-5CD5EF2537E2}"/>
              </a:ext>
            </a:extLst>
          </p:cNvPr>
          <p:cNvSpPr txBox="1"/>
          <p:nvPr/>
        </p:nvSpPr>
        <p:spPr>
          <a:xfrm>
            <a:off x="5090744" y="5194902"/>
            <a:ext cx="1368669" cy="369332"/>
          </a:xfrm>
          <a:prstGeom prst="rect">
            <a:avLst/>
          </a:prstGeom>
          <a:noFill/>
        </p:spPr>
        <p:txBody>
          <a:bodyPr wrap="square">
            <a:spAutoFit/>
          </a:bodyPr>
          <a:lstStyle/>
          <a:p>
            <a:r>
              <a:rPr lang="en-US" sz="1800" dirty="0">
                <a:solidFill>
                  <a:srgbClr val="233035"/>
                </a:solidFill>
                <a:effectLst/>
                <a:latin typeface="SourceSansPro"/>
              </a:rPr>
              <a:t>GMM result </a:t>
            </a:r>
            <a:endParaRPr lang="en-US" dirty="0"/>
          </a:p>
        </p:txBody>
      </p:sp>
      <p:sp>
        <p:nvSpPr>
          <p:cNvPr id="11" name="TextBox 10">
            <a:extLst>
              <a:ext uri="{FF2B5EF4-FFF2-40B4-BE49-F238E27FC236}">
                <a16:creationId xmlns:a16="http://schemas.microsoft.com/office/drawing/2014/main" id="{53364B2D-E2CB-425B-C4E9-E448297B2450}"/>
              </a:ext>
            </a:extLst>
          </p:cNvPr>
          <p:cNvSpPr txBox="1"/>
          <p:nvPr/>
        </p:nvSpPr>
        <p:spPr>
          <a:xfrm>
            <a:off x="1752692" y="3314920"/>
            <a:ext cx="876300" cy="369332"/>
          </a:xfrm>
          <a:prstGeom prst="rect">
            <a:avLst/>
          </a:prstGeom>
          <a:noFill/>
        </p:spPr>
        <p:txBody>
          <a:bodyPr wrap="square">
            <a:spAutoFit/>
          </a:bodyPr>
          <a:lstStyle/>
          <a:p>
            <a:r>
              <a:rPr lang="en-US" sz="1800" dirty="0">
                <a:solidFill>
                  <a:srgbClr val="233035"/>
                </a:solidFill>
                <a:effectLst/>
                <a:latin typeface="SourceSansPro"/>
              </a:rPr>
              <a:t>Person </a:t>
            </a:r>
            <a:endParaRPr lang="en-US" dirty="0"/>
          </a:p>
        </p:txBody>
      </p:sp>
      <p:sp>
        <p:nvSpPr>
          <p:cNvPr id="13" name="TextBox 12">
            <a:extLst>
              <a:ext uri="{FF2B5EF4-FFF2-40B4-BE49-F238E27FC236}">
                <a16:creationId xmlns:a16="http://schemas.microsoft.com/office/drawing/2014/main" id="{4C196A52-C07C-A46F-116E-EB955ED65F70}"/>
              </a:ext>
            </a:extLst>
          </p:cNvPr>
          <p:cNvSpPr txBox="1"/>
          <p:nvPr/>
        </p:nvSpPr>
        <p:spPr>
          <a:xfrm>
            <a:off x="1702198" y="5383291"/>
            <a:ext cx="775218" cy="369332"/>
          </a:xfrm>
          <a:prstGeom prst="rect">
            <a:avLst/>
          </a:prstGeom>
          <a:noFill/>
        </p:spPr>
        <p:txBody>
          <a:bodyPr wrap="square">
            <a:spAutoFit/>
          </a:bodyPr>
          <a:lstStyle/>
          <a:p>
            <a:r>
              <a:rPr lang="en-US" sz="1800" dirty="0">
                <a:solidFill>
                  <a:srgbClr val="233035"/>
                </a:solidFill>
                <a:effectLst/>
                <a:latin typeface="SourceSansPro"/>
              </a:rPr>
              <a:t>Cloth </a:t>
            </a:r>
            <a:endParaRPr lang="en-US" dirty="0"/>
          </a:p>
        </p:txBody>
      </p:sp>
      <p:sp>
        <p:nvSpPr>
          <p:cNvPr id="3" name="TextBox 2">
            <a:extLst>
              <a:ext uri="{FF2B5EF4-FFF2-40B4-BE49-F238E27FC236}">
                <a16:creationId xmlns:a16="http://schemas.microsoft.com/office/drawing/2014/main" id="{7EC89581-BEB7-7737-D5A0-BDB52770D2E8}"/>
              </a:ext>
            </a:extLst>
          </p:cNvPr>
          <p:cNvSpPr txBox="1"/>
          <p:nvPr/>
        </p:nvSpPr>
        <p:spPr>
          <a:xfrm>
            <a:off x="11734581" y="6488668"/>
            <a:ext cx="505267" cy="369332"/>
          </a:xfrm>
          <a:prstGeom prst="rect">
            <a:avLst/>
          </a:prstGeom>
          <a:noFill/>
        </p:spPr>
        <p:txBody>
          <a:bodyPr wrap="none" rtlCol="0">
            <a:spAutoFit/>
          </a:bodyPr>
          <a:lstStyle/>
          <a:p>
            <a:r>
              <a:rPr lang="en-US" dirty="0">
                <a:solidFill>
                  <a:srgbClr val="0070C0"/>
                </a:solidFill>
              </a:rPr>
              <a:t> </a:t>
            </a:r>
            <a:r>
              <a:rPr lang="en-US" dirty="0"/>
              <a:t>21</a:t>
            </a:r>
          </a:p>
        </p:txBody>
      </p:sp>
    </p:spTree>
    <p:extLst>
      <p:ext uri="{BB962C8B-B14F-4D97-AF65-F5344CB8AC3E}">
        <p14:creationId xmlns:p14="http://schemas.microsoft.com/office/powerpoint/2010/main" val="1179149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DDB5FA-D572-943A-56B4-4AE7A387AC0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071586A-F813-813D-994B-E3B9B63245FD}"/>
              </a:ext>
            </a:extLst>
          </p:cNvPr>
          <p:cNvSpPr>
            <a:spLocks noGrp="1"/>
          </p:cNvSpPr>
          <p:nvPr>
            <p:ph type="title"/>
          </p:nvPr>
        </p:nvSpPr>
        <p:spPr>
          <a:xfrm>
            <a:off x="1292737" y="3220278"/>
            <a:ext cx="9606525" cy="615553"/>
          </a:xfrm>
        </p:spPr>
        <p:txBody>
          <a:bodyPr/>
          <a:lstStyle/>
          <a:p>
            <a:r>
              <a:rPr lang="en-US" dirty="0"/>
              <a:t>VIRTUAL TRY-ON OF SUNGLASSES </a:t>
            </a:r>
          </a:p>
        </p:txBody>
      </p:sp>
      <p:sp>
        <p:nvSpPr>
          <p:cNvPr id="2" name="TextBox 1">
            <a:extLst>
              <a:ext uri="{FF2B5EF4-FFF2-40B4-BE49-F238E27FC236}">
                <a16:creationId xmlns:a16="http://schemas.microsoft.com/office/drawing/2014/main" id="{0000FDF1-712A-06C2-0A5E-F0B0B528C577}"/>
              </a:ext>
            </a:extLst>
          </p:cNvPr>
          <p:cNvSpPr txBox="1"/>
          <p:nvPr/>
        </p:nvSpPr>
        <p:spPr>
          <a:xfrm>
            <a:off x="11734581" y="6488668"/>
            <a:ext cx="505267" cy="369332"/>
          </a:xfrm>
          <a:prstGeom prst="rect">
            <a:avLst/>
          </a:prstGeom>
          <a:noFill/>
        </p:spPr>
        <p:txBody>
          <a:bodyPr wrap="none" rtlCol="0">
            <a:spAutoFit/>
          </a:bodyPr>
          <a:lstStyle/>
          <a:p>
            <a:r>
              <a:rPr lang="en-US" dirty="0">
                <a:solidFill>
                  <a:srgbClr val="0070C0"/>
                </a:solidFill>
              </a:rPr>
              <a:t> </a:t>
            </a:r>
            <a:r>
              <a:rPr lang="en-US" dirty="0"/>
              <a:t>22</a:t>
            </a:r>
          </a:p>
        </p:txBody>
      </p:sp>
    </p:spTree>
    <p:extLst>
      <p:ext uri="{BB962C8B-B14F-4D97-AF65-F5344CB8AC3E}">
        <p14:creationId xmlns:p14="http://schemas.microsoft.com/office/powerpoint/2010/main" val="4167286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CB851C-616F-872D-BE9F-D220B26E5F2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C788F4E-EB76-6C92-C6EA-9CC5F9402E51}"/>
              </a:ext>
            </a:extLst>
          </p:cNvPr>
          <p:cNvSpPr txBox="1">
            <a:spLocks/>
          </p:cNvSpPr>
          <p:nvPr/>
        </p:nvSpPr>
        <p:spPr>
          <a:xfrm>
            <a:off x="-1" y="0"/>
            <a:ext cx="11330609" cy="775251"/>
          </a:xfrm>
          <a:prstGeom prst="rect">
            <a:avLst/>
          </a:prstGeom>
        </p:spPr>
        <p:txBody>
          <a:bodyPr anchor="t">
            <a:normAutofit/>
          </a:bodyPr>
          <a:lstStyle>
            <a:lvl1pPr algn="l" defTabSz="914400" rtl="0" eaLnBrk="1" latinLnBrk="0" hangingPunct="1">
              <a:lnSpc>
                <a:spcPct val="90000"/>
              </a:lnSpc>
              <a:spcBef>
                <a:spcPts val="1000"/>
              </a:spcBef>
              <a:buNone/>
              <a:defRPr sz="4000" b="1" kern="1200">
                <a:solidFill>
                  <a:schemeClr val="accent2"/>
                </a:solidFill>
                <a:latin typeface="+mj-lt"/>
                <a:ea typeface="+mj-ea"/>
                <a:cs typeface="+mj-cs"/>
              </a:defRPr>
            </a:lvl1pPr>
          </a:lstStyle>
          <a:p>
            <a:pPr fontAlgn="auto">
              <a:spcAft>
                <a:spcPts val="0"/>
              </a:spcAft>
            </a:pPr>
            <a:r>
              <a:rPr lang="en-US" dirty="0">
                <a:solidFill>
                  <a:srgbClr val="008EE8"/>
                </a:solidFill>
                <a:latin typeface="RobotoSlab"/>
              </a:rPr>
              <a:t>VIRTUAL TRY-ON OF SUNGLASSES </a:t>
            </a:r>
          </a:p>
        </p:txBody>
      </p:sp>
      <p:pic>
        <p:nvPicPr>
          <p:cNvPr id="7169" name="Picture 1" descr="page11image14002544">
            <a:extLst>
              <a:ext uri="{FF2B5EF4-FFF2-40B4-BE49-F238E27FC236}">
                <a16:creationId xmlns:a16="http://schemas.microsoft.com/office/drawing/2014/main" id="{3FD0A42A-3660-7463-8083-550BE8826A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9105" y="974035"/>
            <a:ext cx="7569200" cy="698500"/>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page11image13996096">
            <a:extLst>
              <a:ext uri="{FF2B5EF4-FFF2-40B4-BE49-F238E27FC236}">
                <a16:creationId xmlns:a16="http://schemas.microsoft.com/office/drawing/2014/main" id="{A4365CC1-667A-36C2-3413-A5800A6964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9105" y="974035"/>
            <a:ext cx="546100" cy="3937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2E725AB-348B-FC9C-976A-244724C8110C}"/>
              </a:ext>
            </a:extLst>
          </p:cNvPr>
          <p:cNvSpPr txBox="1"/>
          <p:nvPr/>
        </p:nvSpPr>
        <p:spPr>
          <a:xfrm>
            <a:off x="902676" y="2048416"/>
            <a:ext cx="9694985" cy="2308324"/>
          </a:xfrm>
          <a:prstGeom prst="rect">
            <a:avLst/>
          </a:prstGeom>
          <a:noFill/>
        </p:spPr>
        <p:txBody>
          <a:bodyPr wrap="square">
            <a:spAutoFit/>
          </a:bodyPr>
          <a:lstStyle/>
          <a:p>
            <a:pPr algn="l"/>
            <a:r>
              <a:rPr lang="en-US" b="1" i="0" dirty="0">
                <a:solidFill>
                  <a:srgbClr val="1F1F1F"/>
                </a:solidFill>
                <a:effectLst/>
                <a:latin typeface="Google Sans"/>
              </a:rPr>
              <a:t>Leverages the </a:t>
            </a:r>
            <a:r>
              <a:rPr lang="en-US" b="1" i="0" dirty="0" err="1">
                <a:solidFill>
                  <a:srgbClr val="1F1F1F"/>
                </a:solidFill>
                <a:effectLst/>
                <a:latin typeface="Google Sans"/>
              </a:rPr>
              <a:t>Jeeliz</a:t>
            </a:r>
            <a:r>
              <a:rPr lang="en-US" b="1" i="0" dirty="0">
                <a:solidFill>
                  <a:srgbClr val="1F1F1F"/>
                </a:solidFill>
                <a:effectLst/>
                <a:latin typeface="Google Sans"/>
              </a:rPr>
              <a:t> library:</a:t>
            </a:r>
            <a:r>
              <a:rPr lang="en-US" b="0" i="0" dirty="0">
                <a:solidFill>
                  <a:srgbClr val="1F1F1F"/>
                </a:solidFill>
                <a:effectLst/>
                <a:latin typeface="Google Sans"/>
              </a:rPr>
              <a:t> This library enables real-time face detection and placement of virtual glasses frames onto the user's face, creating an augmented reality (AR) experience.</a:t>
            </a:r>
          </a:p>
          <a:p>
            <a:pPr algn="l">
              <a:buFont typeface="Arial" panose="020B0604020202020204" pitchFamily="34" charset="0"/>
              <a:buChar char="•"/>
            </a:pPr>
            <a:endParaRPr lang="en-US" b="0" i="0" dirty="0">
              <a:solidFill>
                <a:srgbClr val="1F1F1F"/>
              </a:solidFill>
              <a:effectLst/>
              <a:latin typeface="Google Sans"/>
            </a:endParaRPr>
          </a:p>
          <a:p>
            <a:pPr algn="l"/>
            <a:r>
              <a:rPr lang="en-US" b="1" i="0" dirty="0">
                <a:solidFill>
                  <a:srgbClr val="1F1F1F"/>
                </a:solidFill>
                <a:effectLst/>
                <a:latin typeface="Google Sans"/>
              </a:rPr>
              <a:t>Minimal Latency:</a:t>
            </a:r>
            <a:r>
              <a:rPr lang="en-US" b="0" i="0" dirty="0">
                <a:solidFill>
                  <a:srgbClr val="1F1F1F"/>
                </a:solidFill>
                <a:effectLst/>
                <a:latin typeface="Google Sans"/>
              </a:rPr>
              <a:t> The system operates with very low latency, delivering near real-time performance for a smooth user experience.</a:t>
            </a:r>
          </a:p>
          <a:p>
            <a:pPr algn="l"/>
            <a:endParaRPr lang="en-US" b="0" i="0" dirty="0">
              <a:solidFill>
                <a:srgbClr val="1F1F1F"/>
              </a:solidFill>
              <a:effectLst/>
              <a:latin typeface="Google Sans"/>
            </a:endParaRPr>
          </a:p>
          <a:p>
            <a:pPr algn="l"/>
            <a:r>
              <a:rPr lang="en-US" b="1" i="0" dirty="0">
                <a:solidFill>
                  <a:srgbClr val="1F1F1F"/>
                </a:solidFill>
                <a:effectLst/>
                <a:latin typeface="Google Sans"/>
              </a:rPr>
              <a:t>Versatile Functionality:</a:t>
            </a:r>
            <a:r>
              <a:rPr lang="en-US" b="0" i="0" dirty="0">
                <a:solidFill>
                  <a:srgbClr val="1F1F1F"/>
                </a:solidFill>
                <a:effectLst/>
                <a:latin typeface="Google Sans"/>
              </a:rPr>
              <a:t> The underlying technology can be easily adapted to support virtual try-on for other facial wearables such as masks, jewelry, and caps.</a:t>
            </a:r>
          </a:p>
        </p:txBody>
      </p:sp>
      <p:sp>
        <p:nvSpPr>
          <p:cNvPr id="2" name="TextBox 1">
            <a:extLst>
              <a:ext uri="{FF2B5EF4-FFF2-40B4-BE49-F238E27FC236}">
                <a16:creationId xmlns:a16="http://schemas.microsoft.com/office/drawing/2014/main" id="{0E9EEB53-67AE-81DB-4D90-F756FD8AF298}"/>
              </a:ext>
            </a:extLst>
          </p:cNvPr>
          <p:cNvSpPr txBox="1"/>
          <p:nvPr/>
        </p:nvSpPr>
        <p:spPr>
          <a:xfrm>
            <a:off x="11734581" y="6488668"/>
            <a:ext cx="505267" cy="369332"/>
          </a:xfrm>
          <a:prstGeom prst="rect">
            <a:avLst/>
          </a:prstGeom>
          <a:noFill/>
        </p:spPr>
        <p:txBody>
          <a:bodyPr wrap="none" rtlCol="0">
            <a:spAutoFit/>
          </a:bodyPr>
          <a:lstStyle/>
          <a:p>
            <a:r>
              <a:rPr lang="en-US" dirty="0">
                <a:solidFill>
                  <a:srgbClr val="0070C0"/>
                </a:solidFill>
              </a:rPr>
              <a:t> </a:t>
            </a:r>
            <a:r>
              <a:rPr lang="en-US" dirty="0"/>
              <a:t>23</a:t>
            </a:r>
          </a:p>
        </p:txBody>
      </p:sp>
    </p:spTree>
    <p:extLst>
      <p:ext uri="{BB962C8B-B14F-4D97-AF65-F5344CB8AC3E}">
        <p14:creationId xmlns:p14="http://schemas.microsoft.com/office/powerpoint/2010/main" val="2653551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172882-BA3C-1E81-E03C-62A85394560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F1D7B43-BF0C-5688-9C1A-DA55B4ACC9E9}"/>
              </a:ext>
            </a:extLst>
          </p:cNvPr>
          <p:cNvSpPr>
            <a:spLocks noGrp="1"/>
          </p:cNvSpPr>
          <p:nvPr>
            <p:ph type="title"/>
          </p:nvPr>
        </p:nvSpPr>
        <p:spPr>
          <a:xfrm>
            <a:off x="1292737" y="3220278"/>
            <a:ext cx="9606525" cy="615553"/>
          </a:xfrm>
        </p:spPr>
        <p:txBody>
          <a:bodyPr/>
          <a:lstStyle/>
          <a:p>
            <a:r>
              <a:rPr lang="en-US" dirty="0"/>
              <a:t>REVIEW ANALYSIS </a:t>
            </a:r>
          </a:p>
        </p:txBody>
      </p:sp>
      <p:sp>
        <p:nvSpPr>
          <p:cNvPr id="2" name="TextBox 1">
            <a:extLst>
              <a:ext uri="{FF2B5EF4-FFF2-40B4-BE49-F238E27FC236}">
                <a16:creationId xmlns:a16="http://schemas.microsoft.com/office/drawing/2014/main" id="{C56DE3A3-8E5F-58EA-F3E6-7135A68D52D8}"/>
              </a:ext>
            </a:extLst>
          </p:cNvPr>
          <p:cNvSpPr txBox="1"/>
          <p:nvPr/>
        </p:nvSpPr>
        <p:spPr>
          <a:xfrm>
            <a:off x="11734581" y="6488668"/>
            <a:ext cx="505267" cy="369332"/>
          </a:xfrm>
          <a:prstGeom prst="rect">
            <a:avLst/>
          </a:prstGeom>
          <a:noFill/>
        </p:spPr>
        <p:txBody>
          <a:bodyPr wrap="none" rtlCol="0">
            <a:spAutoFit/>
          </a:bodyPr>
          <a:lstStyle/>
          <a:p>
            <a:r>
              <a:rPr lang="en-US" dirty="0">
                <a:solidFill>
                  <a:srgbClr val="0070C0"/>
                </a:solidFill>
              </a:rPr>
              <a:t> </a:t>
            </a:r>
            <a:r>
              <a:rPr lang="en-US" dirty="0"/>
              <a:t>24</a:t>
            </a:r>
          </a:p>
        </p:txBody>
      </p:sp>
    </p:spTree>
    <p:extLst>
      <p:ext uri="{BB962C8B-B14F-4D97-AF65-F5344CB8AC3E}">
        <p14:creationId xmlns:p14="http://schemas.microsoft.com/office/powerpoint/2010/main" val="2419919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09B507-9D24-1DBB-B529-A373BC9AB5B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E549BFB-ADBD-06A8-B539-01EA119FC861}"/>
              </a:ext>
            </a:extLst>
          </p:cNvPr>
          <p:cNvSpPr txBox="1">
            <a:spLocks/>
          </p:cNvSpPr>
          <p:nvPr/>
        </p:nvSpPr>
        <p:spPr>
          <a:xfrm>
            <a:off x="-1" y="0"/>
            <a:ext cx="11330609" cy="775251"/>
          </a:xfrm>
          <a:prstGeom prst="rect">
            <a:avLst/>
          </a:prstGeom>
        </p:spPr>
        <p:txBody>
          <a:bodyPr anchor="t">
            <a:normAutofit/>
          </a:bodyPr>
          <a:lstStyle>
            <a:lvl1pPr algn="l" defTabSz="914400" rtl="0" eaLnBrk="1" latinLnBrk="0" hangingPunct="1">
              <a:lnSpc>
                <a:spcPct val="90000"/>
              </a:lnSpc>
              <a:spcBef>
                <a:spcPts val="1000"/>
              </a:spcBef>
              <a:buNone/>
              <a:defRPr sz="4000" b="1" kern="1200">
                <a:solidFill>
                  <a:schemeClr val="accent2"/>
                </a:solidFill>
                <a:latin typeface="+mj-lt"/>
                <a:ea typeface="+mj-ea"/>
                <a:cs typeface="+mj-cs"/>
              </a:defRPr>
            </a:lvl1pPr>
          </a:lstStyle>
          <a:p>
            <a:pPr fontAlgn="auto">
              <a:spcAft>
                <a:spcPts val="0"/>
              </a:spcAft>
            </a:pPr>
            <a:r>
              <a:rPr lang="en-US" dirty="0">
                <a:solidFill>
                  <a:srgbClr val="008EE8"/>
                </a:solidFill>
                <a:latin typeface="RobotoSlab"/>
              </a:rPr>
              <a:t>REVIEW ANALYSIS</a:t>
            </a:r>
          </a:p>
        </p:txBody>
      </p:sp>
      <p:pic>
        <p:nvPicPr>
          <p:cNvPr id="7169" name="Picture 1" descr="page11image14002544">
            <a:extLst>
              <a:ext uri="{FF2B5EF4-FFF2-40B4-BE49-F238E27FC236}">
                <a16:creationId xmlns:a16="http://schemas.microsoft.com/office/drawing/2014/main" id="{12141100-4419-7E40-76CF-885377F77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9105" y="974035"/>
            <a:ext cx="7569200" cy="698500"/>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page11image13996096">
            <a:extLst>
              <a:ext uri="{FF2B5EF4-FFF2-40B4-BE49-F238E27FC236}">
                <a16:creationId xmlns:a16="http://schemas.microsoft.com/office/drawing/2014/main" id="{92446724-808D-2BEB-D9CF-4762469E99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9105" y="974035"/>
            <a:ext cx="546100" cy="3937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3D7FA5C-D51B-CD62-B470-C3EDC6609C2B}"/>
              </a:ext>
            </a:extLst>
          </p:cNvPr>
          <p:cNvSpPr txBox="1"/>
          <p:nvPr/>
        </p:nvSpPr>
        <p:spPr>
          <a:xfrm>
            <a:off x="844061" y="974035"/>
            <a:ext cx="11066586" cy="4801314"/>
          </a:xfrm>
          <a:prstGeom prst="rect">
            <a:avLst/>
          </a:prstGeom>
          <a:noFill/>
        </p:spPr>
        <p:txBody>
          <a:bodyPr wrap="square">
            <a:spAutoFit/>
          </a:bodyPr>
          <a:lstStyle/>
          <a:p>
            <a:pPr algn="l"/>
            <a:r>
              <a:rPr lang="en-US" b="1" i="0" dirty="0">
                <a:solidFill>
                  <a:srgbClr val="1F1F1F"/>
                </a:solidFill>
                <a:effectLst/>
                <a:latin typeface="Google Sans"/>
              </a:rPr>
              <a:t>The system employs a multi-step process to generate concise and informative review summaries:</a:t>
            </a:r>
          </a:p>
          <a:p>
            <a:pPr algn="l"/>
            <a:endParaRPr lang="en-US" b="0" i="0" dirty="0">
              <a:solidFill>
                <a:srgbClr val="1F1F1F"/>
              </a:solidFill>
              <a:effectLst/>
              <a:latin typeface="Google Sans"/>
            </a:endParaRPr>
          </a:p>
          <a:p>
            <a:pPr algn="l">
              <a:buFont typeface="+mj-lt"/>
              <a:buAutoNum type="arabicPeriod"/>
            </a:pPr>
            <a:r>
              <a:rPr lang="en-US" b="1" i="0" dirty="0">
                <a:solidFill>
                  <a:srgbClr val="1F1F1F"/>
                </a:solidFill>
                <a:effectLst/>
                <a:latin typeface="Google Sans"/>
              </a:rPr>
              <a:t>Data Preprocessing:</a:t>
            </a:r>
            <a:r>
              <a:rPr lang="en-US" b="0" i="0" dirty="0">
                <a:solidFill>
                  <a:srgbClr val="1F1F1F"/>
                </a:solidFill>
                <a:effectLst/>
                <a:latin typeface="Google Sans"/>
              </a:rPr>
              <a:t> We leverage the NLTK library to pre-process the raw review data obtained from an online shopping website. This preprocessing step involves removing unnecessary words such as articles (a, an, the) and prepositions (in, on, at, etc.) to focus on the core content of the reviews.</a:t>
            </a:r>
          </a:p>
          <a:p>
            <a:pPr algn="l">
              <a:buFont typeface="+mj-lt"/>
              <a:buAutoNum type="arabicPeriod"/>
            </a:pPr>
            <a:endParaRPr lang="en-US" b="0" i="0" dirty="0">
              <a:solidFill>
                <a:srgbClr val="1F1F1F"/>
              </a:solidFill>
              <a:effectLst/>
              <a:latin typeface="Google Sans"/>
            </a:endParaRPr>
          </a:p>
          <a:p>
            <a:pPr algn="l">
              <a:buFont typeface="+mj-lt"/>
              <a:buAutoNum type="arabicPeriod"/>
            </a:pPr>
            <a:r>
              <a:rPr lang="en-US" b="1" i="0" dirty="0">
                <a:solidFill>
                  <a:srgbClr val="1F1F1F"/>
                </a:solidFill>
                <a:effectLst/>
                <a:latin typeface="Google Sans"/>
              </a:rPr>
              <a:t>Noun Phrase Extraction:</a:t>
            </a:r>
            <a:r>
              <a:rPr lang="en-US" b="0" i="0" dirty="0">
                <a:solidFill>
                  <a:srgbClr val="1F1F1F"/>
                </a:solidFill>
                <a:effectLst/>
                <a:latin typeface="Google Sans"/>
              </a:rPr>
              <a:t> An inbuilt tokenizer is utilized to identify relevant nouns and noun phrases within the preprocessed reviews. These phrases typically describe the consumer's experience with the product.</a:t>
            </a:r>
          </a:p>
          <a:p>
            <a:pPr algn="l">
              <a:buFont typeface="+mj-lt"/>
              <a:buAutoNum type="arabicPeriod"/>
            </a:pPr>
            <a:endParaRPr lang="en-US" b="0" i="0" dirty="0">
              <a:solidFill>
                <a:srgbClr val="1F1F1F"/>
              </a:solidFill>
              <a:effectLst/>
              <a:latin typeface="Google Sans"/>
            </a:endParaRPr>
          </a:p>
          <a:p>
            <a:pPr algn="l">
              <a:buFont typeface="+mj-lt"/>
              <a:buAutoNum type="arabicPeriod"/>
            </a:pPr>
            <a:r>
              <a:rPr lang="en-US" b="1" i="0" dirty="0">
                <a:solidFill>
                  <a:srgbClr val="1F1F1F"/>
                </a:solidFill>
                <a:effectLst/>
                <a:latin typeface="Google Sans"/>
              </a:rPr>
              <a:t>Sentence Scoring:</a:t>
            </a:r>
            <a:r>
              <a:rPr lang="en-US" b="0" i="0" dirty="0">
                <a:solidFill>
                  <a:srgbClr val="1F1F1F"/>
                </a:solidFill>
                <a:effectLst/>
                <a:latin typeface="Google Sans"/>
              </a:rPr>
              <a:t> The system assigns a score to each sentence based on the frequency of these relevant nouns and noun phrases within the sentence. Sentences containing more frequently occurring product-related words receive higher scores.</a:t>
            </a:r>
          </a:p>
          <a:p>
            <a:pPr algn="l">
              <a:buFont typeface="+mj-lt"/>
              <a:buAutoNum type="arabicPeriod"/>
            </a:pPr>
            <a:endParaRPr lang="en-US" b="0" i="0" dirty="0">
              <a:solidFill>
                <a:srgbClr val="1F1F1F"/>
              </a:solidFill>
              <a:effectLst/>
              <a:latin typeface="Google Sans"/>
            </a:endParaRPr>
          </a:p>
          <a:p>
            <a:pPr algn="l">
              <a:buFont typeface="+mj-lt"/>
              <a:buAutoNum type="arabicPeriod"/>
            </a:pPr>
            <a:r>
              <a:rPr lang="en-US" b="1" i="0" dirty="0">
                <a:solidFill>
                  <a:srgbClr val="1F1F1F"/>
                </a:solidFill>
                <a:effectLst/>
                <a:latin typeface="Google Sans"/>
              </a:rPr>
              <a:t>Summary Generation:</a:t>
            </a:r>
            <a:r>
              <a:rPr lang="en-US" b="0" i="0" dirty="0">
                <a:solidFill>
                  <a:srgbClr val="1F1F1F"/>
                </a:solidFill>
                <a:effectLst/>
                <a:latin typeface="Google Sans"/>
              </a:rPr>
              <a:t> Finally, the system ranks the sentences based on their calculated scores. The sentences with the highest scores are then compiled to form the final review summary. This approach ensures that the summary captures the most important aspects of the user reviews.</a:t>
            </a:r>
          </a:p>
          <a:p>
            <a:pPr algn="l"/>
            <a:endParaRPr lang="en-US" b="0" i="0" dirty="0">
              <a:solidFill>
                <a:srgbClr val="1F1F1F"/>
              </a:solidFill>
              <a:effectLst/>
              <a:latin typeface="Google Sans"/>
            </a:endParaRPr>
          </a:p>
        </p:txBody>
      </p:sp>
      <p:sp>
        <p:nvSpPr>
          <p:cNvPr id="2" name="TextBox 1">
            <a:extLst>
              <a:ext uri="{FF2B5EF4-FFF2-40B4-BE49-F238E27FC236}">
                <a16:creationId xmlns:a16="http://schemas.microsoft.com/office/drawing/2014/main" id="{1574849B-C9FC-0733-C0C3-CA97299A08E5}"/>
              </a:ext>
            </a:extLst>
          </p:cNvPr>
          <p:cNvSpPr txBox="1"/>
          <p:nvPr/>
        </p:nvSpPr>
        <p:spPr>
          <a:xfrm>
            <a:off x="11734581" y="6488668"/>
            <a:ext cx="505267" cy="369332"/>
          </a:xfrm>
          <a:prstGeom prst="rect">
            <a:avLst/>
          </a:prstGeom>
          <a:noFill/>
        </p:spPr>
        <p:txBody>
          <a:bodyPr wrap="none" rtlCol="0">
            <a:spAutoFit/>
          </a:bodyPr>
          <a:lstStyle/>
          <a:p>
            <a:r>
              <a:rPr lang="en-US" dirty="0">
                <a:solidFill>
                  <a:srgbClr val="0070C0"/>
                </a:solidFill>
              </a:rPr>
              <a:t> </a:t>
            </a:r>
            <a:r>
              <a:rPr lang="en-US" dirty="0"/>
              <a:t>25</a:t>
            </a:r>
          </a:p>
        </p:txBody>
      </p:sp>
    </p:spTree>
    <p:extLst>
      <p:ext uri="{BB962C8B-B14F-4D97-AF65-F5344CB8AC3E}">
        <p14:creationId xmlns:p14="http://schemas.microsoft.com/office/powerpoint/2010/main" val="2030215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A767FC-1B8C-D69D-3064-09579BA6AF0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9A7D450-B906-5D81-04CF-B75180D2D394}"/>
              </a:ext>
            </a:extLst>
          </p:cNvPr>
          <p:cNvSpPr>
            <a:spLocks noGrp="1"/>
          </p:cNvSpPr>
          <p:nvPr>
            <p:ph type="title"/>
          </p:nvPr>
        </p:nvSpPr>
        <p:spPr>
          <a:xfrm>
            <a:off x="1292737" y="3220278"/>
            <a:ext cx="9606525" cy="615553"/>
          </a:xfrm>
        </p:spPr>
        <p:txBody>
          <a:bodyPr/>
          <a:lstStyle/>
          <a:p>
            <a:r>
              <a:rPr lang="en-US" dirty="0"/>
              <a:t>RECOMMENDER SYSTEM  </a:t>
            </a:r>
          </a:p>
        </p:txBody>
      </p:sp>
      <p:sp>
        <p:nvSpPr>
          <p:cNvPr id="2" name="TextBox 1">
            <a:extLst>
              <a:ext uri="{FF2B5EF4-FFF2-40B4-BE49-F238E27FC236}">
                <a16:creationId xmlns:a16="http://schemas.microsoft.com/office/drawing/2014/main" id="{628AD843-988E-4392-6543-8628CD70B734}"/>
              </a:ext>
            </a:extLst>
          </p:cNvPr>
          <p:cNvSpPr txBox="1"/>
          <p:nvPr/>
        </p:nvSpPr>
        <p:spPr>
          <a:xfrm>
            <a:off x="11734581" y="6488668"/>
            <a:ext cx="505267" cy="369332"/>
          </a:xfrm>
          <a:prstGeom prst="rect">
            <a:avLst/>
          </a:prstGeom>
          <a:noFill/>
        </p:spPr>
        <p:txBody>
          <a:bodyPr wrap="none" rtlCol="0">
            <a:spAutoFit/>
          </a:bodyPr>
          <a:lstStyle/>
          <a:p>
            <a:r>
              <a:rPr lang="en-US" dirty="0">
                <a:solidFill>
                  <a:srgbClr val="0070C0"/>
                </a:solidFill>
              </a:rPr>
              <a:t> </a:t>
            </a:r>
            <a:r>
              <a:rPr lang="en-US" dirty="0"/>
              <a:t>26</a:t>
            </a:r>
          </a:p>
        </p:txBody>
      </p:sp>
    </p:spTree>
    <p:extLst>
      <p:ext uri="{BB962C8B-B14F-4D97-AF65-F5344CB8AC3E}">
        <p14:creationId xmlns:p14="http://schemas.microsoft.com/office/powerpoint/2010/main" val="3759957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9BB44F-20D2-0DA7-8E30-B737269CEC3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A872D10-5565-3574-78EB-0BB4D186BE88}"/>
              </a:ext>
            </a:extLst>
          </p:cNvPr>
          <p:cNvSpPr txBox="1">
            <a:spLocks/>
          </p:cNvSpPr>
          <p:nvPr/>
        </p:nvSpPr>
        <p:spPr>
          <a:xfrm>
            <a:off x="-1" y="0"/>
            <a:ext cx="11330609" cy="775251"/>
          </a:xfrm>
          <a:prstGeom prst="rect">
            <a:avLst/>
          </a:prstGeom>
        </p:spPr>
        <p:txBody>
          <a:bodyPr anchor="t">
            <a:normAutofit/>
          </a:bodyPr>
          <a:lstStyle>
            <a:lvl1pPr algn="l" defTabSz="914400" rtl="0" eaLnBrk="1" latinLnBrk="0" hangingPunct="1">
              <a:lnSpc>
                <a:spcPct val="90000"/>
              </a:lnSpc>
              <a:spcBef>
                <a:spcPts val="1000"/>
              </a:spcBef>
              <a:buNone/>
              <a:defRPr sz="4000" b="1" kern="1200">
                <a:solidFill>
                  <a:schemeClr val="accent2"/>
                </a:solidFill>
                <a:latin typeface="+mj-lt"/>
                <a:ea typeface="+mj-ea"/>
                <a:cs typeface="+mj-cs"/>
              </a:defRPr>
            </a:lvl1pPr>
          </a:lstStyle>
          <a:p>
            <a:pPr fontAlgn="auto">
              <a:spcAft>
                <a:spcPts val="0"/>
              </a:spcAft>
            </a:pPr>
            <a:r>
              <a:rPr lang="en-US" dirty="0">
                <a:solidFill>
                  <a:srgbClr val="008EE8"/>
                </a:solidFill>
                <a:latin typeface="RobotoSlab"/>
              </a:rPr>
              <a:t>RECOMMENDER SYSTEM</a:t>
            </a:r>
          </a:p>
        </p:txBody>
      </p:sp>
      <p:pic>
        <p:nvPicPr>
          <p:cNvPr id="7169" name="Picture 1" descr="page11image14002544">
            <a:extLst>
              <a:ext uri="{FF2B5EF4-FFF2-40B4-BE49-F238E27FC236}">
                <a16:creationId xmlns:a16="http://schemas.microsoft.com/office/drawing/2014/main" id="{B431535B-47DC-83D5-FED3-9DDB9C2EF4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9105" y="974035"/>
            <a:ext cx="7569200" cy="698500"/>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page11image13996096">
            <a:extLst>
              <a:ext uri="{FF2B5EF4-FFF2-40B4-BE49-F238E27FC236}">
                <a16:creationId xmlns:a16="http://schemas.microsoft.com/office/drawing/2014/main" id="{5F4521CC-8287-5124-44E4-4E5F819FFA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9105" y="974035"/>
            <a:ext cx="546100" cy="3937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42A178C-434A-F79F-114D-A757E6DCF5C9}"/>
              </a:ext>
            </a:extLst>
          </p:cNvPr>
          <p:cNvSpPr txBox="1"/>
          <p:nvPr/>
        </p:nvSpPr>
        <p:spPr>
          <a:xfrm>
            <a:off x="844061" y="974035"/>
            <a:ext cx="11066586" cy="4524315"/>
          </a:xfrm>
          <a:prstGeom prst="rect">
            <a:avLst/>
          </a:prstGeom>
          <a:noFill/>
        </p:spPr>
        <p:txBody>
          <a:bodyPr wrap="square">
            <a:spAutoFit/>
          </a:bodyPr>
          <a:lstStyle/>
          <a:p>
            <a:pPr algn="l"/>
            <a:r>
              <a:rPr lang="en-US" b="1" i="0" dirty="0">
                <a:solidFill>
                  <a:srgbClr val="1F1F1F"/>
                </a:solidFill>
                <a:effectLst/>
                <a:latin typeface="Google Sans"/>
              </a:rPr>
              <a:t>Product Recommendation System</a:t>
            </a:r>
          </a:p>
          <a:p>
            <a:pPr algn="l"/>
            <a:endParaRPr lang="en-US" b="0" i="0" dirty="0">
              <a:solidFill>
                <a:srgbClr val="1F1F1F"/>
              </a:solidFill>
              <a:effectLst/>
              <a:latin typeface="Google Sans"/>
            </a:endParaRPr>
          </a:p>
          <a:p>
            <a:pPr algn="l"/>
            <a:r>
              <a:rPr lang="en-US" b="0" i="0" dirty="0">
                <a:solidFill>
                  <a:srgbClr val="1F1F1F"/>
                </a:solidFill>
                <a:effectLst/>
                <a:latin typeface="Google Sans"/>
              </a:rPr>
              <a:t>This module utilizes a collaborative filtering approach to recommend products to users. The system relies on a dataset containing user ratings for various products.</a:t>
            </a:r>
          </a:p>
          <a:p>
            <a:pPr algn="l"/>
            <a:endParaRPr lang="en-US" b="0" i="0" dirty="0">
              <a:solidFill>
                <a:srgbClr val="1F1F1F"/>
              </a:solidFill>
              <a:effectLst/>
              <a:latin typeface="Google Sans"/>
            </a:endParaRPr>
          </a:p>
          <a:p>
            <a:pPr algn="l"/>
            <a:r>
              <a:rPr lang="en-US" b="0" i="0" dirty="0">
                <a:solidFill>
                  <a:srgbClr val="1F1F1F"/>
                </a:solidFill>
                <a:effectLst/>
                <a:latin typeface="Google Sans"/>
              </a:rPr>
              <a:t>Here's how it works:</a:t>
            </a:r>
          </a:p>
          <a:p>
            <a:pPr algn="l"/>
            <a:endParaRPr lang="en-US" b="0" i="0" dirty="0">
              <a:solidFill>
                <a:srgbClr val="1F1F1F"/>
              </a:solidFill>
              <a:effectLst/>
              <a:latin typeface="Google Sans"/>
            </a:endParaRPr>
          </a:p>
          <a:p>
            <a:pPr algn="l">
              <a:buFont typeface="+mj-lt"/>
              <a:buAutoNum type="arabicPeriod"/>
            </a:pPr>
            <a:r>
              <a:rPr lang="en-US" b="1" i="0" dirty="0">
                <a:solidFill>
                  <a:srgbClr val="1F1F1F"/>
                </a:solidFill>
                <a:effectLst/>
                <a:latin typeface="Google Sans"/>
              </a:rPr>
              <a:t>Similarity Calculation:</a:t>
            </a:r>
            <a:r>
              <a:rPr lang="en-US" b="0" i="0" dirty="0">
                <a:solidFill>
                  <a:srgbClr val="1F1F1F"/>
                </a:solidFill>
                <a:effectLst/>
                <a:latin typeface="Google Sans"/>
              </a:rPr>
              <a:t> The system employs the Pearson Correlation Coefficient (PCC) to measure the similarity between users based on their past product ratings. Users with high PCC scores are considered to have similar preferences.</a:t>
            </a:r>
          </a:p>
          <a:p>
            <a:pPr algn="l"/>
            <a:endParaRPr lang="en-US" b="0" i="0" dirty="0">
              <a:solidFill>
                <a:srgbClr val="1F1F1F"/>
              </a:solidFill>
              <a:effectLst/>
              <a:latin typeface="Google Sans"/>
            </a:endParaRPr>
          </a:p>
          <a:p>
            <a:pPr algn="l">
              <a:buFont typeface="+mj-lt"/>
              <a:buAutoNum type="arabicPeriod"/>
            </a:pPr>
            <a:r>
              <a:rPr lang="en-US" b="1" i="0" dirty="0">
                <a:solidFill>
                  <a:srgbClr val="1F1F1F"/>
                </a:solidFill>
                <a:effectLst/>
                <a:latin typeface="Google Sans"/>
              </a:rPr>
              <a:t>Recommendation Generation:</a:t>
            </a:r>
            <a:r>
              <a:rPr lang="en-US" b="0" i="0" dirty="0">
                <a:solidFill>
                  <a:srgbClr val="1F1F1F"/>
                </a:solidFill>
                <a:effectLst/>
                <a:latin typeface="Google Sans"/>
              </a:rPr>
              <a:t> For a specific user, the system identifies users with high PCC scores, essentially finding users with similar tastes. Products that these similar users have highly rated are then recommended to the target user. This approach leverages the idea that users with similar preferences are likely to find similar products appealing.</a:t>
            </a:r>
          </a:p>
          <a:p>
            <a:pPr algn="l"/>
            <a:endParaRPr lang="en-US" b="0" i="0" dirty="0">
              <a:solidFill>
                <a:srgbClr val="1F1F1F"/>
              </a:solidFill>
              <a:effectLst/>
              <a:latin typeface="Google Sans"/>
            </a:endParaRPr>
          </a:p>
        </p:txBody>
      </p:sp>
      <p:sp>
        <p:nvSpPr>
          <p:cNvPr id="2" name="TextBox 1">
            <a:extLst>
              <a:ext uri="{FF2B5EF4-FFF2-40B4-BE49-F238E27FC236}">
                <a16:creationId xmlns:a16="http://schemas.microsoft.com/office/drawing/2014/main" id="{9AB115F7-BF4A-176D-0CF4-3E259BF103FE}"/>
              </a:ext>
            </a:extLst>
          </p:cNvPr>
          <p:cNvSpPr txBox="1"/>
          <p:nvPr/>
        </p:nvSpPr>
        <p:spPr>
          <a:xfrm>
            <a:off x="11734581" y="6488668"/>
            <a:ext cx="505267" cy="369332"/>
          </a:xfrm>
          <a:prstGeom prst="rect">
            <a:avLst/>
          </a:prstGeom>
          <a:noFill/>
        </p:spPr>
        <p:txBody>
          <a:bodyPr wrap="none" rtlCol="0">
            <a:spAutoFit/>
          </a:bodyPr>
          <a:lstStyle/>
          <a:p>
            <a:r>
              <a:rPr lang="en-US" dirty="0">
                <a:solidFill>
                  <a:srgbClr val="0070C0"/>
                </a:solidFill>
              </a:rPr>
              <a:t> </a:t>
            </a:r>
            <a:r>
              <a:rPr lang="en-US" dirty="0"/>
              <a:t>27</a:t>
            </a:r>
          </a:p>
        </p:txBody>
      </p:sp>
    </p:spTree>
    <p:extLst>
      <p:ext uri="{BB962C8B-B14F-4D97-AF65-F5344CB8AC3E}">
        <p14:creationId xmlns:p14="http://schemas.microsoft.com/office/powerpoint/2010/main" val="2875907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0A391B-D650-03B1-F6EE-6DAC42CD820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DAD7F7E-809C-368B-715A-5DACB1C58678}"/>
              </a:ext>
            </a:extLst>
          </p:cNvPr>
          <p:cNvSpPr>
            <a:spLocks noGrp="1"/>
          </p:cNvSpPr>
          <p:nvPr>
            <p:ph type="title"/>
          </p:nvPr>
        </p:nvSpPr>
        <p:spPr>
          <a:xfrm>
            <a:off x="1292737" y="3220278"/>
            <a:ext cx="9606525" cy="615553"/>
          </a:xfrm>
        </p:spPr>
        <p:txBody>
          <a:bodyPr/>
          <a:lstStyle/>
          <a:p>
            <a:r>
              <a:rPr lang="en-US" dirty="0"/>
              <a:t>WORKING PROTOTYPE   </a:t>
            </a:r>
          </a:p>
        </p:txBody>
      </p:sp>
      <p:sp>
        <p:nvSpPr>
          <p:cNvPr id="2" name="TextBox 1">
            <a:extLst>
              <a:ext uri="{FF2B5EF4-FFF2-40B4-BE49-F238E27FC236}">
                <a16:creationId xmlns:a16="http://schemas.microsoft.com/office/drawing/2014/main" id="{0889BDBE-EB7E-4673-9BD5-C408BEEEC923}"/>
              </a:ext>
            </a:extLst>
          </p:cNvPr>
          <p:cNvSpPr txBox="1"/>
          <p:nvPr/>
        </p:nvSpPr>
        <p:spPr>
          <a:xfrm>
            <a:off x="11734581" y="6488668"/>
            <a:ext cx="505267" cy="369332"/>
          </a:xfrm>
          <a:prstGeom prst="rect">
            <a:avLst/>
          </a:prstGeom>
          <a:noFill/>
        </p:spPr>
        <p:txBody>
          <a:bodyPr wrap="none" rtlCol="0">
            <a:spAutoFit/>
          </a:bodyPr>
          <a:lstStyle/>
          <a:p>
            <a:r>
              <a:rPr lang="en-US" dirty="0">
                <a:solidFill>
                  <a:srgbClr val="0070C0"/>
                </a:solidFill>
              </a:rPr>
              <a:t> </a:t>
            </a:r>
            <a:r>
              <a:rPr lang="en-US" dirty="0"/>
              <a:t>28</a:t>
            </a:r>
          </a:p>
        </p:txBody>
      </p:sp>
    </p:spTree>
    <p:extLst>
      <p:ext uri="{BB962C8B-B14F-4D97-AF65-F5344CB8AC3E}">
        <p14:creationId xmlns:p14="http://schemas.microsoft.com/office/powerpoint/2010/main" val="280333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4FA901-4033-6897-06D2-F13F0849643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64C5579-7537-1A80-BA41-0F2C0BF12589}"/>
              </a:ext>
            </a:extLst>
          </p:cNvPr>
          <p:cNvSpPr txBox="1">
            <a:spLocks/>
          </p:cNvSpPr>
          <p:nvPr/>
        </p:nvSpPr>
        <p:spPr>
          <a:xfrm>
            <a:off x="-1" y="0"/>
            <a:ext cx="11330609" cy="775251"/>
          </a:xfrm>
          <a:prstGeom prst="rect">
            <a:avLst/>
          </a:prstGeom>
        </p:spPr>
        <p:txBody>
          <a:bodyPr anchor="t">
            <a:normAutofit/>
          </a:bodyPr>
          <a:lstStyle>
            <a:lvl1pPr algn="l" defTabSz="914400" rtl="0" eaLnBrk="1" latinLnBrk="0" hangingPunct="1">
              <a:lnSpc>
                <a:spcPct val="90000"/>
              </a:lnSpc>
              <a:spcBef>
                <a:spcPts val="1000"/>
              </a:spcBef>
              <a:buNone/>
              <a:defRPr sz="4000" b="1" kern="1200">
                <a:solidFill>
                  <a:schemeClr val="accent2"/>
                </a:solidFill>
                <a:latin typeface="+mj-lt"/>
                <a:ea typeface="+mj-ea"/>
                <a:cs typeface="+mj-cs"/>
              </a:defRPr>
            </a:lvl1pPr>
          </a:lstStyle>
          <a:p>
            <a:pPr fontAlgn="auto">
              <a:spcAft>
                <a:spcPts val="0"/>
              </a:spcAft>
            </a:pPr>
            <a:r>
              <a:rPr lang="en-US" dirty="0">
                <a:solidFill>
                  <a:srgbClr val="008EE8"/>
                </a:solidFill>
                <a:latin typeface="RobotoSlab"/>
              </a:rPr>
              <a:t>WORKING PROTOTYPE </a:t>
            </a:r>
          </a:p>
          <a:p>
            <a:pPr fontAlgn="auto">
              <a:spcAft>
                <a:spcPts val="0"/>
              </a:spcAft>
            </a:pPr>
            <a:endParaRPr lang="en-US" dirty="0">
              <a:solidFill>
                <a:srgbClr val="008EE8"/>
              </a:solidFill>
              <a:latin typeface="RobotoSlab"/>
            </a:endParaRPr>
          </a:p>
        </p:txBody>
      </p:sp>
      <p:pic>
        <p:nvPicPr>
          <p:cNvPr id="7169" name="Picture 1" descr="page11image14002544">
            <a:extLst>
              <a:ext uri="{FF2B5EF4-FFF2-40B4-BE49-F238E27FC236}">
                <a16:creationId xmlns:a16="http://schemas.microsoft.com/office/drawing/2014/main" id="{867FF52B-83D3-540F-CFAE-B1F731C318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9105" y="974035"/>
            <a:ext cx="7569200" cy="698500"/>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page11image13996096">
            <a:extLst>
              <a:ext uri="{FF2B5EF4-FFF2-40B4-BE49-F238E27FC236}">
                <a16:creationId xmlns:a16="http://schemas.microsoft.com/office/drawing/2014/main" id="{4E68C679-F9E8-744C-AAE8-05D53EF75E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9105" y="974035"/>
            <a:ext cx="546100" cy="3937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B090281-8C05-2A0C-0FE6-9CC2697E40CC}"/>
              </a:ext>
            </a:extLst>
          </p:cNvPr>
          <p:cNvSpPr txBox="1"/>
          <p:nvPr/>
        </p:nvSpPr>
        <p:spPr>
          <a:xfrm>
            <a:off x="784426" y="1303407"/>
            <a:ext cx="11066586" cy="2862322"/>
          </a:xfrm>
          <a:prstGeom prst="rect">
            <a:avLst/>
          </a:prstGeom>
          <a:noFill/>
        </p:spPr>
        <p:txBody>
          <a:bodyPr wrap="square">
            <a:spAutoFit/>
          </a:bodyPr>
          <a:lstStyle/>
          <a:p>
            <a:pPr algn="l"/>
            <a:r>
              <a:rPr lang="en-US" b="1" i="0" dirty="0">
                <a:solidFill>
                  <a:srgbClr val="1F1F1F"/>
                </a:solidFill>
                <a:effectLst/>
                <a:latin typeface="Google Sans"/>
              </a:rPr>
              <a:t>See it in action!</a:t>
            </a:r>
          </a:p>
          <a:p>
            <a:pPr algn="l"/>
            <a:endParaRPr lang="en-US" b="0" i="0" dirty="0">
              <a:solidFill>
                <a:srgbClr val="1F1F1F"/>
              </a:solidFill>
              <a:effectLst/>
              <a:latin typeface="Google Sans"/>
            </a:endParaRPr>
          </a:p>
          <a:p>
            <a:pPr algn="l"/>
            <a:endParaRPr lang="en-US" dirty="0">
              <a:solidFill>
                <a:srgbClr val="1F1F1F"/>
              </a:solidFill>
              <a:latin typeface="Google Sans"/>
            </a:endParaRPr>
          </a:p>
          <a:p>
            <a:pPr algn="l"/>
            <a:endParaRPr lang="en-US" b="0" i="0" dirty="0">
              <a:solidFill>
                <a:srgbClr val="1F1F1F"/>
              </a:solidFill>
              <a:effectLst/>
              <a:latin typeface="Google Sans"/>
            </a:endParaRPr>
          </a:p>
          <a:p>
            <a:pPr algn="l"/>
            <a:endParaRPr lang="en-US" b="0" i="0" dirty="0">
              <a:solidFill>
                <a:srgbClr val="1F1F1F"/>
              </a:solidFill>
              <a:effectLst/>
              <a:latin typeface="Google Sans"/>
            </a:endParaRPr>
          </a:p>
          <a:p>
            <a:pPr algn="l"/>
            <a:r>
              <a:rPr lang="en-US" b="0" i="0" dirty="0">
                <a:solidFill>
                  <a:srgbClr val="1F1F1F"/>
                </a:solidFill>
                <a:effectLst/>
                <a:latin typeface="Google Sans"/>
              </a:rPr>
              <a:t>Demo Video: </a:t>
            </a:r>
            <a:r>
              <a:rPr lang="en-US" b="0" i="0" dirty="0">
                <a:solidFill>
                  <a:srgbClr val="1F1F1F"/>
                </a:solidFill>
                <a:effectLst/>
                <a:latin typeface="Google Sans"/>
                <a:hlinkClick r:id="rId5"/>
              </a:rPr>
              <a:t>https://</a:t>
            </a:r>
            <a:r>
              <a:rPr lang="en-US" b="0" i="0" dirty="0" err="1">
                <a:solidFill>
                  <a:srgbClr val="1F1F1F"/>
                </a:solidFill>
                <a:effectLst/>
                <a:latin typeface="Google Sans"/>
                <a:hlinkClick r:id="rId5"/>
              </a:rPr>
              <a:t>www.youtube.com</a:t>
            </a:r>
            <a:r>
              <a:rPr lang="en-US" b="0" i="0" dirty="0">
                <a:solidFill>
                  <a:srgbClr val="1F1F1F"/>
                </a:solidFill>
                <a:effectLst/>
                <a:latin typeface="Google Sans"/>
                <a:hlinkClick r:id="rId5"/>
              </a:rPr>
              <a:t>/</a:t>
            </a:r>
            <a:r>
              <a:rPr lang="en-US" b="0" i="0" dirty="0" err="1">
                <a:solidFill>
                  <a:srgbClr val="1F1F1F"/>
                </a:solidFill>
                <a:effectLst/>
                <a:latin typeface="Google Sans"/>
                <a:hlinkClick r:id="rId5"/>
              </a:rPr>
              <a:t>watch?v</a:t>
            </a:r>
            <a:r>
              <a:rPr lang="en-US" b="0" i="0" dirty="0">
                <a:solidFill>
                  <a:srgbClr val="1F1F1F"/>
                </a:solidFill>
                <a:effectLst/>
                <a:latin typeface="Google Sans"/>
                <a:hlinkClick r:id="rId5"/>
              </a:rPr>
              <a:t>=o7hb1808GUE</a:t>
            </a:r>
            <a:endParaRPr lang="en-US" b="0" i="0" dirty="0">
              <a:solidFill>
                <a:srgbClr val="1F1F1F"/>
              </a:solidFill>
              <a:effectLst/>
              <a:latin typeface="Google Sans"/>
            </a:endParaRPr>
          </a:p>
          <a:p>
            <a:pPr algn="l"/>
            <a:endParaRPr lang="en-US" dirty="0">
              <a:solidFill>
                <a:srgbClr val="1F1F1F"/>
              </a:solidFill>
              <a:latin typeface="Google Sans"/>
            </a:endParaRPr>
          </a:p>
          <a:p>
            <a:pPr algn="l">
              <a:buFont typeface="Arial" panose="020B0604020202020204" pitchFamily="34" charset="0"/>
              <a:buChar char="•"/>
            </a:pPr>
            <a:endParaRPr lang="en-US" b="0" i="0" dirty="0">
              <a:solidFill>
                <a:srgbClr val="1F1F1F"/>
              </a:solidFill>
              <a:effectLst/>
              <a:latin typeface="Google Sans"/>
            </a:endParaRPr>
          </a:p>
          <a:p>
            <a:pPr algn="l">
              <a:buFont typeface="Arial" panose="020B0604020202020204" pitchFamily="34" charset="0"/>
              <a:buChar char="•"/>
            </a:pPr>
            <a:endParaRPr lang="en-US" b="0" i="0" dirty="0">
              <a:solidFill>
                <a:srgbClr val="1F1F1F"/>
              </a:solidFill>
              <a:effectLst/>
              <a:latin typeface="Google Sans"/>
            </a:endParaRPr>
          </a:p>
          <a:p>
            <a:pPr algn="l"/>
            <a:r>
              <a:rPr lang="en-US" b="0" i="0" dirty="0">
                <a:solidFill>
                  <a:srgbClr val="1F1F1F"/>
                </a:solidFill>
                <a:effectLst/>
                <a:latin typeface="Google Sans"/>
              </a:rPr>
              <a:t>Code and Setup Instructions: </a:t>
            </a:r>
            <a:r>
              <a:rPr lang="en-US" b="0" i="0" dirty="0">
                <a:solidFill>
                  <a:srgbClr val="1F1F1F"/>
                </a:solidFill>
                <a:effectLst/>
                <a:latin typeface="Google Sans"/>
                <a:hlinkClick r:id="rId6"/>
              </a:rPr>
              <a:t>https://</a:t>
            </a:r>
            <a:r>
              <a:rPr lang="en-US" b="0" i="0" dirty="0" err="1">
                <a:solidFill>
                  <a:srgbClr val="1F1F1F"/>
                </a:solidFill>
                <a:effectLst/>
                <a:latin typeface="Google Sans"/>
                <a:hlinkClick r:id="rId6"/>
              </a:rPr>
              <a:t>github.com</a:t>
            </a:r>
            <a:r>
              <a:rPr lang="en-US" b="0" i="0" dirty="0">
                <a:solidFill>
                  <a:srgbClr val="1F1F1F"/>
                </a:solidFill>
                <a:effectLst/>
                <a:latin typeface="Google Sans"/>
                <a:hlinkClick r:id="rId6"/>
              </a:rPr>
              <a:t>/</a:t>
            </a:r>
            <a:r>
              <a:rPr lang="en-US" b="0" i="0" dirty="0" err="1">
                <a:solidFill>
                  <a:srgbClr val="1F1F1F"/>
                </a:solidFill>
                <a:effectLst/>
                <a:latin typeface="Google Sans"/>
                <a:hlinkClick r:id="rId6"/>
              </a:rPr>
              <a:t>MrVuTuanAnh</a:t>
            </a:r>
            <a:r>
              <a:rPr lang="en-US" b="0" i="0" dirty="0">
                <a:solidFill>
                  <a:srgbClr val="1F1F1F"/>
                </a:solidFill>
                <a:effectLst/>
                <a:latin typeface="Google Sans"/>
                <a:hlinkClick r:id="rId6"/>
              </a:rPr>
              <a:t>/GEN_AI</a:t>
            </a:r>
            <a:endParaRPr lang="en-US" b="0" i="0" dirty="0">
              <a:solidFill>
                <a:srgbClr val="1F1F1F"/>
              </a:solidFill>
              <a:effectLst/>
              <a:latin typeface="Google Sans"/>
            </a:endParaRPr>
          </a:p>
        </p:txBody>
      </p:sp>
      <p:sp>
        <p:nvSpPr>
          <p:cNvPr id="2" name="TextBox 1">
            <a:extLst>
              <a:ext uri="{FF2B5EF4-FFF2-40B4-BE49-F238E27FC236}">
                <a16:creationId xmlns:a16="http://schemas.microsoft.com/office/drawing/2014/main" id="{E8580C70-F1E2-0824-BFD1-42E7DFDDEC6A}"/>
              </a:ext>
            </a:extLst>
          </p:cNvPr>
          <p:cNvSpPr txBox="1"/>
          <p:nvPr/>
        </p:nvSpPr>
        <p:spPr>
          <a:xfrm>
            <a:off x="11734581" y="6488668"/>
            <a:ext cx="505267" cy="369332"/>
          </a:xfrm>
          <a:prstGeom prst="rect">
            <a:avLst/>
          </a:prstGeom>
          <a:noFill/>
        </p:spPr>
        <p:txBody>
          <a:bodyPr wrap="none" rtlCol="0">
            <a:spAutoFit/>
          </a:bodyPr>
          <a:lstStyle/>
          <a:p>
            <a:r>
              <a:rPr lang="en-US" dirty="0">
                <a:solidFill>
                  <a:srgbClr val="0070C0"/>
                </a:solidFill>
              </a:rPr>
              <a:t> </a:t>
            </a:r>
            <a:r>
              <a:rPr lang="en-US" dirty="0"/>
              <a:t>29</a:t>
            </a:r>
          </a:p>
        </p:txBody>
      </p:sp>
    </p:spTree>
    <p:extLst>
      <p:ext uri="{BB962C8B-B14F-4D97-AF65-F5344CB8AC3E}">
        <p14:creationId xmlns:p14="http://schemas.microsoft.com/office/powerpoint/2010/main" val="141426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86FB2-B04C-D56D-D67C-2CBDFC882B6A}"/>
              </a:ext>
            </a:extLst>
          </p:cNvPr>
          <p:cNvSpPr>
            <a:spLocks noGrp="1"/>
          </p:cNvSpPr>
          <p:nvPr>
            <p:ph type="title"/>
          </p:nvPr>
        </p:nvSpPr>
        <p:spPr>
          <a:xfrm>
            <a:off x="762000" y="715960"/>
            <a:ext cx="6477000" cy="1639613"/>
          </a:xfrm>
        </p:spPr>
        <p:txBody>
          <a:bodyPr/>
          <a:lstStyle/>
          <a:p>
            <a:r>
              <a:rPr lang="en-US" dirty="0">
                <a:solidFill>
                  <a:srgbClr val="008EE8"/>
                </a:solidFill>
                <a:latin typeface="RobotoSlab"/>
              </a:rPr>
              <a:t>SOLUTION</a:t>
            </a:r>
            <a:br>
              <a:rPr lang="en-US" dirty="0">
                <a:solidFill>
                  <a:srgbClr val="008EE8"/>
                </a:solidFill>
                <a:latin typeface="RobotoSlab"/>
              </a:rPr>
            </a:br>
            <a:br>
              <a:rPr lang="en-US" dirty="0">
                <a:solidFill>
                  <a:srgbClr val="008EE8"/>
                </a:solidFill>
                <a:latin typeface="RobotoSlab"/>
              </a:rPr>
            </a:br>
            <a:br>
              <a:rPr lang="en-US" dirty="0">
                <a:solidFill>
                  <a:srgbClr val="008EE8"/>
                </a:solidFill>
                <a:latin typeface="RobotoSlab"/>
              </a:rPr>
            </a:br>
            <a:br>
              <a:rPr lang="en-US" dirty="0">
                <a:solidFill>
                  <a:srgbClr val="008EE8"/>
                </a:solidFill>
                <a:latin typeface="RobotoSlab"/>
              </a:rPr>
            </a:br>
            <a:r>
              <a:rPr lang="en-US" sz="1800" dirty="0">
                <a:solidFill>
                  <a:srgbClr val="008EE8"/>
                </a:solidFill>
                <a:effectLst/>
                <a:latin typeface="RobotoSlab"/>
              </a:rPr>
              <a:t> </a:t>
            </a:r>
            <a:endParaRPr lang="en-US" dirty="0"/>
          </a:p>
        </p:txBody>
      </p:sp>
      <p:sp>
        <p:nvSpPr>
          <p:cNvPr id="3" name="Text Placeholder 2">
            <a:extLst>
              <a:ext uri="{FF2B5EF4-FFF2-40B4-BE49-F238E27FC236}">
                <a16:creationId xmlns:a16="http://schemas.microsoft.com/office/drawing/2014/main" id="{EE0F7961-89DB-AF93-24A2-5A245FCDADF4}"/>
              </a:ext>
            </a:extLst>
          </p:cNvPr>
          <p:cNvSpPr>
            <a:spLocks noGrp="1"/>
          </p:cNvSpPr>
          <p:nvPr>
            <p:ph type="body" sz="quarter" idx="11"/>
          </p:nvPr>
        </p:nvSpPr>
        <p:spPr>
          <a:xfrm>
            <a:off x="79514" y="1908313"/>
            <a:ext cx="7159486" cy="4770782"/>
          </a:xfrm>
        </p:spPr>
        <p:txBody>
          <a:bodyPr/>
          <a:lstStyle/>
          <a:p>
            <a:pPr algn="l"/>
            <a:r>
              <a:rPr lang="en-US" b="1" i="0" dirty="0">
                <a:solidFill>
                  <a:srgbClr val="1F1F1F"/>
                </a:solidFill>
                <a:effectLst/>
                <a:latin typeface="Google Sans"/>
              </a:rPr>
              <a:t>Shopping Assistant: Bridging the Online Shopping Gap</a:t>
            </a:r>
            <a:endParaRPr lang="en-US" b="0" i="0" dirty="0">
              <a:solidFill>
                <a:srgbClr val="1F1F1F"/>
              </a:solidFill>
              <a:effectLst/>
              <a:latin typeface="Google Sans"/>
            </a:endParaRPr>
          </a:p>
          <a:p>
            <a:pPr algn="l"/>
            <a:r>
              <a:rPr lang="en-US" b="0" i="0" dirty="0">
                <a:solidFill>
                  <a:srgbClr val="1F1F1F"/>
                </a:solidFill>
                <a:effectLst/>
                <a:latin typeface="Google Sans"/>
              </a:rPr>
              <a:t>The Shopping Assistant, a chatbot, can address the challenges of online shopping by offering personalized assistance to consumers.</a:t>
            </a:r>
          </a:p>
          <a:p>
            <a:pPr algn="l"/>
            <a:endParaRPr lang="en-US" b="1" i="0" dirty="0">
              <a:solidFill>
                <a:srgbClr val="1F1F1F"/>
              </a:solidFill>
              <a:effectLst/>
              <a:latin typeface="Google Sans"/>
            </a:endParaRPr>
          </a:p>
          <a:p>
            <a:pPr algn="l"/>
            <a:r>
              <a:rPr lang="en-US" dirty="0">
                <a:solidFill>
                  <a:srgbClr val="1F1F1F"/>
                </a:solidFill>
                <a:latin typeface="Google Sans"/>
              </a:rPr>
              <a:t>        - </a:t>
            </a:r>
            <a:r>
              <a:rPr lang="en-US" b="1" i="0" dirty="0">
                <a:solidFill>
                  <a:srgbClr val="1F1F1F"/>
                </a:solidFill>
                <a:effectLst/>
                <a:latin typeface="Google Sans"/>
              </a:rPr>
              <a:t>Product Recommendations:</a:t>
            </a:r>
            <a:r>
              <a:rPr lang="en-US" b="0" i="0" dirty="0">
                <a:solidFill>
                  <a:srgbClr val="1F1F1F"/>
                </a:solidFill>
                <a:effectLst/>
                <a:latin typeface="Google Sans"/>
              </a:rPr>
              <a:t> Based on a user's needs and preferences, the Shopping Assistant can suggest relevant products, similar to a helpful salesperson.</a:t>
            </a:r>
          </a:p>
          <a:p>
            <a:pPr algn="l"/>
            <a:r>
              <a:rPr lang="en-US" b="1" i="0" dirty="0">
                <a:solidFill>
                  <a:srgbClr val="1F1F1F"/>
                </a:solidFill>
                <a:effectLst/>
                <a:latin typeface="Google Sans"/>
              </a:rPr>
              <a:t>        - Review Analysis:</a:t>
            </a:r>
            <a:r>
              <a:rPr lang="en-US" b="0" i="0" dirty="0">
                <a:solidFill>
                  <a:srgbClr val="1F1F1F"/>
                </a:solidFill>
                <a:effectLst/>
                <a:latin typeface="Google Sans"/>
              </a:rPr>
              <a:t> The Assistant can provide summaries of product reviews, saving consumers time and effort in sifting through individual reviews. This helps them make informed decisions.</a:t>
            </a:r>
          </a:p>
          <a:p>
            <a:pPr algn="l"/>
            <a:r>
              <a:rPr lang="en-US" b="1" i="0" dirty="0">
                <a:solidFill>
                  <a:srgbClr val="1F1F1F"/>
                </a:solidFill>
                <a:effectLst/>
                <a:latin typeface="Google Sans"/>
              </a:rPr>
              <a:t>        - Virtual Try-On Experience:</a:t>
            </a:r>
            <a:r>
              <a:rPr lang="en-US" b="0" i="0" dirty="0">
                <a:solidFill>
                  <a:srgbClr val="1F1F1F"/>
                </a:solidFill>
                <a:effectLst/>
                <a:latin typeface="Google Sans"/>
              </a:rPr>
              <a:t> For fashion items like dresses or spectacles, the Shopping Assistant can offer a virtual try-on experience. This allows users to see how a product would look on them in real-time, overcoming a major limitation of online shopping.</a:t>
            </a:r>
          </a:p>
          <a:p>
            <a:endParaRPr lang="en-US" dirty="0"/>
          </a:p>
        </p:txBody>
      </p:sp>
      <p:sp>
        <p:nvSpPr>
          <p:cNvPr id="4" name="TextBox 3">
            <a:extLst>
              <a:ext uri="{FF2B5EF4-FFF2-40B4-BE49-F238E27FC236}">
                <a16:creationId xmlns:a16="http://schemas.microsoft.com/office/drawing/2014/main" id="{40B8A2A9-C969-D0B4-95B0-C8607F690170}"/>
              </a:ext>
            </a:extLst>
          </p:cNvPr>
          <p:cNvSpPr txBox="1"/>
          <p:nvPr/>
        </p:nvSpPr>
        <p:spPr>
          <a:xfrm>
            <a:off x="11734581" y="6488668"/>
            <a:ext cx="377026" cy="369332"/>
          </a:xfrm>
          <a:prstGeom prst="rect">
            <a:avLst/>
          </a:prstGeom>
          <a:noFill/>
        </p:spPr>
        <p:txBody>
          <a:bodyPr wrap="none" rtlCol="0">
            <a:spAutoFit/>
          </a:bodyPr>
          <a:lstStyle/>
          <a:p>
            <a:r>
              <a:rPr lang="en-US" dirty="0">
                <a:solidFill>
                  <a:srgbClr val="0070C0"/>
                </a:solidFill>
              </a:rPr>
              <a:t> </a:t>
            </a:r>
            <a:r>
              <a:rPr lang="en-US" dirty="0"/>
              <a:t>3</a:t>
            </a:r>
          </a:p>
        </p:txBody>
      </p:sp>
    </p:spTree>
    <p:extLst>
      <p:ext uri="{BB962C8B-B14F-4D97-AF65-F5344CB8AC3E}">
        <p14:creationId xmlns:p14="http://schemas.microsoft.com/office/powerpoint/2010/main" val="1315726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66B771-38C2-2CEB-16C0-4D7BD0FAAEE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3C7808A-CDB1-56D0-13A6-143C5BA8FD40}"/>
              </a:ext>
            </a:extLst>
          </p:cNvPr>
          <p:cNvSpPr>
            <a:spLocks noGrp="1"/>
          </p:cNvSpPr>
          <p:nvPr>
            <p:ph type="title"/>
          </p:nvPr>
        </p:nvSpPr>
        <p:spPr>
          <a:xfrm>
            <a:off x="1292737" y="3220278"/>
            <a:ext cx="9606525" cy="615553"/>
          </a:xfrm>
        </p:spPr>
        <p:txBody>
          <a:bodyPr/>
          <a:lstStyle/>
          <a:p>
            <a:r>
              <a:rPr lang="en-US" dirty="0"/>
              <a:t>SCREENSHOTS   </a:t>
            </a:r>
          </a:p>
        </p:txBody>
      </p:sp>
      <p:sp>
        <p:nvSpPr>
          <p:cNvPr id="2" name="TextBox 1">
            <a:extLst>
              <a:ext uri="{FF2B5EF4-FFF2-40B4-BE49-F238E27FC236}">
                <a16:creationId xmlns:a16="http://schemas.microsoft.com/office/drawing/2014/main" id="{354A19FD-135B-904B-A628-8C00FADF4941}"/>
              </a:ext>
            </a:extLst>
          </p:cNvPr>
          <p:cNvSpPr txBox="1"/>
          <p:nvPr/>
        </p:nvSpPr>
        <p:spPr>
          <a:xfrm>
            <a:off x="11734581" y="6488668"/>
            <a:ext cx="505267" cy="369332"/>
          </a:xfrm>
          <a:prstGeom prst="rect">
            <a:avLst/>
          </a:prstGeom>
          <a:noFill/>
        </p:spPr>
        <p:txBody>
          <a:bodyPr wrap="none" rtlCol="0">
            <a:spAutoFit/>
          </a:bodyPr>
          <a:lstStyle/>
          <a:p>
            <a:r>
              <a:rPr lang="en-US" dirty="0">
                <a:solidFill>
                  <a:srgbClr val="0070C0"/>
                </a:solidFill>
              </a:rPr>
              <a:t> </a:t>
            </a:r>
            <a:r>
              <a:rPr lang="en-US" dirty="0"/>
              <a:t>30</a:t>
            </a:r>
          </a:p>
        </p:txBody>
      </p:sp>
    </p:spTree>
    <p:extLst>
      <p:ext uri="{BB962C8B-B14F-4D97-AF65-F5344CB8AC3E}">
        <p14:creationId xmlns:p14="http://schemas.microsoft.com/office/powerpoint/2010/main" val="2089514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27EC1B-DBEA-975E-9522-307C8BAB944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629A390-684C-BF58-6416-36CC8145D828}"/>
              </a:ext>
            </a:extLst>
          </p:cNvPr>
          <p:cNvSpPr txBox="1">
            <a:spLocks/>
          </p:cNvSpPr>
          <p:nvPr/>
        </p:nvSpPr>
        <p:spPr>
          <a:xfrm>
            <a:off x="-1" y="0"/>
            <a:ext cx="11330609" cy="775251"/>
          </a:xfrm>
          <a:prstGeom prst="rect">
            <a:avLst/>
          </a:prstGeom>
        </p:spPr>
        <p:txBody>
          <a:bodyPr anchor="t">
            <a:normAutofit/>
          </a:bodyPr>
          <a:lstStyle>
            <a:lvl1pPr algn="l" defTabSz="914400" rtl="0" eaLnBrk="1" latinLnBrk="0" hangingPunct="1">
              <a:lnSpc>
                <a:spcPct val="90000"/>
              </a:lnSpc>
              <a:spcBef>
                <a:spcPts val="1000"/>
              </a:spcBef>
              <a:buNone/>
              <a:defRPr sz="4000" b="1" kern="1200">
                <a:solidFill>
                  <a:schemeClr val="accent2"/>
                </a:solidFill>
                <a:latin typeface="+mj-lt"/>
                <a:ea typeface="+mj-ea"/>
                <a:cs typeface="+mj-cs"/>
              </a:defRPr>
            </a:lvl1pPr>
          </a:lstStyle>
          <a:p>
            <a:pPr fontAlgn="auto">
              <a:spcAft>
                <a:spcPts val="0"/>
              </a:spcAft>
            </a:pPr>
            <a:r>
              <a:rPr lang="en-US" dirty="0">
                <a:solidFill>
                  <a:srgbClr val="008EE8"/>
                </a:solidFill>
                <a:latin typeface="RobotoSlab"/>
              </a:rPr>
              <a:t>SCREENSHOTS</a:t>
            </a:r>
          </a:p>
          <a:p>
            <a:pPr fontAlgn="auto">
              <a:spcAft>
                <a:spcPts val="0"/>
              </a:spcAft>
            </a:pPr>
            <a:endParaRPr lang="en-US" dirty="0">
              <a:solidFill>
                <a:srgbClr val="008EE8"/>
              </a:solidFill>
              <a:latin typeface="RobotoSlab"/>
            </a:endParaRPr>
          </a:p>
        </p:txBody>
      </p:sp>
      <p:pic>
        <p:nvPicPr>
          <p:cNvPr id="7169" name="Picture 1" descr="page11image14002544">
            <a:extLst>
              <a:ext uri="{FF2B5EF4-FFF2-40B4-BE49-F238E27FC236}">
                <a16:creationId xmlns:a16="http://schemas.microsoft.com/office/drawing/2014/main" id="{207E1C4F-D222-DE64-6690-B41CCB606E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9105" y="974035"/>
            <a:ext cx="7569200" cy="698500"/>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page11image13996096">
            <a:extLst>
              <a:ext uri="{FF2B5EF4-FFF2-40B4-BE49-F238E27FC236}">
                <a16:creationId xmlns:a16="http://schemas.microsoft.com/office/drawing/2014/main" id="{AA5D7BEE-7F86-3722-57C0-8BD6AE53F8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9105" y="974035"/>
            <a:ext cx="546100" cy="3937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8D26C64-384F-E203-AF9C-AFA4920750F6}"/>
              </a:ext>
            </a:extLst>
          </p:cNvPr>
          <p:cNvSpPr txBox="1"/>
          <p:nvPr/>
        </p:nvSpPr>
        <p:spPr>
          <a:xfrm>
            <a:off x="1032904" y="2505670"/>
            <a:ext cx="11066586" cy="923330"/>
          </a:xfrm>
          <a:prstGeom prst="rect">
            <a:avLst/>
          </a:prstGeom>
          <a:noFill/>
        </p:spPr>
        <p:txBody>
          <a:bodyPr wrap="square">
            <a:spAutoFit/>
          </a:bodyPr>
          <a:lstStyle/>
          <a:p>
            <a:r>
              <a:rPr lang="en-US" sz="1800" dirty="0">
                <a:solidFill>
                  <a:srgbClr val="233035"/>
                </a:solidFill>
                <a:effectLst/>
                <a:latin typeface="SourceSansPro"/>
              </a:rPr>
              <a:t>Available at: </a:t>
            </a:r>
            <a:endParaRPr lang="en-US" dirty="0"/>
          </a:p>
          <a:p>
            <a:r>
              <a:rPr lang="en-US" sz="1800" dirty="0">
                <a:solidFill>
                  <a:srgbClr val="008EE8"/>
                </a:solidFill>
                <a:effectLst/>
                <a:latin typeface="RobotoSlab"/>
              </a:rPr>
              <a:t> </a:t>
            </a:r>
            <a:endParaRPr lang="en-US" dirty="0"/>
          </a:p>
          <a:p>
            <a:r>
              <a:rPr lang="en-US" sz="1800" dirty="0">
                <a:solidFill>
                  <a:srgbClr val="008EE8"/>
                </a:solidFill>
                <a:effectLst/>
                <a:latin typeface="SourceSansPro"/>
                <a:hlinkClick r:id="rId5"/>
              </a:rPr>
              <a:t>https://</a:t>
            </a:r>
            <a:r>
              <a:rPr lang="en-US" sz="1800" dirty="0" err="1">
                <a:solidFill>
                  <a:srgbClr val="008EE8"/>
                </a:solidFill>
                <a:effectLst/>
                <a:latin typeface="SourceSansPro"/>
                <a:hlinkClick r:id="rId5"/>
              </a:rPr>
              <a:t>github.com</a:t>
            </a:r>
            <a:r>
              <a:rPr lang="en-US" sz="1800" dirty="0">
                <a:solidFill>
                  <a:srgbClr val="008EE8"/>
                </a:solidFill>
                <a:effectLst/>
                <a:latin typeface="SourceSansPro"/>
                <a:hlinkClick r:id="rId5"/>
              </a:rPr>
              <a:t>/</a:t>
            </a:r>
            <a:r>
              <a:rPr lang="en-US" sz="1800" dirty="0" err="1">
                <a:solidFill>
                  <a:srgbClr val="008EE8"/>
                </a:solidFill>
                <a:effectLst/>
                <a:latin typeface="SourceSansPro"/>
                <a:hlinkClick r:id="rId5"/>
              </a:rPr>
              <a:t>MrVuTuanAnh</a:t>
            </a:r>
            <a:r>
              <a:rPr lang="en-US" sz="1800" dirty="0">
                <a:solidFill>
                  <a:srgbClr val="008EE8"/>
                </a:solidFill>
                <a:effectLst/>
                <a:latin typeface="SourceSansPro"/>
                <a:hlinkClick r:id="rId5"/>
              </a:rPr>
              <a:t>/GEN_AI/tree/main/screenshots</a:t>
            </a:r>
            <a:endParaRPr lang="en-US" dirty="0"/>
          </a:p>
        </p:txBody>
      </p:sp>
      <p:sp>
        <p:nvSpPr>
          <p:cNvPr id="2" name="TextBox 1">
            <a:extLst>
              <a:ext uri="{FF2B5EF4-FFF2-40B4-BE49-F238E27FC236}">
                <a16:creationId xmlns:a16="http://schemas.microsoft.com/office/drawing/2014/main" id="{E09772E6-FB25-1B43-CBED-C87DF559504F}"/>
              </a:ext>
            </a:extLst>
          </p:cNvPr>
          <p:cNvSpPr txBox="1"/>
          <p:nvPr/>
        </p:nvSpPr>
        <p:spPr>
          <a:xfrm>
            <a:off x="11734581" y="6488668"/>
            <a:ext cx="505267" cy="369332"/>
          </a:xfrm>
          <a:prstGeom prst="rect">
            <a:avLst/>
          </a:prstGeom>
          <a:noFill/>
        </p:spPr>
        <p:txBody>
          <a:bodyPr wrap="none" rtlCol="0">
            <a:spAutoFit/>
          </a:bodyPr>
          <a:lstStyle/>
          <a:p>
            <a:r>
              <a:rPr lang="en-US" dirty="0">
                <a:solidFill>
                  <a:srgbClr val="0070C0"/>
                </a:solidFill>
              </a:rPr>
              <a:t> </a:t>
            </a:r>
            <a:r>
              <a:rPr lang="en-US" dirty="0"/>
              <a:t>31</a:t>
            </a:r>
          </a:p>
        </p:txBody>
      </p:sp>
    </p:spTree>
    <p:extLst>
      <p:ext uri="{BB962C8B-B14F-4D97-AF65-F5344CB8AC3E}">
        <p14:creationId xmlns:p14="http://schemas.microsoft.com/office/powerpoint/2010/main" val="3156152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315404-90A4-0526-0CCB-C70A2EE9B5B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A1A645D-0AD1-B2C0-91E1-59B91C5C780B}"/>
              </a:ext>
            </a:extLst>
          </p:cNvPr>
          <p:cNvSpPr>
            <a:spLocks noGrp="1"/>
          </p:cNvSpPr>
          <p:nvPr>
            <p:ph type="title"/>
          </p:nvPr>
        </p:nvSpPr>
        <p:spPr>
          <a:xfrm>
            <a:off x="1292737" y="3220278"/>
            <a:ext cx="9606525" cy="615553"/>
          </a:xfrm>
        </p:spPr>
        <p:txBody>
          <a:bodyPr/>
          <a:lstStyle/>
          <a:p>
            <a:r>
              <a:rPr lang="en-US" dirty="0"/>
              <a:t>TECH STACK   </a:t>
            </a:r>
          </a:p>
        </p:txBody>
      </p:sp>
      <p:sp>
        <p:nvSpPr>
          <p:cNvPr id="2" name="TextBox 1">
            <a:extLst>
              <a:ext uri="{FF2B5EF4-FFF2-40B4-BE49-F238E27FC236}">
                <a16:creationId xmlns:a16="http://schemas.microsoft.com/office/drawing/2014/main" id="{789A181C-AC2B-FD91-3D65-AA867BA17987}"/>
              </a:ext>
            </a:extLst>
          </p:cNvPr>
          <p:cNvSpPr txBox="1"/>
          <p:nvPr/>
        </p:nvSpPr>
        <p:spPr>
          <a:xfrm>
            <a:off x="11734581" y="6488668"/>
            <a:ext cx="505267" cy="369332"/>
          </a:xfrm>
          <a:prstGeom prst="rect">
            <a:avLst/>
          </a:prstGeom>
          <a:noFill/>
        </p:spPr>
        <p:txBody>
          <a:bodyPr wrap="none" rtlCol="0">
            <a:spAutoFit/>
          </a:bodyPr>
          <a:lstStyle/>
          <a:p>
            <a:r>
              <a:rPr lang="en-US" dirty="0">
                <a:solidFill>
                  <a:srgbClr val="0070C0"/>
                </a:solidFill>
              </a:rPr>
              <a:t> </a:t>
            </a:r>
            <a:r>
              <a:rPr lang="en-US" dirty="0"/>
              <a:t>32</a:t>
            </a:r>
          </a:p>
        </p:txBody>
      </p:sp>
    </p:spTree>
    <p:extLst>
      <p:ext uri="{BB962C8B-B14F-4D97-AF65-F5344CB8AC3E}">
        <p14:creationId xmlns:p14="http://schemas.microsoft.com/office/powerpoint/2010/main" val="73815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EB8BC4-4A31-9526-58D1-AEA93C46F56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EA65E99-DA0F-D860-3666-2167CDFEDCD1}"/>
              </a:ext>
            </a:extLst>
          </p:cNvPr>
          <p:cNvSpPr txBox="1">
            <a:spLocks/>
          </p:cNvSpPr>
          <p:nvPr/>
        </p:nvSpPr>
        <p:spPr>
          <a:xfrm>
            <a:off x="-1" y="0"/>
            <a:ext cx="11330609" cy="775251"/>
          </a:xfrm>
          <a:prstGeom prst="rect">
            <a:avLst/>
          </a:prstGeom>
        </p:spPr>
        <p:txBody>
          <a:bodyPr anchor="t">
            <a:normAutofit/>
          </a:bodyPr>
          <a:lstStyle>
            <a:lvl1pPr algn="l" defTabSz="914400" rtl="0" eaLnBrk="1" latinLnBrk="0" hangingPunct="1">
              <a:lnSpc>
                <a:spcPct val="90000"/>
              </a:lnSpc>
              <a:spcBef>
                <a:spcPts val="1000"/>
              </a:spcBef>
              <a:buNone/>
              <a:defRPr sz="4000" b="1" kern="1200">
                <a:solidFill>
                  <a:schemeClr val="accent2"/>
                </a:solidFill>
                <a:latin typeface="+mj-lt"/>
                <a:ea typeface="+mj-ea"/>
                <a:cs typeface="+mj-cs"/>
              </a:defRPr>
            </a:lvl1pPr>
          </a:lstStyle>
          <a:p>
            <a:pPr fontAlgn="auto">
              <a:spcAft>
                <a:spcPts val="0"/>
              </a:spcAft>
            </a:pPr>
            <a:r>
              <a:rPr lang="en-US" dirty="0">
                <a:solidFill>
                  <a:srgbClr val="008EE8"/>
                </a:solidFill>
                <a:latin typeface="RobotoSlab"/>
              </a:rPr>
              <a:t>TECH STACK</a:t>
            </a:r>
          </a:p>
          <a:p>
            <a:pPr fontAlgn="auto">
              <a:spcAft>
                <a:spcPts val="0"/>
              </a:spcAft>
            </a:pPr>
            <a:endParaRPr lang="en-US" dirty="0">
              <a:solidFill>
                <a:srgbClr val="008EE8"/>
              </a:solidFill>
              <a:latin typeface="RobotoSlab"/>
            </a:endParaRPr>
          </a:p>
        </p:txBody>
      </p:sp>
      <p:pic>
        <p:nvPicPr>
          <p:cNvPr id="7169" name="Picture 1" descr="page11image14002544">
            <a:extLst>
              <a:ext uri="{FF2B5EF4-FFF2-40B4-BE49-F238E27FC236}">
                <a16:creationId xmlns:a16="http://schemas.microsoft.com/office/drawing/2014/main" id="{B1635A2F-22A8-CFEF-B7AF-A016DD91FF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9105" y="974035"/>
            <a:ext cx="7569200" cy="698500"/>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page11image13996096">
            <a:extLst>
              <a:ext uri="{FF2B5EF4-FFF2-40B4-BE49-F238E27FC236}">
                <a16:creationId xmlns:a16="http://schemas.microsoft.com/office/drawing/2014/main" id="{69440D8A-43EA-F73D-FA66-75E3715297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9105" y="974035"/>
            <a:ext cx="546100" cy="3937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132463D-006B-EDC3-C581-FF5B573B5752}"/>
              </a:ext>
            </a:extLst>
          </p:cNvPr>
          <p:cNvSpPr txBox="1"/>
          <p:nvPr/>
        </p:nvSpPr>
        <p:spPr>
          <a:xfrm>
            <a:off x="446496" y="1566519"/>
            <a:ext cx="11066586" cy="3416320"/>
          </a:xfrm>
          <a:prstGeom prst="rect">
            <a:avLst/>
          </a:prstGeom>
          <a:noFill/>
        </p:spPr>
        <p:txBody>
          <a:bodyPr wrap="square">
            <a:spAutoFit/>
          </a:bodyPr>
          <a:lstStyle/>
          <a:p>
            <a:pPr algn="l"/>
            <a:r>
              <a:rPr lang="en-US" b="1" i="0" dirty="0">
                <a:solidFill>
                  <a:srgbClr val="1F1F1F"/>
                </a:solidFill>
                <a:effectLst/>
                <a:latin typeface="Google Sans"/>
              </a:rPr>
              <a:t>Frontend:</a:t>
            </a:r>
            <a:r>
              <a:rPr lang="en-US" b="0" i="0" dirty="0">
                <a:solidFill>
                  <a:srgbClr val="1F1F1F"/>
                </a:solidFill>
                <a:effectLst/>
                <a:latin typeface="Google Sans"/>
              </a:rPr>
              <a:t> </a:t>
            </a:r>
            <a:r>
              <a:rPr lang="en-US" b="0" i="0" dirty="0" err="1">
                <a:solidFill>
                  <a:srgbClr val="1F1F1F"/>
                </a:solidFill>
                <a:effectLst/>
                <a:latin typeface="Google Sans"/>
              </a:rPr>
              <a:t>React.js</a:t>
            </a:r>
            <a:r>
              <a:rPr lang="en-US" b="0" i="0" dirty="0">
                <a:solidFill>
                  <a:srgbClr val="1F1F1F"/>
                </a:solidFill>
                <a:effectLst/>
                <a:latin typeface="Google Sans"/>
              </a:rPr>
              <a:t> - Leverages a virtual DOM for efficient rendering and simplifies complex UI creation.</a:t>
            </a:r>
          </a:p>
          <a:p>
            <a:pPr algn="l"/>
            <a:endParaRPr lang="en-US" b="0" i="0" dirty="0">
              <a:solidFill>
                <a:srgbClr val="1F1F1F"/>
              </a:solidFill>
              <a:effectLst/>
              <a:latin typeface="Google Sans"/>
            </a:endParaRPr>
          </a:p>
          <a:p>
            <a:pPr algn="l"/>
            <a:r>
              <a:rPr lang="en-US" b="1" i="0" dirty="0">
                <a:solidFill>
                  <a:srgbClr val="1F1F1F"/>
                </a:solidFill>
                <a:effectLst/>
                <a:latin typeface="Google Sans"/>
              </a:rPr>
              <a:t>Backend:</a:t>
            </a:r>
            <a:r>
              <a:rPr lang="en-US" b="0" i="0" dirty="0">
                <a:solidFill>
                  <a:srgbClr val="1F1F1F"/>
                </a:solidFill>
                <a:effectLst/>
                <a:latin typeface="Google Sans"/>
              </a:rPr>
              <a:t> </a:t>
            </a:r>
            <a:r>
              <a:rPr lang="en-US" b="0" i="0" dirty="0" err="1">
                <a:solidFill>
                  <a:srgbClr val="1F1F1F"/>
                </a:solidFill>
                <a:effectLst/>
                <a:latin typeface="Google Sans"/>
              </a:rPr>
              <a:t>FastAPI</a:t>
            </a:r>
            <a:r>
              <a:rPr lang="en-US" b="0" i="0" dirty="0">
                <a:solidFill>
                  <a:srgbClr val="1F1F1F"/>
                </a:solidFill>
                <a:effectLst/>
                <a:latin typeface="Google Sans"/>
              </a:rPr>
              <a:t> - This high-performance Python framework streamlines web server development and facilitates seamless Machine Learning model integration.</a:t>
            </a:r>
          </a:p>
          <a:p>
            <a:pPr algn="l"/>
            <a:endParaRPr lang="en-US" b="0" i="0" dirty="0">
              <a:solidFill>
                <a:srgbClr val="1F1F1F"/>
              </a:solidFill>
              <a:effectLst/>
              <a:latin typeface="Google Sans"/>
            </a:endParaRPr>
          </a:p>
          <a:p>
            <a:pPr algn="l"/>
            <a:r>
              <a:rPr lang="en-US" b="1" i="0" dirty="0">
                <a:solidFill>
                  <a:srgbClr val="1F1F1F"/>
                </a:solidFill>
                <a:effectLst/>
                <a:latin typeface="Google Sans"/>
              </a:rPr>
              <a:t>Virtual Try-On:</a:t>
            </a:r>
            <a:r>
              <a:rPr lang="en-US" b="0" i="0" dirty="0">
                <a:solidFill>
                  <a:srgbClr val="1F1F1F"/>
                </a:solidFill>
                <a:effectLst/>
                <a:latin typeface="Google Sans"/>
              </a:rPr>
              <a:t> </a:t>
            </a:r>
            <a:r>
              <a:rPr lang="en-US" b="0" i="0" dirty="0" err="1">
                <a:solidFill>
                  <a:srgbClr val="1F1F1F"/>
                </a:solidFill>
                <a:effectLst/>
                <a:latin typeface="Google Sans"/>
              </a:rPr>
              <a:t>PyTorch</a:t>
            </a:r>
            <a:r>
              <a:rPr lang="en-US" b="0" i="0" dirty="0">
                <a:solidFill>
                  <a:srgbClr val="1F1F1F"/>
                </a:solidFill>
                <a:effectLst/>
                <a:latin typeface="Google Sans"/>
              </a:rPr>
              <a:t> - Chosen for its dynamic computational graph, ideal for this application.</a:t>
            </a:r>
          </a:p>
          <a:p>
            <a:pPr algn="l">
              <a:buFont typeface="Arial" panose="020B0604020202020204" pitchFamily="34" charset="0"/>
              <a:buChar char="•"/>
            </a:pPr>
            <a:endParaRPr lang="en-US" b="0" i="0" dirty="0">
              <a:solidFill>
                <a:srgbClr val="1F1F1F"/>
              </a:solidFill>
              <a:effectLst/>
              <a:latin typeface="Google Sans"/>
            </a:endParaRPr>
          </a:p>
          <a:p>
            <a:pPr algn="l"/>
            <a:r>
              <a:rPr lang="en-US" b="1" i="0" dirty="0">
                <a:solidFill>
                  <a:srgbClr val="1F1F1F"/>
                </a:solidFill>
                <a:effectLst/>
                <a:latin typeface="Google Sans"/>
              </a:rPr>
              <a:t>Natural Language Processing (NLP):</a:t>
            </a:r>
            <a:r>
              <a:rPr lang="en-US" b="0" i="0" dirty="0">
                <a:solidFill>
                  <a:srgbClr val="1F1F1F"/>
                </a:solidFill>
                <a:effectLst/>
                <a:latin typeface="Google Sans"/>
              </a:rPr>
              <a:t> NLTK - Provides pre-trained models and extensive data corpora, enabling swift and effortless text processing and analysis.</a:t>
            </a:r>
          </a:p>
          <a:p>
            <a:pPr algn="l">
              <a:buFont typeface="Arial" panose="020B0604020202020204" pitchFamily="34" charset="0"/>
              <a:buChar char="•"/>
            </a:pPr>
            <a:endParaRPr lang="en-US" b="0" i="0" dirty="0">
              <a:solidFill>
                <a:srgbClr val="1F1F1F"/>
              </a:solidFill>
              <a:effectLst/>
              <a:latin typeface="Google Sans"/>
            </a:endParaRPr>
          </a:p>
          <a:p>
            <a:pPr algn="l"/>
            <a:r>
              <a:rPr lang="en-US" b="1" i="0" dirty="0">
                <a:solidFill>
                  <a:srgbClr val="1F1F1F"/>
                </a:solidFill>
                <a:effectLst/>
                <a:latin typeface="Google Sans"/>
              </a:rPr>
              <a:t>Deployment:</a:t>
            </a:r>
            <a:r>
              <a:rPr lang="en-US" b="0" i="0" dirty="0">
                <a:solidFill>
                  <a:srgbClr val="1F1F1F"/>
                </a:solidFill>
                <a:effectLst/>
                <a:latin typeface="Google Sans"/>
              </a:rPr>
              <a:t> Docker &amp; Docker Compose - Ensure application portability by containerizing both the web application and server.</a:t>
            </a:r>
          </a:p>
        </p:txBody>
      </p:sp>
      <p:sp>
        <p:nvSpPr>
          <p:cNvPr id="2" name="TextBox 1">
            <a:extLst>
              <a:ext uri="{FF2B5EF4-FFF2-40B4-BE49-F238E27FC236}">
                <a16:creationId xmlns:a16="http://schemas.microsoft.com/office/drawing/2014/main" id="{C88CBC93-6AED-C8D9-7970-52924226997C}"/>
              </a:ext>
            </a:extLst>
          </p:cNvPr>
          <p:cNvSpPr txBox="1"/>
          <p:nvPr/>
        </p:nvSpPr>
        <p:spPr>
          <a:xfrm>
            <a:off x="11734581" y="6488668"/>
            <a:ext cx="505267" cy="369332"/>
          </a:xfrm>
          <a:prstGeom prst="rect">
            <a:avLst/>
          </a:prstGeom>
          <a:noFill/>
        </p:spPr>
        <p:txBody>
          <a:bodyPr wrap="none" rtlCol="0">
            <a:spAutoFit/>
          </a:bodyPr>
          <a:lstStyle/>
          <a:p>
            <a:r>
              <a:rPr lang="en-US" dirty="0">
                <a:solidFill>
                  <a:srgbClr val="0070C0"/>
                </a:solidFill>
              </a:rPr>
              <a:t> </a:t>
            </a:r>
            <a:r>
              <a:rPr lang="en-US" dirty="0"/>
              <a:t>33</a:t>
            </a:r>
          </a:p>
        </p:txBody>
      </p:sp>
    </p:spTree>
    <p:extLst>
      <p:ext uri="{BB962C8B-B14F-4D97-AF65-F5344CB8AC3E}">
        <p14:creationId xmlns:p14="http://schemas.microsoft.com/office/powerpoint/2010/main" val="1043815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B716A6-18BF-900C-30A4-3F42CAABB10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0108665-9CCF-7E5D-1CCF-784CE0232E45}"/>
              </a:ext>
            </a:extLst>
          </p:cNvPr>
          <p:cNvSpPr>
            <a:spLocks noGrp="1"/>
          </p:cNvSpPr>
          <p:nvPr>
            <p:ph type="title"/>
          </p:nvPr>
        </p:nvSpPr>
        <p:spPr>
          <a:xfrm>
            <a:off x="1292737" y="3220278"/>
            <a:ext cx="9606525" cy="615553"/>
          </a:xfrm>
        </p:spPr>
        <p:txBody>
          <a:bodyPr/>
          <a:lstStyle/>
          <a:p>
            <a:r>
              <a:rPr lang="en-US" dirty="0"/>
              <a:t>API DOCUMENT   </a:t>
            </a:r>
          </a:p>
        </p:txBody>
      </p:sp>
      <p:sp>
        <p:nvSpPr>
          <p:cNvPr id="2" name="TextBox 1">
            <a:extLst>
              <a:ext uri="{FF2B5EF4-FFF2-40B4-BE49-F238E27FC236}">
                <a16:creationId xmlns:a16="http://schemas.microsoft.com/office/drawing/2014/main" id="{4F602121-5771-556B-EEA5-35D53376FAAF}"/>
              </a:ext>
            </a:extLst>
          </p:cNvPr>
          <p:cNvSpPr txBox="1"/>
          <p:nvPr/>
        </p:nvSpPr>
        <p:spPr>
          <a:xfrm>
            <a:off x="11734581" y="6488668"/>
            <a:ext cx="505267" cy="369332"/>
          </a:xfrm>
          <a:prstGeom prst="rect">
            <a:avLst/>
          </a:prstGeom>
          <a:noFill/>
        </p:spPr>
        <p:txBody>
          <a:bodyPr wrap="none" rtlCol="0">
            <a:spAutoFit/>
          </a:bodyPr>
          <a:lstStyle/>
          <a:p>
            <a:r>
              <a:rPr lang="en-US" dirty="0">
                <a:solidFill>
                  <a:srgbClr val="0070C0"/>
                </a:solidFill>
              </a:rPr>
              <a:t> </a:t>
            </a:r>
            <a:r>
              <a:rPr lang="en-US" dirty="0"/>
              <a:t>34</a:t>
            </a:r>
          </a:p>
        </p:txBody>
      </p:sp>
    </p:spTree>
    <p:extLst>
      <p:ext uri="{BB962C8B-B14F-4D97-AF65-F5344CB8AC3E}">
        <p14:creationId xmlns:p14="http://schemas.microsoft.com/office/powerpoint/2010/main" val="3007501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8837ED-EF9A-0391-9102-4D4D93C3646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FF08A0D-5BA7-5AA2-4DF2-2A331E7C5489}"/>
              </a:ext>
            </a:extLst>
          </p:cNvPr>
          <p:cNvSpPr txBox="1">
            <a:spLocks/>
          </p:cNvSpPr>
          <p:nvPr/>
        </p:nvSpPr>
        <p:spPr>
          <a:xfrm>
            <a:off x="-1" y="0"/>
            <a:ext cx="11330609" cy="775251"/>
          </a:xfrm>
          <a:prstGeom prst="rect">
            <a:avLst/>
          </a:prstGeom>
        </p:spPr>
        <p:txBody>
          <a:bodyPr anchor="t">
            <a:normAutofit/>
          </a:bodyPr>
          <a:lstStyle>
            <a:lvl1pPr algn="l" defTabSz="914400" rtl="0" eaLnBrk="1" latinLnBrk="0" hangingPunct="1">
              <a:lnSpc>
                <a:spcPct val="90000"/>
              </a:lnSpc>
              <a:spcBef>
                <a:spcPts val="1000"/>
              </a:spcBef>
              <a:buNone/>
              <a:defRPr sz="4000" b="1" kern="1200">
                <a:solidFill>
                  <a:schemeClr val="accent2"/>
                </a:solidFill>
                <a:latin typeface="+mj-lt"/>
                <a:ea typeface="+mj-ea"/>
                <a:cs typeface="+mj-cs"/>
              </a:defRPr>
            </a:lvl1pPr>
          </a:lstStyle>
          <a:p>
            <a:pPr fontAlgn="auto">
              <a:spcAft>
                <a:spcPts val="0"/>
              </a:spcAft>
            </a:pPr>
            <a:r>
              <a:rPr lang="en-US" dirty="0">
                <a:solidFill>
                  <a:srgbClr val="008EE8"/>
                </a:solidFill>
                <a:latin typeface="RobotoSlab"/>
              </a:rPr>
              <a:t>API DOCUMENT</a:t>
            </a:r>
          </a:p>
          <a:p>
            <a:pPr fontAlgn="auto">
              <a:spcAft>
                <a:spcPts val="0"/>
              </a:spcAft>
            </a:pPr>
            <a:endParaRPr lang="en-US" dirty="0">
              <a:solidFill>
                <a:srgbClr val="008EE8"/>
              </a:solidFill>
              <a:latin typeface="RobotoSlab"/>
            </a:endParaRPr>
          </a:p>
        </p:txBody>
      </p:sp>
      <p:pic>
        <p:nvPicPr>
          <p:cNvPr id="7171" name="Picture 3" descr="page11image13996096">
            <a:extLst>
              <a:ext uri="{FF2B5EF4-FFF2-40B4-BE49-F238E27FC236}">
                <a16:creationId xmlns:a16="http://schemas.microsoft.com/office/drawing/2014/main" id="{9F197094-2125-3BC6-AFBB-55D45AA3B1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9105" y="974035"/>
            <a:ext cx="546100" cy="3937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C5F99CD-9063-773B-D405-3009F7C89CCF}"/>
              </a:ext>
            </a:extLst>
          </p:cNvPr>
          <p:cNvSpPr txBox="1"/>
          <p:nvPr/>
        </p:nvSpPr>
        <p:spPr>
          <a:xfrm>
            <a:off x="11734581" y="6488668"/>
            <a:ext cx="505267" cy="369332"/>
          </a:xfrm>
          <a:prstGeom prst="rect">
            <a:avLst/>
          </a:prstGeom>
          <a:noFill/>
        </p:spPr>
        <p:txBody>
          <a:bodyPr wrap="none" rtlCol="0">
            <a:spAutoFit/>
          </a:bodyPr>
          <a:lstStyle/>
          <a:p>
            <a:r>
              <a:rPr lang="en-US" dirty="0">
                <a:solidFill>
                  <a:srgbClr val="0070C0"/>
                </a:solidFill>
              </a:rPr>
              <a:t> </a:t>
            </a:r>
            <a:r>
              <a:rPr lang="en-US" dirty="0"/>
              <a:t>35</a:t>
            </a:r>
          </a:p>
        </p:txBody>
      </p:sp>
      <p:sp>
        <p:nvSpPr>
          <p:cNvPr id="4" name="TextBox 3">
            <a:extLst>
              <a:ext uri="{FF2B5EF4-FFF2-40B4-BE49-F238E27FC236}">
                <a16:creationId xmlns:a16="http://schemas.microsoft.com/office/drawing/2014/main" id="{017A2417-4D8F-3936-8FEE-5B59875B07AE}"/>
              </a:ext>
            </a:extLst>
          </p:cNvPr>
          <p:cNvSpPr txBox="1"/>
          <p:nvPr/>
        </p:nvSpPr>
        <p:spPr>
          <a:xfrm>
            <a:off x="347885" y="974035"/>
            <a:ext cx="11066586" cy="369332"/>
          </a:xfrm>
          <a:prstGeom prst="rect">
            <a:avLst/>
          </a:prstGeom>
          <a:noFill/>
        </p:spPr>
        <p:txBody>
          <a:bodyPr wrap="square">
            <a:spAutoFit/>
          </a:bodyPr>
          <a:lstStyle/>
          <a:p>
            <a:pPr algn="l"/>
            <a:r>
              <a:rPr lang="en-US" b="1" i="0" dirty="0">
                <a:solidFill>
                  <a:srgbClr val="1F1F1F"/>
                </a:solidFill>
                <a:effectLst/>
                <a:latin typeface="Google Sans"/>
              </a:rPr>
              <a:t>Upload Image API:</a:t>
            </a:r>
            <a:r>
              <a:rPr lang="en-US" b="0" i="0" dirty="0">
                <a:solidFill>
                  <a:srgbClr val="1F1F1F"/>
                </a:solidFill>
                <a:effectLst/>
                <a:latin typeface="Google Sans"/>
              </a:rPr>
              <a:t>  htt</a:t>
            </a:r>
            <a:r>
              <a:rPr lang="en-US" dirty="0">
                <a:solidFill>
                  <a:srgbClr val="1F1F1F"/>
                </a:solidFill>
                <a:latin typeface="Google Sans"/>
              </a:rPr>
              <a:t>p://localhost:8000/</a:t>
            </a:r>
            <a:r>
              <a:rPr lang="en-US" dirty="0" err="1">
                <a:solidFill>
                  <a:srgbClr val="1F1F1F"/>
                </a:solidFill>
                <a:latin typeface="Google Sans"/>
              </a:rPr>
              <a:t>redoc#operation</a:t>
            </a:r>
            <a:r>
              <a:rPr lang="en-US" dirty="0">
                <a:solidFill>
                  <a:srgbClr val="1F1F1F"/>
                </a:solidFill>
                <a:latin typeface="Google Sans"/>
              </a:rPr>
              <a:t>/upload_image_upload_image__</a:t>
            </a:r>
            <a:r>
              <a:rPr lang="en-US" dirty="0" err="1">
                <a:solidFill>
                  <a:srgbClr val="1F1F1F"/>
                </a:solidFill>
                <a:latin typeface="Google Sans"/>
              </a:rPr>
              <a:t>user_id_post</a:t>
            </a:r>
            <a:endParaRPr lang="en-US" b="0" i="0" dirty="0">
              <a:solidFill>
                <a:srgbClr val="1F1F1F"/>
              </a:solidFill>
              <a:effectLst/>
              <a:latin typeface="Google Sans"/>
            </a:endParaRPr>
          </a:p>
        </p:txBody>
      </p:sp>
      <p:pic>
        <p:nvPicPr>
          <p:cNvPr id="7" name="Picture 6">
            <a:extLst>
              <a:ext uri="{FF2B5EF4-FFF2-40B4-BE49-F238E27FC236}">
                <a16:creationId xmlns:a16="http://schemas.microsoft.com/office/drawing/2014/main" id="{D172336F-1A80-9CB5-A0CE-DB3A0DBF6F3D}"/>
              </a:ext>
            </a:extLst>
          </p:cNvPr>
          <p:cNvPicPr>
            <a:picLocks noChangeAspect="1"/>
          </p:cNvPicPr>
          <p:nvPr/>
        </p:nvPicPr>
        <p:blipFill>
          <a:blip r:embed="rId4"/>
          <a:stretch>
            <a:fillRect/>
          </a:stretch>
        </p:blipFill>
        <p:spPr>
          <a:xfrm>
            <a:off x="120320" y="1705325"/>
            <a:ext cx="11951359" cy="4156423"/>
          </a:xfrm>
          <a:prstGeom prst="rect">
            <a:avLst/>
          </a:prstGeom>
        </p:spPr>
      </p:pic>
    </p:spTree>
    <p:extLst>
      <p:ext uri="{BB962C8B-B14F-4D97-AF65-F5344CB8AC3E}">
        <p14:creationId xmlns:p14="http://schemas.microsoft.com/office/powerpoint/2010/main" val="496993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257006-6DA6-7878-07F4-7607AF000A1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9988C78-332D-DCF7-9D27-FDD1401C6B16}"/>
              </a:ext>
            </a:extLst>
          </p:cNvPr>
          <p:cNvSpPr txBox="1">
            <a:spLocks/>
          </p:cNvSpPr>
          <p:nvPr/>
        </p:nvSpPr>
        <p:spPr>
          <a:xfrm>
            <a:off x="-1" y="0"/>
            <a:ext cx="11330609" cy="775251"/>
          </a:xfrm>
          <a:prstGeom prst="rect">
            <a:avLst/>
          </a:prstGeom>
        </p:spPr>
        <p:txBody>
          <a:bodyPr anchor="t">
            <a:normAutofit/>
          </a:bodyPr>
          <a:lstStyle>
            <a:lvl1pPr algn="l" defTabSz="914400" rtl="0" eaLnBrk="1" latinLnBrk="0" hangingPunct="1">
              <a:lnSpc>
                <a:spcPct val="90000"/>
              </a:lnSpc>
              <a:spcBef>
                <a:spcPts val="1000"/>
              </a:spcBef>
              <a:buNone/>
              <a:defRPr sz="4000" b="1" kern="1200">
                <a:solidFill>
                  <a:schemeClr val="accent2"/>
                </a:solidFill>
                <a:latin typeface="+mj-lt"/>
                <a:ea typeface="+mj-ea"/>
                <a:cs typeface="+mj-cs"/>
              </a:defRPr>
            </a:lvl1pPr>
          </a:lstStyle>
          <a:p>
            <a:pPr fontAlgn="auto">
              <a:spcAft>
                <a:spcPts val="0"/>
              </a:spcAft>
            </a:pPr>
            <a:r>
              <a:rPr lang="en-US" dirty="0">
                <a:solidFill>
                  <a:srgbClr val="008EE8"/>
                </a:solidFill>
                <a:latin typeface="RobotoSlab"/>
              </a:rPr>
              <a:t>API DOCUMENT</a:t>
            </a:r>
          </a:p>
          <a:p>
            <a:pPr fontAlgn="auto">
              <a:spcAft>
                <a:spcPts val="0"/>
              </a:spcAft>
            </a:pPr>
            <a:endParaRPr lang="en-US" dirty="0">
              <a:solidFill>
                <a:srgbClr val="008EE8"/>
              </a:solidFill>
              <a:latin typeface="RobotoSlab"/>
            </a:endParaRPr>
          </a:p>
        </p:txBody>
      </p:sp>
      <p:pic>
        <p:nvPicPr>
          <p:cNvPr id="7171" name="Picture 3" descr="page11image13996096">
            <a:extLst>
              <a:ext uri="{FF2B5EF4-FFF2-40B4-BE49-F238E27FC236}">
                <a16:creationId xmlns:a16="http://schemas.microsoft.com/office/drawing/2014/main" id="{F6B4353F-64E4-873F-93AA-61919D6B96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9105" y="974035"/>
            <a:ext cx="546100" cy="3937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92E8490-703A-7F9E-980B-F9D188A981DA}"/>
              </a:ext>
            </a:extLst>
          </p:cNvPr>
          <p:cNvSpPr txBox="1"/>
          <p:nvPr/>
        </p:nvSpPr>
        <p:spPr>
          <a:xfrm>
            <a:off x="11734581" y="6488668"/>
            <a:ext cx="505267" cy="369332"/>
          </a:xfrm>
          <a:prstGeom prst="rect">
            <a:avLst/>
          </a:prstGeom>
          <a:noFill/>
        </p:spPr>
        <p:txBody>
          <a:bodyPr wrap="none" rtlCol="0">
            <a:spAutoFit/>
          </a:bodyPr>
          <a:lstStyle/>
          <a:p>
            <a:r>
              <a:rPr lang="en-US" dirty="0">
                <a:solidFill>
                  <a:srgbClr val="0070C0"/>
                </a:solidFill>
              </a:rPr>
              <a:t> </a:t>
            </a:r>
            <a:r>
              <a:rPr lang="en-US" dirty="0"/>
              <a:t>36</a:t>
            </a:r>
          </a:p>
        </p:txBody>
      </p:sp>
      <p:sp>
        <p:nvSpPr>
          <p:cNvPr id="4" name="TextBox 3">
            <a:extLst>
              <a:ext uri="{FF2B5EF4-FFF2-40B4-BE49-F238E27FC236}">
                <a16:creationId xmlns:a16="http://schemas.microsoft.com/office/drawing/2014/main" id="{6B70F1A9-7125-A5C4-7970-C1C433F2F48C}"/>
              </a:ext>
            </a:extLst>
          </p:cNvPr>
          <p:cNvSpPr txBox="1"/>
          <p:nvPr/>
        </p:nvSpPr>
        <p:spPr>
          <a:xfrm>
            <a:off x="347885" y="974035"/>
            <a:ext cx="11066586" cy="369332"/>
          </a:xfrm>
          <a:prstGeom prst="rect">
            <a:avLst/>
          </a:prstGeom>
          <a:noFill/>
        </p:spPr>
        <p:txBody>
          <a:bodyPr wrap="square">
            <a:spAutoFit/>
          </a:bodyPr>
          <a:lstStyle/>
          <a:p>
            <a:pPr algn="l"/>
            <a:r>
              <a:rPr lang="en-US" b="1" i="0" dirty="0">
                <a:solidFill>
                  <a:srgbClr val="1F1F1F"/>
                </a:solidFill>
                <a:effectLst/>
                <a:latin typeface="Google Sans"/>
              </a:rPr>
              <a:t>Get Virtual Try Image API:</a:t>
            </a:r>
            <a:r>
              <a:rPr lang="en-US" b="0" i="0" dirty="0">
                <a:solidFill>
                  <a:srgbClr val="1F1F1F"/>
                </a:solidFill>
                <a:effectLst/>
                <a:latin typeface="Google Sans"/>
              </a:rPr>
              <a:t>  htt</a:t>
            </a:r>
            <a:r>
              <a:rPr lang="en-US" dirty="0">
                <a:solidFill>
                  <a:srgbClr val="1F1F1F"/>
                </a:solidFill>
                <a:latin typeface="Google Sans"/>
              </a:rPr>
              <a:t>p://localhost:8000/</a:t>
            </a:r>
            <a:r>
              <a:rPr lang="en-US" dirty="0" err="1">
                <a:solidFill>
                  <a:srgbClr val="1F1F1F"/>
                </a:solidFill>
                <a:latin typeface="Google Sans"/>
              </a:rPr>
              <a:t>redoc#operation</a:t>
            </a:r>
            <a:r>
              <a:rPr lang="en-US" dirty="0">
                <a:solidFill>
                  <a:srgbClr val="1F1F1F"/>
                </a:solidFill>
                <a:latin typeface="Google Sans"/>
              </a:rPr>
              <a:t>/</a:t>
            </a:r>
            <a:r>
              <a:rPr lang="en-US" dirty="0" err="1">
                <a:solidFill>
                  <a:srgbClr val="1F1F1F"/>
                </a:solidFill>
                <a:latin typeface="Google Sans"/>
              </a:rPr>
              <a:t>get_virtual_try_item_id_get</a:t>
            </a:r>
            <a:endParaRPr lang="en-US" b="0" i="0" dirty="0">
              <a:solidFill>
                <a:srgbClr val="1F1F1F"/>
              </a:solidFill>
              <a:effectLst/>
              <a:latin typeface="Google Sans"/>
            </a:endParaRPr>
          </a:p>
        </p:txBody>
      </p:sp>
      <p:pic>
        <p:nvPicPr>
          <p:cNvPr id="3" name="Picture 2">
            <a:extLst>
              <a:ext uri="{FF2B5EF4-FFF2-40B4-BE49-F238E27FC236}">
                <a16:creationId xmlns:a16="http://schemas.microsoft.com/office/drawing/2014/main" id="{50FC8A2D-9430-BABF-911F-2A684858F8B7}"/>
              </a:ext>
            </a:extLst>
          </p:cNvPr>
          <p:cNvPicPr>
            <a:picLocks noChangeAspect="1"/>
          </p:cNvPicPr>
          <p:nvPr/>
        </p:nvPicPr>
        <p:blipFill>
          <a:blip r:embed="rId4"/>
          <a:stretch>
            <a:fillRect/>
          </a:stretch>
        </p:blipFill>
        <p:spPr>
          <a:xfrm>
            <a:off x="137013" y="1712258"/>
            <a:ext cx="11917973" cy="4144812"/>
          </a:xfrm>
          <a:prstGeom prst="rect">
            <a:avLst/>
          </a:prstGeom>
        </p:spPr>
      </p:pic>
    </p:spTree>
    <p:extLst>
      <p:ext uri="{BB962C8B-B14F-4D97-AF65-F5344CB8AC3E}">
        <p14:creationId xmlns:p14="http://schemas.microsoft.com/office/powerpoint/2010/main" val="34428269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FA9A47-51B3-1D60-4801-70F3F891D8C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89A7732-9BBE-BB75-6E4B-20FE6E5CC72B}"/>
              </a:ext>
            </a:extLst>
          </p:cNvPr>
          <p:cNvSpPr txBox="1">
            <a:spLocks/>
          </p:cNvSpPr>
          <p:nvPr/>
        </p:nvSpPr>
        <p:spPr>
          <a:xfrm>
            <a:off x="-1" y="0"/>
            <a:ext cx="11330609" cy="775251"/>
          </a:xfrm>
          <a:prstGeom prst="rect">
            <a:avLst/>
          </a:prstGeom>
        </p:spPr>
        <p:txBody>
          <a:bodyPr anchor="t">
            <a:normAutofit/>
          </a:bodyPr>
          <a:lstStyle>
            <a:lvl1pPr algn="l" defTabSz="914400" rtl="0" eaLnBrk="1" latinLnBrk="0" hangingPunct="1">
              <a:lnSpc>
                <a:spcPct val="90000"/>
              </a:lnSpc>
              <a:spcBef>
                <a:spcPts val="1000"/>
              </a:spcBef>
              <a:buNone/>
              <a:defRPr sz="4000" b="1" kern="1200">
                <a:solidFill>
                  <a:schemeClr val="accent2"/>
                </a:solidFill>
                <a:latin typeface="+mj-lt"/>
                <a:ea typeface="+mj-ea"/>
                <a:cs typeface="+mj-cs"/>
              </a:defRPr>
            </a:lvl1pPr>
          </a:lstStyle>
          <a:p>
            <a:pPr fontAlgn="auto">
              <a:spcAft>
                <a:spcPts val="0"/>
              </a:spcAft>
            </a:pPr>
            <a:r>
              <a:rPr lang="en-US" dirty="0">
                <a:solidFill>
                  <a:srgbClr val="008EE8"/>
                </a:solidFill>
                <a:latin typeface="RobotoSlab"/>
              </a:rPr>
              <a:t>API DOCUMENT</a:t>
            </a:r>
          </a:p>
          <a:p>
            <a:pPr fontAlgn="auto">
              <a:spcAft>
                <a:spcPts val="0"/>
              </a:spcAft>
            </a:pPr>
            <a:endParaRPr lang="en-US" dirty="0">
              <a:solidFill>
                <a:srgbClr val="008EE8"/>
              </a:solidFill>
              <a:latin typeface="RobotoSlab"/>
            </a:endParaRPr>
          </a:p>
        </p:txBody>
      </p:sp>
      <p:pic>
        <p:nvPicPr>
          <p:cNvPr id="7171" name="Picture 3" descr="page11image13996096">
            <a:extLst>
              <a:ext uri="{FF2B5EF4-FFF2-40B4-BE49-F238E27FC236}">
                <a16:creationId xmlns:a16="http://schemas.microsoft.com/office/drawing/2014/main" id="{BBA5A1AD-D240-818D-7AE4-4FEFEA3792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9105" y="974035"/>
            <a:ext cx="546100" cy="3937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F6CFADB-5917-0FAE-4EAA-097FDCEFE23D}"/>
              </a:ext>
            </a:extLst>
          </p:cNvPr>
          <p:cNvSpPr txBox="1"/>
          <p:nvPr/>
        </p:nvSpPr>
        <p:spPr>
          <a:xfrm>
            <a:off x="11734581" y="6488668"/>
            <a:ext cx="505267" cy="369332"/>
          </a:xfrm>
          <a:prstGeom prst="rect">
            <a:avLst/>
          </a:prstGeom>
          <a:noFill/>
        </p:spPr>
        <p:txBody>
          <a:bodyPr wrap="none" rtlCol="0">
            <a:spAutoFit/>
          </a:bodyPr>
          <a:lstStyle/>
          <a:p>
            <a:r>
              <a:rPr lang="en-US" dirty="0">
                <a:solidFill>
                  <a:srgbClr val="0070C0"/>
                </a:solidFill>
              </a:rPr>
              <a:t> </a:t>
            </a:r>
            <a:r>
              <a:rPr lang="en-US" dirty="0"/>
              <a:t>37</a:t>
            </a:r>
          </a:p>
        </p:txBody>
      </p:sp>
      <p:sp>
        <p:nvSpPr>
          <p:cNvPr id="4" name="TextBox 3">
            <a:extLst>
              <a:ext uri="{FF2B5EF4-FFF2-40B4-BE49-F238E27FC236}">
                <a16:creationId xmlns:a16="http://schemas.microsoft.com/office/drawing/2014/main" id="{65D50FB7-A87B-6DFB-625E-37EA5BADFEDD}"/>
              </a:ext>
            </a:extLst>
          </p:cNvPr>
          <p:cNvSpPr txBox="1"/>
          <p:nvPr/>
        </p:nvSpPr>
        <p:spPr>
          <a:xfrm>
            <a:off x="347885" y="974035"/>
            <a:ext cx="11066586" cy="369332"/>
          </a:xfrm>
          <a:prstGeom prst="rect">
            <a:avLst/>
          </a:prstGeom>
          <a:noFill/>
        </p:spPr>
        <p:txBody>
          <a:bodyPr wrap="square">
            <a:spAutoFit/>
          </a:bodyPr>
          <a:lstStyle/>
          <a:p>
            <a:pPr algn="l"/>
            <a:r>
              <a:rPr lang="en-US" b="1" i="0" dirty="0">
                <a:solidFill>
                  <a:srgbClr val="1F1F1F"/>
                </a:solidFill>
                <a:effectLst/>
                <a:latin typeface="Google Sans"/>
              </a:rPr>
              <a:t>Get Chatbot Response API:</a:t>
            </a:r>
            <a:r>
              <a:rPr lang="en-US" b="0" i="0" dirty="0">
                <a:solidFill>
                  <a:srgbClr val="1F1F1F"/>
                </a:solidFill>
                <a:effectLst/>
                <a:latin typeface="Google Sans"/>
              </a:rPr>
              <a:t>  htt</a:t>
            </a:r>
            <a:r>
              <a:rPr lang="en-US" dirty="0">
                <a:solidFill>
                  <a:srgbClr val="1F1F1F"/>
                </a:solidFill>
                <a:latin typeface="Google Sans"/>
              </a:rPr>
              <a:t>p://localhost:8000/</a:t>
            </a:r>
            <a:r>
              <a:rPr lang="en-US" dirty="0" err="1">
                <a:solidFill>
                  <a:srgbClr val="1F1F1F"/>
                </a:solidFill>
                <a:latin typeface="Google Sans"/>
              </a:rPr>
              <a:t>redoc#operation</a:t>
            </a:r>
            <a:r>
              <a:rPr lang="en-US" dirty="0">
                <a:solidFill>
                  <a:srgbClr val="1F1F1F"/>
                </a:solidFill>
                <a:latin typeface="Google Sans"/>
              </a:rPr>
              <a:t>/</a:t>
            </a:r>
            <a:r>
              <a:rPr lang="en-US" dirty="0" err="1">
                <a:solidFill>
                  <a:srgbClr val="1F1F1F"/>
                </a:solidFill>
                <a:latin typeface="Google Sans"/>
              </a:rPr>
              <a:t>get_chatbot_response_ask_get</a:t>
            </a:r>
            <a:endParaRPr lang="en-US" b="0" i="0" dirty="0">
              <a:solidFill>
                <a:srgbClr val="1F1F1F"/>
              </a:solidFill>
              <a:effectLst/>
              <a:latin typeface="Google Sans"/>
            </a:endParaRPr>
          </a:p>
        </p:txBody>
      </p:sp>
      <p:pic>
        <p:nvPicPr>
          <p:cNvPr id="3" name="Picture 2">
            <a:extLst>
              <a:ext uri="{FF2B5EF4-FFF2-40B4-BE49-F238E27FC236}">
                <a16:creationId xmlns:a16="http://schemas.microsoft.com/office/drawing/2014/main" id="{E5728394-AD31-B4C9-4967-389E9BFEFB82}"/>
              </a:ext>
            </a:extLst>
          </p:cNvPr>
          <p:cNvPicPr>
            <a:picLocks noChangeAspect="1"/>
          </p:cNvPicPr>
          <p:nvPr/>
        </p:nvPicPr>
        <p:blipFill>
          <a:blip r:embed="rId4"/>
          <a:stretch>
            <a:fillRect/>
          </a:stretch>
        </p:blipFill>
        <p:spPr>
          <a:xfrm>
            <a:off x="120747" y="1674046"/>
            <a:ext cx="11950506" cy="4156127"/>
          </a:xfrm>
          <a:prstGeom prst="rect">
            <a:avLst/>
          </a:prstGeom>
        </p:spPr>
      </p:pic>
    </p:spTree>
    <p:extLst>
      <p:ext uri="{BB962C8B-B14F-4D97-AF65-F5344CB8AC3E}">
        <p14:creationId xmlns:p14="http://schemas.microsoft.com/office/powerpoint/2010/main" val="35072443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E88021-AF08-973A-A004-43A77C3BF28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8DD060C-385E-246A-8B15-C039D0C8E7E5}"/>
              </a:ext>
            </a:extLst>
          </p:cNvPr>
          <p:cNvSpPr>
            <a:spLocks noGrp="1"/>
          </p:cNvSpPr>
          <p:nvPr>
            <p:ph type="title"/>
          </p:nvPr>
        </p:nvSpPr>
        <p:spPr>
          <a:xfrm>
            <a:off x="1292737" y="3220278"/>
            <a:ext cx="9606525" cy="615553"/>
          </a:xfrm>
        </p:spPr>
        <p:txBody>
          <a:bodyPr/>
          <a:lstStyle/>
          <a:p>
            <a:r>
              <a:rPr lang="en-US" dirty="0"/>
              <a:t>EXTENT OF SCALABILITY</a:t>
            </a:r>
          </a:p>
        </p:txBody>
      </p:sp>
      <p:sp>
        <p:nvSpPr>
          <p:cNvPr id="2" name="TextBox 1">
            <a:extLst>
              <a:ext uri="{FF2B5EF4-FFF2-40B4-BE49-F238E27FC236}">
                <a16:creationId xmlns:a16="http://schemas.microsoft.com/office/drawing/2014/main" id="{D504F839-17EA-A2BC-CD91-56FB08998EE9}"/>
              </a:ext>
            </a:extLst>
          </p:cNvPr>
          <p:cNvSpPr txBox="1"/>
          <p:nvPr/>
        </p:nvSpPr>
        <p:spPr>
          <a:xfrm>
            <a:off x="11734581" y="6488668"/>
            <a:ext cx="505267" cy="369332"/>
          </a:xfrm>
          <a:prstGeom prst="rect">
            <a:avLst/>
          </a:prstGeom>
          <a:noFill/>
        </p:spPr>
        <p:txBody>
          <a:bodyPr wrap="none" rtlCol="0">
            <a:spAutoFit/>
          </a:bodyPr>
          <a:lstStyle/>
          <a:p>
            <a:r>
              <a:rPr lang="en-US" dirty="0">
                <a:solidFill>
                  <a:srgbClr val="0070C0"/>
                </a:solidFill>
              </a:rPr>
              <a:t> </a:t>
            </a:r>
            <a:r>
              <a:rPr lang="en-US" dirty="0"/>
              <a:t>38</a:t>
            </a:r>
          </a:p>
        </p:txBody>
      </p:sp>
    </p:spTree>
    <p:extLst>
      <p:ext uri="{BB962C8B-B14F-4D97-AF65-F5344CB8AC3E}">
        <p14:creationId xmlns:p14="http://schemas.microsoft.com/office/powerpoint/2010/main" val="3640991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517A47-6B84-0308-68F9-A59ABB1E3C1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18A383F-D178-E45E-21D6-1504B1BB538D}"/>
              </a:ext>
            </a:extLst>
          </p:cNvPr>
          <p:cNvSpPr txBox="1">
            <a:spLocks/>
          </p:cNvSpPr>
          <p:nvPr/>
        </p:nvSpPr>
        <p:spPr>
          <a:xfrm>
            <a:off x="-1" y="0"/>
            <a:ext cx="11330609" cy="775251"/>
          </a:xfrm>
          <a:prstGeom prst="rect">
            <a:avLst/>
          </a:prstGeom>
        </p:spPr>
        <p:txBody>
          <a:bodyPr anchor="t">
            <a:normAutofit/>
          </a:bodyPr>
          <a:lstStyle>
            <a:lvl1pPr algn="l" defTabSz="914400" rtl="0" eaLnBrk="1" latinLnBrk="0" hangingPunct="1">
              <a:lnSpc>
                <a:spcPct val="90000"/>
              </a:lnSpc>
              <a:spcBef>
                <a:spcPts val="1000"/>
              </a:spcBef>
              <a:buNone/>
              <a:defRPr sz="4000" b="1" kern="1200">
                <a:solidFill>
                  <a:schemeClr val="accent2"/>
                </a:solidFill>
                <a:latin typeface="+mj-lt"/>
                <a:ea typeface="+mj-ea"/>
                <a:cs typeface="+mj-cs"/>
              </a:defRPr>
            </a:lvl1pPr>
          </a:lstStyle>
          <a:p>
            <a:pPr fontAlgn="auto">
              <a:spcAft>
                <a:spcPts val="0"/>
              </a:spcAft>
            </a:pPr>
            <a:r>
              <a:rPr lang="en-US" dirty="0">
                <a:solidFill>
                  <a:srgbClr val="008EE8"/>
                </a:solidFill>
                <a:latin typeface="RobotoSlab"/>
              </a:rPr>
              <a:t>EXTENT OF SCALABILITY</a:t>
            </a:r>
          </a:p>
          <a:p>
            <a:pPr fontAlgn="auto">
              <a:spcAft>
                <a:spcPts val="0"/>
              </a:spcAft>
            </a:pPr>
            <a:endParaRPr lang="en-US" dirty="0">
              <a:solidFill>
                <a:srgbClr val="008EE8"/>
              </a:solidFill>
              <a:latin typeface="RobotoSlab"/>
            </a:endParaRPr>
          </a:p>
        </p:txBody>
      </p:sp>
      <p:pic>
        <p:nvPicPr>
          <p:cNvPr id="7169" name="Picture 1" descr="page11image14002544">
            <a:extLst>
              <a:ext uri="{FF2B5EF4-FFF2-40B4-BE49-F238E27FC236}">
                <a16:creationId xmlns:a16="http://schemas.microsoft.com/office/drawing/2014/main" id="{FC122D1B-BEB3-9221-D7A2-9FB938FBD7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9105" y="974035"/>
            <a:ext cx="7569200" cy="698500"/>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page11image13996096">
            <a:extLst>
              <a:ext uri="{FF2B5EF4-FFF2-40B4-BE49-F238E27FC236}">
                <a16:creationId xmlns:a16="http://schemas.microsoft.com/office/drawing/2014/main" id="{8FE24E9A-233B-2C63-81F0-970F02142D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9105" y="974035"/>
            <a:ext cx="546100" cy="3937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5B3E81F-4BBE-DECA-5457-E4090F4D7D92}"/>
              </a:ext>
            </a:extLst>
          </p:cNvPr>
          <p:cNvSpPr txBox="1"/>
          <p:nvPr/>
        </p:nvSpPr>
        <p:spPr>
          <a:xfrm>
            <a:off x="446496" y="1871319"/>
            <a:ext cx="11066586" cy="2308324"/>
          </a:xfrm>
          <a:prstGeom prst="rect">
            <a:avLst/>
          </a:prstGeom>
          <a:noFill/>
        </p:spPr>
        <p:txBody>
          <a:bodyPr wrap="square">
            <a:spAutoFit/>
          </a:bodyPr>
          <a:lstStyle/>
          <a:p>
            <a:pPr algn="l"/>
            <a:r>
              <a:rPr lang="en-US" b="0" i="0" dirty="0">
                <a:solidFill>
                  <a:srgbClr val="1F1F1F"/>
                </a:solidFill>
                <a:effectLst/>
                <a:latin typeface="Google Sans"/>
              </a:rPr>
              <a:t>Our application leverages Docker containers for easy scaling. Spinning up new containers to handle increased service capacity takes mere seconds. Additionally, Kubernetes can be integrated for automatic scaling of these Docker containers across multiple hosts, providing horizontal scaling for the application.</a:t>
            </a:r>
          </a:p>
          <a:p>
            <a:pPr algn="l"/>
            <a:endParaRPr lang="en-US" dirty="0">
              <a:solidFill>
                <a:srgbClr val="1F1F1F"/>
              </a:solidFill>
              <a:latin typeface="Google Sans"/>
            </a:endParaRPr>
          </a:p>
          <a:p>
            <a:pPr algn="l"/>
            <a:endParaRPr lang="en-US" b="0" i="0" dirty="0">
              <a:solidFill>
                <a:srgbClr val="1F1F1F"/>
              </a:solidFill>
              <a:effectLst/>
              <a:latin typeface="Google Sans"/>
            </a:endParaRPr>
          </a:p>
          <a:p>
            <a:pPr algn="l"/>
            <a:r>
              <a:rPr lang="en-US" b="0" i="0" dirty="0">
                <a:solidFill>
                  <a:srgbClr val="1F1F1F"/>
                </a:solidFill>
                <a:effectLst/>
                <a:latin typeface="Google Sans"/>
              </a:rPr>
              <a:t>Furthermore, our initial use of JSON data files allows for a smooth transition to a NoSQL database like MongoDB. By creating multiple replicas of the database, we can achieve horizontal scaling, ensuring the system can accommodate a growing user base.</a:t>
            </a:r>
          </a:p>
        </p:txBody>
      </p:sp>
      <p:sp>
        <p:nvSpPr>
          <p:cNvPr id="2" name="TextBox 1">
            <a:extLst>
              <a:ext uri="{FF2B5EF4-FFF2-40B4-BE49-F238E27FC236}">
                <a16:creationId xmlns:a16="http://schemas.microsoft.com/office/drawing/2014/main" id="{112C6470-350B-0B9D-0412-39A301916844}"/>
              </a:ext>
            </a:extLst>
          </p:cNvPr>
          <p:cNvSpPr txBox="1"/>
          <p:nvPr/>
        </p:nvSpPr>
        <p:spPr>
          <a:xfrm>
            <a:off x="11734581" y="6488668"/>
            <a:ext cx="505267" cy="369332"/>
          </a:xfrm>
          <a:prstGeom prst="rect">
            <a:avLst/>
          </a:prstGeom>
          <a:noFill/>
        </p:spPr>
        <p:txBody>
          <a:bodyPr wrap="none" rtlCol="0">
            <a:spAutoFit/>
          </a:bodyPr>
          <a:lstStyle/>
          <a:p>
            <a:r>
              <a:rPr lang="en-US" dirty="0">
                <a:solidFill>
                  <a:srgbClr val="0070C0"/>
                </a:solidFill>
              </a:rPr>
              <a:t> </a:t>
            </a:r>
            <a:r>
              <a:rPr lang="en-US" dirty="0"/>
              <a:t>39</a:t>
            </a:r>
          </a:p>
        </p:txBody>
      </p:sp>
    </p:spTree>
    <p:extLst>
      <p:ext uri="{BB962C8B-B14F-4D97-AF65-F5344CB8AC3E}">
        <p14:creationId xmlns:p14="http://schemas.microsoft.com/office/powerpoint/2010/main" val="548459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a:xfrm>
            <a:off x="503582" y="113630"/>
            <a:ext cx="10591800" cy="646332"/>
          </a:xfrm>
        </p:spPr>
        <p:txBody>
          <a:bodyPr/>
          <a:lstStyle/>
          <a:p>
            <a:r>
              <a:rPr lang="en-US" dirty="0">
                <a:solidFill>
                  <a:srgbClr val="008EE8"/>
                </a:solidFill>
                <a:latin typeface="RobotoSlab"/>
              </a:rPr>
              <a:t>WORKFLOW</a:t>
            </a:r>
            <a:r>
              <a:rPr lang="en-US" sz="1800" dirty="0">
                <a:solidFill>
                  <a:srgbClr val="008EE8"/>
                </a:solidFill>
                <a:effectLst/>
                <a:latin typeface="RobotoSlab"/>
              </a:rPr>
              <a:t> </a:t>
            </a:r>
            <a:endParaRPr lang="en-US" dirty="0"/>
          </a:p>
        </p:txBody>
      </p:sp>
      <p:pic>
        <p:nvPicPr>
          <p:cNvPr id="1025" name="Picture 1" descr="page5image11016656">
            <a:extLst>
              <a:ext uri="{FF2B5EF4-FFF2-40B4-BE49-F238E27FC236}">
                <a16:creationId xmlns:a16="http://schemas.microsoft.com/office/drawing/2014/main" id="{9F77442B-1D4C-2A3E-86F3-CB510C753C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043354"/>
            <a:ext cx="8020878" cy="470405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page5image28225104">
            <a:extLst>
              <a:ext uri="{FF2B5EF4-FFF2-40B4-BE49-F238E27FC236}">
                <a16:creationId xmlns:a16="http://schemas.microsoft.com/office/drawing/2014/main" id="{7257F803-D06D-5F86-F722-C7E9234FC9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8252" y="1610139"/>
            <a:ext cx="546100" cy="3937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0617F47-AADC-218E-1787-8B84CE0B1A9E}"/>
              </a:ext>
            </a:extLst>
          </p:cNvPr>
          <p:cNvSpPr txBox="1"/>
          <p:nvPr/>
        </p:nvSpPr>
        <p:spPr>
          <a:xfrm>
            <a:off x="11734581" y="6488668"/>
            <a:ext cx="377026" cy="369332"/>
          </a:xfrm>
          <a:prstGeom prst="rect">
            <a:avLst/>
          </a:prstGeom>
          <a:noFill/>
        </p:spPr>
        <p:txBody>
          <a:bodyPr wrap="none" rtlCol="0">
            <a:spAutoFit/>
          </a:bodyPr>
          <a:lstStyle/>
          <a:p>
            <a:r>
              <a:rPr lang="en-US" dirty="0">
                <a:solidFill>
                  <a:srgbClr val="0070C0"/>
                </a:solidFill>
              </a:rPr>
              <a:t> </a:t>
            </a:r>
            <a:r>
              <a:rPr lang="en-US" dirty="0"/>
              <a:t>4</a:t>
            </a:r>
          </a:p>
        </p:txBody>
      </p:sp>
    </p:spTree>
    <p:extLst>
      <p:ext uri="{BB962C8B-B14F-4D97-AF65-F5344CB8AC3E}">
        <p14:creationId xmlns:p14="http://schemas.microsoft.com/office/powerpoint/2010/main" val="2957678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0EE86A-4C0F-7E04-A935-D3A2DA4BE49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41DABD2-FD77-8AC7-6010-754FDAF7A536}"/>
              </a:ext>
            </a:extLst>
          </p:cNvPr>
          <p:cNvSpPr>
            <a:spLocks noGrp="1"/>
          </p:cNvSpPr>
          <p:nvPr>
            <p:ph type="title"/>
          </p:nvPr>
        </p:nvSpPr>
        <p:spPr>
          <a:xfrm>
            <a:off x="1292737" y="3220278"/>
            <a:ext cx="9606525" cy="615553"/>
          </a:xfrm>
        </p:spPr>
        <p:txBody>
          <a:bodyPr/>
          <a:lstStyle/>
          <a:p>
            <a:r>
              <a:rPr lang="en-US" dirty="0"/>
              <a:t>IMPACT</a:t>
            </a:r>
          </a:p>
        </p:txBody>
      </p:sp>
      <p:sp>
        <p:nvSpPr>
          <p:cNvPr id="2" name="TextBox 1">
            <a:extLst>
              <a:ext uri="{FF2B5EF4-FFF2-40B4-BE49-F238E27FC236}">
                <a16:creationId xmlns:a16="http://schemas.microsoft.com/office/drawing/2014/main" id="{828483BF-BFF1-74DB-3AD5-5E0C7BEEFDC2}"/>
              </a:ext>
            </a:extLst>
          </p:cNvPr>
          <p:cNvSpPr txBox="1"/>
          <p:nvPr/>
        </p:nvSpPr>
        <p:spPr>
          <a:xfrm>
            <a:off x="11734581" y="6488668"/>
            <a:ext cx="505267" cy="369332"/>
          </a:xfrm>
          <a:prstGeom prst="rect">
            <a:avLst/>
          </a:prstGeom>
          <a:noFill/>
        </p:spPr>
        <p:txBody>
          <a:bodyPr wrap="none" rtlCol="0">
            <a:spAutoFit/>
          </a:bodyPr>
          <a:lstStyle/>
          <a:p>
            <a:r>
              <a:rPr lang="en-US" dirty="0">
                <a:solidFill>
                  <a:srgbClr val="0070C0"/>
                </a:solidFill>
              </a:rPr>
              <a:t> </a:t>
            </a:r>
            <a:r>
              <a:rPr lang="en-US" dirty="0"/>
              <a:t>40</a:t>
            </a:r>
          </a:p>
        </p:txBody>
      </p:sp>
    </p:spTree>
    <p:extLst>
      <p:ext uri="{BB962C8B-B14F-4D97-AF65-F5344CB8AC3E}">
        <p14:creationId xmlns:p14="http://schemas.microsoft.com/office/powerpoint/2010/main" val="65637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CC9BDA-DDE9-BB87-3EF5-51D956727C7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FAD586B-EF7A-1A4A-9B98-EE1C3765CFE0}"/>
              </a:ext>
            </a:extLst>
          </p:cNvPr>
          <p:cNvSpPr txBox="1">
            <a:spLocks/>
          </p:cNvSpPr>
          <p:nvPr/>
        </p:nvSpPr>
        <p:spPr>
          <a:xfrm>
            <a:off x="-1" y="0"/>
            <a:ext cx="11330609" cy="775251"/>
          </a:xfrm>
          <a:prstGeom prst="rect">
            <a:avLst/>
          </a:prstGeom>
        </p:spPr>
        <p:txBody>
          <a:bodyPr anchor="t">
            <a:normAutofit/>
          </a:bodyPr>
          <a:lstStyle>
            <a:lvl1pPr algn="l" defTabSz="914400" rtl="0" eaLnBrk="1" latinLnBrk="0" hangingPunct="1">
              <a:lnSpc>
                <a:spcPct val="90000"/>
              </a:lnSpc>
              <a:spcBef>
                <a:spcPts val="1000"/>
              </a:spcBef>
              <a:buNone/>
              <a:defRPr sz="4000" b="1" kern="1200">
                <a:solidFill>
                  <a:schemeClr val="accent2"/>
                </a:solidFill>
                <a:latin typeface="+mj-lt"/>
                <a:ea typeface="+mj-ea"/>
                <a:cs typeface="+mj-cs"/>
              </a:defRPr>
            </a:lvl1pPr>
          </a:lstStyle>
          <a:p>
            <a:pPr fontAlgn="auto">
              <a:spcAft>
                <a:spcPts val="0"/>
              </a:spcAft>
            </a:pPr>
            <a:r>
              <a:rPr lang="en-US" dirty="0">
                <a:solidFill>
                  <a:srgbClr val="008EE8"/>
                </a:solidFill>
                <a:latin typeface="RobotoSlab"/>
              </a:rPr>
              <a:t>IMPACT</a:t>
            </a:r>
          </a:p>
          <a:p>
            <a:pPr fontAlgn="auto">
              <a:spcAft>
                <a:spcPts val="0"/>
              </a:spcAft>
            </a:pPr>
            <a:endParaRPr lang="en-US" dirty="0">
              <a:solidFill>
                <a:srgbClr val="008EE8"/>
              </a:solidFill>
              <a:latin typeface="RobotoSlab"/>
            </a:endParaRPr>
          </a:p>
        </p:txBody>
      </p:sp>
      <p:pic>
        <p:nvPicPr>
          <p:cNvPr id="7169" name="Picture 1" descr="page11image14002544">
            <a:extLst>
              <a:ext uri="{FF2B5EF4-FFF2-40B4-BE49-F238E27FC236}">
                <a16:creationId xmlns:a16="http://schemas.microsoft.com/office/drawing/2014/main" id="{A018C923-D47A-96A1-433C-C60F68DEB3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9105" y="974035"/>
            <a:ext cx="7569200" cy="698500"/>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page11image13996096">
            <a:extLst>
              <a:ext uri="{FF2B5EF4-FFF2-40B4-BE49-F238E27FC236}">
                <a16:creationId xmlns:a16="http://schemas.microsoft.com/office/drawing/2014/main" id="{18BD75F6-C585-74BA-D836-37B93A4856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9105" y="974035"/>
            <a:ext cx="546100" cy="3937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B8C0931-A698-1421-BE74-1AD8B2F620C7}"/>
              </a:ext>
            </a:extLst>
          </p:cNvPr>
          <p:cNvSpPr txBox="1"/>
          <p:nvPr/>
        </p:nvSpPr>
        <p:spPr>
          <a:xfrm>
            <a:off x="11734581" y="6488668"/>
            <a:ext cx="505267" cy="369332"/>
          </a:xfrm>
          <a:prstGeom prst="rect">
            <a:avLst/>
          </a:prstGeom>
          <a:noFill/>
        </p:spPr>
        <p:txBody>
          <a:bodyPr wrap="none" rtlCol="0">
            <a:spAutoFit/>
          </a:bodyPr>
          <a:lstStyle/>
          <a:p>
            <a:r>
              <a:rPr lang="en-US" dirty="0">
                <a:solidFill>
                  <a:srgbClr val="0070C0"/>
                </a:solidFill>
              </a:rPr>
              <a:t> </a:t>
            </a:r>
            <a:r>
              <a:rPr lang="en-US" dirty="0"/>
              <a:t>41</a:t>
            </a:r>
          </a:p>
        </p:txBody>
      </p:sp>
      <p:sp>
        <p:nvSpPr>
          <p:cNvPr id="3" name="TextBox 2">
            <a:extLst>
              <a:ext uri="{FF2B5EF4-FFF2-40B4-BE49-F238E27FC236}">
                <a16:creationId xmlns:a16="http://schemas.microsoft.com/office/drawing/2014/main" id="{A2EB2B68-238F-50EB-DD17-137C3F3C004E}"/>
              </a:ext>
            </a:extLst>
          </p:cNvPr>
          <p:cNvSpPr txBox="1"/>
          <p:nvPr/>
        </p:nvSpPr>
        <p:spPr>
          <a:xfrm>
            <a:off x="77857" y="974035"/>
            <a:ext cx="12036286" cy="5078313"/>
          </a:xfrm>
          <a:prstGeom prst="rect">
            <a:avLst/>
          </a:prstGeom>
          <a:noFill/>
        </p:spPr>
        <p:txBody>
          <a:bodyPr wrap="square">
            <a:spAutoFit/>
          </a:bodyPr>
          <a:lstStyle/>
          <a:p>
            <a:pPr algn="l"/>
            <a:r>
              <a:rPr lang="en-US" b="0" i="0" dirty="0">
                <a:solidFill>
                  <a:srgbClr val="1F1F1F"/>
                </a:solidFill>
                <a:effectLst/>
                <a:latin typeface="Google Sans"/>
              </a:rPr>
              <a:t>The shopping assistant offers a multitude of benefits for both users and retailers:</a:t>
            </a:r>
          </a:p>
          <a:p>
            <a:pPr algn="l"/>
            <a:endParaRPr lang="en-US" b="0" i="0" dirty="0">
              <a:solidFill>
                <a:srgbClr val="1F1F1F"/>
              </a:solidFill>
              <a:effectLst/>
              <a:latin typeface="Google Sans"/>
            </a:endParaRPr>
          </a:p>
          <a:p>
            <a:pPr algn="l"/>
            <a:r>
              <a:rPr lang="en-US" b="1" i="0" dirty="0">
                <a:solidFill>
                  <a:srgbClr val="1F1F1F"/>
                </a:solidFill>
                <a:effectLst/>
                <a:latin typeface="Google Sans"/>
              </a:rPr>
              <a:t>Enhanced Shopping Experience:</a:t>
            </a:r>
            <a:r>
              <a:rPr lang="en-US" b="0" i="0" dirty="0">
                <a:solidFill>
                  <a:srgbClr val="1F1F1F"/>
                </a:solidFill>
                <a:effectLst/>
                <a:latin typeface="Google Sans"/>
              </a:rPr>
              <a:t> Users can enjoy a more convenient and personalized shopping experience.</a:t>
            </a:r>
          </a:p>
          <a:p>
            <a:pPr algn="l"/>
            <a:endParaRPr lang="en-US" b="0" i="0" dirty="0">
              <a:solidFill>
                <a:srgbClr val="1F1F1F"/>
              </a:solidFill>
              <a:effectLst/>
              <a:latin typeface="Google Sans"/>
            </a:endParaRPr>
          </a:p>
          <a:p>
            <a:pPr algn="l"/>
            <a:r>
              <a:rPr lang="en-US" b="1" i="0" dirty="0">
                <a:solidFill>
                  <a:srgbClr val="1F1F1F"/>
                </a:solidFill>
                <a:effectLst/>
                <a:latin typeface="Google Sans"/>
              </a:rPr>
              <a:t>Increased Safety:</a:t>
            </a:r>
            <a:r>
              <a:rPr lang="en-US" b="0" i="0" dirty="0">
                <a:solidFill>
                  <a:srgbClr val="1F1F1F"/>
                </a:solidFill>
                <a:effectLst/>
                <a:latin typeface="Google Sans"/>
              </a:rPr>
              <a:t> By enabling virtual try-on and reducing the need for physical store visits, the platform promotes safety during pandemics or for those seeking a contactless shopping experience.</a:t>
            </a:r>
          </a:p>
          <a:p>
            <a:pPr algn="l"/>
            <a:endParaRPr lang="en-US" b="0" i="0" dirty="0">
              <a:solidFill>
                <a:srgbClr val="1F1F1F"/>
              </a:solidFill>
              <a:effectLst/>
              <a:latin typeface="Google Sans"/>
            </a:endParaRPr>
          </a:p>
          <a:p>
            <a:pPr algn="l"/>
            <a:r>
              <a:rPr lang="en-US" b="1" i="0" dirty="0">
                <a:solidFill>
                  <a:srgbClr val="1F1F1F"/>
                </a:solidFill>
                <a:effectLst/>
                <a:latin typeface="Google Sans"/>
              </a:rPr>
              <a:t>Boosted Platform Engagement:</a:t>
            </a:r>
            <a:r>
              <a:rPr lang="en-US" b="0" i="0" dirty="0">
                <a:solidFill>
                  <a:srgbClr val="1F1F1F"/>
                </a:solidFill>
                <a:effectLst/>
                <a:latin typeface="Google Sans"/>
              </a:rPr>
              <a:t> The interactive features of the shopping assistant can lead to increased user engagement on the platform.</a:t>
            </a:r>
          </a:p>
          <a:p>
            <a:pPr algn="l"/>
            <a:endParaRPr lang="en-US" b="0" i="0" dirty="0">
              <a:solidFill>
                <a:srgbClr val="1F1F1F"/>
              </a:solidFill>
              <a:effectLst/>
              <a:latin typeface="Google Sans"/>
            </a:endParaRPr>
          </a:p>
          <a:p>
            <a:pPr algn="l"/>
            <a:r>
              <a:rPr lang="en-US" b="1" i="0" dirty="0">
                <a:solidFill>
                  <a:srgbClr val="1F1F1F"/>
                </a:solidFill>
                <a:effectLst/>
                <a:latin typeface="Google Sans"/>
              </a:rPr>
              <a:t>Reduced Costs:</a:t>
            </a:r>
            <a:r>
              <a:rPr lang="en-US" b="0" i="0" dirty="0">
                <a:solidFill>
                  <a:srgbClr val="1F1F1F"/>
                </a:solidFill>
                <a:effectLst/>
                <a:latin typeface="Google Sans"/>
              </a:rPr>
              <a:t> Both retailers and customers can save money by minimizing returns and exchanges facilitated by the virtual try-on functionality.</a:t>
            </a:r>
          </a:p>
          <a:p>
            <a:pPr algn="l"/>
            <a:endParaRPr lang="en-US" b="0" i="0" dirty="0">
              <a:solidFill>
                <a:srgbClr val="1F1F1F"/>
              </a:solidFill>
              <a:effectLst/>
              <a:latin typeface="Google Sans"/>
            </a:endParaRPr>
          </a:p>
          <a:p>
            <a:pPr algn="l"/>
            <a:r>
              <a:rPr lang="en-US" b="1" i="0" dirty="0">
                <a:solidFill>
                  <a:srgbClr val="1F1F1F"/>
                </a:solidFill>
                <a:effectLst/>
                <a:latin typeface="Google Sans"/>
              </a:rPr>
              <a:t>Eliminated Infrastructure Expenses:</a:t>
            </a:r>
            <a:r>
              <a:rPr lang="en-US" b="0" i="0" dirty="0">
                <a:solidFill>
                  <a:srgbClr val="1F1F1F"/>
                </a:solidFill>
                <a:effectLst/>
                <a:latin typeface="Google Sans"/>
              </a:rPr>
              <a:t> Retailers can avoid the significant costs associated with setting up physical trial rooms or showrooms.</a:t>
            </a:r>
          </a:p>
          <a:p>
            <a:pPr algn="l"/>
            <a:r>
              <a:rPr lang="en-US" b="1" i="0" dirty="0">
                <a:solidFill>
                  <a:srgbClr val="1F1F1F"/>
                </a:solidFill>
                <a:effectLst/>
                <a:latin typeface="Google Sans"/>
              </a:rPr>
              <a:t>Time-Saving Efficiency:</a:t>
            </a:r>
            <a:r>
              <a:rPr lang="en-US" b="0" i="0" dirty="0">
                <a:solidFill>
                  <a:srgbClr val="1F1F1F"/>
                </a:solidFill>
                <a:effectLst/>
                <a:latin typeface="Google Sans"/>
              </a:rPr>
              <a:t> The shopping assistant allows users to shop efficiently, saving valuable time.</a:t>
            </a:r>
          </a:p>
          <a:p>
            <a:pPr algn="l"/>
            <a:r>
              <a:rPr lang="en-US" b="1" i="0" dirty="0">
                <a:solidFill>
                  <a:srgbClr val="1F1F1F"/>
                </a:solidFill>
                <a:effectLst/>
                <a:latin typeface="Google Sans"/>
              </a:rPr>
              <a:t>Increased Sales:</a:t>
            </a:r>
            <a:r>
              <a:rPr lang="en-US" b="0" i="0" dirty="0">
                <a:solidFill>
                  <a:srgbClr val="1F1F1F"/>
                </a:solidFill>
                <a:effectLst/>
                <a:latin typeface="Google Sans"/>
              </a:rPr>
              <a:t> By streamlining the shopping experience and offering a more engaging platform, the shopping assistant can contribute to increased sales for retailers.</a:t>
            </a:r>
          </a:p>
        </p:txBody>
      </p:sp>
    </p:spTree>
    <p:extLst>
      <p:ext uri="{BB962C8B-B14F-4D97-AF65-F5344CB8AC3E}">
        <p14:creationId xmlns:p14="http://schemas.microsoft.com/office/powerpoint/2010/main" val="427540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DCBC94-6551-3ABE-4452-BCB5C3B2272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139E540-1DD2-B4F9-8129-4BE656EDAE0D}"/>
              </a:ext>
            </a:extLst>
          </p:cNvPr>
          <p:cNvSpPr>
            <a:spLocks noGrp="1"/>
          </p:cNvSpPr>
          <p:nvPr>
            <p:ph type="title"/>
          </p:nvPr>
        </p:nvSpPr>
        <p:spPr>
          <a:xfrm>
            <a:off x="1292737" y="3220278"/>
            <a:ext cx="9606525" cy="615553"/>
          </a:xfrm>
        </p:spPr>
        <p:txBody>
          <a:bodyPr/>
          <a:lstStyle/>
          <a:p>
            <a:r>
              <a:rPr lang="en-US" dirty="0"/>
              <a:t>Future Enhancements</a:t>
            </a:r>
          </a:p>
        </p:txBody>
      </p:sp>
      <p:sp>
        <p:nvSpPr>
          <p:cNvPr id="2" name="TextBox 1">
            <a:extLst>
              <a:ext uri="{FF2B5EF4-FFF2-40B4-BE49-F238E27FC236}">
                <a16:creationId xmlns:a16="http://schemas.microsoft.com/office/drawing/2014/main" id="{E0717697-B531-A8C6-D879-FF36096C5261}"/>
              </a:ext>
            </a:extLst>
          </p:cNvPr>
          <p:cNvSpPr txBox="1"/>
          <p:nvPr/>
        </p:nvSpPr>
        <p:spPr>
          <a:xfrm>
            <a:off x="11734581" y="6488668"/>
            <a:ext cx="505267" cy="369332"/>
          </a:xfrm>
          <a:prstGeom prst="rect">
            <a:avLst/>
          </a:prstGeom>
          <a:noFill/>
        </p:spPr>
        <p:txBody>
          <a:bodyPr wrap="none" rtlCol="0">
            <a:spAutoFit/>
          </a:bodyPr>
          <a:lstStyle/>
          <a:p>
            <a:r>
              <a:rPr lang="en-US" dirty="0">
                <a:solidFill>
                  <a:srgbClr val="0070C0"/>
                </a:solidFill>
              </a:rPr>
              <a:t> </a:t>
            </a:r>
            <a:r>
              <a:rPr lang="en-US" dirty="0"/>
              <a:t>42</a:t>
            </a:r>
          </a:p>
        </p:txBody>
      </p:sp>
    </p:spTree>
    <p:extLst>
      <p:ext uri="{BB962C8B-B14F-4D97-AF65-F5344CB8AC3E}">
        <p14:creationId xmlns:p14="http://schemas.microsoft.com/office/powerpoint/2010/main" val="984950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B23D4D-659A-B664-9A6A-1D9D91FBA8F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97364DF-6FF7-8E3F-3A1B-63427C8B40B0}"/>
              </a:ext>
            </a:extLst>
          </p:cNvPr>
          <p:cNvSpPr txBox="1">
            <a:spLocks/>
          </p:cNvSpPr>
          <p:nvPr/>
        </p:nvSpPr>
        <p:spPr>
          <a:xfrm>
            <a:off x="-1" y="0"/>
            <a:ext cx="11330609" cy="775251"/>
          </a:xfrm>
          <a:prstGeom prst="rect">
            <a:avLst/>
          </a:prstGeom>
        </p:spPr>
        <p:txBody>
          <a:bodyPr anchor="t">
            <a:normAutofit/>
          </a:bodyPr>
          <a:lstStyle>
            <a:lvl1pPr algn="l" defTabSz="914400" rtl="0" eaLnBrk="1" latinLnBrk="0" hangingPunct="1">
              <a:lnSpc>
                <a:spcPct val="90000"/>
              </a:lnSpc>
              <a:spcBef>
                <a:spcPts val="1000"/>
              </a:spcBef>
              <a:buNone/>
              <a:defRPr sz="4000" b="1" kern="1200">
                <a:solidFill>
                  <a:schemeClr val="accent2"/>
                </a:solidFill>
                <a:latin typeface="+mj-lt"/>
                <a:ea typeface="+mj-ea"/>
                <a:cs typeface="+mj-cs"/>
              </a:defRPr>
            </a:lvl1pPr>
          </a:lstStyle>
          <a:p>
            <a:pPr fontAlgn="auto">
              <a:spcAft>
                <a:spcPts val="0"/>
              </a:spcAft>
            </a:pPr>
            <a:r>
              <a:rPr lang="en-US" dirty="0">
                <a:solidFill>
                  <a:srgbClr val="008EE8"/>
                </a:solidFill>
                <a:latin typeface="RobotoSlab"/>
              </a:rPr>
              <a:t>Future Enhancements</a:t>
            </a:r>
          </a:p>
          <a:p>
            <a:pPr fontAlgn="auto">
              <a:spcAft>
                <a:spcPts val="0"/>
              </a:spcAft>
            </a:pPr>
            <a:endParaRPr lang="en-US" dirty="0">
              <a:solidFill>
                <a:srgbClr val="008EE8"/>
              </a:solidFill>
              <a:latin typeface="RobotoSlab"/>
            </a:endParaRPr>
          </a:p>
        </p:txBody>
      </p:sp>
      <p:pic>
        <p:nvPicPr>
          <p:cNvPr id="7169" name="Picture 1" descr="page11image14002544">
            <a:extLst>
              <a:ext uri="{FF2B5EF4-FFF2-40B4-BE49-F238E27FC236}">
                <a16:creationId xmlns:a16="http://schemas.microsoft.com/office/drawing/2014/main" id="{95C17D67-C0D0-DFF5-0A99-E0A82A3046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9105" y="974035"/>
            <a:ext cx="7569200" cy="698500"/>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page11image13996096">
            <a:extLst>
              <a:ext uri="{FF2B5EF4-FFF2-40B4-BE49-F238E27FC236}">
                <a16:creationId xmlns:a16="http://schemas.microsoft.com/office/drawing/2014/main" id="{A1A43027-3555-31E7-E2A0-2A3815D917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9105" y="974035"/>
            <a:ext cx="546100" cy="3937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8B70F4F-72B8-3362-417B-50B3437CF054}"/>
              </a:ext>
            </a:extLst>
          </p:cNvPr>
          <p:cNvSpPr txBox="1"/>
          <p:nvPr/>
        </p:nvSpPr>
        <p:spPr>
          <a:xfrm>
            <a:off x="562707" y="775251"/>
            <a:ext cx="11066586" cy="5078313"/>
          </a:xfrm>
          <a:prstGeom prst="rect">
            <a:avLst/>
          </a:prstGeom>
          <a:noFill/>
        </p:spPr>
        <p:txBody>
          <a:bodyPr wrap="square">
            <a:spAutoFit/>
          </a:bodyPr>
          <a:lstStyle/>
          <a:p>
            <a:pPr algn="l"/>
            <a:r>
              <a:rPr lang="en-US" b="0" i="0" dirty="0">
                <a:solidFill>
                  <a:srgbClr val="1F1F1F"/>
                </a:solidFill>
                <a:effectLst/>
                <a:latin typeface="Google Sans"/>
              </a:rPr>
              <a:t>The shopping assistant has the potential for further development in several areas:</a:t>
            </a:r>
          </a:p>
          <a:p>
            <a:pPr algn="l"/>
            <a:endParaRPr lang="en-US" b="0" i="0" dirty="0">
              <a:solidFill>
                <a:srgbClr val="1F1F1F"/>
              </a:solidFill>
              <a:effectLst/>
              <a:latin typeface="Google Sans"/>
            </a:endParaRPr>
          </a:p>
          <a:p>
            <a:pPr algn="l"/>
            <a:r>
              <a:rPr lang="en-US" b="1" i="0" dirty="0">
                <a:solidFill>
                  <a:srgbClr val="1F1F1F"/>
                </a:solidFill>
                <a:effectLst/>
                <a:latin typeface="Google Sans"/>
              </a:rPr>
              <a:t>Improved Chatbot Responses:</a:t>
            </a:r>
            <a:r>
              <a:rPr lang="en-US" b="0" i="0" dirty="0">
                <a:solidFill>
                  <a:srgbClr val="1F1F1F"/>
                </a:solidFill>
                <a:effectLst/>
                <a:latin typeface="Google Sans"/>
              </a:rPr>
              <a:t> Integration of generative models can enhance the chatbot's ability to provide more precise and informative responses.</a:t>
            </a:r>
          </a:p>
          <a:p>
            <a:pPr algn="l">
              <a:buFont typeface="Arial" panose="020B0604020202020204" pitchFamily="34" charset="0"/>
              <a:buChar char="•"/>
            </a:pPr>
            <a:endParaRPr lang="en-US" b="0" i="0" dirty="0">
              <a:solidFill>
                <a:srgbClr val="1F1F1F"/>
              </a:solidFill>
              <a:effectLst/>
              <a:latin typeface="Google Sans"/>
            </a:endParaRPr>
          </a:p>
          <a:p>
            <a:pPr algn="l"/>
            <a:r>
              <a:rPr lang="en-US" b="1" i="0" dirty="0">
                <a:solidFill>
                  <a:srgbClr val="1F1F1F"/>
                </a:solidFill>
                <a:effectLst/>
                <a:latin typeface="Google Sans"/>
              </a:rPr>
              <a:t>Natural Language Interaction:</a:t>
            </a:r>
            <a:r>
              <a:rPr lang="en-US" b="0" i="0" dirty="0">
                <a:solidFill>
                  <a:srgbClr val="1F1F1F"/>
                </a:solidFill>
                <a:effectLst/>
                <a:latin typeface="Google Sans"/>
              </a:rPr>
              <a:t> Speech-to-text and voice synthesis functionalities can be incorporated to create a more natural and interactive user experience.</a:t>
            </a:r>
          </a:p>
          <a:p>
            <a:pPr algn="l">
              <a:buFont typeface="Arial" panose="020B0604020202020204" pitchFamily="34" charset="0"/>
              <a:buChar char="•"/>
            </a:pPr>
            <a:endParaRPr lang="en-US" b="0" i="0" dirty="0">
              <a:solidFill>
                <a:srgbClr val="1F1F1F"/>
              </a:solidFill>
              <a:effectLst/>
              <a:latin typeface="Google Sans"/>
            </a:endParaRPr>
          </a:p>
          <a:p>
            <a:pPr algn="l"/>
            <a:r>
              <a:rPr lang="en-US" b="1" i="0" dirty="0">
                <a:solidFill>
                  <a:srgbClr val="1F1F1F"/>
                </a:solidFill>
                <a:effectLst/>
                <a:latin typeface="Google Sans"/>
              </a:rPr>
              <a:t>Mobile App Development:</a:t>
            </a:r>
            <a:r>
              <a:rPr lang="en-US" b="0" i="0" dirty="0">
                <a:solidFill>
                  <a:srgbClr val="1F1F1F"/>
                </a:solidFill>
                <a:effectLst/>
                <a:latin typeface="Google Sans"/>
              </a:rPr>
              <a:t> Expanding accessibility through a mobile application that communicates with the existing server.</a:t>
            </a:r>
          </a:p>
          <a:p>
            <a:pPr algn="l">
              <a:buFont typeface="Arial" panose="020B0604020202020204" pitchFamily="34" charset="0"/>
              <a:buChar char="•"/>
            </a:pPr>
            <a:endParaRPr lang="en-US" b="0" i="0" dirty="0">
              <a:solidFill>
                <a:srgbClr val="1F1F1F"/>
              </a:solidFill>
              <a:effectLst/>
              <a:latin typeface="Google Sans"/>
            </a:endParaRPr>
          </a:p>
          <a:p>
            <a:pPr algn="l"/>
            <a:r>
              <a:rPr lang="en-US" b="1" i="0" dirty="0">
                <a:solidFill>
                  <a:srgbClr val="1F1F1F"/>
                </a:solidFill>
                <a:effectLst/>
                <a:latin typeface="Google Sans"/>
              </a:rPr>
              <a:t>Automated Review Summarization:</a:t>
            </a:r>
            <a:r>
              <a:rPr lang="en-US" b="0" i="0" dirty="0">
                <a:solidFill>
                  <a:srgbClr val="1F1F1F"/>
                </a:solidFill>
                <a:effectLst/>
                <a:latin typeface="Google Sans"/>
              </a:rPr>
              <a:t> Utilizing web workers to run the product review summarization script at regular intervals, ensuring up-to-date summaries.</a:t>
            </a:r>
          </a:p>
          <a:p>
            <a:pPr algn="l">
              <a:buFont typeface="Arial" panose="020B0604020202020204" pitchFamily="34" charset="0"/>
              <a:buChar char="•"/>
            </a:pPr>
            <a:endParaRPr lang="en-US" b="0" i="0" dirty="0">
              <a:solidFill>
                <a:srgbClr val="1F1F1F"/>
              </a:solidFill>
              <a:effectLst/>
              <a:latin typeface="Google Sans"/>
            </a:endParaRPr>
          </a:p>
          <a:p>
            <a:pPr algn="l"/>
            <a:r>
              <a:rPr lang="en-US" b="1" i="0" dirty="0">
                <a:solidFill>
                  <a:srgbClr val="1F1F1F"/>
                </a:solidFill>
                <a:effectLst/>
                <a:latin typeface="Google Sans"/>
              </a:rPr>
              <a:t>Multilingual Support:</a:t>
            </a:r>
            <a:r>
              <a:rPr lang="en-US" b="0" i="0" dirty="0">
                <a:solidFill>
                  <a:srgbClr val="1F1F1F"/>
                </a:solidFill>
                <a:effectLst/>
                <a:latin typeface="Google Sans"/>
              </a:rPr>
              <a:t> Catering to a wider audience by enabling the chatbot to interact in multiple languages.</a:t>
            </a:r>
          </a:p>
          <a:p>
            <a:pPr algn="l">
              <a:buFont typeface="Arial" panose="020B0604020202020204" pitchFamily="34" charset="0"/>
              <a:buChar char="•"/>
            </a:pPr>
            <a:endParaRPr lang="en-US" b="0" i="0" dirty="0">
              <a:solidFill>
                <a:srgbClr val="1F1F1F"/>
              </a:solidFill>
              <a:effectLst/>
              <a:latin typeface="Google Sans"/>
            </a:endParaRPr>
          </a:p>
          <a:p>
            <a:pPr algn="l"/>
            <a:r>
              <a:rPr lang="en-US" b="1" i="0" dirty="0">
                <a:solidFill>
                  <a:srgbClr val="1F1F1F"/>
                </a:solidFill>
                <a:effectLst/>
                <a:latin typeface="Google Sans"/>
              </a:rPr>
              <a:t>Reduced Latency in Virtual Try-On:</a:t>
            </a:r>
            <a:r>
              <a:rPr lang="en-US" b="0" i="0" dirty="0">
                <a:solidFill>
                  <a:srgbClr val="1F1F1F"/>
                </a:solidFill>
                <a:effectLst/>
                <a:latin typeface="Google Sans"/>
              </a:rPr>
              <a:t> Leveraging GPUs can potentially reduce the processing time for virtual try-on, leading to a smoother user experience.</a:t>
            </a:r>
          </a:p>
        </p:txBody>
      </p:sp>
      <p:sp>
        <p:nvSpPr>
          <p:cNvPr id="2" name="TextBox 1">
            <a:extLst>
              <a:ext uri="{FF2B5EF4-FFF2-40B4-BE49-F238E27FC236}">
                <a16:creationId xmlns:a16="http://schemas.microsoft.com/office/drawing/2014/main" id="{382CB316-E7DC-9EAC-08EB-58D892B5F046}"/>
              </a:ext>
            </a:extLst>
          </p:cNvPr>
          <p:cNvSpPr txBox="1"/>
          <p:nvPr/>
        </p:nvSpPr>
        <p:spPr>
          <a:xfrm>
            <a:off x="11734581" y="6488668"/>
            <a:ext cx="505267" cy="369332"/>
          </a:xfrm>
          <a:prstGeom prst="rect">
            <a:avLst/>
          </a:prstGeom>
          <a:noFill/>
        </p:spPr>
        <p:txBody>
          <a:bodyPr wrap="none" rtlCol="0">
            <a:spAutoFit/>
          </a:bodyPr>
          <a:lstStyle/>
          <a:p>
            <a:r>
              <a:rPr lang="en-US" dirty="0">
                <a:solidFill>
                  <a:srgbClr val="0070C0"/>
                </a:solidFill>
              </a:rPr>
              <a:t> </a:t>
            </a:r>
            <a:r>
              <a:rPr lang="en-US" dirty="0"/>
              <a:t>43</a:t>
            </a:r>
          </a:p>
        </p:txBody>
      </p:sp>
    </p:spTree>
    <p:extLst>
      <p:ext uri="{BB962C8B-B14F-4D97-AF65-F5344CB8AC3E}">
        <p14:creationId xmlns:p14="http://schemas.microsoft.com/office/powerpoint/2010/main" val="1911934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525301" y="2611693"/>
            <a:ext cx="9141397" cy="615553"/>
          </a:xfrm>
        </p:spPr>
        <p:txBody>
          <a:bodyPr/>
          <a:lstStyle/>
          <a:p>
            <a:r>
              <a:rPr lang="en-US" dirty="0"/>
              <a:t>THANH YOU !!!</a:t>
            </a:r>
          </a:p>
        </p:txBody>
      </p:sp>
      <p:sp>
        <p:nvSpPr>
          <p:cNvPr id="2" name="TextBox 1">
            <a:extLst>
              <a:ext uri="{FF2B5EF4-FFF2-40B4-BE49-F238E27FC236}">
                <a16:creationId xmlns:a16="http://schemas.microsoft.com/office/drawing/2014/main" id="{A2EC81C7-8563-E863-D2FE-5F23C8E581CD}"/>
              </a:ext>
            </a:extLst>
          </p:cNvPr>
          <p:cNvSpPr txBox="1"/>
          <p:nvPr/>
        </p:nvSpPr>
        <p:spPr>
          <a:xfrm>
            <a:off x="11734581" y="6488668"/>
            <a:ext cx="505267" cy="369332"/>
          </a:xfrm>
          <a:prstGeom prst="rect">
            <a:avLst/>
          </a:prstGeom>
          <a:noFill/>
        </p:spPr>
        <p:txBody>
          <a:bodyPr wrap="none" rtlCol="0">
            <a:spAutoFit/>
          </a:bodyPr>
          <a:lstStyle/>
          <a:p>
            <a:r>
              <a:rPr lang="en-US" dirty="0">
                <a:solidFill>
                  <a:srgbClr val="0070C0"/>
                </a:solidFill>
              </a:rPr>
              <a:t> </a:t>
            </a:r>
            <a:r>
              <a:rPr lang="en-US" dirty="0">
                <a:solidFill>
                  <a:schemeClr val="accent2"/>
                </a:solidFill>
              </a:rPr>
              <a:t>44</a:t>
            </a:r>
          </a:p>
        </p:txBody>
      </p:sp>
    </p:spTree>
    <p:extLst>
      <p:ext uri="{BB962C8B-B14F-4D97-AF65-F5344CB8AC3E}">
        <p14:creationId xmlns:p14="http://schemas.microsoft.com/office/powerpoint/2010/main" val="576716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525301" y="2939685"/>
            <a:ext cx="9141397" cy="615553"/>
          </a:xfrm>
        </p:spPr>
        <p:txBody>
          <a:bodyPr/>
          <a:lstStyle/>
          <a:p>
            <a:r>
              <a:rPr lang="en-US" dirty="0"/>
              <a:t>METHODOLOGY </a:t>
            </a:r>
          </a:p>
        </p:txBody>
      </p:sp>
      <p:sp>
        <p:nvSpPr>
          <p:cNvPr id="2" name="TextBox 1">
            <a:extLst>
              <a:ext uri="{FF2B5EF4-FFF2-40B4-BE49-F238E27FC236}">
                <a16:creationId xmlns:a16="http://schemas.microsoft.com/office/drawing/2014/main" id="{B3583AC1-578D-3B7E-0136-6E4CB58ED74B}"/>
              </a:ext>
            </a:extLst>
          </p:cNvPr>
          <p:cNvSpPr txBox="1"/>
          <p:nvPr/>
        </p:nvSpPr>
        <p:spPr>
          <a:xfrm>
            <a:off x="11734581" y="6488668"/>
            <a:ext cx="377026" cy="369332"/>
          </a:xfrm>
          <a:prstGeom prst="rect">
            <a:avLst/>
          </a:prstGeom>
          <a:noFill/>
        </p:spPr>
        <p:txBody>
          <a:bodyPr wrap="none" rtlCol="0">
            <a:spAutoFit/>
          </a:bodyPr>
          <a:lstStyle/>
          <a:p>
            <a:r>
              <a:rPr lang="en-US" dirty="0">
                <a:solidFill>
                  <a:srgbClr val="0070C0"/>
                </a:solidFill>
              </a:rPr>
              <a:t> </a:t>
            </a:r>
            <a:r>
              <a:rPr lang="en-US" dirty="0"/>
              <a:t>5</a:t>
            </a:r>
          </a:p>
        </p:txBody>
      </p:sp>
    </p:spTree>
    <p:extLst>
      <p:ext uri="{BB962C8B-B14F-4D97-AF65-F5344CB8AC3E}">
        <p14:creationId xmlns:p14="http://schemas.microsoft.com/office/powerpoint/2010/main" val="80354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262CD5-AD01-42E3-9173-97C12BB0D9B8}"/>
              </a:ext>
            </a:extLst>
          </p:cNvPr>
          <p:cNvSpPr>
            <a:spLocks noGrp="1"/>
          </p:cNvSpPr>
          <p:nvPr>
            <p:ph type="title"/>
          </p:nvPr>
        </p:nvSpPr>
        <p:spPr>
          <a:xfrm>
            <a:off x="5199743" y="238883"/>
            <a:ext cx="6477000" cy="1189037"/>
          </a:xfrm>
        </p:spPr>
        <p:txBody>
          <a:bodyPr>
            <a:normAutofit/>
          </a:bodyPr>
          <a:lstStyle/>
          <a:p>
            <a:r>
              <a:rPr lang="en-US" dirty="0">
                <a:solidFill>
                  <a:srgbClr val="008EE8"/>
                </a:solidFill>
                <a:latin typeface="RobotoSlab"/>
              </a:rPr>
              <a:t>CHATBOT</a:t>
            </a:r>
            <a:br>
              <a:rPr lang="en-US" dirty="0"/>
            </a:br>
            <a:endParaRPr lang="en-US" dirty="0"/>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5199743" y="1162878"/>
            <a:ext cx="6477000" cy="5456239"/>
          </a:xfrm>
        </p:spPr>
        <p:txBody>
          <a:bodyPr vert="horz" lIns="91440" tIns="45720" rIns="91440" bIns="45720" rtlCol="0" anchor="t">
            <a:normAutofit fontScale="92500" lnSpcReduction="20000"/>
          </a:bodyPr>
          <a:lstStyle/>
          <a:p>
            <a:pPr algn="l"/>
            <a:r>
              <a:rPr lang="en-US" b="1" i="0" dirty="0">
                <a:solidFill>
                  <a:srgbClr val="1F1F1F"/>
                </a:solidFill>
                <a:effectLst/>
                <a:latin typeface="Google Sans"/>
              </a:rPr>
              <a:t>Retrieval-Based Model for Efficient Responses</a:t>
            </a:r>
            <a:endParaRPr lang="en-US" b="0" i="0" dirty="0">
              <a:solidFill>
                <a:srgbClr val="1F1F1F"/>
              </a:solidFill>
              <a:effectLst/>
              <a:latin typeface="Google Sans"/>
            </a:endParaRPr>
          </a:p>
          <a:p>
            <a:pPr algn="l"/>
            <a:r>
              <a:rPr lang="en-US" b="0" i="0" dirty="0">
                <a:solidFill>
                  <a:srgbClr val="1F1F1F"/>
                </a:solidFill>
                <a:effectLst/>
                <a:latin typeface="Google Sans"/>
              </a:rPr>
              <a:t>The Shopping Assistant utilizes a retrieval-based model to efficiently deliver responses to user queries. This model employs a technique called </a:t>
            </a:r>
            <a:r>
              <a:rPr lang="en-US" b="1" i="0" dirty="0">
                <a:solidFill>
                  <a:srgbClr val="1F1F1F"/>
                </a:solidFill>
                <a:effectLst/>
                <a:latin typeface="Google Sans"/>
              </a:rPr>
              <a:t>weighted TF-IDF</a:t>
            </a:r>
            <a:r>
              <a:rPr lang="en-US" b="0" i="0" dirty="0">
                <a:solidFill>
                  <a:srgbClr val="1F1F1F"/>
                </a:solidFill>
                <a:effectLst/>
                <a:latin typeface="Google Sans"/>
              </a:rPr>
              <a:t> in conjunction with </a:t>
            </a:r>
            <a:r>
              <a:rPr lang="en-US" b="1" i="0" dirty="0">
                <a:solidFill>
                  <a:srgbClr val="1F1F1F"/>
                </a:solidFill>
                <a:effectLst/>
                <a:latin typeface="Google Sans"/>
              </a:rPr>
              <a:t>cosine similarity</a:t>
            </a:r>
            <a:r>
              <a:rPr lang="en-US" b="0" i="0" dirty="0">
                <a:solidFill>
                  <a:srgbClr val="1F1F1F"/>
                </a:solidFill>
                <a:effectLst/>
                <a:latin typeface="Google Sans"/>
              </a:rPr>
              <a:t>. Weighted TF-IDF helps identify the most relevant keywords within product descriptions and reviews, while cosine similarity measures the similarity between a user's query and these keywords. This combined approach allows the Shopping Assistant to quickly retrieve the closest pre-defined response that best addresses the user's needs.</a:t>
            </a:r>
          </a:p>
          <a:p>
            <a:pPr algn="l"/>
            <a:r>
              <a:rPr lang="en-US" b="1" i="0" dirty="0">
                <a:solidFill>
                  <a:srgbClr val="1F1F1F"/>
                </a:solidFill>
                <a:effectLst/>
                <a:latin typeface="Google Sans"/>
              </a:rPr>
              <a:t>Pre-defined Response Categories</a:t>
            </a:r>
            <a:endParaRPr lang="en-US" b="0" i="0" dirty="0">
              <a:solidFill>
                <a:srgbClr val="1F1F1F"/>
              </a:solidFill>
              <a:effectLst/>
              <a:latin typeface="Google Sans"/>
            </a:endParaRPr>
          </a:p>
          <a:p>
            <a:pPr algn="l"/>
            <a:r>
              <a:rPr lang="en-US" b="0" i="0" dirty="0">
                <a:solidFill>
                  <a:srgbClr val="1F1F1F"/>
                </a:solidFill>
                <a:effectLst/>
                <a:latin typeface="Google Sans"/>
              </a:rPr>
              <a:t>The Shopping Assistant's pre-defined responses fall into four main categories:</a:t>
            </a:r>
          </a:p>
          <a:p>
            <a:pPr algn="l">
              <a:buFont typeface="+mj-lt"/>
              <a:buAutoNum type="arabicPeriod"/>
            </a:pPr>
            <a:r>
              <a:rPr lang="en-US" b="1" i="0" dirty="0">
                <a:solidFill>
                  <a:srgbClr val="1F1F1F"/>
                </a:solidFill>
                <a:effectLst/>
                <a:latin typeface="Google Sans"/>
              </a:rPr>
              <a:t>Product Recommendations:</a:t>
            </a:r>
            <a:r>
              <a:rPr lang="en-US" b="0" i="0" dirty="0">
                <a:solidFill>
                  <a:srgbClr val="1F1F1F"/>
                </a:solidFill>
                <a:effectLst/>
                <a:latin typeface="Google Sans"/>
              </a:rPr>
              <a:t> Suggesting relevant products based on user preferences.</a:t>
            </a:r>
          </a:p>
          <a:p>
            <a:pPr algn="l">
              <a:buFont typeface="+mj-lt"/>
              <a:buAutoNum type="arabicPeriod"/>
            </a:pPr>
            <a:r>
              <a:rPr lang="en-US" b="1" i="0" dirty="0">
                <a:solidFill>
                  <a:srgbClr val="1F1F1F"/>
                </a:solidFill>
                <a:effectLst/>
                <a:latin typeface="Google Sans"/>
              </a:rPr>
              <a:t>Review Summaries:</a:t>
            </a:r>
            <a:r>
              <a:rPr lang="en-US" b="0" i="0" dirty="0">
                <a:solidFill>
                  <a:srgbClr val="1F1F1F"/>
                </a:solidFill>
                <a:effectLst/>
                <a:latin typeface="Google Sans"/>
              </a:rPr>
              <a:t> Providing concise summaries of product reviews to aid informed decisions.</a:t>
            </a:r>
          </a:p>
          <a:p>
            <a:pPr algn="l">
              <a:buFont typeface="+mj-lt"/>
              <a:buAutoNum type="arabicPeriod"/>
            </a:pPr>
            <a:r>
              <a:rPr lang="en-US" b="1" i="0" dirty="0">
                <a:solidFill>
                  <a:srgbClr val="1F1F1F"/>
                </a:solidFill>
                <a:effectLst/>
                <a:latin typeface="Google Sans"/>
              </a:rPr>
              <a:t>Virtual Try-On Experience:</a:t>
            </a:r>
            <a:r>
              <a:rPr lang="en-US" b="0" i="0" dirty="0">
                <a:solidFill>
                  <a:srgbClr val="1F1F1F"/>
                </a:solidFill>
                <a:effectLst/>
                <a:latin typeface="Google Sans"/>
              </a:rPr>
              <a:t> Offering real-time virtual try-on functionality for specific fashion items like T-shirts and sunglasses.</a:t>
            </a:r>
          </a:p>
          <a:p>
            <a:pPr algn="l">
              <a:buFont typeface="+mj-lt"/>
              <a:buAutoNum type="arabicPeriod"/>
            </a:pPr>
            <a:r>
              <a:rPr lang="en-US" b="1" i="0" dirty="0">
                <a:solidFill>
                  <a:srgbClr val="1F1F1F"/>
                </a:solidFill>
                <a:effectLst/>
                <a:latin typeface="Google Sans"/>
              </a:rPr>
              <a:t>General Conversation:</a:t>
            </a:r>
            <a:r>
              <a:rPr lang="en-US" b="0" i="0" dirty="0">
                <a:solidFill>
                  <a:srgbClr val="1F1F1F"/>
                </a:solidFill>
                <a:effectLst/>
                <a:latin typeface="Google Sans"/>
              </a:rPr>
              <a:t> Handling greetings, thanks, and other general conversational interactions.</a:t>
            </a:r>
          </a:p>
        </p:txBody>
      </p:sp>
      <p:sp>
        <p:nvSpPr>
          <p:cNvPr id="2" name="TextBox 1">
            <a:extLst>
              <a:ext uri="{FF2B5EF4-FFF2-40B4-BE49-F238E27FC236}">
                <a16:creationId xmlns:a16="http://schemas.microsoft.com/office/drawing/2014/main" id="{C9E815CA-F1DA-8FBF-762E-7393EDCED35C}"/>
              </a:ext>
            </a:extLst>
          </p:cNvPr>
          <p:cNvSpPr txBox="1"/>
          <p:nvPr/>
        </p:nvSpPr>
        <p:spPr>
          <a:xfrm>
            <a:off x="11734581" y="6488668"/>
            <a:ext cx="377026" cy="369332"/>
          </a:xfrm>
          <a:prstGeom prst="rect">
            <a:avLst/>
          </a:prstGeom>
          <a:noFill/>
        </p:spPr>
        <p:txBody>
          <a:bodyPr wrap="none" rtlCol="0">
            <a:spAutoFit/>
          </a:bodyPr>
          <a:lstStyle/>
          <a:p>
            <a:r>
              <a:rPr lang="en-US" dirty="0">
                <a:solidFill>
                  <a:srgbClr val="0070C0"/>
                </a:solidFill>
              </a:rPr>
              <a:t> 6</a:t>
            </a:r>
          </a:p>
        </p:txBody>
      </p:sp>
    </p:spTree>
    <p:extLst>
      <p:ext uri="{BB962C8B-B14F-4D97-AF65-F5344CB8AC3E}">
        <p14:creationId xmlns:p14="http://schemas.microsoft.com/office/powerpoint/2010/main" val="394783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2F3CB5E2-88EF-DFED-6222-985E2EFEC6F2}"/>
              </a:ext>
            </a:extLst>
          </p:cNvPr>
          <p:cNvSpPr txBox="1">
            <a:spLocks/>
          </p:cNvSpPr>
          <p:nvPr/>
        </p:nvSpPr>
        <p:spPr>
          <a:xfrm>
            <a:off x="503582" y="113630"/>
            <a:ext cx="10591800" cy="646332"/>
          </a:xfrm>
          <a:prstGeom prst="rect">
            <a:avLst/>
          </a:prstGeom>
        </p:spPr>
        <p:txBody>
          <a:bodyPr>
            <a:noAutofit/>
          </a:bodyPr>
          <a:lstStyle>
            <a:lvl1pPr algn="l" defTabSz="914400" rtl="0" eaLnBrk="1" latinLnBrk="0" hangingPunct="1">
              <a:lnSpc>
                <a:spcPct val="90000"/>
              </a:lnSpc>
              <a:spcBef>
                <a:spcPts val="1000"/>
              </a:spcBef>
              <a:buNone/>
              <a:defRPr sz="4000" b="1" kern="1200">
                <a:solidFill>
                  <a:schemeClr val="accent3">
                    <a:lumMod val="75000"/>
                  </a:schemeClr>
                </a:solidFill>
                <a:latin typeface="+mj-lt"/>
                <a:ea typeface="+mj-ea"/>
                <a:cs typeface="+mj-cs"/>
              </a:defRPr>
            </a:lvl1pPr>
          </a:lstStyle>
          <a:p>
            <a:pPr fontAlgn="auto">
              <a:spcAft>
                <a:spcPts val="0"/>
              </a:spcAft>
            </a:pPr>
            <a:r>
              <a:rPr lang="en-US" dirty="0">
                <a:solidFill>
                  <a:srgbClr val="008EE8"/>
                </a:solidFill>
                <a:latin typeface="RobotoSlab"/>
              </a:rPr>
              <a:t>RETRIEVAL BASED MODEL </a:t>
            </a:r>
          </a:p>
          <a:p>
            <a:pPr fontAlgn="auto">
              <a:spcAft>
                <a:spcPts val="0"/>
              </a:spcAft>
            </a:pPr>
            <a:r>
              <a:rPr lang="en-US" sz="1800" dirty="0">
                <a:solidFill>
                  <a:srgbClr val="008EE8"/>
                </a:solidFill>
                <a:latin typeface="RobotoSlab"/>
              </a:rPr>
              <a:t> </a:t>
            </a:r>
            <a:endParaRPr lang="en-US" dirty="0"/>
          </a:p>
        </p:txBody>
      </p:sp>
      <p:pic>
        <p:nvPicPr>
          <p:cNvPr id="1026" name="Picture 2" descr="page8image31327440">
            <a:extLst>
              <a:ext uri="{FF2B5EF4-FFF2-40B4-BE49-F238E27FC236}">
                <a16:creationId xmlns:a16="http://schemas.microsoft.com/office/drawing/2014/main" id="{B4B0E0DA-0B40-BB7C-E9CD-53BD2A8ED5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7886" y="1023730"/>
            <a:ext cx="7550870" cy="463163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page8image14016432">
            <a:extLst>
              <a:ext uri="{FF2B5EF4-FFF2-40B4-BE49-F238E27FC236}">
                <a16:creationId xmlns:a16="http://schemas.microsoft.com/office/drawing/2014/main" id="{278ECF29-FE5D-1937-BE14-492CAAA977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7886" y="1093304"/>
            <a:ext cx="701269" cy="50556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59B74AC-79D3-FB20-91FB-5A1AA3D3F4FF}"/>
              </a:ext>
            </a:extLst>
          </p:cNvPr>
          <p:cNvSpPr txBox="1"/>
          <p:nvPr/>
        </p:nvSpPr>
        <p:spPr>
          <a:xfrm>
            <a:off x="11734581" y="6488668"/>
            <a:ext cx="377026" cy="369332"/>
          </a:xfrm>
          <a:prstGeom prst="rect">
            <a:avLst/>
          </a:prstGeom>
          <a:noFill/>
        </p:spPr>
        <p:txBody>
          <a:bodyPr wrap="none" rtlCol="0">
            <a:spAutoFit/>
          </a:bodyPr>
          <a:lstStyle/>
          <a:p>
            <a:r>
              <a:rPr lang="en-US" dirty="0">
                <a:solidFill>
                  <a:srgbClr val="0070C0"/>
                </a:solidFill>
              </a:rPr>
              <a:t> </a:t>
            </a:r>
            <a:r>
              <a:rPr lang="en-US" dirty="0"/>
              <a:t>7</a:t>
            </a:r>
          </a:p>
        </p:txBody>
      </p:sp>
    </p:spTree>
    <p:extLst>
      <p:ext uri="{BB962C8B-B14F-4D97-AF65-F5344CB8AC3E}">
        <p14:creationId xmlns:p14="http://schemas.microsoft.com/office/powerpoint/2010/main" val="1470979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1C2F43-E8B1-BE28-BD5D-EDD67833F3C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527FF2F-EE85-67C5-07A7-D818667923E1}"/>
              </a:ext>
            </a:extLst>
          </p:cNvPr>
          <p:cNvSpPr>
            <a:spLocks noGrp="1"/>
          </p:cNvSpPr>
          <p:nvPr>
            <p:ph type="title"/>
          </p:nvPr>
        </p:nvSpPr>
        <p:spPr>
          <a:xfrm>
            <a:off x="1525301" y="2939685"/>
            <a:ext cx="9141397" cy="615553"/>
          </a:xfrm>
        </p:spPr>
        <p:txBody>
          <a:bodyPr/>
          <a:lstStyle/>
          <a:p>
            <a:r>
              <a:rPr lang="en-US" dirty="0"/>
              <a:t>VIRTUAL TRY-ON </a:t>
            </a:r>
          </a:p>
        </p:txBody>
      </p:sp>
      <p:sp>
        <p:nvSpPr>
          <p:cNvPr id="2" name="TextBox 1">
            <a:extLst>
              <a:ext uri="{FF2B5EF4-FFF2-40B4-BE49-F238E27FC236}">
                <a16:creationId xmlns:a16="http://schemas.microsoft.com/office/drawing/2014/main" id="{A26C580A-F8FF-511C-0CC7-E1E8187D1BB2}"/>
              </a:ext>
            </a:extLst>
          </p:cNvPr>
          <p:cNvSpPr txBox="1"/>
          <p:nvPr/>
        </p:nvSpPr>
        <p:spPr>
          <a:xfrm>
            <a:off x="11734581" y="6488668"/>
            <a:ext cx="312906" cy="369332"/>
          </a:xfrm>
          <a:prstGeom prst="rect">
            <a:avLst/>
          </a:prstGeom>
          <a:noFill/>
        </p:spPr>
        <p:txBody>
          <a:bodyPr wrap="none" rtlCol="0">
            <a:spAutoFit/>
          </a:bodyPr>
          <a:lstStyle/>
          <a:p>
            <a:r>
              <a:rPr lang="en-US" dirty="0"/>
              <a:t>8</a:t>
            </a:r>
          </a:p>
        </p:txBody>
      </p:sp>
    </p:spTree>
    <p:extLst>
      <p:ext uri="{BB962C8B-B14F-4D97-AF65-F5344CB8AC3E}">
        <p14:creationId xmlns:p14="http://schemas.microsoft.com/office/powerpoint/2010/main" val="2222207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A3DCD5-462B-2BC8-02BF-01C140058FB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D6646B9-7C83-C852-781E-D349F03057F3}"/>
              </a:ext>
            </a:extLst>
          </p:cNvPr>
          <p:cNvSpPr>
            <a:spLocks noGrp="1"/>
          </p:cNvSpPr>
          <p:nvPr>
            <p:ph type="title"/>
          </p:nvPr>
        </p:nvSpPr>
        <p:spPr>
          <a:xfrm>
            <a:off x="5199743" y="238883"/>
            <a:ext cx="6477000" cy="1189037"/>
          </a:xfrm>
        </p:spPr>
        <p:txBody>
          <a:bodyPr>
            <a:normAutofit/>
          </a:bodyPr>
          <a:lstStyle/>
          <a:p>
            <a:r>
              <a:rPr lang="en-US" dirty="0">
                <a:solidFill>
                  <a:srgbClr val="008EE8"/>
                </a:solidFill>
                <a:latin typeface="RobotoSlab"/>
              </a:rPr>
              <a:t>DATA PREPROCESSING</a:t>
            </a:r>
            <a:br>
              <a:rPr lang="en-US" dirty="0"/>
            </a:br>
            <a:endParaRPr lang="en-US" dirty="0"/>
          </a:p>
        </p:txBody>
      </p:sp>
      <p:sp>
        <p:nvSpPr>
          <p:cNvPr id="3" name="Text Placeholder 2">
            <a:extLst>
              <a:ext uri="{FF2B5EF4-FFF2-40B4-BE49-F238E27FC236}">
                <a16:creationId xmlns:a16="http://schemas.microsoft.com/office/drawing/2014/main" id="{5CEF9003-814C-1229-916D-37D742A15845}"/>
              </a:ext>
            </a:extLst>
          </p:cNvPr>
          <p:cNvSpPr>
            <a:spLocks noGrp="1"/>
          </p:cNvSpPr>
          <p:nvPr>
            <p:ph type="body" sz="quarter" idx="11"/>
          </p:nvPr>
        </p:nvSpPr>
        <p:spPr>
          <a:xfrm>
            <a:off x="4860236" y="884583"/>
            <a:ext cx="7185990" cy="5734533"/>
          </a:xfrm>
        </p:spPr>
        <p:txBody>
          <a:bodyPr vert="horz" lIns="91440" tIns="45720" rIns="91440" bIns="45720" rtlCol="0" anchor="t">
            <a:normAutofit/>
          </a:bodyPr>
          <a:lstStyle/>
          <a:p>
            <a:pPr algn="l"/>
            <a:r>
              <a:rPr lang="en-US" b="1" i="0" dirty="0">
                <a:solidFill>
                  <a:srgbClr val="1F1F1F"/>
                </a:solidFill>
                <a:effectLst/>
                <a:latin typeface="Google Sans"/>
              </a:rPr>
              <a:t>Clothing-Agnostic Person Representation</a:t>
            </a:r>
            <a:endParaRPr lang="en-US" b="0" i="0" dirty="0">
              <a:solidFill>
                <a:srgbClr val="1F1F1F"/>
              </a:solidFill>
              <a:effectLst/>
              <a:latin typeface="Google Sans"/>
            </a:endParaRPr>
          </a:p>
          <a:p>
            <a:pPr algn="l"/>
            <a:r>
              <a:rPr lang="en-US" b="0" i="0" dirty="0">
                <a:solidFill>
                  <a:srgbClr val="1F1F1F"/>
                </a:solidFill>
                <a:effectLst/>
                <a:latin typeface="Google Sans"/>
              </a:rPr>
              <a:t>The GMM (Geometric Matching Module) utilizes a clothing-agnostic person representation to understand the user's body shape and pose. This representation combines three key components:</a:t>
            </a:r>
          </a:p>
          <a:p>
            <a:pPr algn="l"/>
            <a:r>
              <a:rPr lang="en-US" b="1" i="0" dirty="0">
                <a:solidFill>
                  <a:srgbClr val="1F1F1F"/>
                </a:solidFill>
                <a:effectLst/>
                <a:latin typeface="Google Sans"/>
              </a:rPr>
              <a:t>          Pose Heatmap:</a:t>
            </a:r>
            <a:r>
              <a:rPr lang="en-US" b="0" i="0" dirty="0">
                <a:solidFill>
                  <a:srgbClr val="1F1F1F"/>
                </a:solidFill>
                <a:effectLst/>
                <a:latin typeface="Google Sans"/>
              </a:rPr>
              <a:t> This is a heatmap generated using the "</a:t>
            </a:r>
            <a:r>
              <a:rPr lang="en-US" b="0" i="0" dirty="0" err="1">
                <a:solidFill>
                  <a:srgbClr val="1F1F1F"/>
                </a:solidFill>
                <a:effectLst/>
                <a:latin typeface="Google Sans"/>
              </a:rPr>
              <a:t>OpenPose</a:t>
            </a:r>
            <a:r>
              <a:rPr lang="en-US" b="0" i="0" dirty="0">
                <a:solidFill>
                  <a:srgbClr val="1F1F1F"/>
                </a:solidFill>
                <a:effectLst/>
                <a:latin typeface="Google Sans"/>
              </a:rPr>
              <a:t>" library. It captures the location and intensity of </a:t>
            </a:r>
            <a:r>
              <a:rPr lang="en-US" b="1" i="0" dirty="0">
                <a:solidFill>
                  <a:srgbClr val="1F1F1F"/>
                </a:solidFill>
                <a:effectLst/>
                <a:latin typeface="Google Sans"/>
              </a:rPr>
              <a:t>18 key body joints</a:t>
            </a:r>
            <a:r>
              <a:rPr lang="en-US" b="0" i="0" dirty="0">
                <a:solidFill>
                  <a:srgbClr val="1F1F1F"/>
                </a:solidFill>
                <a:effectLst/>
                <a:latin typeface="Google Sans"/>
              </a:rPr>
              <a:t>, providing information about the user's posture.</a:t>
            </a:r>
          </a:p>
          <a:p>
            <a:pPr algn="l"/>
            <a:r>
              <a:rPr lang="en-US" b="1" i="0" dirty="0">
                <a:solidFill>
                  <a:srgbClr val="1F1F1F"/>
                </a:solidFill>
                <a:effectLst/>
                <a:latin typeface="Google Sans"/>
              </a:rPr>
              <a:t>           Body Mask:</a:t>
            </a:r>
            <a:r>
              <a:rPr lang="en-US" b="0" i="0" dirty="0">
                <a:solidFill>
                  <a:srgbClr val="1F1F1F"/>
                </a:solidFill>
                <a:effectLst/>
                <a:latin typeface="Google Sans"/>
              </a:rPr>
              <a:t> This is a single-channel binary mask that identifies different body parts. It essentially acts as a segmentation map, separating the body from the background.</a:t>
            </a:r>
          </a:p>
          <a:p>
            <a:pPr algn="l"/>
            <a:r>
              <a:rPr lang="en-US" b="1" i="0" dirty="0">
                <a:solidFill>
                  <a:srgbClr val="1F1F1F"/>
                </a:solidFill>
                <a:effectLst/>
                <a:latin typeface="Google Sans"/>
              </a:rPr>
              <a:t>           Reserved Regions:</a:t>
            </a:r>
            <a:r>
              <a:rPr lang="en-US" b="0" i="0" dirty="0">
                <a:solidFill>
                  <a:srgbClr val="1F1F1F"/>
                </a:solidFill>
                <a:effectLst/>
                <a:latin typeface="Google Sans"/>
              </a:rPr>
              <a:t> This is a three-channel RGB image that preserves the user's face and hair. This information is crucial to maintain a realistic appearance in the final try-on image.</a:t>
            </a:r>
          </a:p>
          <a:p>
            <a:endParaRPr lang="en-US" dirty="0">
              <a:effectLst/>
            </a:endParaRPr>
          </a:p>
        </p:txBody>
      </p:sp>
      <p:pic>
        <p:nvPicPr>
          <p:cNvPr id="2" name="Picture 7" descr="page10image30550192">
            <a:extLst>
              <a:ext uri="{FF2B5EF4-FFF2-40B4-BE49-F238E27FC236}">
                <a16:creationId xmlns:a16="http://schemas.microsoft.com/office/drawing/2014/main" id="{A5CC48E3-926B-DB62-C39C-E5C2FF5D4E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5182" y="5108161"/>
            <a:ext cx="5676900" cy="14097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DC3042A-7EE8-11F3-3B95-EC6DAF8AA712}"/>
              </a:ext>
            </a:extLst>
          </p:cNvPr>
          <p:cNvSpPr txBox="1"/>
          <p:nvPr/>
        </p:nvSpPr>
        <p:spPr>
          <a:xfrm>
            <a:off x="11734581" y="6488668"/>
            <a:ext cx="377026" cy="369332"/>
          </a:xfrm>
          <a:prstGeom prst="rect">
            <a:avLst/>
          </a:prstGeom>
          <a:noFill/>
        </p:spPr>
        <p:txBody>
          <a:bodyPr wrap="none" rtlCol="0">
            <a:spAutoFit/>
          </a:bodyPr>
          <a:lstStyle/>
          <a:p>
            <a:r>
              <a:rPr lang="en-US" dirty="0">
                <a:solidFill>
                  <a:srgbClr val="0070C0"/>
                </a:solidFill>
              </a:rPr>
              <a:t> 9</a:t>
            </a:r>
          </a:p>
        </p:txBody>
      </p:sp>
    </p:spTree>
    <p:extLst>
      <p:ext uri="{BB962C8B-B14F-4D97-AF65-F5344CB8AC3E}">
        <p14:creationId xmlns:p14="http://schemas.microsoft.com/office/powerpoint/2010/main" val="21829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17">
      <a:dk1>
        <a:sysClr val="windowText" lastClr="000000"/>
      </a:dk1>
      <a:lt1>
        <a:sysClr val="window" lastClr="FFFFFF"/>
      </a:lt1>
      <a:dk2>
        <a:srgbClr val="44546A"/>
      </a:dk2>
      <a:lt2>
        <a:srgbClr val="E7E6E6"/>
      </a:lt2>
      <a:accent1>
        <a:srgbClr val="E23042"/>
      </a:accent1>
      <a:accent2>
        <a:srgbClr val="3578AF"/>
      </a:accent2>
      <a:accent3>
        <a:srgbClr val="C4C4C4"/>
      </a:accent3>
      <a:accent4>
        <a:srgbClr val="A80B22"/>
      </a:accent4>
      <a:accent5>
        <a:srgbClr val="E2E2E2"/>
      </a:accent5>
      <a:accent6>
        <a:srgbClr val="2A6187"/>
      </a:accent6>
      <a:hlink>
        <a:srgbClr val="0563C1"/>
      </a:hlink>
      <a:folHlink>
        <a:srgbClr val="954F72"/>
      </a:folHlink>
    </a:clrScheme>
    <a:fontScheme name="Custom 8">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ewish American Heritage Month_Win32_JC_SL_v3" id="{5A91364D-DD38-4994-BB9C-41D074FD197A}" vid="{8577DF34-D72C-48EB-902A-0A54C766E053}"/>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4EE2DFF-920A-42C9-AEE0-3A0BF6AF46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DF283A3-AA81-4663-8764-64F64C723FD1}">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915C1F8C-D27A-4CE7-9DF4-4AFDB2880FA9}">
  <ds:schemaRefs>
    <ds:schemaRef ds:uri="http://schemas.microsoft.com/sharepoint/v3/contenttype/forms"/>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Office Theme</Template>
  <TotalTime>354</TotalTime>
  <Words>2371</Words>
  <Application>Microsoft Macintosh PowerPoint</Application>
  <PresentationFormat>Widescreen</PresentationFormat>
  <Paragraphs>245</Paragraphs>
  <Slides>44</Slides>
  <Notes>39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circular</vt:lpstr>
      <vt:lpstr>Google Sans</vt:lpstr>
      <vt:lpstr>RobotoSlab</vt:lpstr>
      <vt:lpstr>SourceSansPro</vt:lpstr>
      <vt:lpstr>Office Theme</vt:lpstr>
      <vt:lpstr>Advanced Certificate Program in Generative AI - December 2023  Vu Tuan Anh</vt:lpstr>
      <vt:lpstr>PROBLEM STATEMENT </vt:lpstr>
      <vt:lpstr>SOLUTION     </vt:lpstr>
      <vt:lpstr>WORKFLOW </vt:lpstr>
      <vt:lpstr>METHODOLOGY </vt:lpstr>
      <vt:lpstr>CHATBOT </vt:lpstr>
      <vt:lpstr>PowerPoint Presentation</vt:lpstr>
      <vt:lpstr>VIRTUAL TRY-ON </vt:lpstr>
      <vt:lpstr>DATA PREPROCESSING </vt:lpstr>
      <vt:lpstr>PowerPoint Presentation</vt:lpstr>
      <vt:lpstr>PowerPoint Presentation</vt:lpstr>
      <vt:lpstr>GEOMETRIC MATCHING MODULE (GMM)  </vt:lpstr>
      <vt:lpstr>PowerPoint Presentation</vt:lpstr>
      <vt:lpstr>Try-On Module (TOM) </vt:lpstr>
      <vt:lpstr>PowerPoint Presentation</vt:lpstr>
      <vt:lpstr>DATASET</vt:lpstr>
      <vt:lpstr>PowerPoint Presentation</vt:lpstr>
      <vt:lpstr>TRAINING</vt:lpstr>
      <vt:lpstr>PowerPoint Presentation</vt:lpstr>
      <vt:lpstr>VISUALISATION</vt:lpstr>
      <vt:lpstr>PowerPoint Presentation</vt:lpstr>
      <vt:lpstr>VIRTUAL TRY-ON OF SUNGLASSES </vt:lpstr>
      <vt:lpstr>PowerPoint Presentation</vt:lpstr>
      <vt:lpstr>REVIEW ANALYSIS </vt:lpstr>
      <vt:lpstr>PowerPoint Presentation</vt:lpstr>
      <vt:lpstr>RECOMMENDER SYSTEM  </vt:lpstr>
      <vt:lpstr>PowerPoint Presentation</vt:lpstr>
      <vt:lpstr>WORKING PROTOTYPE   </vt:lpstr>
      <vt:lpstr>PowerPoint Presentation</vt:lpstr>
      <vt:lpstr>SCREENSHOTS   </vt:lpstr>
      <vt:lpstr>PowerPoint Presentation</vt:lpstr>
      <vt:lpstr>TECH STACK   </vt:lpstr>
      <vt:lpstr>PowerPoint Presentation</vt:lpstr>
      <vt:lpstr>API DOCUMENT   </vt:lpstr>
      <vt:lpstr>PowerPoint Presentation</vt:lpstr>
      <vt:lpstr>PowerPoint Presentation</vt:lpstr>
      <vt:lpstr>PowerPoint Presentation</vt:lpstr>
      <vt:lpstr>EXTENT OF SCALABILITY</vt:lpstr>
      <vt:lpstr>PowerPoint Presentation</vt:lpstr>
      <vt:lpstr>IMPACT</vt:lpstr>
      <vt:lpstr>PowerPoint Presentation</vt:lpstr>
      <vt:lpstr>Future Enhancements</vt:lpstr>
      <vt:lpstr>PowerPoint Presentation</vt:lpstr>
      <vt:lpstr>THANH YOU !!!</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Certificate Program in Generative AI - December 2023  Vu Tuan Anh</dc:title>
  <dc:subject/>
  <dc:creator>Vũ Tuấn Anh</dc:creator>
  <cp:keywords/>
  <dc:description/>
  <cp:lastModifiedBy>Vũ Tuấn Anh</cp:lastModifiedBy>
  <cp:revision>12</cp:revision>
  <dcterms:created xsi:type="dcterms:W3CDTF">2024-03-12T09:33:29Z</dcterms:created>
  <dcterms:modified xsi:type="dcterms:W3CDTF">2024-03-20T02:29:33Z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