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61"/>
  </p:notesMasterIdLst>
  <p:handoutMasterIdLst>
    <p:handoutMasterId r:id="rId62"/>
  </p:handoutMasterIdLst>
  <p:sldIdLst>
    <p:sldId id="1864" r:id="rId5"/>
    <p:sldId id="1911" r:id="rId6"/>
    <p:sldId id="1846" r:id="rId7"/>
    <p:sldId id="1912" r:id="rId8"/>
    <p:sldId id="1905" r:id="rId9"/>
    <p:sldId id="1913" r:id="rId10"/>
    <p:sldId id="1868" r:id="rId11"/>
    <p:sldId id="1904" r:id="rId12"/>
    <p:sldId id="1914" r:id="rId13"/>
    <p:sldId id="1906" r:id="rId14"/>
    <p:sldId id="1915" r:id="rId15"/>
    <p:sldId id="1907" r:id="rId16"/>
    <p:sldId id="1908" r:id="rId17"/>
    <p:sldId id="1909" r:id="rId18"/>
    <p:sldId id="1910" r:id="rId19"/>
    <p:sldId id="1848" r:id="rId20"/>
    <p:sldId id="1845" r:id="rId21"/>
    <p:sldId id="1849" r:id="rId22"/>
    <p:sldId id="1866" r:id="rId23"/>
    <p:sldId id="1869" r:id="rId24"/>
    <p:sldId id="1870" r:id="rId25"/>
    <p:sldId id="1852" r:id="rId26"/>
    <p:sldId id="1871" r:id="rId27"/>
    <p:sldId id="1872" r:id="rId28"/>
    <p:sldId id="1873" r:id="rId29"/>
    <p:sldId id="1875" r:id="rId30"/>
    <p:sldId id="1874" r:id="rId31"/>
    <p:sldId id="1876" r:id="rId32"/>
    <p:sldId id="1877" r:id="rId33"/>
    <p:sldId id="1878" r:id="rId34"/>
    <p:sldId id="1879" r:id="rId35"/>
    <p:sldId id="1880" r:id="rId36"/>
    <p:sldId id="1881" r:id="rId37"/>
    <p:sldId id="1882" r:id="rId38"/>
    <p:sldId id="1883" r:id="rId39"/>
    <p:sldId id="1884" r:id="rId40"/>
    <p:sldId id="1885" r:id="rId41"/>
    <p:sldId id="1886" r:id="rId42"/>
    <p:sldId id="1887" r:id="rId43"/>
    <p:sldId id="1890" r:id="rId44"/>
    <p:sldId id="1891" r:id="rId45"/>
    <p:sldId id="1888" r:id="rId46"/>
    <p:sldId id="1889" r:id="rId47"/>
    <p:sldId id="1892" r:id="rId48"/>
    <p:sldId id="1893" r:id="rId49"/>
    <p:sldId id="1900" r:id="rId50"/>
    <p:sldId id="1901" r:id="rId51"/>
    <p:sldId id="1903" r:id="rId52"/>
    <p:sldId id="1902" r:id="rId53"/>
    <p:sldId id="1894" r:id="rId54"/>
    <p:sldId id="1895" r:id="rId55"/>
    <p:sldId id="1896" r:id="rId56"/>
    <p:sldId id="1897" r:id="rId57"/>
    <p:sldId id="1898" r:id="rId58"/>
    <p:sldId id="1899" r:id="rId59"/>
    <p:sldId id="1859" r:id="rId6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7" autoAdjust="0"/>
    <p:restoredTop sz="96327" autoAdjust="0"/>
  </p:normalViewPr>
  <p:slideViewPr>
    <p:cSldViewPr snapToGrid="0">
      <p:cViewPr varScale="1">
        <p:scale>
          <a:sx n="144" d="100"/>
          <a:sy n="144" d="100"/>
        </p:scale>
        <p:origin x="200" y="23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4755FB-C037-51AD-D3DB-39AAE1C8A9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CABA77-5AEA-B928-D4E4-5F2A421F2A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56145E-6485-9D44-AA09-8EBA7E505A25}" type="datetimeFigureOut">
              <a:rPr lang="en-US" smtClean="0"/>
              <a:t>4/15/24</a:t>
            </a:fld>
            <a:endParaRPr lang="en-US"/>
          </a:p>
        </p:txBody>
      </p:sp>
      <p:sp>
        <p:nvSpPr>
          <p:cNvPr id="4" name="Footer Placeholder 3">
            <a:extLst>
              <a:ext uri="{FF2B5EF4-FFF2-40B4-BE49-F238E27FC236}">
                <a16:creationId xmlns:a16="http://schemas.microsoft.com/office/drawing/2014/main" id="{D4B600F4-B3C4-EC29-FA5E-17ED144DB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C7F00B-8676-D4A4-3C47-6E7409D8A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25C8D-28D4-2849-8BB7-3FC1AA858AC7}" type="slidenum">
              <a:rPr lang="en-US" smtClean="0"/>
              <a:t>‹#›</a:t>
            </a:fld>
            <a:endParaRPr lang="en-US"/>
          </a:p>
        </p:txBody>
      </p:sp>
    </p:spTree>
    <p:extLst>
      <p:ext uri="{BB962C8B-B14F-4D97-AF65-F5344CB8AC3E}">
        <p14:creationId xmlns:p14="http://schemas.microsoft.com/office/powerpoint/2010/main" val="25541991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2" name="Footer Placeholder 1">
            <a:extLst>
              <a:ext uri="{FF2B5EF4-FFF2-40B4-BE49-F238E27FC236}">
                <a16:creationId xmlns:a16="http://schemas.microsoft.com/office/drawing/2014/main" id="{294BDAD1-5F10-E9D3-CDCD-D0B2CE8C0A42}"/>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2375D-84AE-4895-3575-3344FE69122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8A1A68-A1C0-9074-14BF-AD55D3C7E1A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23307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8709B-78AE-2F98-6D35-DFC896C7B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753C0-6C9E-7B5A-81C3-02473B8FA5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7A3CC-B48E-ED41-0D5B-CBC3BFFF9B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52CB59-4700-4247-AE27-C452A722458A}"/>
              </a:ext>
            </a:extLst>
          </p:cNvPr>
          <p:cNvSpPr>
            <a:spLocks noGrp="1"/>
          </p:cNvSpPr>
          <p:nvPr>
            <p:ph type="sldNum" sz="quarter" idx="5"/>
          </p:nvPr>
        </p:nvSpPr>
        <p:spPr/>
        <p:txBody>
          <a:bodyPr/>
          <a:lstStyle/>
          <a:p>
            <a:fld id="{6DEB7EE2-04A2-4FB2-9625-C9C73AC4D32F}"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5F2804AC-D9EB-31DB-A244-0831F906A496}"/>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144261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5DF5D-F65C-F765-3F52-9E20B87E5FF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DF90C4-1479-9C99-F2F4-69A67309635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571635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B787C-67EB-14F7-4F65-DAE7B19308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4C2E6-B81B-2675-C142-5F813055FA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72F403-53C4-73DB-CFCF-5F89B241C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F707D1-DB93-6811-1302-249C45FB42FB}"/>
              </a:ext>
            </a:extLst>
          </p:cNvPr>
          <p:cNvSpPr>
            <a:spLocks noGrp="1"/>
          </p:cNvSpPr>
          <p:nvPr>
            <p:ph type="sldNum" sz="quarter" idx="5"/>
          </p:nvPr>
        </p:nvSpPr>
        <p:spPr/>
        <p:txBody>
          <a:bodyPr/>
          <a:lstStyle/>
          <a:p>
            <a:fld id="{6DEB7EE2-04A2-4FB2-9625-C9C73AC4D32F}"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8C634DA-7F03-720D-739D-7966B0C4046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75008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F60DA-5A5C-C2DD-7B6F-4105625E3842}"/>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BC1D2F-D0B1-4D03-3227-D651872EBF8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571153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25C1A-E4C5-F1F2-ACA3-42C7BB14B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06511B-9FD9-23DC-F865-13FD69AF1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3B16B-ED75-C2E8-428B-8FE2FBC1F8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C27DFF-C96A-0E5F-D9DB-162224F3A78D}"/>
              </a:ext>
            </a:extLst>
          </p:cNvPr>
          <p:cNvSpPr>
            <a:spLocks noGrp="1"/>
          </p:cNvSpPr>
          <p:nvPr>
            <p:ph type="sldNum" sz="quarter" idx="5"/>
          </p:nvPr>
        </p:nvSpPr>
        <p:spPr/>
        <p:txBody>
          <a:bodyPr/>
          <a:lstStyle/>
          <a:p>
            <a:fld id="{6DEB7EE2-04A2-4FB2-9625-C9C73AC4D32F}"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FDBBEEE1-DBD4-D308-D68D-8542D6599A98}"/>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752352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ADC21-5759-1D98-88DB-6AA78C1F72C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D5A424-CC85-9A98-F2BE-DD66DB853D1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09093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AEF09-2942-1FA9-FFB4-DEDDD2013A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37E6-B556-2CB2-8DEA-598C5D7E9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586EF0-B7D5-B38B-87DC-D42EBC2A67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434A02-DFB4-CD24-6521-7854F7A7D707}"/>
              </a:ext>
            </a:extLst>
          </p:cNvPr>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EBBB63-E506-507E-0F78-7B1748E0684E}"/>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952140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EF4AE-31D2-EE33-11F5-2795F10462F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234B33-7E86-E5A1-9C63-284AA11BF7F6}"/>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046306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474A8-2378-5D36-91B0-3CD32BD62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BB9B7C-AF4D-3351-073E-8E3D5C501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D64ED-FC78-7E30-55C8-BA56BB80F0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2D74BE-4AE8-31F1-B8C1-4461A7CB8703}"/>
              </a:ext>
            </a:extLst>
          </p:cNvPr>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FA7315B2-5743-E3E5-00BA-B5CD0DF5795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76942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3DB7FC77-028B-BFBB-21B8-C632885B73C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82658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17F3A-317D-FC27-7C83-4C9FB4EBD7A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BD65BD-7FCC-0273-9F51-82F23ECAABA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206655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E264-B588-D3B7-0610-DDE9F9122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0A626B-7E53-1A23-29E1-08F41422F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D52B75-1B5D-94E4-4B94-E27E1D9700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C42D2B-7B0B-E19C-F1E6-03D0514EE33D}"/>
              </a:ext>
            </a:extLst>
          </p:cNvPr>
          <p:cNvSpPr>
            <a:spLocks noGrp="1"/>
          </p:cNvSpPr>
          <p:nvPr>
            <p:ph type="sldNum" sz="quarter" idx="5"/>
          </p:nvPr>
        </p:nvSpPr>
        <p:spPr/>
        <p:txBody>
          <a:bodyPr/>
          <a:lstStyle/>
          <a:p>
            <a:fld id="{6DEB7EE2-04A2-4FB2-9625-C9C73AC4D32F}"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C473C9A7-3732-D938-0468-CC6845836A3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603460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ACB3A-817C-05ED-E46C-F276E788DFD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18A794-C8D5-1D91-C80F-C52D9B9D3AE1}"/>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692571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3E7B9-2996-3C2B-ACC4-5CF7363F1D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2F4C3F-DD53-A6D7-958B-61A6E2B51C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AA3E6-1DD0-50C8-D16F-51650B309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71A297-F963-31B4-71BE-BD49C33BDBE6}"/>
              </a:ext>
            </a:extLst>
          </p:cNvPr>
          <p:cNvSpPr>
            <a:spLocks noGrp="1"/>
          </p:cNvSpPr>
          <p:nvPr>
            <p:ph type="sldNum" sz="quarter" idx="5"/>
          </p:nvPr>
        </p:nvSpPr>
        <p:spPr/>
        <p:txBody>
          <a:bodyPr/>
          <a:lstStyle/>
          <a:p>
            <a:fld id="{6DEB7EE2-04A2-4FB2-9625-C9C73AC4D32F}"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747D116F-9AC1-C05F-39A9-877AA8A093E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59357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683AD-E7EF-D346-E698-BB6D4C80F50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E73798-E44A-EFD7-B7F7-B1F0456F78F8}"/>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46121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DD1A9-E42D-F4A6-1452-2CA8929B1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03A77-3AA6-981C-876C-15F536A88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139923-9259-6257-AA9F-3A4A8ACD45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136AC7-F904-5D12-B622-B0A637C5E4F2}"/>
              </a:ext>
            </a:extLst>
          </p:cNvPr>
          <p:cNvSpPr>
            <a:spLocks noGrp="1"/>
          </p:cNvSpPr>
          <p:nvPr>
            <p:ph type="sldNum" sz="quarter" idx="5"/>
          </p:nvPr>
        </p:nvSpPr>
        <p:spPr/>
        <p:txBody>
          <a:bodyPr/>
          <a:lstStyle/>
          <a:p>
            <a:fld id="{6DEB7EE2-04A2-4FB2-9625-C9C73AC4D32F}"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CF7FECA1-19A1-4D5D-BB29-91743B08F94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935326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36A74-A9C9-0162-1A76-161630E082E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6C1E22-1A42-CA7C-C83E-44A71C805B64}"/>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841545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98DED-61C1-673A-E2BB-8013ECEDB0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13CB9-C2C9-2B64-F560-3359D2614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1DAB1-5CC4-13C3-DFE9-D5BD90DF9C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95E15F-B645-2753-9C4C-9470643657B1}"/>
              </a:ext>
            </a:extLst>
          </p:cNvPr>
          <p:cNvSpPr>
            <a:spLocks noGrp="1"/>
          </p:cNvSpPr>
          <p:nvPr>
            <p:ph type="sldNum" sz="quarter" idx="5"/>
          </p:nvPr>
        </p:nvSpPr>
        <p:spPr/>
        <p:txBody>
          <a:bodyPr/>
          <a:lstStyle/>
          <a:p>
            <a:fld id="{6DEB7EE2-04A2-4FB2-9625-C9C73AC4D32F}"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48412745-D32F-4B35-4592-F5F4381021D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2164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3BF0C-0986-15F0-E4F2-5FEEEF36C63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96D134-A4D7-7933-A0F6-CF14B3103D82}"/>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27158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73ECF-C354-4524-0A1E-63786FE60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7CB96D-760C-11FF-998F-7467F590FD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A73592-7D6A-7DE2-F277-18527C5D5F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337399-5AA7-AA40-C5EF-CF50BA92F2D6}"/>
              </a:ext>
            </a:extLst>
          </p:cNvPr>
          <p:cNvSpPr>
            <a:spLocks noGrp="1"/>
          </p:cNvSpPr>
          <p:nvPr>
            <p:ph type="sldNum" sz="quarter" idx="5"/>
          </p:nvPr>
        </p:nvSpPr>
        <p:spPr/>
        <p:txBody>
          <a:bodyPr/>
          <a:lstStyle/>
          <a:p>
            <a:fld id="{6DEB7EE2-04A2-4FB2-9625-C9C73AC4D32F}"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41DE0D78-E4D2-B91A-6E90-8EC68C0C8411}"/>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90963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DB7FC77-028B-BFBB-21B8-C632885B73C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888518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715C4-5F7D-73E3-E4DC-F6580A02DC7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82E51-E50F-B443-834E-BD7929BE2FC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530555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39B9-ED2D-41D8-BFCD-45FFDE8D8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93E517-40FE-6E7C-71DF-25E99FA1A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0F1DF3-C2B7-E8B6-A9F9-91755AE21A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800D0-B0C5-A454-B6E2-12731FE9EB2B}"/>
              </a:ext>
            </a:extLst>
          </p:cNvPr>
          <p:cNvSpPr>
            <a:spLocks noGrp="1"/>
          </p:cNvSpPr>
          <p:nvPr>
            <p:ph type="sldNum" sz="quarter" idx="5"/>
          </p:nvPr>
        </p:nvSpPr>
        <p:spPr/>
        <p:txBody>
          <a:bodyPr/>
          <a:lstStyle/>
          <a:p>
            <a:fld id="{6DEB7EE2-04A2-4FB2-9625-C9C73AC4D32F}"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1E2E3A7E-C27A-981B-5A39-F1EAECA54AA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845576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5112F-E0A1-D0CC-5E43-181D000E555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D8B0D-DBD0-3688-BE58-525454221978}"/>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992908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3626C-9301-1282-BD9B-0EC70CE1E1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F9797-899F-1C10-683D-4D0D56CA85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FB28D0-4454-AF20-B725-8D566C0A90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37002D-40F3-4F11-9896-6928B4F84071}"/>
              </a:ext>
            </a:extLst>
          </p:cNvPr>
          <p:cNvSpPr>
            <a:spLocks noGrp="1"/>
          </p:cNvSpPr>
          <p:nvPr>
            <p:ph type="sldNum" sz="quarter" idx="5"/>
          </p:nvPr>
        </p:nvSpPr>
        <p:spPr/>
        <p:txBody>
          <a:bodyPr/>
          <a:lstStyle/>
          <a:p>
            <a:fld id="{6DEB7EE2-04A2-4FB2-9625-C9C73AC4D32F}"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0A413895-147A-AB78-9CE6-07C40260345C}"/>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241438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EA137-D518-0AC0-42DE-C843F2D2C83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24D029-BF6B-CA06-9088-A6FCFD8E519D}"/>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922160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F8CB9-547A-6D36-70B2-C17B299CB52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9F9D77-1548-B049-7809-CB537DF77F14}"/>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74012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EB61-9254-9EC9-A927-5ADE5E24B26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63CD7E-0196-AB91-6AD4-EE18372B3CB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326316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EC4F-9693-44DC-1C3E-768092508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752DD-E146-EE6A-0C62-674172BEA2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6DBFB-A6EA-A4B4-FD47-5315940DE0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7E9D1A-5730-A2A4-2FFC-31E38344B28A}"/>
              </a:ext>
            </a:extLst>
          </p:cNvPr>
          <p:cNvSpPr>
            <a:spLocks noGrp="1"/>
          </p:cNvSpPr>
          <p:nvPr>
            <p:ph type="sldNum" sz="quarter" idx="5"/>
          </p:nvPr>
        </p:nvSpPr>
        <p:spPr/>
        <p:txBody>
          <a:bodyPr/>
          <a:lstStyle/>
          <a:p>
            <a:fld id="{6DEB7EE2-04A2-4FB2-9625-C9C73AC4D32F}" type="slidenum">
              <a:rPr lang="en-US" altLang="en-US" smtClean="0"/>
              <a:pPr/>
              <a:t>50</a:t>
            </a:fld>
            <a:endParaRPr lang="en-US" altLang="en-US" dirty="0"/>
          </a:p>
        </p:txBody>
      </p:sp>
      <p:sp>
        <p:nvSpPr>
          <p:cNvPr id="5" name="Footer Placeholder 4">
            <a:extLst>
              <a:ext uri="{FF2B5EF4-FFF2-40B4-BE49-F238E27FC236}">
                <a16:creationId xmlns:a16="http://schemas.microsoft.com/office/drawing/2014/main" id="{5ACF3EDB-0F5F-8BA5-5F70-9EA4C119C78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86665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F9239-10A7-6AEC-C0C0-36241F3DB1F6}"/>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E371B1-D81B-2505-DFD0-899CE9A8C63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274301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2EF55-F63D-1119-680D-528198BF9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CA3E8-26CF-18BF-2FF8-49ADB8B68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8AF91D-CA44-074D-97B3-2D16CD9D3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31BC9A-F194-F2D9-4C1B-925AA030123F}"/>
              </a:ext>
            </a:extLst>
          </p:cNvPr>
          <p:cNvSpPr>
            <a:spLocks noGrp="1"/>
          </p:cNvSpPr>
          <p:nvPr>
            <p:ph type="sldNum" sz="quarter" idx="5"/>
          </p:nvPr>
        </p:nvSpPr>
        <p:spPr/>
        <p:txBody>
          <a:bodyPr/>
          <a:lstStyle/>
          <a:p>
            <a:fld id="{6DEB7EE2-04A2-4FB2-9625-C9C73AC4D32F}" type="slidenum">
              <a:rPr lang="en-US" altLang="en-US" smtClean="0"/>
              <a:pPr/>
              <a:t>52</a:t>
            </a:fld>
            <a:endParaRPr lang="en-US" altLang="en-US" dirty="0"/>
          </a:p>
        </p:txBody>
      </p:sp>
      <p:sp>
        <p:nvSpPr>
          <p:cNvPr id="5" name="Footer Placeholder 4">
            <a:extLst>
              <a:ext uri="{FF2B5EF4-FFF2-40B4-BE49-F238E27FC236}">
                <a16:creationId xmlns:a16="http://schemas.microsoft.com/office/drawing/2014/main" id="{D4997BF4-D0D7-FBA8-4A4F-8AECA1FCDBD3}"/>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88941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DB7FC77-028B-BFBB-21B8-C632885B73C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807321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EE896-65EC-C4FF-D4B5-293A3C3F344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01D4E-4A22-836B-8296-0695528A5CB3}"/>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628965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D365A-C2EC-44FA-4A44-7F0D0A077E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42B9A-5499-D171-3B64-516F675661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1BD546-2FB6-0E88-D4DF-728704C483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AF14BE-5B73-BFFE-0D66-C199F2ADBC80}"/>
              </a:ext>
            </a:extLst>
          </p:cNvPr>
          <p:cNvSpPr>
            <a:spLocks noGrp="1"/>
          </p:cNvSpPr>
          <p:nvPr>
            <p:ph type="sldNum" sz="quarter" idx="5"/>
          </p:nvPr>
        </p:nvSpPr>
        <p:spPr/>
        <p:txBody>
          <a:bodyPr/>
          <a:lstStyle/>
          <a:p>
            <a:fld id="{6DEB7EE2-04A2-4FB2-9625-C9C73AC4D32F}" type="slidenum">
              <a:rPr lang="en-US" altLang="en-US" smtClean="0"/>
              <a:pPr/>
              <a:t>54</a:t>
            </a:fld>
            <a:endParaRPr lang="en-US" altLang="en-US" dirty="0"/>
          </a:p>
        </p:txBody>
      </p:sp>
      <p:sp>
        <p:nvSpPr>
          <p:cNvPr id="5" name="Footer Placeholder 4">
            <a:extLst>
              <a:ext uri="{FF2B5EF4-FFF2-40B4-BE49-F238E27FC236}">
                <a16:creationId xmlns:a16="http://schemas.microsoft.com/office/drawing/2014/main" id="{DC0033A6-7BAC-93F8-F80B-360C15AAE2F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663591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0C21C-45EA-3D16-E539-84285EB9CC3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3765D6-EF9C-9605-7B5E-9847005C5732}"/>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060533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56</a:t>
            </a:fld>
            <a:endParaRPr lang="en-US" altLang="en-US" dirty="0"/>
          </a:p>
        </p:txBody>
      </p:sp>
      <p:sp>
        <p:nvSpPr>
          <p:cNvPr id="5" name="Footer Placeholder 4">
            <a:extLst>
              <a:ext uri="{FF2B5EF4-FFF2-40B4-BE49-F238E27FC236}">
                <a16:creationId xmlns:a16="http://schemas.microsoft.com/office/drawing/2014/main" id="{2E8A9EC4-8B70-A5A9-DAC7-24FE83FB0EF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9528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3DB7FC77-028B-BFBB-21B8-C632885B73C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88314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D6C62044-3950-E23C-E983-4B4BA1D2C99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38341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3DB7FC77-028B-BFBB-21B8-C632885B73C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63227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B205E-C7D1-D46A-6242-568114762D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7A3C1-A333-CA1C-1A22-1C377A93AB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463CF-7D99-EA3C-B559-8B0997621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969510-891A-667D-D035-277FDEA0BF31}"/>
              </a:ext>
            </a:extLst>
          </p:cNvPr>
          <p:cNvSpPr>
            <a:spLocks noGrp="1"/>
          </p:cNvSpPr>
          <p:nvPr>
            <p:ph type="sldNum" sz="quarter" idx="5"/>
          </p:nvPr>
        </p:nvSpPr>
        <p:spPr/>
        <p:txBody>
          <a:bodyPr/>
          <a:lstStyle/>
          <a:p>
            <a:fld id="{6DEB7EE2-04A2-4FB2-9625-C9C73AC4D32F}"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F61A21BA-6446-A76F-D2D6-0F1A5A26EF31}"/>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94997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AA82D-B074-64D3-FBFE-CEA679033AF8}"/>
              </a:ext>
            </a:extLst>
          </p:cNvPr>
          <p:cNvSpPr>
            <a:spLocks noGrp="1"/>
          </p:cNvSpPr>
          <p:nvPr>
            <p:ph type="ftr" sz="quarter" idx="4"/>
          </p:nvPr>
        </p:nvSpPr>
        <p:spPr/>
        <p:txBody>
          <a:bodyPr/>
          <a:lstStyle/>
          <a:p>
            <a:pPr>
              <a:defRP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cross-encoder" TargetMode="External"/><Relationship Id="rId2" Type="http://schemas.openxmlformats.org/officeDocument/2006/relationships/hyperlink" Target="https://huggingface.co/sentence-transformer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9.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https://github.com/MrVuTuanAnh/GEN_AI" TargetMode="External"/><Relationship Id="rId5" Type="http://schemas.openxmlformats.org/officeDocument/2006/relationships/hyperlink" Target="https://www.youtube.com/watch?v=o7hb1808GUE" TargetMode="Externa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hyperlink" Target="https://github.com/MrVuTuanAnh/GEN_AI/tree/main/screenshots" TargetMode="Externa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b="0" i="0" u="none" strike="noStrike" dirty="0">
                <a:effectLst/>
                <a:latin typeface="circular"/>
              </a:rPr>
              <a:t>Advanced Certificate Program in Generative AI - December 2023</a:t>
            </a:r>
            <a:br>
              <a:rPr lang="en-US" b="0" i="0" u="none" strike="noStrike" dirty="0">
                <a:effectLst/>
                <a:latin typeface="circular"/>
              </a:rPr>
            </a:br>
            <a:br>
              <a:rPr lang="en-US" altLang="en-US" dirty="0"/>
            </a:br>
            <a:r>
              <a:rPr lang="en-US" altLang="en-US" dirty="0"/>
              <a:t>Vu Tuan Anh</a:t>
            </a:r>
          </a:p>
        </p:txBody>
      </p:sp>
      <p:sp>
        <p:nvSpPr>
          <p:cNvPr id="3" name="TextBox 2">
            <a:extLst>
              <a:ext uri="{FF2B5EF4-FFF2-40B4-BE49-F238E27FC236}">
                <a16:creationId xmlns:a16="http://schemas.microsoft.com/office/drawing/2014/main" id="{C3B25CA5-3CE1-A23F-7D0B-A7C8C3BFBB81}"/>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1</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3" name="Title 1">
            <a:extLst>
              <a:ext uri="{FF2B5EF4-FFF2-40B4-BE49-F238E27FC236}">
                <a16:creationId xmlns:a16="http://schemas.microsoft.com/office/drawing/2014/main" id="{F7858FCF-0A42-A807-1284-28BE0EDBA13F}"/>
              </a:ext>
            </a:extLst>
          </p:cNvPr>
          <p:cNvSpPr>
            <a:spLocks noGrp="1"/>
          </p:cNvSpPr>
          <p:nvPr>
            <p:ph type="title"/>
          </p:nvPr>
        </p:nvSpPr>
        <p:spPr>
          <a:xfrm>
            <a:off x="-54949" y="152779"/>
            <a:ext cx="12166556" cy="665827"/>
          </a:xfrm>
        </p:spPr>
        <p:txBody>
          <a:bodyPr/>
          <a:lstStyle/>
          <a:p>
            <a:r>
              <a:rPr lang="en-US" dirty="0">
                <a:solidFill>
                  <a:srgbClr val="008EE8"/>
                </a:solidFill>
                <a:latin typeface="RobotoSlab"/>
              </a:rPr>
              <a:t>1. Building the Vector Store (Embedding Layer)</a:t>
            </a:r>
            <a:br>
              <a:rPr lang="en-US" dirty="0">
                <a:solidFill>
                  <a:srgbClr val="008EE8"/>
                </a:solidFill>
                <a:latin typeface="RobotoSlab"/>
              </a:rPr>
            </a:br>
            <a:br>
              <a:rPr lang="en-US" dirty="0">
                <a:solidFill>
                  <a:srgbClr val="008EE8"/>
                </a:solidFill>
                <a:latin typeface="RobotoSlab"/>
              </a:rPr>
            </a:br>
            <a:r>
              <a:rPr lang="en-US" sz="280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1.1. </a:t>
            </a:r>
            <a:r>
              <a:rPr lang="en-US" sz="2800" b="1" i="0" dirty="0">
                <a:solidFill>
                  <a:srgbClr val="1F1F1F"/>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Extensive pre-processing precedes text corpus processing</a:t>
            </a:r>
            <a:br>
              <a:rPr lang="en-US" b="0" dirty="0">
                <a:solidFill>
                  <a:srgbClr val="000000"/>
                </a:solidFill>
                <a:effectLst/>
                <a:highlight>
                  <a:srgbClr val="FFFFFF"/>
                </a:highlight>
                <a:latin typeface="Menlo" panose="020B0609030804020204" pitchFamily="49" charset="0"/>
              </a:rPr>
            </a:br>
            <a:endParaRPr lang="en-US" dirty="0"/>
          </a:p>
        </p:txBody>
      </p:sp>
      <p:sp>
        <p:nvSpPr>
          <p:cNvPr id="6" name="TextBox 5">
            <a:extLst>
              <a:ext uri="{FF2B5EF4-FFF2-40B4-BE49-F238E27FC236}">
                <a16:creationId xmlns:a16="http://schemas.microsoft.com/office/drawing/2014/main" id="{A497468A-2CAD-4B9B-7074-5A78688E5A63}"/>
              </a:ext>
            </a:extLst>
          </p:cNvPr>
          <p:cNvSpPr txBox="1"/>
          <p:nvPr/>
        </p:nvSpPr>
        <p:spPr>
          <a:xfrm>
            <a:off x="1060105" y="4964837"/>
            <a:ext cx="9687092" cy="954107"/>
          </a:xfrm>
          <a:prstGeom prst="rect">
            <a:avLst/>
          </a:prstGeom>
          <a:noFill/>
        </p:spPr>
        <p:txBody>
          <a:bodyPr wrap="square">
            <a:spAutoFit/>
          </a:bodyPr>
          <a:lstStyle/>
          <a:p>
            <a:r>
              <a:rPr lang="en-US" sz="1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The Embedding Layer process is complex and involves several detailed pre-processing steps. Initially, we process the documents, which in this context are related to the insurance sector. This involves extracting text from the documents, dividing it into smaller segments, and subsequently feeding these segments into the embedding model for further processing.</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C75A1CA-AB25-F414-B7FB-46490CD0AA1A}"/>
              </a:ext>
            </a:extLst>
          </p:cNvPr>
          <p:cNvPicPr>
            <a:picLocks noChangeAspect="1"/>
          </p:cNvPicPr>
          <p:nvPr/>
        </p:nvPicPr>
        <p:blipFill>
          <a:blip r:embed="rId3"/>
          <a:stretch>
            <a:fillRect/>
          </a:stretch>
        </p:blipFill>
        <p:spPr>
          <a:xfrm>
            <a:off x="1060105" y="2199686"/>
            <a:ext cx="9687092" cy="2307305"/>
          </a:xfrm>
          <a:prstGeom prst="rect">
            <a:avLst/>
          </a:prstGeom>
        </p:spPr>
      </p:pic>
      <p:sp>
        <p:nvSpPr>
          <p:cNvPr id="5" name="TextBox 4">
            <a:extLst>
              <a:ext uri="{FF2B5EF4-FFF2-40B4-BE49-F238E27FC236}">
                <a16:creationId xmlns:a16="http://schemas.microsoft.com/office/drawing/2014/main" id="{A8D410EF-3E30-4C6D-8F3B-5762D47DA664}"/>
              </a:ext>
            </a:extLst>
          </p:cNvPr>
          <p:cNvSpPr txBox="1"/>
          <p:nvPr/>
        </p:nvSpPr>
        <p:spPr>
          <a:xfrm>
            <a:off x="4571999" y="4551248"/>
            <a:ext cx="1642309" cy="276999"/>
          </a:xfrm>
          <a:prstGeom prst="rect">
            <a:avLst/>
          </a:prstGeom>
          <a:noFill/>
        </p:spPr>
        <p:txBody>
          <a:bodyPr wrap="none" rtlCol="0">
            <a:sp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Build the vector store</a:t>
            </a:r>
          </a:p>
        </p:txBody>
      </p:sp>
    </p:spTree>
    <p:extLst>
      <p:ext uri="{BB962C8B-B14F-4D97-AF65-F5344CB8AC3E}">
        <p14:creationId xmlns:p14="http://schemas.microsoft.com/office/powerpoint/2010/main" val="3993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3" name="Title 1">
            <a:extLst>
              <a:ext uri="{FF2B5EF4-FFF2-40B4-BE49-F238E27FC236}">
                <a16:creationId xmlns:a16="http://schemas.microsoft.com/office/drawing/2014/main" id="{F7858FCF-0A42-A807-1284-28BE0EDBA13F}"/>
              </a:ext>
            </a:extLst>
          </p:cNvPr>
          <p:cNvSpPr>
            <a:spLocks noGrp="1"/>
          </p:cNvSpPr>
          <p:nvPr>
            <p:ph type="title"/>
          </p:nvPr>
        </p:nvSpPr>
        <p:spPr>
          <a:xfrm>
            <a:off x="-54949" y="152779"/>
            <a:ext cx="12166556" cy="665827"/>
          </a:xfrm>
        </p:spPr>
        <p:txBody>
          <a:bodyPr/>
          <a:lstStyle/>
          <a:p>
            <a:r>
              <a:rPr lang="en-US" dirty="0">
                <a:solidFill>
                  <a:srgbClr val="008EE8"/>
                </a:solidFill>
                <a:latin typeface="RobotoSlab"/>
              </a:rPr>
              <a:t>1. Building the Vector Store (Embedding Layer)</a:t>
            </a:r>
            <a:br>
              <a:rPr lang="en-US" dirty="0">
                <a:solidFill>
                  <a:srgbClr val="008EE8"/>
                </a:solidFill>
                <a:latin typeface="RobotoSlab"/>
              </a:rPr>
            </a:br>
            <a:br>
              <a:rPr lang="en-US" dirty="0">
                <a:solidFill>
                  <a:srgbClr val="008EE8"/>
                </a:solidFill>
                <a:latin typeface="RobotoSlab"/>
              </a:rPr>
            </a:br>
            <a:r>
              <a:rPr lang="en-US" sz="280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1.2. </a:t>
            </a:r>
            <a:r>
              <a:rPr lang="en-US" sz="2800" dirty="0">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rPr>
              <a:t>Extracting text from multiple PDFs</a:t>
            </a:r>
            <a:br>
              <a:rPr lang="en-US" sz="1200" b="0" dirty="0">
                <a:solidFill>
                  <a:srgbClr val="000000"/>
                </a:solidFill>
                <a:effectLst/>
                <a:highlight>
                  <a:srgbClr val="FFFFFF"/>
                </a:highlight>
                <a:latin typeface="Menlo" panose="020B0609030804020204" pitchFamily="49" charset="0"/>
              </a:rPr>
            </a:br>
            <a:endParaRPr lang="en-US" dirty="0"/>
          </a:p>
        </p:txBody>
      </p:sp>
      <p:pic>
        <p:nvPicPr>
          <p:cNvPr id="7" name="Picture 6">
            <a:extLst>
              <a:ext uri="{FF2B5EF4-FFF2-40B4-BE49-F238E27FC236}">
                <a16:creationId xmlns:a16="http://schemas.microsoft.com/office/drawing/2014/main" id="{A3ECE0C4-5FE0-21DD-7F89-F784F3092780}"/>
              </a:ext>
            </a:extLst>
          </p:cNvPr>
          <p:cNvPicPr>
            <a:picLocks noChangeAspect="1"/>
          </p:cNvPicPr>
          <p:nvPr/>
        </p:nvPicPr>
        <p:blipFill>
          <a:blip r:embed="rId3"/>
          <a:stretch>
            <a:fillRect/>
          </a:stretch>
        </p:blipFill>
        <p:spPr>
          <a:xfrm>
            <a:off x="1457910" y="1598870"/>
            <a:ext cx="9466584" cy="2224986"/>
          </a:xfrm>
          <a:prstGeom prst="rect">
            <a:avLst/>
          </a:prstGeom>
        </p:spPr>
      </p:pic>
      <p:sp>
        <p:nvSpPr>
          <p:cNvPr id="8" name="TextBox 7">
            <a:extLst>
              <a:ext uri="{FF2B5EF4-FFF2-40B4-BE49-F238E27FC236}">
                <a16:creationId xmlns:a16="http://schemas.microsoft.com/office/drawing/2014/main" id="{959DC005-E1F8-7951-1BBA-7D4B3CCC63E7}"/>
              </a:ext>
            </a:extLst>
          </p:cNvPr>
          <p:cNvSpPr txBox="1"/>
          <p:nvPr/>
        </p:nvSpPr>
        <p:spPr>
          <a:xfrm>
            <a:off x="250548" y="3693111"/>
            <a:ext cx="9921242" cy="2308324"/>
          </a:xfrm>
          <a:prstGeom prst="rect">
            <a:avLst/>
          </a:prstGeom>
          <a:noFill/>
        </p:spPr>
        <p:txBody>
          <a:bodyPr wrap="none" rtlCol="0">
            <a:spAutoFit/>
          </a:bodyPr>
          <a:lstStyle/>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Function to extract text from a PDF file.</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1. Declare a variable p to store the iteration of the loop that will help us store page numbers alongside the text</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2. Declare an empty list '</a:t>
            </a:r>
            <a:r>
              <a:rPr lang="en-US" sz="1200" b="0" dirty="0" err="1">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full_text</a:t>
            </a:r>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to store all the text files</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3. Use </a:t>
            </a:r>
            <a:r>
              <a:rPr lang="en-US" sz="1200" b="0" dirty="0" err="1">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pdfplumber</a:t>
            </a:r>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to open the pdf pages one by one</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4. Find the tables and their locations in the page</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5. Extract the text from the tables in the variable 'tables'</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6. Extract the regular words by calling the function </a:t>
            </a:r>
            <a:r>
              <a:rPr lang="en-US" sz="1200" b="0" dirty="0" err="1">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check_bboxes</a:t>
            </a:r>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and checking whether words are present in the table or not</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7. Use the </a:t>
            </a:r>
            <a:r>
              <a:rPr lang="en-US" sz="1200" b="0" dirty="0" err="1">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cluster_objects</a:t>
            </a:r>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utility to cluster non-table and table words together so that they retain the same chronology as in the original PDF</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8. Declare an empty list 'lines' to store the page text</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9. If a text element in present in the cluster, append it to 'lines', else if a table element is present, append the table</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10. Append the page number and all lines to </a:t>
            </a:r>
            <a:r>
              <a:rPr lang="en-US" sz="1200" b="0" dirty="0" err="1">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full_text</a:t>
            </a:r>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and increment 'p'</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11. When the function has iterated over all pages, return the '</a:t>
            </a:r>
            <a:r>
              <a:rPr lang="en-US" sz="1200" b="0" dirty="0" err="1">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full_text</a:t>
            </a:r>
            <a:r>
              <a:rPr lang="en-US" sz="1200" b="0" dirty="0">
                <a:solidFill>
                  <a:srgbClr val="008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list</a:t>
            </a:r>
            <a:endParaRPr lang="en-US" sz="1200" b="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9681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6" name="TextBox 5">
            <a:extLst>
              <a:ext uri="{FF2B5EF4-FFF2-40B4-BE49-F238E27FC236}">
                <a16:creationId xmlns:a16="http://schemas.microsoft.com/office/drawing/2014/main" id="{A497468A-2CAD-4B9B-7074-5A78688E5A63}"/>
              </a:ext>
            </a:extLst>
          </p:cNvPr>
          <p:cNvSpPr txBox="1"/>
          <p:nvPr/>
        </p:nvSpPr>
        <p:spPr>
          <a:xfrm>
            <a:off x="371628" y="4450582"/>
            <a:ext cx="12031214" cy="830997"/>
          </a:xfrm>
          <a:prstGeom prst="rect">
            <a:avLst/>
          </a:prstGeom>
          <a:noFill/>
        </p:spPr>
        <p:txBody>
          <a:bodyPr wrap="square">
            <a:spAutoFit/>
          </a:bodyPr>
          <a:lstStyle/>
          <a:p>
            <a:pPr algn="l"/>
            <a:r>
              <a:rPr lang="en-US" sz="1200" b="1" i="0" dirty="0">
                <a:solidFill>
                  <a:srgbClr val="0D0D0D"/>
                </a:solidFill>
                <a:effectLst/>
                <a:highlight>
                  <a:srgbClr val="FFFFFF"/>
                </a:highlight>
                <a:latin typeface="Söhne"/>
              </a:rPr>
              <a:t>We can now execute the embeddings on individual pages, a strategy that is advantageous for two main reasons:</a:t>
            </a:r>
          </a:p>
          <a:p>
            <a:pPr algn="l"/>
            <a:endParaRPr lang="en-US" sz="1200" b="1" i="0" dirty="0">
              <a:solidFill>
                <a:srgbClr val="0D0D0D"/>
              </a:solidFill>
              <a:effectLst/>
              <a:highlight>
                <a:srgbClr val="FFFFFF"/>
              </a:highlight>
              <a:latin typeface="Söhne"/>
            </a:endParaRPr>
          </a:p>
          <a:p>
            <a:pPr algn="l">
              <a:buFont typeface="+mj-lt"/>
              <a:buAutoNum type="arabicPeriod"/>
            </a:pPr>
            <a:r>
              <a:rPr lang="en-US" sz="1200" b="0" i="0" dirty="0">
                <a:solidFill>
                  <a:srgbClr val="0D0D0D"/>
                </a:solidFill>
                <a:effectLst/>
                <a:highlight>
                  <a:srgbClr val="FFFFFF"/>
                </a:highlight>
                <a:latin typeface="Söhne"/>
              </a:rPr>
              <a:t>Insurance documents are typically structured in a way that minimizes irrelevant content on each page, ensuring that all text segments within a page are closely related.</a:t>
            </a:r>
          </a:p>
          <a:p>
            <a:pPr algn="l">
              <a:buFont typeface="+mj-lt"/>
              <a:buAutoNum type="arabicPeriod"/>
            </a:pPr>
            <a:r>
              <a:rPr lang="en-US" sz="1200" b="0" i="0" dirty="0">
                <a:solidFill>
                  <a:srgbClr val="0D0D0D"/>
                </a:solidFill>
                <a:effectLst/>
                <a:highlight>
                  <a:srgbClr val="FFFFFF"/>
                </a:highlight>
                <a:latin typeface="Söhne"/>
              </a:rPr>
              <a:t>By using larger chunk sizes, we can provide the language model with sufficient context during the generation layer, facilitating more accurate and relevant outputs.</a:t>
            </a:r>
          </a:p>
        </p:txBody>
      </p:sp>
      <p:sp>
        <p:nvSpPr>
          <p:cNvPr id="4" name="Title 1">
            <a:extLst>
              <a:ext uri="{FF2B5EF4-FFF2-40B4-BE49-F238E27FC236}">
                <a16:creationId xmlns:a16="http://schemas.microsoft.com/office/drawing/2014/main" id="{A7848D70-D76A-A135-AED0-03CB2A683353}"/>
              </a:ext>
            </a:extLst>
          </p:cNvPr>
          <p:cNvSpPr txBox="1">
            <a:spLocks/>
          </p:cNvSpPr>
          <p:nvPr/>
        </p:nvSpPr>
        <p:spPr>
          <a:xfrm>
            <a:off x="-54949" y="14909"/>
            <a:ext cx="12166556" cy="665827"/>
          </a:xfrm>
          <a:prstGeom prst="rect">
            <a:avLst/>
          </a:prstGeom>
        </p:spPr>
        <p:txBody>
          <a:bodyPr>
            <a:noAutofit/>
          </a:bodyPr>
          <a:lstStyle>
            <a:lvl1pPr algn="l" defTabSz="914400" rtl="0" eaLnBrk="1" latinLnBrk="0" hangingPunct="1">
              <a:lnSpc>
                <a:spcPct val="90000"/>
              </a:lnSpc>
              <a:spcBef>
                <a:spcPts val="1000"/>
              </a:spcBef>
              <a:buNone/>
              <a:defRPr sz="4000" b="1" kern="1200">
                <a:solidFill>
                  <a:schemeClr val="accent3">
                    <a:lumMod val="75000"/>
                  </a:schemeClr>
                </a:solidFill>
                <a:latin typeface="+mj-lt"/>
                <a:ea typeface="+mj-ea"/>
                <a:cs typeface="+mj-cs"/>
              </a:defRPr>
            </a:lvl1pPr>
          </a:lstStyle>
          <a:p>
            <a:pPr fontAlgn="auto">
              <a:spcAft>
                <a:spcPts val="0"/>
              </a:spcAft>
            </a:pPr>
            <a:r>
              <a:rPr lang="en-US" dirty="0">
                <a:solidFill>
                  <a:srgbClr val="008EE8"/>
                </a:solidFill>
                <a:latin typeface="RobotoSlab"/>
              </a:rPr>
              <a:t>1. Building the Vector Store (Embedding Layer)</a:t>
            </a:r>
            <a:br>
              <a:rPr lang="en-US" dirty="0">
                <a:solidFill>
                  <a:srgbClr val="008EE8"/>
                </a:solidFill>
                <a:latin typeface="RobotoSlab"/>
              </a:rPr>
            </a:br>
            <a:br>
              <a:rPr lang="en-US" dirty="0">
                <a:solidFill>
                  <a:srgbClr val="008EE8"/>
                </a:solidFill>
                <a:latin typeface="RobotoSlab"/>
              </a:rPr>
            </a:br>
            <a:r>
              <a:rPr lang="en-US" sz="28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1.3. </a:t>
            </a:r>
            <a:r>
              <a:rPr lang="en-US" sz="2800" dirty="0">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rPr>
              <a:t>Store the metadata for each page in a separate column</a:t>
            </a:r>
          </a:p>
        </p:txBody>
      </p:sp>
      <p:pic>
        <p:nvPicPr>
          <p:cNvPr id="8" name="Picture 7">
            <a:extLst>
              <a:ext uri="{FF2B5EF4-FFF2-40B4-BE49-F238E27FC236}">
                <a16:creationId xmlns:a16="http://schemas.microsoft.com/office/drawing/2014/main" id="{36EDAB6D-5F50-789B-99C4-510413789F8D}"/>
              </a:ext>
            </a:extLst>
          </p:cNvPr>
          <p:cNvPicPr>
            <a:picLocks noChangeAspect="1"/>
          </p:cNvPicPr>
          <p:nvPr/>
        </p:nvPicPr>
        <p:blipFill>
          <a:blip r:embed="rId3"/>
          <a:stretch>
            <a:fillRect/>
          </a:stretch>
        </p:blipFill>
        <p:spPr>
          <a:xfrm>
            <a:off x="167442" y="2487286"/>
            <a:ext cx="11944165" cy="1490379"/>
          </a:xfrm>
          <a:prstGeom prst="rect">
            <a:avLst/>
          </a:prstGeom>
        </p:spPr>
      </p:pic>
    </p:spTree>
    <p:extLst>
      <p:ext uri="{BB962C8B-B14F-4D97-AF65-F5344CB8AC3E}">
        <p14:creationId xmlns:p14="http://schemas.microsoft.com/office/powerpoint/2010/main" val="4136168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6" name="TextBox 5">
            <a:extLst>
              <a:ext uri="{FF2B5EF4-FFF2-40B4-BE49-F238E27FC236}">
                <a16:creationId xmlns:a16="http://schemas.microsoft.com/office/drawing/2014/main" id="{A497468A-2CAD-4B9B-7074-5A78688E5A63}"/>
              </a:ext>
            </a:extLst>
          </p:cNvPr>
          <p:cNvSpPr txBox="1"/>
          <p:nvPr/>
        </p:nvSpPr>
        <p:spPr>
          <a:xfrm>
            <a:off x="249068" y="3053015"/>
            <a:ext cx="12031214" cy="2123658"/>
          </a:xfrm>
          <a:prstGeom prst="rect">
            <a:avLst/>
          </a:prstGeom>
          <a:noFill/>
        </p:spPr>
        <p:txBody>
          <a:bodyPr wrap="square">
            <a:sp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The INS pipeline is a system designed to process user queries and provide informative answers by leveraging a knowledge base and a large language model (LLM). Here's a breakdown of its three key layers: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 Building the Vector Store (Embedding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is the foundation of the pipeline, where the system processes textual information from documents.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Documents are first broken down into smaller chunks.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Each chunk is then fed into an embedding model, which transforms the text into a numerical representation (vector).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vector captures the semantic meaning of the text, allowing for efficient comparisons later.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Embedding Model: Choose between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OpenAI's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embedding model and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SentenceTransformers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HuggingFace</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Assess the impact of the selected model on the quality of vector representations.</a:t>
            </a:r>
          </a:p>
        </p:txBody>
      </p:sp>
      <p:sp>
        <p:nvSpPr>
          <p:cNvPr id="4" name="Title 1">
            <a:extLst>
              <a:ext uri="{FF2B5EF4-FFF2-40B4-BE49-F238E27FC236}">
                <a16:creationId xmlns:a16="http://schemas.microsoft.com/office/drawing/2014/main" id="{62643DBA-6F00-6636-9978-9DAF28B707A5}"/>
              </a:ext>
            </a:extLst>
          </p:cNvPr>
          <p:cNvSpPr txBox="1">
            <a:spLocks/>
          </p:cNvSpPr>
          <p:nvPr/>
        </p:nvSpPr>
        <p:spPr>
          <a:xfrm>
            <a:off x="0" y="104393"/>
            <a:ext cx="12166556" cy="665827"/>
          </a:xfrm>
          <a:prstGeom prst="rect">
            <a:avLst/>
          </a:prstGeom>
        </p:spPr>
        <p:txBody>
          <a:bodyPr>
            <a:noAutofit/>
          </a:bodyPr>
          <a:lstStyle>
            <a:lvl1pPr algn="l" defTabSz="914400" rtl="0" eaLnBrk="1" latinLnBrk="0" hangingPunct="1">
              <a:lnSpc>
                <a:spcPct val="90000"/>
              </a:lnSpc>
              <a:spcBef>
                <a:spcPts val="1000"/>
              </a:spcBef>
              <a:buNone/>
              <a:defRPr sz="4000" b="1" kern="1200">
                <a:solidFill>
                  <a:schemeClr val="accent3">
                    <a:lumMod val="75000"/>
                  </a:schemeClr>
                </a:solidFill>
                <a:latin typeface="+mj-lt"/>
                <a:ea typeface="+mj-ea"/>
                <a:cs typeface="+mj-cs"/>
              </a:defRPr>
            </a:lvl1pPr>
          </a:lstStyle>
          <a:p>
            <a:pPr fontAlgn="auto">
              <a:spcAft>
                <a:spcPts val="0"/>
              </a:spcAft>
            </a:pPr>
            <a:r>
              <a:rPr lang="en-US" dirty="0">
                <a:solidFill>
                  <a:srgbClr val="008EE8"/>
                </a:solidFill>
                <a:latin typeface="RobotoSlab"/>
              </a:rPr>
              <a:t>1. Building the Vector Store (Embedding Layer)</a:t>
            </a:r>
            <a:br>
              <a:rPr lang="en-US" dirty="0">
                <a:solidFill>
                  <a:srgbClr val="008EE8"/>
                </a:solidFill>
                <a:latin typeface="RobotoSlab"/>
              </a:rPr>
            </a:br>
            <a:br>
              <a:rPr lang="en-US" dirty="0">
                <a:solidFill>
                  <a:srgbClr val="008EE8"/>
                </a:solidFill>
                <a:latin typeface="RobotoSlab"/>
              </a:rPr>
            </a:br>
            <a:r>
              <a:rPr lang="en-US" sz="28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1.4. </a:t>
            </a:r>
            <a:r>
              <a:rPr lang="en-US" sz="2800" dirty="0">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rPr>
              <a:t>Generate and Store Embeddings using </a:t>
            </a:r>
            <a:r>
              <a:rPr lang="en-US" sz="2800" dirty="0" err="1">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rPr>
              <a:t>OpenAI</a:t>
            </a:r>
            <a:r>
              <a:rPr lang="en-US" sz="2800" dirty="0">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rPr>
              <a:t> and </a:t>
            </a:r>
            <a:r>
              <a:rPr lang="en-US" sz="2800" dirty="0" err="1">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rPr>
              <a:t>ChromaDB</a:t>
            </a:r>
            <a:endParaRPr lang="en-US" sz="2800" dirty="0">
              <a:solidFill>
                <a:srgbClr val="1F1F1F"/>
              </a:solidFill>
              <a:highlight>
                <a:srgbClr val="FFFFFF"/>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145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3" name="Title 1">
            <a:extLst>
              <a:ext uri="{FF2B5EF4-FFF2-40B4-BE49-F238E27FC236}">
                <a16:creationId xmlns:a16="http://schemas.microsoft.com/office/drawing/2014/main" id="{F7858FCF-0A42-A807-1284-28BE0EDBA13F}"/>
              </a:ext>
            </a:extLst>
          </p:cNvPr>
          <p:cNvSpPr>
            <a:spLocks noGrp="1"/>
          </p:cNvSpPr>
          <p:nvPr>
            <p:ph type="title"/>
          </p:nvPr>
        </p:nvSpPr>
        <p:spPr>
          <a:xfrm>
            <a:off x="-54949" y="152779"/>
            <a:ext cx="12166556" cy="665827"/>
          </a:xfrm>
        </p:spPr>
        <p:txBody>
          <a:bodyPr/>
          <a:lstStyle/>
          <a:p>
            <a:r>
              <a:rPr lang="en-US" dirty="0">
                <a:solidFill>
                  <a:srgbClr val="008EE8"/>
                </a:solidFill>
                <a:latin typeface="RobotoSlab"/>
              </a:rPr>
              <a:t>Architectural Design</a:t>
            </a:r>
            <a:endParaRPr lang="en-US" dirty="0"/>
          </a:p>
        </p:txBody>
      </p:sp>
      <p:sp>
        <p:nvSpPr>
          <p:cNvPr id="6" name="TextBox 5">
            <a:extLst>
              <a:ext uri="{FF2B5EF4-FFF2-40B4-BE49-F238E27FC236}">
                <a16:creationId xmlns:a16="http://schemas.microsoft.com/office/drawing/2014/main" id="{A497468A-2CAD-4B9B-7074-5A78688E5A63}"/>
              </a:ext>
            </a:extLst>
          </p:cNvPr>
          <p:cNvSpPr txBox="1"/>
          <p:nvPr/>
        </p:nvSpPr>
        <p:spPr>
          <a:xfrm>
            <a:off x="80393" y="744821"/>
            <a:ext cx="12031214" cy="5447645"/>
          </a:xfrm>
          <a:prstGeom prst="rect">
            <a:avLst/>
          </a:prstGeom>
          <a:noFill/>
        </p:spPr>
        <p:txBody>
          <a:bodyPr wrap="square">
            <a:sp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The INS pipeline is a system designed to process user queries and provide informative answers by leveraging a knowledge base and a large language model (LLM). Here's a breakdown of its three key layers: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 Building the Vector Store (Embedding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is the foundation of the pipeline, where the system processes textual information from documents.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Documents are first broken down into smaller chunks.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Each chunk is then fed into an embedding model, which transforms the text into a numerical representation (vector).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vector captures the semantic meaning of the text, allowing for efficient comparisons later.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Embedding Model: Choose between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OpenAI's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embedding model and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SentenceTransformers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HuggingFace</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Assess the impact of the selected model on the quality of vector representations.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2. Search and Rank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layer acts like a search engine for the knowledge base.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When a user enters a query, the system searches the vector store (created in Layer 1) for documents or chunks that are semantically similar to the query.</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Essentially, it finds the information in the knowledge base that best matches the user's question.</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The output of this layer is a list containing the top K most relevant documents or chunks (along with their locations within the knowledge base) based on their semantic similarity to the query.</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3. Generation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layer takes the user's original query, the top retrieved results from the search layer (containing relevant information), and a well-crafted prompt as inputs for the LLM.</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The LLM, a powerful language model trained on massive amounts of text data, then uses this information to generate a response.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With the context provided by the query, retrieved information, and the prompt, the LLM can create a comprehensive and coherent answer that directly addresses the user's question while incorporating relevant details from the knowledge base.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In summary, the INS pipeline acts as a bridge between user queries and the knowledge base. It efficiently retrieves relevant information and leverages an LLM to generate informative and user-friendly answers.</a:t>
            </a:r>
          </a:p>
        </p:txBody>
      </p:sp>
    </p:spTree>
    <p:extLst>
      <p:ext uri="{BB962C8B-B14F-4D97-AF65-F5344CB8AC3E}">
        <p14:creationId xmlns:p14="http://schemas.microsoft.com/office/powerpoint/2010/main" val="364326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3" name="Title 1">
            <a:extLst>
              <a:ext uri="{FF2B5EF4-FFF2-40B4-BE49-F238E27FC236}">
                <a16:creationId xmlns:a16="http://schemas.microsoft.com/office/drawing/2014/main" id="{F7858FCF-0A42-A807-1284-28BE0EDBA13F}"/>
              </a:ext>
            </a:extLst>
          </p:cNvPr>
          <p:cNvSpPr>
            <a:spLocks noGrp="1"/>
          </p:cNvSpPr>
          <p:nvPr>
            <p:ph type="title"/>
          </p:nvPr>
        </p:nvSpPr>
        <p:spPr>
          <a:xfrm>
            <a:off x="-54949" y="152779"/>
            <a:ext cx="12166556" cy="665827"/>
          </a:xfrm>
        </p:spPr>
        <p:txBody>
          <a:bodyPr/>
          <a:lstStyle/>
          <a:p>
            <a:r>
              <a:rPr lang="en-US" dirty="0">
                <a:solidFill>
                  <a:srgbClr val="008EE8"/>
                </a:solidFill>
                <a:latin typeface="RobotoSlab"/>
              </a:rPr>
              <a:t>Architectural Design</a:t>
            </a:r>
            <a:endParaRPr lang="en-US" dirty="0"/>
          </a:p>
        </p:txBody>
      </p:sp>
      <p:sp>
        <p:nvSpPr>
          <p:cNvPr id="6" name="TextBox 5">
            <a:extLst>
              <a:ext uri="{FF2B5EF4-FFF2-40B4-BE49-F238E27FC236}">
                <a16:creationId xmlns:a16="http://schemas.microsoft.com/office/drawing/2014/main" id="{A497468A-2CAD-4B9B-7074-5A78688E5A63}"/>
              </a:ext>
            </a:extLst>
          </p:cNvPr>
          <p:cNvSpPr txBox="1"/>
          <p:nvPr/>
        </p:nvSpPr>
        <p:spPr>
          <a:xfrm>
            <a:off x="80393" y="744821"/>
            <a:ext cx="12031214" cy="5447645"/>
          </a:xfrm>
          <a:prstGeom prst="rect">
            <a:avLst/>
          </a:prstGeom>
          <a:noFill/>
        </p:spPr>
        <p:txBody>
          <a:bodyPr wrap="square">
            <a:sp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The INS pipeline is a system designed to process user queries and provide informative answers by leveraging a knowledge base and a large language model (LLM). Here's a breakdown of its three key layers: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 Building the Vector Store (Embedding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is the foundation of the pipeline, where the system processes textual information from documents.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Documents are first broken down into smaller chunks.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Each chunk is then fed into an embedding model, which transforms the text into a numerical representation (vector).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vector captures the semantic meaning of the text, allowing for efficient comparisons later.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Embedding Model: Choose between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OpenAI's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embedding model and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SentenceTransformers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HuggingFace</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Assess the impact of the selected model on the quality of vector representations.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2. Search and Rank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layer acts like a search engine for the knowledge base.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When a user enters a query, the system searches the vector store (created in Layer 1) for documents or chunks that are semantically similar to the query.</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Essentially, it finds the information in the knowledge base that best matches the user's question.</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The output of this layer is a list containing the top K most relevant documents or chunks (along with their locations within the knowledge base) based on their semantic similarity to the query.</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3. Generation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layer takes the user's original query, the top retrieved results from the search layer (containing relevant information), and a well-crafted prompt as inputs for the LLM.</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The LLM, a powerful language model trained on massive amounts of text data, then uses this information to generate a response.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With the context provided by the query, retrieved information, and the prompt, the LLM can create a comprehensive and coherent answer that directly addresses the user's question while incorporating relevant details from the knowledge base.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In summary, the INS pipeline acts as a bridge between user queries and the knowledge base. It efficiently retrieves relevant information and leverages an LLM to generate informative and user-friendly answers.</a:t>
            </a:r>
          </a:p>
        </p:txBody>
      </p:sp>
    </p:spTree>
    <p:extLst>
      <p:ext uri="{BB962C8B-B14F-4D97-AF65-F5344CB8AC3E}">
        <p14:creationId xmlns:p14="http://schemas.microsoft.com/office/powerpoint/2010/main" val="379253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503582" y="113630"/>
            <a:ext cx="10591800" cy="646332"/>
          </a:xfrm>
        </p:spPr>
        <p:txBody>
          <a:bodyPr/>
          <a:lstStyle/>
          <a:p>
            <a:r>
              <a:rPr lang="en-US" dirty="0">
                <a:solidFill>
                  <a:srgbClr val="008EE8"/>
                </a:solidFill>
                <a:latin typeface="RobotoSlab"/>
              </a:rPr>
              <a:t>WORKFLOW</a:t>
            </a:r>
            <a:r>
              <a:rPr lang="en-US" sz="1800" dirty="0">
                <a:solidFill>
                  <a:srgbClr val="008EE8"/>
                </a:solidFill>
                <a:effectLst/>
                <a:latin typeface="RobotoSlab"/>
              </a:rPr>
              <a:t> </a:t>
            </a:r>
            <a:endParaRPr lang="en-US" dirty="0"/>
          </a:p>
        </p:txBody>
      </p:sp>
      <p:pic>
        <p:nvPicPr>
          <p:cNvPr id="1025" name="Picture 1" descr="page5image11016656">
            <a:extLst>
              <a:ext uri="{FF2B5EF4-FFF2-40B4-BE49-F238E27FC236}">
                <a16:creationId xmlns:a16="http://schemas.microsoft.com/office/drawing/2014/main" id="{9F77442B-1D4C-2A3E-86F3-CB510C753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43354"/>
            <a:ext cx="8020878" cy="47040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5image28225104">
            <a:extLst>
              <a:ext uri="{FF2B5EF4-FFF2-40B4-BE49-F238E27FC236}">
                <a16:creationId xmlns:a16="http://schemas.microsoft.com/office/drawing/2014/main" id="{7257F803-D06D-5F86-F722-C7E9234FC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252" y="1610139"/>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617F47-AADC-218E-1787-8B84CE0B1A9E}"/>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4</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2939685"/>
            <a:ext cx="9141397" cy="615553"/>
          </a:xfrm>
        </p:spPr>
        <p:txBody>
          <a:bodyPr/>
          <a:lstStyle/>
          <a:p>
            <a:r>
              <a:rPr lang="en-US" dirty="0"/>
              <a:t>METHODOLOGY </a:t>
            </a:r>
          </a:p>
        </p:txBody>
      </p:sp>
      <p:sp>
        <p:nvSpPr>
          <p:cNvPr id="2" name="TextBox 1">
            <a:extLst>
              <a:ext uri="{FF2B5EF4-FFF2-40B4-BE49-F238E27FC236}">
                <a16:creationId xmlns:a16="http://schemas.microsoft.com/office/drawing/2014/main" id="{B3583AC1-578D-3B7E-0136-6E4CB58ED74B}"/>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238883"/>
            <a:ext cx="6477000" cy="1189037"/>
          </a:xfrm>
        </p:spPr>
        <p:txBody>
          <a:bodyPr>
            <a:normAutofit/>
          </a:bodyPr>
          <a:lstStyle/>
          <a:p>
            <a:r>
              <a:rPr lang="en-US" dirty="0">
                <a:solidFill>
                  <a:srgbClr val="008EE8"/>
                </a:solidFill>
                <a:latin typeface="RobotoSlab"/>
              </a:rPr>
              <a:t>CHATBOT</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162878"/>
            <a:ext cx="6477000" cy="5456239"/>
          </a:xfrm>
        </p:spPr>
        <p:txBody>
          <a:bodyPr vert="horz" lIns="91440" tIns="45720" rIns="91440" bIns="45720" rtlCol="0" anchor="t">
            <a:normAutofit fontScale="92500" lnSpcReduction="20000"/>
          </a:bodyPr>
          <a:lstStyle/>
          <a:p>
            <a:pPr algn="l"/>
            <a:r>
              <a:rPr lang="en-US" b="1" i="0" dirty="0">
                <a:solidFill>
                  <a:srgbClr val="1F1F1F"/>
                </a:solidFill>
                <a:effectLst/>
                <a:latin typeface="Google Sans"/>
              </a:rPr>
              <a:t>Retrieval-Based Model for Efficient Responses</a:t>
            </a:r>
            <a:endParaRPr lang="en-US" b="0" i="0" dirty="0">
              <a:solidFill>
                <a:srgbClr val="1F1F1F"/>
              </a:solidFill>
              <a:effectLst/>
              <a:latin typeface="Google Sans"/>
            </a:endParaRPr>
          </a:p>
          <a:p>
            <a:pPr algn="l"/>
            <a:r>
              <a:rPr lang="en-US" b="0" i="0" dirty="0">
                <a:solidFill>
                  <a:srgbClr val="1F1F1F"/>
                </a:solidFill>
                <a:effectLst/>
                <a:latin typeface="Google Sans"/>
              </a:rPr>
              <a:t>The Shopping Assistant utilizes a retrieval-based model to efficiently deliver responses to user queries. This model employs a technique called </a:t>
            </a:r>
            <a:r>
              <a:rPr lang="en-US" b="1" i="0" dirty="0">
                <a:solidFill>
                  <a:srgbClr val="1F1F1F"/>
                </a:solidFill>
                <a:effectLst/>
                <a:latin typeface="Google Sans"/>
              </a:rPr>
              <a:t>weighted TF-IDF</a:t>
            </a:r>
            <a:r>
              <a:rPr lang="en-US" b="0" i="0" dirty="0">
                <a:solidFill>
                  <a:srgbClr val="1F1F1F"/>
                </a:solidFill>
                <a:effectLst/>
                <a:latin typeface="Google Sans"/>
              </a:rPr>
              <a:t> in conjunction with </a:t>
            </a:r>
            <a:r>
              <a:rPr lang="en-US" b="1" i="0" dirty="0">
                <a:solidFill>
                  <a:srgbClr val="1F1F1F"/>
                </a:solidFill>
                <a:effectLst/>
                <a:latin typeface="Google Sans"/>
              </a:rPr>
              <a:t>cosine similarity</a:t>
            </a:r>
            <a:r>
              <a:rPr lang="en-US" b="0" i="0" dirty="0">
                <a:solidFill>
                  <a:srgbClr val="1F1F1F"/>
                </a:solidFill>
                <a:effectLst/>
                <a:latin typeface="Google Sans"/>
              </a:rPr>
              <a:t>. Weighted TF-IDF helps identify the most relevant keywords within product descriptions and reviews, while cosine similarity measures the similarity between a user's query and these keywords. This combined approach allows the Shopping Assistant to quickly retrieve the closest pre-defined response that best addresses the user's needs.</a:t>
            </a:r>
          </a:p>
          <a:p>
            <a:pPr algn="l"/>
            <a:r>
              <a:rPr lang="en-US" b="1" i="0" dirty="0">
                <a:solidFill>
                  <a:srgbClr val="1F1F1F"/>
                </a:solidFill>
                <a:effectLst/>
                <a:latin typeface="Google Sans"/>
              </a:rPr>
              <a:t>Pre-defined Response Categories</a:t>
            </a:r>
            <a:endParaRPr lang="en-US" b="0" i="0" dirty="0">
              <a:solidFill>
                <a:srgbClr val="1F1F1F"/>
              </a:solidFill>
              <a:effectLst/>
              <a:latin typeface="Google Sans"/>
            </a:endParaRPr>
          </a:p>
          <a:p>
            <a:pPr algn="l"/>
            <a:r>
              <a:rPr lang="en-US" b="0" i="0" dirty="0">
                <a:solidFill>
                  <a:srgbClr val="1F1F1F"/>
                </a:solidFill>
                <a:effectLst/>
                <a:latin typeface="Google Sans"/>
              </a:rPr>
              <a:t>The Shopping Assistant's pre-defined responses fall into four main categories:</a:t>
            </a:r>
          </a:p>
          <a:p>
            <a:pPr algn="l">
              <a:buFont typeface="+mj-lt"/>
              <a:buAutoNum type="arabicPeriod"/>
            </a:pPr>
            <a:r>
              <a:rPr lang="en-US" b="1" i="0" dirty="0">
                <a:solidFill>
                  <a:srgbClr val="1F1F1F"/>
                </a:solidFill>
                <a:effectLst/>
                <a:latin typeface="Google Sans"/>
              </a:rPr>
              <a:t>Product Recommendations:</a:t>
            </a:r>
            <a:r>
              <a:rPr lang="en-US" b="0" i="0" dirty="0">
                <a:solidFill>
                  <a:srgbClr val="1F1F1F"/>
                </a:solidFill>
                <a:effectLst/>
                <a:latin typeface="Google Sans"/>
              </a:rPr>
              <a:t> Suggesting relevant products based on user preferences.</a:t>
            </a:r>
          </a:p>
          <a:p>
            <a:pPr algn="l">
              <a:buFont typeface="+mj-lt"/>
              <a:buAutoNum type="arabicPeriod"/>
            </a:pPr>
            <a:r>
              <a:rPr lang="en-US" b="1" i="0" dirty="0">
                <a:solidFill>
                  <a:srgbClr val="1F1F1F"/>
                </a:solidFill>
                <a:effectLst/>
                <a:latin typeface="Google Sans"/>
              </a:rPr>
              <a:t>Review Summaries:</a:t>
            </a:r>
            <a:r>
              <a:rPr lang="en-US" b="0" i="0" dirty="0">
                <a:solidFill>
                  <a:srgbClr val="1F1F1F"/>
                </a:solidFill>
                <a:effectLst/>
                <a:latin typeface="Google Sans"/>
              </a:rPr>
              <a:t> Providing concise summaries of product reviews to aid informed decisions.</a:t>
            </a:r>
          </a:p>
          <a:p>
            <a:pPr algn="l">
              <a:buFont typeface="+mj-lt"/>
              <a:buAutoNum type="arabicPeriod"/>
            </a:pPr>
            <a:r>
              <a:rPr lang="en-US" b="1" i="0" dirty="0">
                <a:solidFill>
                  <a:srgbClr val="1F1F1F"/>
                </a:solidFill>
                <a:effectLst/>
                <a:latin typeface="Google Sans"/>
              </a:rPr>
              <a:t>Virtual Try-On Experience:</a:t>
            </a:r>
            <a:r>
              <a:rPr lang="en-US" b="0" i="0" dirty="0">
                <a:solidFill>
                  <a:srgbClr val="1F1F1F"/>
                </a:solidFill>
                <a:effectLst/>
                <a:latin typeface="Google Sans"/>
              </a:rPr>
              <a:t> Offering real-time virtual try-on functionality for specific fashion items like T-shirts and sunglasses.</a:t>
            </a:r>
          </a:p>
          <a:p>
            <a:pPr algn="l">
              <a:buFont typeface="+mj-lt"/>
              <a:buAutoNum type="arabicPeriod"/>
            </a:pPr>
            <a:r>
              <a:rPr lang="en-US" b="1" i="0" dirty="0">
                <a:solidFill>
                  <a:srgbClr val="1F1F1F"/>
                </a:solidFill>
                <a:effectLst/>
                <a:latin typeface="Google Sans"/>
              </a:rPr>
              <a:t>General Conversation:</a:t>
            </a:r>
            <a:r>
              <a:rPr lang="en-US" b="0" i="0" dirty="0">
                <a:solidFill>
                  <a:srgbClr val="1F1F1F"/>
                </a:solidFill>
                <a:effectLst/>
                <a:latin typeface="Google Sans"/>
              </a:rPr>
              <a:t> Handling greetings, thanks, and other general conversational interactions.</a:t>
            </a:r>
          </a:p>
        </p:txBody>
      </p:sp>
      <p:sp>
        <p:nvSpPr>
          <p:cNvPr id="2" name="TextBox 1">
            <a:extLst>
              <a:ext uri="{FF2B5EF4-FFF2-40B4-BE49-F238E27FC236}">
                <a16:creationId xmlns:a16="http://schemas.microsoft.com/office/drawing/2014/main" id="{C9E815CA-F1DA-8FBF-762E-7393EDCED35C}"/>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6</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F3CB5E2-88EF-DFED-6222-985E2EFEC6F2}"/>
              </a:ext>
            </a:extLst>
          </p:cNvPr>
          <p:cNvSpPr txBox="1">
            <a:spLocks/>
          </p:cNvSpPr>
          <p:nvPr/>
        </p:nvSpPr>
        <p:spPr>
          <a:xfrm>
            <a:off x="503582" y="113630"/>
            <a:ext cx="10591800" cy="646332"/>
          </a:xfrm>
          <a:prstGeom prst="rect">
            <a:avLst/>
          </a:prstGeom>
        </p:spPr>
        <p:txBody>
          <a:bodyPr>
            <a:noAutofit/>
          </a:bodyPr>
          <a:lstStyle>
            <a:lvl1pPr algn="l" defTabSz="914400" rtl="0" eaLnBrk="1" latinLnBrk="0" hangingPunct="1">
              <a:lnSpc>
                <a:spcPct val="90000"/>
              </a:lnSpc>
              <a:spcBef>
                <a:spcPts val="1000"/>
              </a:spcBef>
              <a:buNone/>
              <a:defRPr sz="4000" b="1" kern="1200">
                <a:solidFill>
                  <a:schemeClr val="accent3">
                    <a:lumMod val="75000"/>
                  </a:schemeClr>
                </a:solidFill>
                <a:latin typeface="+mj-lt"/>
                <a:ea typeface="+mj-ea"/>
                <a:cs typeface="+mj-cs"/>
              </a:defRPr>
            </a:lvl1pPr>
          </a:lstStyle>
          <a:p>
            <a:pPr fontAlgn="auto">
              <a:spcAft>
                <a:spcPts val="0"/>
              </a:spcAft>
            </a:pPr>
            <a:r>
              <a:rPr lang="en-US" dirty="0">
                <a:solidFill>
                  <a:srgbClr val="008EE8"/>
                </a:solidFill>
                <a:latin typeface="RobotoSlab"/>
              </a:rPr>
              <a:t>RETRIEVAL BASED MODEL </a:t>
            </a:r>
          </a:p>
          <a:p>
            <a:pPr fontAlgn="auto">
              <a:spcAft>
                <a:spcPts val="0"/>
              </a:spcAft>
            </a:pPr>
            <a:r>
              <a:rPr lang="en-US" sz="1800" dirty="0">
                <a:solidFill>
                  <a:srgbClr val="008EE8"/>
                </a:solidFill>
                <a:latin typeface="RobotoSlab"/>
              </a:rPr>
              <a:t> </a:t>
            </a:r>
            <a:endParaRPr lang="en-US" dirty="0"/>
          </a:p>
        </p:txBody>
      </p:sp>
      <p:pic>
        <p:nvPicPr>
          <p:cNvPr id="1026" name="Picture 2" descr="page8image31327440">
            <a:extLst>
              <a:ext uri="{FF2B5EF4-FFF2-40B4-BE49-F238E27FC236}">
                <a16:creationId xmlns:a16="http://schemas.microsoft.com/office/drawing/2014/main" id="{B4B0E0DA-0B40-BB7C-E9CD-53BD2A8ED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23730"/>
            <a:ext cx="7550870" cy="46316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7</a:t>
            </a:r>
          </a:p>
        </p:txBody>
      </p:sp>
    </p:spTree>
    <p:extLst>
      <p:ext uri="{BB962C8B-B14F-4D97-AF65-F5344CB8AC3E}">
        <p14:creationId xmlns:p14="http://schemas.microsoft.com/office/powerpoint/2010/main" val="14709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11218" y="2475053"/>
            <a:ext cx="11969564" cy="1231106"/>
          </a:xfrm>
        </p:spPr>
        <p:txBody>
          <a:bodyPr/>
          <a:lstStyle/>
          <a:p>
            <a:r>
              <a:rPr lang="en-US" dirty="0"/>
              <a:t>Requirements of the topic: Build </a:t>
            </a:r>
            <a:r>
              <a:rPr lang="en-US" dirty="0" err="1"/>
              <a:t>Mr.HelpMate</a:t>
            </a:r>
            <a:r>
              <a:rPr lang="en-US" dirty="0"/>
              <a:t>  </a:t>
            </a:r>
          </a:p>
        </p:txBody>
      </p:sp>
      <p:sp>
        <p:nvSpPr>
          <p:cNvPr id="2" name="TextBox 1">
            <a:extLst>
              <a:ext uri="{FF2B5EF4-FFF2-40B4-BE49-F238E27FC236}">
                <a16:creationId xmlns:a16="http://schemas.microsoft.com/office/drawing/2014/main" id="{B3583AC1-578D-3B7E-0136-6E4CB58ED74B}"/>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2</a:t>
            </a:r>
          </a:p>
        </p:txBody>
      </p:sp>
    </p:spTree>
    <p:extLst>
      <p:ext uri="{BB962C8B-B14F-4D97-AF65-F5344CB8AC3E}">
        <p14:creationId xmlns:p14="http://schemas.microsoft.com/office/powerpoint/2010/main" val="332880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C2F43-E8B1-BE28-BD5D-EDD67833F3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27FF2F-EE85-67C5-07A7-D818667923E1}"/>
              </a:ext>
            </a:extLst>
          </p:cNvPr>
          <p:cNvSpPr>
            <a:spLocks noGrp="1"/>
          </p:cNvSpPr>
          <p:nvPr>
            <p:ph type="title"/>
          </p:nvPr>
        </p:nvSpPr>
        <p:spPr>
          <a:xfrm>
            <a:off x="1525301" y="2939685"/>
            <a:ext cx="9141397" cy="615553"/>
          </a:xfrm>
        </p:spPr>
        <p:txBody>
          <a:bodyPr/>
          <a:lstStyle/>
          <a:p>
            <a:r>
              <a:rPr lang="en-US" dirty="0"/>
              <a:t>VIRTUAL TRY-ON </a:t>
            </a:r>
          </a:p>
        </p:txBody>
      </p:sp>
      <p:sp>
        <p:nvSpPr>
          <p:cNvPr id="2" name="TextBox 1">
            <a:extLst>
              <a:ext uri="{FF2B5EF4-FFF2-40B4-BE49-F238E27FC236}">
                <a16:creationId xmlns:a16="http://schemas.microsoft.com/office/drawing/2014/main" id="{A26C580A-F8FF-511C-0CC7-E1E8187D1BB2}"/>
              </a:ext>
            </a:extLst>
          </p:cNvPr>
          <p:cNvSpPr txBox="1"/>
          <p:nvPr/>
        </p:nvSpPr>
        <p:spPr>
          <a:xfrm>
            <a:off x="11734581" y="6488668"/>
            <a:ext cx="31290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22220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3DCD5-462B-2BC8-02BF-01C140058FB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D6646B9-7C83-C852-781E-D349F03057F3}"/>
              </a:ext>
            </a:extLst>
          </p:cNvPr>
          <p:cNvSpPr>
            <a:spLocks noGrp="1"/>
          </p:cNvSpPr>
          <p:nvPr>
            <p:ph type="title"/>
          </p:nvPr>
        </p:nvSpPr>
        <p:spPr>
          <a:xfrm>
            <a:off x="5199743" y="238883"/>
            <a:ext cx="6477000" cy="1189037"/>
          </a:xfrm>
        </p:spPr>
        <p:txBody>
          <a:bodyPr>
            <a:normAutofit/>
          </a:bodyPr>
          <a:lstStyle/>
          <a:p>
            <a:r>
              <a:rPr lang="en-US" dirty="0">
                <a:solidFill>
                  <a:srgbClr val="008EE8"/>
                </a:solidFill>
                <a:latin typeface="RobotoSlab"/>
              </a:rPr>
              <a:t>DATA PREPROCESSING</a:t>
            </a:r>
            <a:br>
              <a:rPr lang="en-US" dirty="0"/>
            </a:br>
            <a:endParaRPr lang="en-US" dirty="0"/>
          </a:p>
        </p:txBody>
      </p:sp>
      <p:sp>
        <p:nvSpPr>
          <p:cNvPr id="3" name="Text Placeholder 2">
            <a:extLst>
              <a:ext uri="{FF2B5EF4-FFF2-40B4-BE49-F238E27FC236}">
                <a16:creationId xmlns:a16="http://schemas.microsoft.com/office/drawing/2014/main" id="{5CEF9003-814C-1229-916D-37D742A15845}"/>
              </a:ext>
            </a:extLst>
          </p:cNvPr>
          <p:cNvSpPr>
            <a:spLocks noGrp="1"/>
          </p:cNvSpPr>
          <p:nvPr>
            <p:ph type="body" sz="quarter" idx="11"/>
          </p:nvPr>
        </p:nvSpPr>
        <p:spPr>
          <a:xfrm>
            <a:off x="4860236" y="884583"/>
            <a:ext cx="7185990" cy="5734533"/>
          </a:xfrm>
        </p:spPr>
        <p:txBody>
          <a:bodyPr vert="horz" lIns="91440" tIns="45720" rIns="91440" bIns="45720" rtlCol="0" anchor="t">
            <a:normAutofit/>
          </a:bodyPr>
          <a:lstStyle/>
          <a:p>
            <a:pPr algn="l"/>
            <a:r>
              <a:rPr lang="en-US" b="1" i="0" dirty="0">
                <a:solidFill>
                  <a:srgbClr val="1F1F1F"/>
                </a:solidFill>
                <a:effectLst/>
                <a:latin typeface="Google Sans"/>
              </a:rPr>
              <a:t>Clothing-Agnostic Person Representation</a:t>
            </a:r>
            <a:endParaRPr lang="en-US" b="0" i="0" dirty="0">
              <a:solidFill>
                <a:srgbClr val="1F1F1F"/>
              </a:solidFill>
              <a:effectLst/>
              <a:latin typeface="Google Sans"/>
            </a:endParaRPr>
          </a:p>
          <a:p>
            <a:pPr algn="l"/>
            <a:r>
              <a:rPr lang="en-US" b="0" i="0" dirty="0">
                <a:solidFill>
                  <a:srgbClr val="1F1F1F"/>
                </a:solidFill>
                <a:effectLst/>
                <a:latin typeface="Google Sans"/>
              </a:rPr>
              <a:t>The GMM (Geometric Matching Module) utilizes a clothing-agnostic person representation to understand the user's body shape and pose. This representation combines three key components:</a:t>
            </a:r>
          </a:p>
          <a:p>
            <a:pPr algn="l"/>
            <a:r>
              <a:rPr lang="en-US" b="1" i="0" dirty="0">
                <a:solidFill>
                  <a:srgbClr val="1F1F1F"/>
                </a:solidFill>
                <a:effectLst/>
                <a:latin typeface="Google Sans"/>
              </a:rPr>
              <a:t>          Pose Heatmap:</a:t>
            </a:r>
            <a:r>
              <a:rPr lang="en-US" b="0" i="0" dirty="0">
                <a:solidFill>
                  <a:srgbClr val="1F1F1F"/>
                </a:solidFill>
                <a:effectLst/>
                <a:latin typeface="Google Sans"/>
              </a:rPr>
              <a:t> This is a heatmap generated using the "</a:t>
            </a:r>
            <a:r>
              <a:rPr lang="en-US" b="0" i="0" dirty="0" err="1">
                <a:solidFill>
                  <a:srgbClr val="1F1F1F"/>
                </a:solidFill>
                <a:effectLst/>
                <a:latin typeface="Google Sans"/>
              </a:rPr>
              <a:t>OpenPose</a:t>
            </a:r>
            <a:r>
              <a:rPr lang="en-US" b="0" i="0" dirty="0">
                <a:solidFill>
                  <a:srgbClr val="1F1F1F"/>
                </a:solidFill>
                <a:effectLst/>
                <a:latin typeface="Google Sans"/>
              </a:rPr>
              <a:t>" library. It captures the location and intensity of </a:t>
            </a:r>
            <a:r>
              <a:rPr lang="en-US" b="1" i="0" dirty="0">
                <a:solidFill>
                  <a:srgbClr val="1F1F1F"/>
                </a:solidFill>
                <a:effectLst/>
                <a:latin typeface="Google Sans"/>
              </a:rPr>
              <a:t>18 key body joints</a:t>
            </a:r>
            <a:r>
              <a:rPr lang="en-US" b="0" i="0" dirty="0">
                <a:solidFill>
                  <a:srgbClr val="1F1F1F"/>
                </a:solidFill>
                <a:effectLst/>
                <a:latin typeface="Google Sans"/>
              </a:rPr>
              <a:t>, providing information about the user's posture.</a:t>
            </a:r>
          </a:p>
          <a:p>
            <a:pPr algn="l"/>
            <a:r>
              <a:rPr lang="en-US" b="1" i="0" dirty="0">
                <a:solidFill>
                  <a:srgbClr val="1F1F1F"/>
                </a:solidFill>
                <a:effectLst/>
                <a:latin typeface="Google Sans"/>
              </a:rPr>
              <a:t>           Body Mask:</a:t>
            </a:r>
            <a:r>
              <a:rPr lang="en-US" b="0" i="0" dirty="0">
                <a:solidFill>
                  <a:srgbClr val="1F1F1F"/>
                </a:solidFill>
                <a:effectLst/>
                <a:latin typeface="Google Sans"/>
              </a:rPr>
              <a:t> This is a single-channel binary mask that identifies different body parts. It essentially acts as a segmentation map, separating the body from the background.</a:t>
            </a:r>
          </a:p>
          <a:p>
            <a:pPr algn="l"/>
            <a:r>
              <a:rPr lang="en-US" b="1" i="0" dirty="0">
                <a:solidFill>
                  <a:srgbClr val="1F1F1F"/>
                </a:solidFill>
                <a:effectLst/>
                <a:latin typeface="Google Sans"/>
              </a:rPr>
              <a:t>           Reserved Regions:</a:t>
            </a:r>
            <a:r>
              <a:rPr lang="en-US" b="0" i="0" dirty="0">
                <a:solidFill>
                  <a:srgbClr val="1F1F1F"/>
                </a:solidFill>
                <a:effectLst/>
                <a:latin typeface="Google Sans"/>
              </a:rPr>
              <a:t> This is a three-channel RGB image that preserves the user's face and hair. This information is crucial to maintain a realistic appearance in the final try-on image.</a:t>
            </a:r>
          </a:p>
          <a:p>
            <a:endParaRPr lang="en-US" dirty="0">
              <a:effectLst/>
            </a:endParaRPr>
          </a:p>
        </p:txBody>
      </p:sp>
      <p:pic>
        <p:nvPicPr>
          <p:cNvPr id="2" name="Picture 7" descr="page10image30550192">
            <a:extLst>
              <a:ext uri="{FF2B5EF4-FFF2-40B4-BE49-F238E27FC236}">
                <a16:creationId xmlns:a16="http://schemas.microsoft.com/office/drawing/2014/main" id="{A5CC48E3-926B-DB62-C39C-E5C2FF5D4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182" y="5108161"/>
            <a:ext cx="5676900" cy="1409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C3042A-7EE8-11F3-3B95-EC6DAF8AA712}"/>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9</a:t>
            </a:r>
          </a:p>
        </p:txBody>
      </p:sp>
    </p:spTree>
    <p:extLst>
      <p:ext uri="{BB962C8B-B14F-4D97-AF65-F5344CB8AC3E}">
        <p14:creationId xmlns:p14="http://schemas.microsoft.com/office/powerpoint/2010/main" val="2182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C5E0ED-5687-43E1-416F-3EC53B55C57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VIRTUAL TRY-ON ARCHITECTURE </a:t>
            </a:r>
          </a:p>
          <a:p>
            <a:pPr fontAlgn="auto">
              <a:spcAft>
                <a:spcPts val="0"/>
              </a:spcAft>
            </a:pPr>
            <a:endParaRPr lang="en-US" dirty="0"/>
          </a:p>
        </p:txBody>
      </p:sp>
      <p:pic>
        <p:nvPicPr>
          <p:cNvPr id="6" name="Picture 2" descr="page11image30829504">
            <a:extLst>
              <a:ext uri="{FF2B5EF4-FFF2-40B4-BE49-F238E27FC236}">
                <a16:creationId xmlns:a16="http://schemas.microsoft.com/office/drawing/2014/main" id="{5239E2AE-8558-4381-E5AB-D0C978BC9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330" y="654564"/>
            <a:ext cx="8845827" cy="5364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A31035-A656-A0CF-2AFB-76D08E38CA2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10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2A83E-6D5F-9289-ADDF-81DE436E659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6937C0-2CD3-C25A-91B9-606E9375A41A}"/>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VIRTUAL TRY-ON ARCHITECTURE </a:t>
            </a:r>
          </a:p>
          <a:p>
            <a:pPr fontAlgn="auto">
              <a:spcAft>
                <a:spcPts val="0"/>
              </a:spcAft>
            </a:pPr>
            <a:endParaRPr lang="en-US" dirty="0"/>
          </a:p>
        </p:txBody>
      </p:sp>
      <p:pic>
        <p:nvPicPr>
          <p:cNvPr id="7169" name="Picture 1" descr="page11image14002544">
            <a:extLst>
              <a:ext uri="{FF2B5EF4-FFF2-40B4-BE49-F238E27FC236}">
                <a16:creationId xmlns:a16="http://schemas.microsoft.com/office/drawing/2014/main" id="{F367AB32-F8B5-5B79-A65C-76FCCA3E9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108FB876-08DC-EFF5-37F9-78484B7F7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1F22C472-4D3A-40F1-170D-C8E074FF3445}"/>
              </a:ext>
            </a:extLst>
          </p:cNvPr>
          <p:cNvSpPr>
            <a:spLocks noGrp="1"/>
          </p:cNvSpPr>
          <p:nvPr>
            <p:ph type="body" sz="quarter" idx="11"/>
          </p:nvPr>
        </p:nvSpPr>
        <p:spPr>
          <a:xfrm>
            <a:off x="762000" y="974035"/>
            <a:ext cx="10827026" cy="4207565"/>
          </a:xfrm>
        </p:spPr>
        <p:txBody>
          <a:bodyPr/>
          <a:lstStyle/>
          <a:p>
            <a:r>
              <a:rPr lang="en-US" sz="1800" dirty="0">
                <a:effectLst/>
                <a:latin typeface="SourceSansPro"/>
              </a:rPr>
              <a:t>The architecture consists of two main components: </a:t>
            </a:r>
          </a:p>
          <a:p>
            <a:endParaRPr lang="en-US" sz="1800" dirty="0">
              <a:effectLst/>
              <a:latin typeface="SourceSansPro"/>
            </a:endParaRPr>
          </a:p>
          <a:p>
            <a:r>
              <a:rPr lang="en-US" sz="1800" b="0" dirty="0">
                <a:effectLst/>
                <a:latin typeface="SourceSansPro"/>
              </a:rPr>
              <a:t>Geometric Matching Module (GMM): This module transforms the target garment into a warped form that aligns with the person's body shape and pose.</a:t>
            </a:r>
          </a:p>
          <a:p>
            <a:endParaRPr lang="en-US" sz="1800" b="0" dirty="0">
              <a:effectLst/>
              <a:latin typeface="SourceSansPro"/>
            </a:endParaRPr>
          </a:p>
          <a:p>
            <a:r>
              <a:rPr lang="en-US" sz="1800" b="0" dirty="0">
                <a:effectLst/>
                <a:latin typeface="SourceSansPro"/>
              </a:rPr>
              <a:t>Try-On Module (TOM): This module integrates the warped garment with the image of the target person and synthesizes the final try-on image:</a:t>
            </a:r>
          </a:p>
          <a:p>
            <a:r>
              <a:rPr lang="en-US" sz="1800" b="0" dirty="0">
                <a:effectLst/>
                <a:latin typeface="SourceSansPro"/>
              </a:rPr>
              <a:t>    - Mainly consists of changed to consists of for a more concise structure.</a:t>
            </a:r>
          </a:p>
          <a:p>
            <a:r>
              <a:rPr lang="en-US" sz="1800" b="0" dirty="0">
                <a:effectLst/>
                <a:latin typeface="SourceSansPro"/>
              </a:rPr>
              <a:t>    - Cloth changed to garment for a more specific term in clothing.</a:t>
            </a:r>
          </a:p>
          <a:p>
            <a:r>
              <a:rPr lang="en-US" sz="1800" b="0" dirty="0">
                <a:effectLst/>
                <a:latin typeface="SourceSansPro"/>
              </a:rPr>
              <a:t>    - Warped cloth changed to warped form for improved readability.</a:t>
            </a:r>
          </a:p>
          <a:p>
            <a:r>
              <a:rPr lang="en-US" sz="1800" b="0" dirty="0">
                <a:effectLst/>
                <a:latin typeface="SourceSansPro"/>
              </a:rPr>
              <a:t>    - Try-on result changed to try-on image for a more specific output.</a:t>
            </a:r>
            <a:endParaRPr lang="en-US" b="0" dirty="0"/>
          </a:p>
        </p:txBody>
      </p:sp>
      <p:sp>
        <p:nvSpPr>
          <p:cNvPr id="2" name="TextBox 1">
            <a:extLst>
              <a:ext uri="{FF2B5EF4-FFF2-40B4-BE49-F238E27FC236}">
                <a16:creationId xmlns:a16="http://schemas.microsoft.com/office/drawing/2014/main" id="{B9B044E6-5D1F-8399-7192-A633AB665390}"/>
              </a:ext>
            </a:extLst>
          </p:cNvPr>
          <p:cNvSpPr txBox="1"/>
          <p:nvPr/>
        </p:nvSpPr>
        <p:spPr>
          <a:xfrm>
            <a:off x="11734581" y="6488668"/>
            <a:ext cx="488147" cy="369332"/>
          </a:xfrm>
          <a:prstGeom prst="rect">
            <a:avLst/>
          </a:prstGeom>
          <a:noFill/>
        </p:spPr>
        <p:txBody>
          <a:bodyPr wrap="none" rtlCol="0">
            <a:spAutoFit/>
          </a:bodyPr>
          <a:lstStyle/>
          <a:p>
            <a:r>
              <a:rPr lang="en-US" dirty="0">
                <a:solidFill>
                  <a:srgbClr val="0070C0"/>
                </a:solidFill>
              </a:rPr>
              <a:t> 11</a:t>
            </a:r>
          </a:p>
        </p:txBody>
      </p:sp>
    </p:spTree>
    <p:extLst>
      <p:ext uri="{BB962C8B-B14F-4D97-AF65-F5344CB8AC3E}">
        <p14:creationId xmlns:p14="http://schemas.microsoft.com/office/powerpoint/2010/main" val="57577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DC690-9CB1-B616-ACE3-B8A4CC25B9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2487F8-0782-EA6D-250A-C349A6C794A5}"/>
              </a:ext>
            </a:extLst>
          </p:cNvPr>
          <p:cNvSpPr>
            <a:spLocks noGrp="1"/>
          </p:cNvSpPr>
          <p:nvPr>
            <p:ph type="title"/>
          </p:nvPr>
        </p:nvSpPr>
        <p:spPr>
          <a:xfrm>
            <a:off x="1485545" y="2813447"/>
            <a:ext cx="9606525" cy="1231106"/>
          </a:xfrm>
        </p:spPr>
        <p:txBody>
          <a:bodyPr/>
          <a:lstStyle/>
          <a:p>
            <a:r>
              <a:rPr lang="en-US" dirty="0"/>
              <a:t>GEOMETRIC MATCHING MODULE (GMM)  </a:t>
            </a:r>
          </a:p>
        </p:txBody>
      </p:sp>
      <p:sp>
        <p:nvSpPr>
          <p:cNvPr id="2" name="TextBox 1">
            <a:extLst>
              <a:ext uri="{FF2B5EF4-FFF2-40B4-BE49-F238E27FC236}">
                <a16:creationId xmlns:a16="http://schemas.microsoft.com/office/drawing/2014/main" id="{AAE07211-BBEE-3035-4AE3-165DAAA8DFA9}"/>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12</a:t>
            </a:r>
          </a:p>
        </p:txBody>
      </p:sp>
    </p:spTree>
    <p:extLst>
      <p:ext uri="{BB962C8B-B14F-4D97-AF65-F5344CB8AC3E}">
        <p14:creationId xmlns:p14="http://schemas.microsoft.com/office/powerpoint/2010/main" val="215079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FD069-A0F1-4DC1-1332-5DCE209B6D5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E1245D-94CB-3A82-10FF-8D12FAFB1125}"/>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GEOMETRIC MATCHING MODULE (GMM)  </a:t>
            </a:r>
          </a:p>
          <a:p>
            <a:pPr fontAlgn="auto">
              <a:spcAft>
                <a:spcPts val="0"/>
              </a:spcAft>
            </a:pPr>
            <a:endParaRPr lang="en-US" dirty="0"/>
          </a:p>
        </p:txBody>
      </p:sp>
      <p:pic>
        <p:nvPicPr>
          <p:cNvPr id="7169" name="Picture 1" descr="page11image14002544">
            <a:extLst>
              <a:ext uri="{FF2B5EF4-FFF2-40B4-BE49-F238E27FC236}">
                <a16:creationId xmlns:a16="http://schemas.microsoft.com/office/drawing/2014/main" id="{382FA79F-BD53-D119-C719-CC1F13DFD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230EDDDA-2BB7-AFB1-D808-5E913BAD2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8368FA2A-C67D-6F12-2530-93E07F109E23}"/>
              </a:ext>
            </a:extLst>
          </p:cNvPr>
          <p:cNvSpPr>
            <a:spLocks noGrp="1"/>
          </p:cNvSpPr>
          <p:nvPr>
            <p:ph type="body" sz="quarter" idx="11"/>
          </p:nvPr>
        </p:nvSpPr>
        <p:spPr>
          <a:xfrm>
            <a:off x="762000" y="974035"/>
            <a:ext cx="10827026" cy="4207565"/>
          </a:xfrm>
        </p:spPr>
        <p:txBody>
          <a:bodyPr/>
          <a:lstStyle/>
          <a:p>
            <a:pPr algn="l"/>
            <a:r>
              <a:rPr lang="en-US" b="0" i="0" dirty="0">
                <a:solidFill>
                  <a:srgbClr val="1F1F1F"/>
                </a:solidFill>
                <a:effectLst/>
                <a:latin typeface="Google Sans"/>
              </a:rPr>
              <a:t>GMM is used to transform the target clothing </a:t>
            </a:r>
            <a:r>
              <a:rPr lang="en-US" b="1" i="0" dirty="0">
                <a:solidFill>
                  <a:srgbClr val="1F1F1F"/>
                </a:solidFill>
                <a:effectLst/>
                <a:latin typeface="Google Sans"/>
              </a:rPr>
              <a:t>c</a:t>
            </a:r>
            <a:r>
              <a:rPr lang="en-US" b="0" i="0" dirty="0">
                <a:solidFill>
                  <a:srgbClr val="1F1F1F"/>
                </a:solidFill>
                <a:effectLst/>
                <a:latin typeface="Google Sans"/>
              </a:rPr>
              <a:t> into a warped version </a:t>
            </a:r>
            <a:r>
              <a:rPr lang="en-US" b="1" i="0" dirty="0" err="1">
                <a:solidFill>
                  <a:srgbClr val="1F1F1F"/>
                </a:solidFill>
                <a:effectLst/>
                <a:latin typeface="Google Sans"/>
              </a:rPr>
              <a:t>ĉ</a:t>
            </a:r>
            <a:r>
              <a:rPr lang="en-US" b="0" i="0" dirty="0">
                <a:solidFill>
                  <a:srgbClr val="1F1F1F"/>
                </a:solidFill>
                <a:effectLst/>
                <a:latin typeface="Google Sans"/>
              </a:rPr>
              <a:t> that is roughly aligned with the input person representation </a:t>
            </a:r>
            <a:r>
              <a:rPr lang="en-US" b="1" i="0" dirty="0">
                <a:solidFill>
                  <a:srgbClr val="1F1F1F"/>
                </a:solidFill>
                <a:effectLst/>
                <a:latin typeface="Google Sans"/>
              </a:rPr>
              <a:t>p</a:t>
            </a:r>
            <a:r>
              <a:rPr lang="en-US" b="0" i="0" dirty="0">
                <a:solidFill>
                  <a:srgbClr val="1F1F1F"/>
                </a:solidFill>
                <a:effectLst/>
                <a:latin typeface="Google Sans"/>
              </a:rPr>
              <a:t>. GMM consists of four main components: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Feature Extraction Networks:</a:t>
            </a:r>
            <a:r>
              <a:rPr lang="en-US" b="0" i="0" dirty="0">
                <a:solidFill>
                  <a:srgbClr val="1F1F1F"/>
                </a:solidFill>
                <a:effectLst/>
                <a:latin typeface="Google Sans"/>
              </a:rPr>
              <a:t> Two separate neural networks are used to extract high-level features from the target clothing </a:t>
            </a:r>
            <a:r>
              <a:rPr lang="en-US" b="1" i="0" dirty="0">
                <a:solidFill>
                  <a:srgbClr val="1F1F1F"/>
                </a:solidFill>
                <a:effectLst/>
                <a:latin typeface="Google Sans"/>
              </a:rPr>
              <a:t>c</a:t>
            </a:r>
            <a:r>
              <a:rPr lang="en-US" b="0" i="0" dirty="0">
                <a:solidFill>
                  <a:srgbClr val="1F1F1F"/>
                </a:solidFill>
                <a:effectLst/>
                <a:latin typeface="Google Sans"/>
              </a:rPr>
              <a:t> and the person representation </a:t>
            </a:r>
            <a:r>
              <a:rPr lang="en-US" b="1" i="0" dirty="0">
                <a:solidFill>
                  <a:srgbClr val="1F1F1F"/>
                </a:solidFill>
                <a:effectLst/>
                <a:latin typeface="Google Sans"/>
              </a:rPr>
              <a:t>p</a:t>
            </a:r>
            <a:r>
              <a:rPr lang="en-US" b="0" i="0" dirty="0">
                <a:solidFill>
                  <a:srgbClr val="1F1F1F"/>
                </a:solidFill>
                <a:effectLst/>
                <a:latin typeface="Google Sans"/>
              </a:rPr>
              <a:t>. These networks utilize </a:t>
            </a:r>
            <a:r>
              <a:rPr lang="en-US" b="0" i="0" dirty="0" err="1">
                <a:solidFill>
                  <a:srgbClr val="1F1F1F"/>
                </a:solidFill>
                <a:effectLst/>
                <a:latin typeface="Google Sans"/>
              </a:rPr>
              <a:t>downsampling</a:t>
            </a:r>
            <a:r>
              <a:rPr lang="en-US" b="0" i="0" dirty="0">
                <a:solidFill>
                  <a:srgbClr val="1F1F1F"/>
                </a:solidFill>
                <a:effectLst/>
                <a:latin typeface="Google Sans"/>
              </a:rPr>
              <a:t> convolutional layers to achieve this.</a:t>
            </a:r>
          </a:p>
          <a:p>
            <a:pPr algn="l">
              <a:buFont typeface="+mj-lt"/>
              <a:buAutoNum type="arabicPeriod"/>
            </a:pPr>
            <a:r>
              <a:rPr lang="en-US" b="1" i="0" dirty="0">
                <a:solidFill>
                  <a:srgbClr val="1F1F1F"/>
                </a:solidFill>
                <a:effectLst/>
                <a:latin typeface="Google Sans"/>
              </a:rPr>
              <a:t>Correlation Layer:</a:t>
            </a:r>
            <a:r>
              <a:rPr lang="en-US" b="0" i="0" dirty="0">
                <a:solidFill>
                  <a:srgbClr val="1F1F1F"/>
                </a:solidFill>
                <a:effectLst/>
                <a:latin typeface="Google Sans"/>
              </a:rPr>
              <a:t> The extracted features from both networks are combined into a single tensor using a correlation layer. This combined tensor is then fed into the regressor network.</a:t>
            </a:r>
          </a:p>
          <a:p>
            <a:pPr algn="l">
              <a:buFont typeface="+mj-lt"/>
              <a:buAutoNum type="arabicPeriod"/>
            </a:pPr>
            <a:r>
              <a:rPr lang="en-US" b="1" i="0" dirty="0">
                <a:solidFill>
                  <a:srgbClr val="1F1F1F"/>
                </a:solidFill>
                <a:effectLst/>
                <a:latin typeface="Google Sans"/>
              </a:rPr>
              <a:t>Regressor Network:</a:t>
            </a:r>
            <a:r>
              <a:rPr lang="en-US" b="0" i="0" dirty="0">
                <a:solidFill>
                  <a:srgbClr val="1F1F1F"/>
                </a:solidFill>
                <a:effectLst/>
                <a:latin typeface="Google Sans"/>
              </a:rPr>
              <a:t> This network predicts the spatial transformation parameters, denoted by </a:t>
            </a:r>
            <a:r>
              <a:rPr lang="el-GR" b="1" i="0" dirty="0">
                <a:solidFill>
                  <a:srgbClr val="1F1F1F"/>
                </a:solidFill>
                <a:effectLst/>
                <a:latin typeface="Google Sans"/>
              </a:rPr>
              <a:t>θ</a:t>
            </a:r>
            <a:r>
              <a:rPr lang="el-GR" b="0" i="0" dirty="0">
                <a:solidFill>
                  <a:srgbClr val="1F1F1F"/>
                </a:solidFill>
                <a:effectLst/>
                <a:latin typeface="Google Sans"/>
              </a:rPr>
              <a:t>. </a:t>
            </a:r>
            <a:r>
              <a:rPr lang="en-US" b="0" i="0" dirty="0">
                <a:solidFill>
                  <a:srgbClr val="1F1F1F"/>
                </a:solidFill>
                <a:effectLst/>
                <a:latin typeface="Google Sans"/>
              </a:rPr>
              <a:t>These parameters define how the target clothing needs to be warped.</a:t>
            </a:r>
          </a:p>
          <a:p>
            <a:pPr algn="l">
              <a:buFont typeface="+mj-lt"/>
              <a:buAutoNum type="arabicPeriod"/>
            </a:pPr>
            <a:r>
              <a:rPr lang="en-US" b="1" i="0" dirty="0">
                <a:solidFill>
                  <a:srgbClr val="1F1F1F"/>
                </a:solidFill>
                <a:effectLst/>
                <a:latin typeface="Google Sans"/>
              </a:rPr>
              <a:t>Thin-Plate Spline (TPS) Transformation Module:</a:t>
            </a:r>
            <a:r>
              <a:rPr lang="en-US" b="0" i="0" dirty="0">
                <a:solidFill>
                  <a:srgbClr val="1F1F1F"/>
                </a:solidFill>
                <a:effectLst/>
                <a:latin typeface="Google Sans"/>
              </a:rPr>
              <a:t> This module utilizes the predicted parameters </a:t>
            </a:r>
            <a:r>
              <a:rPr lang="el-GR" b="1" i="0" dirty="0">
                <a:solidFill>
                  <a:srgbClr val="1F1F1F"/>
                </a:solidFill>
                <a:effectLst/>
                <a:latin typeface="Google Sans"/>
              </a:rPr>
              <a:t>θ</a:t>
            </a:r>
            <a:r>
              <a:rPr lang="el-GR" b="0" i="0" dirty="0">
                <a:solidFill>
                  <a:srgbClr val="1F1F1F"/>
                </a:solidFill>
                <a:effectLst/>
                <a:latin typeface="Google Sans"/>
              </a:rPr>
              <a:t> </a:t>
            </a:r>
            <a:r>
              <a:rPr lang="en-US" b="0" i="0" dirty="0">
                <a:solidFill>
                  <a:srgbClr val="1F1F1F"/>
                </a:solidFill>
                <a:effectLst/>
                <a:latin typeface="Google Sans"/>
              </a:rPr>
              <a:t>to warp the target clothing </a:t>
            </a:r>
            <a:r>
              <a:rPr lang="en-US" b="1" i="0" dirty="0">
                <a:solidFill>
                  <a:srgbClr val="1F1F1F"/>
                </a:solidFill>
                <a:effectLst/>
                <a:latin typeface="Google Sans"/>
              </a:rPr>
              <a:t>c</a:t>
            </a:r>
            <a:r>
              <a:rPr lang="en-US" b="0" i="0" dirty="0">
                <a:solidFill>
                  <a:srgbClr val="1F1F1F"/>
                </a:solidFill>
                <a:effectLst/>
                <a:latin typeface="Google Sans"/>
              </a:rPr>
              <a:t> into the final output </a:t>
            </a:r>
            <a:r>
              <a:rPr lang="en-US" b="1" i="0" dirty="0" err="1">
                <a:solidFill>
                  <a:srgbClr val="1F1F1F"/>
                </a:solidFill>
                <a:effectLst/>
                <a:latin typeface="Google Sans"/>
              </a:rPr>
              <a:t>ĉ</a:t>
            </a:r>
            <a:r>
              <a:rPr lang="en-US" b="0" i="0" dirty="0">
                <a:solidFill>
                  <a:srgbClr val="1F1F1F"/>
                </a:solidFill>
                <a:effectLst/>
                <a:latin typeface="Google Sans"/>
              </a:rPr>
              <a:t>. The transformation is achieved using the Thin-Plate Spline (TPS) method.</a:t>
            </a:r>
          </a:p>
        </p:txBody>
      </p:sp>
      <p:sp>
        <p:nvSpPr>
          <p:cNvPr id="2" name="TextBox 1">
            <a:extLst>
              <a:ext uri="{FF2B5EF4-FFF2-40B4-BE49-F238E27FC236}">
                <a16:creationId xmlns:a16="http://schemas.microsoft.com/office/drawing/2014/main" id="{ABFEF3E4-A54E-10DF-406A-083C26201E1D}"/>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13</a:t>
            </a:r>
          </a:p>
        </p:txBody>
      </p:sp>
    </p:spTree>
    <p:extLst>
      <p:ext uri="{BB962C8B-B14F-4D97-AF65-F5344CB8AC3E}">
        <p14:creationId xmlns:p14="http://schemas.microsoft.com/office/powerpoint/2010/main" val="296420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A4EE1-FDE7-136B-F75A-60FE458589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FBA4C5-A1FF-9872-9DCE-1CC412C04C14}"/>
              </a:ext>
            </a:extLst>
          </p:cNvPr>
          <p:cNvSpPr>
            <a:spLocks noGrp="1"/>
          </p:cNvSpPr>
          <p:nvPr>
            <p:ph type="title"/>
          </p:nvPr>
        </p:nvSpPr>
        <p:spPr>
          <a:xfrm>
            <a:off x="1292737" y="3220278"/>
            <a:ext cx="9606525" cy="615553"/>
          </a:xfrm>
        </p:spPr>
        <p:txBody>
          <a:bodyPr/>
          <a:lstStyle/>
          <a:p>
            <a:r>
              <a:rPr lang="en-US" dirty="0"/>
              <a:t>Try-On Module (TOM) </a:t>
            </a:r>
          </a:p>
        </p:txBody>
      </p:sp>
      <p:sp>
        <p:nvSpPr>
          <p:cNvPr id="2" name="TextBox 1">
            <a:extLst>
              <a:ext uri="{FF2B5EF4-FFF2-40B4-BE49-F238E27FC236}">
                <a16:creationId xmlns:a16="http://schemas.microsoft.com/office/drawing/2014/main" id="{DE0CF1F0-413B-9ABE-04FE-C71595D80F73}"/>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14</a:t>
            </a:r>
          </a:p>
        </p:txBody>
      </p:sp>
    </p:spTree>
    <p:extLst>
      <p:ext uri="{BB962C8B-B14F-4D97-AF65-F5344CB8AC3E}">
        <p14:creationId xmlns:p14="http://schemas.microsoft.com/office/powerpoint/2010/main" val="114222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3861E-FADB-08B5-2EB5-CE9888A31D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D8F633-13C9-7FC6-1C2F-CFEAB436ECBC}"/>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Try-On Module (TOM) </a:t>
            </a:r>
          </a:p>
          <a:p>
            <a:pPr fontAlgn="auto">
              <a:spcAft>
                <a:spcPts val="0"/>
              </a:spcAft>
            </a:pPr>
            <a:endParaRPr lang="en-US" dirty="0"/>
          </a:p>
        </p:txBody>
      </p:sp>
      <p:pic>
        <p:nvPicPr>
          <p:cNvPr id="7169" name="Picture 1" descr="page11image14002544">
            <a:extLst>
              <a:ext uri="{FF2B5EF4-FFF2-40B4-BE49-F238E27FC236}">
                <a16:creationId xmlns:a16="http://schemas.microsoft.com/office/drawing/2014/main" id="{5E27BA10-EF8E-153C-DB21-ADCB38004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6D5F8371-08C3-6AA2-C9BD-F31C4B7C9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6227C891-6F1A-C066-BB26-B9867C7274EF}"/>
              </a:ext>
            </a:extLst>
          </p:cNvPr>
          <p:cNvSpPr>
            <a:spLocks noGrp="1"/>
          </p:cNvSpPr>
          <p:nvPr>
            <p:ph type="body" sz="quarter" idx="11"/>
          </p:nvPr>
        </p:nvSpPr>
        <p:spPr>
          <a:xfrm>
            <a:off x="762000" y="974035"/>
            <a:ext cx="10827026" cy="4207565"/>
          </a:xfrm>
        </p:spPr>
        <p:txBody>
          <a:bodyPr/>
          <a:lstStyle/>
          <a:p>
            <a:pPr algn="l"/>
            <a:r>
              <a:rPr lang="en-US" b="0" i="0" dirty="0">
                <a:solidFill>
                  <a:srgbClr val="1F1F1F"/>
                </a:solidFill>
                <a:effectLst/>
                <a:latin typeface="Google Sans"/>
              </a:rPr>
              <a:t>The Try-On Module (TOM) acts as a </a:t>
            </a:r>
            <a:r>
              <a:rPr lang="en-US" b="1" i="0" dirty="0">
                <a:solidFill>
                  <a:srgbClr val="1F1F1F"/>
                </a:solidFill>
                <a:effectLst/>
                <a:latin typeface="Google Sans"/>
              </a:rPr>
              <a:t>synthesizer</a:t>
            </a:r>
            <a:r>
              <a:rPr lang="en-US" b="0" i="0" dirty="0">
                <a:solidFill>
                  <a:srgbClr val="1F1F1F"/>
                </a:solidFill>
                <a:effectLst/>
                <a:latin typeface="Google Sans"/>
              </a:rPr>
              <a:t>, not a generator, to create the final output image. This image represents the desired clothing virtually "tried on" by the input person.</a:t>
            </a:r>
          </a:p>
          <a:p>
            <a:pPr algn="l"/>
            <a:r>
              <a:rPr lang="en-US" dirty="0">
                <a:solidFill>
                  <a:srgbClr val="1F1F1F"/>
                </a:solidFill>
                <a:latin typeface="Google Sans"/>
              </a:rPr>
              <a:t>     - </a:t>
            </a:r>
            <a:r>
              <a:rPr lang="en-US" b="1" i="0" dirty="0">
                <a:solidFill>
                  <a:srgbClr val="1F1F1F"/>
                </a:solidFill>
                <a:effectLst/>
                <a:latin typeface="Google Sans"/>
              </a:rPr>
              <a:t>Architecture:</a:t>
            </a:r>
            <a:r>
              <a:rPr lang="en-US" b="0" i="0" dirty="0">
                <a:solidFill>
                  <a:srgbClr val="1F1F1F"/>
                </a:solidFill>
                <a:effectLst/>
                <a:latin typeface="Google Sans"/>
              </a:rPr>
              <a:t> TOM utilizes an encoder-decoder architecture similar to U-Net. This architecture takes a concatenated input of the person representation </a:t>
            </a:r>
            <a:r>
              <a:rPr lang="en-US" b="1" i="0" dirty="0">
                <a:solidFill>
                  <a:srgbClr val="1F1F1F"/>
                </a:solidFill>
                <a:effectLst/>
                <a:latin typeface="Google Sans"/>
              </a:rPr>
              <a:t>p</a:t>
            </a:r>
            <a:r>
              <a:rPr lang="en-US" b="0" i="0" dirty="0">
                <a:solidFill>
                  <a:srgbClr val="1F1F1F"/>
                </a:solidFill>
                <a:effectLst/>
                <a:latin typeface="Google Sans"/>
              </a:rPr>
              <a:t> and the warped clothing </a:t>
            </a:r>
            <a:r>
              <a:rPr lang="en-US" b="1" i="0" dirty="0" err="1">
                <a:solidFill>
                  <a:srgbClr val="1F1F1F"/>
                </a:solidFill>
                <a:effectLst/>
                <a:latin typeface="Google Sans"/>
              </a:rPr>
              <a:t>ĉ</a:t>
            </a:r>
            <a:r>
              <a:rPr lang="en-US" b="0" i="0" dirty="0">
                <a:solidFill>
                  <a:srgbClr val="1F1F1F"/>
                </a:solidFill>
                <a:effectLst/>
                <a:latin typeface="Google Sans"/>
              </a:rPr>
              <a:t>.</a:t>
            </a:r>
          </a:p>
          <a:p>
            <a:pPr algn="l"/>
            <a:r>
              <a:rPr lang="en-US" dirty="0">
                <a:solidFill>
                  <a:srgbClr val="1F1F1F"/>
                </a:solidFill>
                <a:latin typeface="Google Sans"/>
              </a:rPr>
              <a:t>     - I</a:t>
            </a:r>
            <a:r>
              <a:rPr lang="en-US" b="1" i="0" dirty="0">
                <a:solidFill>
                  <a:srgbClr val="1F1F1F"/>
                </a:solidFill>
                <a:effectLst/>
                <a:latin typeface="Google Sans"/>
              </a:rPr>
              <a:t>mage Rendering and Mask Prediction:</a:t>
            </a:r>
            <a:r>
              <a:rPr lang="en-US" b="0" i="0" dirty="0">
                <a:solidFill>
                  <a:srgbClr val="1F1F1F"/>
                </a:solidFill>
                <a:effectLst/>
                <a:latin typeface="Google Sans"/>
              </a:rPr>
              <a:t> The network simultaneously renders a person image      and predicts a </a:t>
            </a:r>
            <a:r>
              <a:rPr lang="en-US" b="1" i="0" dirty="0">
                <a:solidFill>
                  <a:srgbClr val="1F1F1F"/>
                </a:solidFill>
                <a:effectLst/>
                <a:latin typeface="Google Sans"/>
              </a:rPr>
              <a:t>segmentation mask</a:t>
            </a:r>
            <a:r>
              <a:rPr lang="en-US" b="0" i="0" dirty="0">
                <a:solidFill>
                  <a:srgbClr val="1F1F1F"/>
                </a:solidFill>
                <a:effectLst/>
                <a:latin typeface="Google Sans"/>
              </a:rPr>
              <a:t> denoted by </a:t>
            </a:r>
            <a:r>
              <a:rPr lang="en-US" b="1" i="0" dirty="0">
                <a:solidFill>
                  <a:srgbClr val="1F1F1F"/>
                </a:solidFill>
                <a:effectLst/>
                <a:latin typeface="Google Sans"/>
              </a:rPr>
              <a:t>M</a:t>
            </a:r>
            <a:r>
              <a:rPr lang="en-US" b="0" i="0" dirty="0">
                <a:solidFill>
                  <a:srgbClr val="1F1F1F"/>
                </a:solidFill>
                <a:effectLst/>
                <a:latin typeface="Google Sans"/>
              </a:rPr>
              <a:t>. This mask defines the regions where the warped clothing and the person image should be combined.</a:t>
            </a:r>
          </a:p>
          <a:p>
            <a:r>
              <a:rPr lang="en-US" b="1" i="0" dirty="0">
                <a:solidFill>
                  <a:srgbClr val="1F1F1F"/>
                </a:solidFill>
                <a:effectLst/>
                <a:latin typeface="Google Sans"/>
              </a:rPr>
              <a:t>     - Image Synthesis:</a:t>
            </a:r>
            <a:r>
              <a:rPr lang="en-US" b="0" i="0" dirty="0">
                <a:solidFill>
                  <a:srgbClr val="1F1F1F"/>
                </a:solidFill>
                <a:effectLst/>
                <a:latin typeface="Google Sans"/>
              </a:rPr>
              <a:t> Finally, the rendered person image.     and the warped clothing </a:t>
            </a:r>
            <a:r>
              <a:rPr lang="en-US" b="1" i="0" dirty="0" err="1">
                <a:solidFill>
                  <a:srgbClr val="1F1F1F"/>
                </a:solidFill>
                <a:effectLst/>
                <a:latin typeface="Google Sans"/>
              </a:rPr>
              <a:t>ĉ</a:t>
            </a:r>
            <a:r>
              <a:rPr lang="en-US" b="0" i="0" dirty="0">
                <a:solidFill>
                  <a:srgbClr val="1F1F1F"/>
                </a:solidFill>
                <a:effectLst/>
                <a:latin typeface="Google Sans"/>
              </a:rPr>
              <a:t> are fused together using the segmentation mask </a:t>
            </a:r>
            <a:r>
              <a:rPr lang="en-US" b="1" i="0" dirty="0">
                <a:solidFill>
                  <a:srgbClr val="1F1F1F"/>
                </a:solidFill>
                <a:effectLst/>
                <a:latin typeface="Google Sans"/>
              </a:rPr>
              <a:t>M</a:t>
            </a:r>
            <a:r>
              <a:rPr lang="en-US" b="0" i="0" dirty="0">
                <a:solidFill>
                  <a:srgbClr val="1F1F1F"/>
                </a:solidFill>
                <a:effectLst/>
                <a:latin typeface="Google Sans"/>
              </a:rPr>
              <a:t> to synthesize the final try-on image </a:t>
            </a:r>
            <a:r>
              <a:rPr lang="en-US" b="1" i="0" dirty="0">
                <a:solidFill>
                  <a:srgbClr val="1F1F1F"/>
                </a:solidFill>
                <a:effectLst/>
                <a:latin typeface="Google Sans"/>
              </a:rPr>
              <a:t>    </a:t>
            </a:r>
            <a:r>
              <a:rPr lang="en-US" b="0" i="0" dirty="0">
                <a:solidFill>
                  <a:srgbClr val="1F1F1F"/>
                </a:solidFill>
                <a:effectLst/>
                <a:latin typeface="Google Sans"/>
              </a:rPr>
              <a:t>. This is achieved using the following formula:</a:t>
            </a:r>
          </a:p>
          <a:p>
            <a:pPr algn="l"/>
            <a:endParaRPr lang="en-US" b="0" i="0" dirty="0">
              <a:solidFill>
                <a:srgbClr val="1F1F1F"/>
              </a:solidFill>
              <a:effectLst/>
              <a:latin typeface="Google Sans"/>
            </a:endParaRPr>
          </a:p>
        </p:txBody>
      </p:sp>
      <p:pic>
        <p:nvPicPr>
          <p:cNvPr id="2" name="Picture 1">
            <a:extLst>
              <a:ext uri="{FF2B5EF4-FFF2-40B4-BE49-F238E27FC236}">
                <a16:creationId xmlns:a16="http://schemas.microsoft.com/office/drawing/2014/main" id="{156EA3CD-2C10-0530-2BB4-4E4F41FC6C54}"/>
              </a:ext>
            </a:extLst>
          </p:cNvPr>
          <p:cNvPicPr>
            <a:picLocks noChangeAspect="1"/>
          </p:cNvPicPr>
          <p:nvPr/>
        </p:nvPicPr>
        <p:blipFill>
          <a:blip r:embed="rId5"/>
          <a:stretch>
            <a:fillRect/>
          </a:stretch>
        </p:blipFill>
        <p:spPr>
          <a:xfrm>
            <a:off x="9909313" y="2408584"/>
            <a:ext cx="178904" cy="244816"/>
          </a:xfrm>
          <a:prstGeom prst="rect">
            <a:avLst/>
          </a:prstGeom>
        </p:spPr>
      </p:pic>
      <p:pic>
        <p:nvPicPr>
          <p:cNvPr id="3" name="Picture 2">
            <a:extLst>
              <a:ext uri="{FF2B5EF4-FFF2-40B4-BE49-F238E27FC236}">
                <a16:creationId xmlns:a16="http://schemas.microsoft.com/office/drawing/2014/main" id="{D93A4ACE-F491-6D6D-EBB5-28783920CDAE}"/>
              </a:ext>
            </a:extLst>
          </p:cNvPr>
          <p:cNvPicPr>
            <a:picLocks noChangeAspect="1"/>
          </p:cNvPicPr>
          <p:nvPr/>
        </p:nvPicPr>
        <p:blipFill>
          <a:blip r:embed="rId5"/>
          <a:stretch>
            <a:fillRect/>
          </a:stretch>
        </p:blipFill>
        <p:spPr>
          <a:xfrm>
            <a:off x="6195391" y="3369018"/>
            <a:ext cx="178904" cy="244816"/>
          </a:xfrm>
          <a:prstGeom prst="rect">
            <a:avLst/>
          </a:prstGeom>
        </p:spPr>
      </p:pic>
      <p:pic>
        <p:nvPicPr>
          <p:cNvPr id="6" name="Picture 5">
            <a:extLst>
              <a:ext uri="{FF2B5EF4-FFF2-40B4-BE49-F238E27FC236}">
                <a16:creationId xmlns:a16="http://schemas.microsoft.com/office/drawing/2014/main" id="{69E0EB34-2E77-42F9-922D-29167D846651}"/>
              </a:ext>
            </a:extLst>
          </p:cNvPr>
          <p:cNvPicPr>
            <a:picLocks noChangeAspect="1"/>
          </p:cNvPicPr>
          <p:nvPr/>
        </p:nvPicPr>
        <p:blipFill>
          <a:blip r:embed="rId6"/>
          <a:stretch>
            <a:fillRect/>
          </a:stretch>
        </p:blipFill>
        <p:spPr>
          <a:xfrm>
            <a:off x="6651210" y="3691283"/>
            <a:ext cx="176972" cy="242172"/>
          </a:xfrm>
          <a:prstGeom prst="rect">
            <a:avLst/>
          </a:prstGeom>
        </p:spPr>
      </p:pic>
      <p:pic>
        <p:nvPicPr>
          <p:cNvPr id="7" name="Picture 6">
            <a:extLst>
              <a:ext uri="{FF2B5EF4-FFF2-40B4-BE49-F238E27FC236}">
                <a16:creationId xmlns:a16="http://schemas.microsoft.com/office/drawing/2014/main" id="{DF633650-1F28-3DC4-2C5C-ACC65AF6E594}"/>
              </a:ext>
            </a:extLst>
          </p:cNvPr>
          <p:cNvPicPr>
            <a:picLocks noChangeAspect="1"/>
          </p:cNvPicPr>
          <p:nvPr/>
        </p:nvPicPr>
        <p:blipFill>
          <a:blip r:embed="rId7"/>
          <a:stretch>
            <a:fillRect/>
          </a:stretch>
        </p:blipFill>
        <p:spPr>
          <a:xfrm>
            <a:off x="4165048" y="4587461"/>
            <a:ext cx="3861904" cy="594139"/>
          </a:xfrm>
          <a:prstGeom prst="rect">
            <a:avLst/>
          </a:prstGeom>
        </p:spPr>
      </p:pic>
      <p:sp>
        <p:nvSpPr>
          <p:cNvPr id="8" name="TextBox 7">
            <a:extLst>
              <a:ext uri="{FF2B5EF4-FFF2-40B4-BE49-F238E27FC236}">
                <a16:creationId xmlns:a16="http://schemas.microsoft.com/office/drawing/2014/main" id="{9CDF41FB-9809-D9EB-E4D8-9139157B01D2}"/>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15</a:t>
            </a:r>
          </a:p>
        </p:txBody>
      </p:sp>
    </p:spTree>
    <p:extLst>
      <p:ext uri="{BB962C8B-B14F-4D97-AF65-F5344CB8AC3E}">
        <p14:creationId xmlns:p14="http://schemas.microsoft.com/office/powerpoint/2010/main" val="403797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093AD-68CD-AB47-D170-6FE9B62CC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B0F587-00A8-FD92-5D39-58FE3B29454A}"/>
              </a:ext>
            </a:extLst>
          </p:cNvPr>
          <p:cNvSpPr>
            <a:spLocks noGrp="1"/>
          </p:cNvSpPr>
          <p:nvPr>
            <p:ph type="title"/>
          </p:nvPr>
        </p:nvSpPr>
        <p:spPr>
          <a:xfrm>
            <a:off x="1292737" y="3220278"/>
            <a:ext cx="9606525" cy="615553"/>
          </a:xfrm>
        </p:spPr>
        <p:txBody>
          <a:bodyPr/>
          <a:lstStyle/>
          <a:p>
            <a:r>
              <a:rPr lang="en-US" dirty="0"/>
              <a:t>DATASET</a:t>
            </a:r>
          </a:p>
        </p:txBody>
      </p:sp>
      <p:sp>
        <p:nvSpPr>
          <p:cNvPr id="2" name="TextBox 1">
            <a:extLst>
              <a:ext uri="{FF2B5EF4-FFF2-40B4-BE49-F238E27FC236}">
                <a16:creationId xmlns:a16="http://schemas.microsoft.com/office/drawing/2014/main" id="{55E9A92C-08F7-4965-2EC1-CAC8F89D2DC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16</a:t>
            </a:r>
          </a:p>
        </p:txBody>
      </p:sp>
    </p:spTree>
    <p:extLst>
      <p:ext uri="{BB962C8B-B14F-4D97-AF65-F5344CB8AC3E}">
        <p14:creationId xmlns:p14="http://schemas.microsoft.com/office/powerpoint/2010/main" val="145353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096D0-7757-2876-48B1-7F6949F031F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3C1714C-95DE-3755-14A7-E0EE7C94487F}"/>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DATASET </a:t>
            </a:r>
          </a:p>
        </p:txBody>
      </p:sp>
      <p:pic>
        <p:nvPicPr>
          <p:cNvPr id="7169" name="Picture 1" descr="page11image14002544">
            <a:extLst>
              <a:ext uri="{FF2B5EF4-FFF2-40B4-BE49-F238E27FC236}">
                <a16:creationId xmlns:a16="http://schemas.microsoft.com/office/drawing/2014/main" id="{098CD295-5945-634F-54FE-BB9A7F3E1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D8CF6A29-E210-DE31-6649-B325116DA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E84C2E41-475B-DE33-7807-F8F5A829494D}"/>
              </a:ext>
            </a:extLst>
          </p:cNvPr>
          <p:cNvSpPr>
            <a:spLocks noGrp="1"/>
          </p:cNvSpPr>
          <p:nvPr>
            <p:ph type="body" sz="quarter" idx="11"/>
          </p:nvPr>
        </p:nvSpPr>
        <p:spPr>
          <a:xfrm>
            <a:off x="762000" y="974035"/>
            <a:ext cx="10827026" cy="4207565"/>
          </a:xfrm>
        </p:spPr>
        <p:txBody>
          <a:bodyPr/>
          <a:lstStyle/>
          <a:p>
            <a:pPr algn="l"/>
            <a:r>
              <a:rPr lang="en-US" b="0" i="0" dirty="0">
                <a:solidFill>
                  <a:srgbClr val="1F1F1F"/>
                </a:solidFill>
                <a:effectLst/>
                <a:latin typeface="Google Sans"/>
              </a:rPr>
              <a:t>The dataset used for training the model is MPV (Multi-Pose Virtual Try-on). </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It contains 37,723 images of people in various poses, along with 14,360 corresponding clothing images. All images have a resolution of 256x192 pixels.</a:t>
            </a:r>
          </a:p>
          <a:p>
            <a:pPr algn="l"/>
            <a:endParaRPr lang="en-US" b="0" dirty="0">
              <a:solidFill>
                <a:srgbClr val="1F1F1F"/>
              </a:solidFill>
              <a:latin typeface="Google Sans"/>
            </a:endParaRPr>
          </a:p>
          <a:p>
            <a:pPr algn="l"/>
            <a:endParaRPr lang="en-US" b="0" i="0" dirty="0">
              <a:solidFill>
                <a:srgbClr val="1F1F1F"/>
              </a:solidFill>
              <a:effectLst/>
              <a:latin typeface="Google Sans"/>
            </a:endParaRPr>
          </a:p>
        </p:txBody>
      </p:sp>
      <p:pic>
        <p:nvPicPr>
          <p:cNvPr id="8" name="Picture 7">
            <a:extLst>
              <a:ext uri="{FF2B5EF4-FFF2-40B4-BE49-F238E27FC236}">
                <a16:creationId xmlns:a16="http://schemas.microsoft.com/office/drawing/2014/main" id="{8F4AA2D0-2B99-C4DF-BE8B-55023C99E5C2}"/>
              </a:ext>
            </a:extLst>
          </p:cNvPr>
          <p:cNvPicPr>
            <a:picLocks noChangeAspect="1"/>
          </p:cNvPicPr>
          <p:nvPr/>
        </p:nvPicPr>
        <p:blipFill>
          <a:blip r:embed="rId5"/>
          <a:stretch>
            <a:fillRect/>
          </a:stretch>
        </p:blipFill>
        <p:spPr>
          <a:xfrm>
            <a:off x="1340920" y="3150705"/>
            <a:ext cx="9038846" cy="1536969"/>
          </a:xfrm>
          <a:prstGeom prst="rect">
            <a:avLst/>
          </a:prstGeom>
        </p:spPr>
      </p:pic>
      <p:sp>
        <p:nvSpPr>
          <p:cNvPr id="2" name="TextBox 1">
            <a:extLst>
              <a:ext uri="{FF2B5EF4-FFF2-40B4-BE49-F238E27FC236}">
                <a16:creationId xmlns:a16="http://schemas.microsoft.com/office/drawing/2014/main" id="{2FCF5E89-FDB4-CEF5-987E-3E384871F1AE}"/>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17</a:t>
            </a:r>
          </a:p>
        </p:txBody>
      </p:sp>
    </p:spTree>
    <p:extLst>
      <p:ext uri="{BB962C8B-B14F-4D97-AF65-F5344CB8AC3E}">
        <p14:creationId xmlns:p14="http://schemas.microsoft.com/office/powerpoint/2010/main" val="282791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1538" y="121443"/>
            <a:ext cx="7239000" cy="1189038"/>
          </a:xfrm>
        </p:spPr>
        <p:txBody>
          <a:bodyPr/>
          <a:lstStyle/>
          <a:p>
            <a:r>
              <a:rPr lang="en-US" dirty="0">
                <a:solidFill>
                  <a:srgbClr val="008EE8"/>
                </a:solidFill>
                <a:latin typeface="RobotoSlab"/>
              </a:rPr>
              <a:t>Requirements of the topic: Build </a:t>
            </a:r>
            <a:r>
              <a:rPr lang="en-US" dirty="0" err="1">
                <a:solidFill>
                  <a:srgbClr val="008EE8"/>
                </a:solidFill>
                <a:latin typeface="RobotoSlab"/>
              </a:rPr>
              <a:t>Mr.HelpMate</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139148" y="1447059"/>
            <a:ext cx="6963781" cy="5289497"/>
          </a:xfrm>
        </p:spPr>
        <p:txBody>
          <a:bodyPr/>
          <a:lstStyle/>
          <a:p>
            <a:pPr algn="just"/>
            <a:r>
              <a:rPr lang="en-US" sz="2400" b="0" dirty="0">
                <a:solidFill>
                  <a:srgbClr val="1F1F1F"/>
                </a:solidFill>
                <a:latin typeface="Tahoma" panose="020B0604030504040204" pitchFamily="34" charset="0"/>
                <a:ea typeface="Tahoma" panose="020B0604030504040204" pitchFamily="34" charset="0"/>
                <a:cs typeface="Tahoma" panose="020B0604030504040204" pitchFamily="34" charset="0"/>
              </a:rPr>
              <a:t>Build </a:t>
            </a:r>
            <a:r>
              <a:rPr lang="en-US" sz="2400" b="0" dirty="0" err="1">
                <a:solidFill>
                  <a:srgbClr val="1F1F1F"/>
                </a:solidFill>
                <a:latin typeface="Tahoma" panose="020B0604030504040204" pitchFamily="34" charset="0"/>
                <a:ea typeface="Tahoma" panose="020B0604030504040204" pitchFamily="34" charset="0"/>
                <a:cs typeface="Tahoma" panose="020B0604030504040204" pitchFamily="34" charset="0"/>
              </a:rPr>
              <a:t>Mr.HelpMate</a:t>
            </a:r>
            <a:r>
              <a:rPr lang="en-US" sz="2400" b="0" dirty="0">
                <a:solidFill>
                  <a:srgbClr val="1F1F1F"/>
                </a:solidFill>
                <a:latin typeface="Tahoma" panose="020B0604030504040204" pitchFamily="34" charset="0"/>
                <a:ea typeface="Tahoma" panose="020B0604030504040204" pitchFamily="34" charset="0"/>
                <a:cs typeface="Tahoma" panose="020B0604030504040204" pitchFamily="34" charset="0"/>
              </a:rPr>
              <a:t> AI with:</a:t>
            </a:r>
          </a:p>
          <a:p>
            <a:pPr algn="just"/>
            <a:endParaRPr lang="en-US" sz="1200" b="0" dirty="0">
              <a:solidFill>
                <a:srgbClr val="1F1F1F"/>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r>
              <a:rPr lang="en-US" sz="1200" b="1"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       </a:t>
            </a:r>
            <a:r>
              <a:rPr lang="en-US" sz="1200" b="1"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The Embedding Layer: </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The PDF document needs to be effectively processed, cleaned, and chunked for the embeddings. Here, the choice of the chunking strategy will have a large impact on the final quality of the retrieved results. So, make sure that you try out various </a:t>
            </a:r>
            <a:r>
              <a:rPr lang="en-US" sz="1200" b="0" i="0" dirty="0" err="1">
                <a:solidFill>
                  <a:srgbClr val="091E42"/>
                </a:solidFill>
                <a:effectLst/>
                <a:latin typeface="Tahoma" panose="020B0604030504040204" pitchFamily="34" charset="0"/>
                <a:ea typeface="Tahoma" panose="020B0604030504040204" pitchFamily="34" charset="0"/>
                <a:cs typeface="Tahoma" panose="020B0604030504040204" pitchFamily="34" charset="0"/>
              </a:rPr>
              <a:t>stratgies</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and compare their performances.</a:t>
            </a: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Another important aspect in the embedding layer is the choice of the embedding model. You can choose to embed your chunks using the </a:t>
            </a:r>
            <a:r>
              <a:rPr lang="en-US" sz="1200" b="0" i="0" dirty="0" err="1">
                <a:solidFill>
                  <a:srgbClr val="091E42"/>
                </a:solidFill>
                <a:effectLst/>
                <a:latin typeface="Tahoma" panose="020B0604030504040204" pitchFamily="34" charset="0"/>
                <a:ea typeface="Tahoma" panose="020B0604030504040204" pitchFamily="34" charset="0"/>
                <a:cs typeface="Tahoma" panose="020B0604030504040204" pitchFamily="34" charset="0"/>
              </a:rPr>
              <a:t>OpenAI</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embedding model or any model from the </a:t>
            </a:r>
            <a:r>
              <a:rPr lang="en-US" sz="1200" b="0" i="0" u="none" strike="noStrike" dirty="0">
                <a:solidFill>
                  <a:srgbClr val="4F8AFB"/>
                </a:solidFill>
                <a:effectLst/>
                <a:latin typeface="Tahoma" panose="020B0604030504040204" pitchFamily="34" charset="0"/>
                <a:ea typeface="Tahoma" panose="020B0604030504040204" pitchFamily="34" charset="0"/>
                <a:cs typeface="Tahoma" panose="020B0604030504040204" pitchFamily="34" charset="0"/>
                <a:hlinkClick r:id="rId2"/>
              </a:rPr>
              <a:t>SentenceTransformers library</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on </a:t>
            </a:r>
            <a:r>
              <a:rPr lang="en-US" sz="1200" b="0" i="0" dirty="0" err="1">
                <a:solidFill>
                  <a:srgbClr val="091E42"/>
                </a:solidFill>
                <a:effectLst/>
                <a:latin typeface="Tahoma" panose="020B0604030504040204" pitchFamily="34" charset="0"/>
                <a:ea typeface="Tahoma" panose="020B0604030504040204" pitchFamily="34" charset="0"/>
                <a:cs typeface="Tahoma" panose="020B0604030504040204" pitchFamily="34" charset="0"/>
              </a:rPr>
              <a:t>HuggingFace</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a:t>
            </a: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a:t>
            </a:r>
          </a:p>
          <a:p>
            <a:pPr>
              <a:buFont typeface="+mj-lt"/>
              <a:buAutoNum type="arabicPeriod"/>
            </a:pPr>
            <a:r>
              <a:rPr lang="en-US" sz="1200" b="1"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The Search Layer: </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Here, you first need to design at least 3 queries against which you will test your system. You need to understand and skim through the document, and accordingly come up with some queries, the answers to which can be found in the policy document.</a:t>
            </a: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Next, you need to embed the queries and search your </a:t>
            </a:r>
            <a:r>
              <a:rPr lang="en-US" sz="1200" b="0" i="0" dirty="0" err="1">
                <a:solidFill>
                  <a:srgbClr val="091E42"/>
                </a:solidFill>
                <a:effectLst/>
                <a:latin typeface="Tahoma" panose="020B0604030504040204" pitchFamily="34" charset="0"/>
                <a:ea typeface="Tahoma" panose="020B0604030504040204" pitchFamily="34" charset="0"/>
                <a:cs typeface="Tahoma" panose="020B0604030504040204" pitchFamily="34" charset="0"/>
              </a:rPr>
              <a:t>ChromaDB</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vector database against each of these queries. Implementing a cache mechanism is also mandatory.</a:t>
            </a: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Finally, you need to implement the re-ranking block, and for this you can choose from a range of </a:t>
            </a:r>
            <a:r>
              <a:rPr lang="en-US" sz="1200" b="0" i="0" u="none" strike="noStrike" dirty="0">
                <a:solidFill>
                  <a:srgbClr val="4F8AFB"/>
                </a:solidFill>
                <a:effectLst/>
                <a:latin typeface="Tahoma" panose="020B0604030504040204" pitchFamily="34" charset="0"/>
                <a:ea typeface="Tahoma" panose="020B0604030504040204" pitchFamily="34" charset="0"/>
                <a:cs typeface="Tahoma" panose="020B0604030504040204" pitchFamily="34" charset="0"/>
                <a:hlinkClick r:id="rId3"/>
              </a:rPr>
              <a:t>cross-encoding models</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on </a:t>
            </a:r>
            <a:r>
              <a:rPr lang="en-US" sz="1200" b="0" i="0" dirty="0" err="1">
                <a:solidFill>
                  <a:srgbClr val="091E42"/>
                </a:solidFill>
                <a:effectLst/>
                <a:latin typeface="Tahoma" panose="020B0604030504040204" pitchFamily="34" charset="0"/>
                <a:ea typeface="Tahoma" panose="020B0604030504040204" pitchFamily="34" charset="0"/>
                <a:cs typeface="Tahoma" panose="020B0604030504040204" pitchFamily="34" charset="0"/>
              </a:rPr>
              <a:t>HuggingFace</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a:t>
            </a:r>
            <a:b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b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a:t>
            </a:r>
          </a:p>
          <a:p>
            <a:pPr>
              <a:buFont typeface="+mj-lt"/>
              <a:buAutoNum type="arabicPeriod"/>
            </a:pPr>
            <a:r>
              <a:rPr lang="en-US" sz="1200" b="1"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The Generation Layer:</a:t>
            </a:r>
            <a:r>
              <a:rPr lang="en-US" sz="1200" b="0" i="0" dirty="0">
                <a:solidFill>
                  <a:srgbClr val="091E42"/>
                </a:solidFill>
                <a:effectLst/>
                <a:latin typeface="Tahoma" panose="020B0604030504040204" pitchFamily="34" charset="0"/>
                <a:ea typeface="Tahoma" panose="020B0604030504040204" pitchFamily="34" charset="0"/>
                <a:cs typeface="Tahoma" panose="020B0604030504040204" pitchFamily="34" charset="0"/>
              </a:rPr>
              <a:t> In the generation layer, the final prompt that you design is the major component. Make sure that the prompt is exhaustive in its instructions, and the relevant information is correctly passed to the prompt. You may also choose to provide some few-shot examples in an attempt to improve the LLM output.</a:t>
            </a:r>
          </a:p>
        </p:txBody>
      </p:sp>
      <p:sp>
        <p:nvSpPr>
          <p:cNvPr id="3" name="TextBox 2">
            <a:extLst>
              <a:ext uri="{FF2B5EF4-FFF2-40B4-BE49-F238E27FC236}">
                <a16:creationId xmlns:a16="http://schemas.microsoft.com/office/drawing/2014/main" id="{769B0A3E-9D79-3046-D718-95B33BC707A3}"/>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3</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449E2-A1D4-C949-F23E-A7B81AD8CC3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4F2EA5-6806-8C49-2C90-C436B0613904}"/>
              </a:ext>
            </a:extLst>
          </p:cNvPr>
          <p:cNvSpPr>
            <a:spLocks noGrp="1"/>
          </p:cNvSpPr>
          <p:nvPr>
            <p:ph type="title"/>
          </p:nvPr>
        </p:nvSpPr>
        <p:spPr>
          <a:xfrm>
            <a:off x="1292737" y="3220278"/>
            <a:ext cx="9606525" cy="615553"/>
          </a:xfrm>
        </p:spPr>
        <p:txBody>
          <a:bodyPr/>
          <a:lstStyle/>
          <a:p>
            <a:r>
              <a:rPr lang="en-US" dirty="0"/>
              <a:t>TRAINING</a:t>
            </a:r>
          </a:p>
        </p:txBody>
      </p:sp>
      <p:sp>
        <p:nvSpPr>
          <p:cNvPr id="2" name="TextBox 1">
            <a:extLst>
              <a:ext uri="{FF2B5EF4-FFF2-40B4-BE49-F238E27FC236}">
                <a16:creationId xmlns:a16="http://schemas.microsoft.com/office/drawing/2014/main" id="{2A85DE5A-BDDF-4D98-16C2-6EE46F9BF563}"/>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18</a:t>
            </a:r>
          </a:p>
        </p:txBody>
      </p:sp>
    </p:spTree>
    <p:extLst>
      <p:ext uri="{BB962C8B-B14F-4D97-AF65-F5344CB8AC3E}">
        <p14:creationId xmlns:p14="http://schemas.microsoft.com/office/powerpoint/2010/main" val="105399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6C4BE-C768-2AF4-A78C-17623DE104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FB7DA9-4250-DE90-089C-C444F2579489}"/>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TRAINING </a:t>
            </a:r>
          </a:p>
        </p:txBody>
      </p:sp>
      <p:pic>
        <p:nvPicPr>
          <p:cNvPr id="7169" name="Picture 1" descr="page11image14002544">
            <a:extLst>
              <a:ext uri="{FF2B5EF4-FFF2-40B4-BE49-F238E27FC236}">
                <a16:creationId xmlns:a16="http://schemas.microsoft.com/office/drawing/2014/main" id="{56CDEDB4-3FC1-284B-F7FF-1236A59D7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4767333F-B7BF-4DD1-BC95-F3E32AF4E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51F90586-0B27-2286-23E2-F59C99C80E61}"/>
              </a:ext>
            </a:extLst>
          </p:cNvPr>
          <p:cNvSpPr>
            <a:spLocks noGrp="1"/>
          </p:cNvSpPr>
          <p:nvPr>
            <p:ph type="body" sz="quarter" idx="11"/>
          </p:nvPr>
        </p:nvSpPr>
        <p:spPr>
          <a:xfrm>
            <a:off x="762000" y="974035"/>
            <a:ext cx="10827026" cy="4207565"/>
          </a:xfrm>
        </p:spPr>
        <p:txBody>
          <a:bodyPr/>
          <a:lstStyle/>
          <a:p>
            <a:r>
              <a:rPr lang="en-US" sz="1800" b="0" dirty="0">
                <a:effectLst/>
                <a:latin typeface="SourceSansPro"/>
              </a:rPr>
              <a:t>The GMM module was trained using the pixel-wise L1 loss between the warped result ĉ and ground truth (</a:t>
            </a:r>
            <a:r>
              <a:rPr lang="en-US" sz="1800" b="0" dirty="0" err="1">
                <a:effectLst/>
                <a:latin typeface="SourceSansPro"/>
              </a:rPr>
              <a:t>c</a:t>
            </a:r>
            <a:r>
              <a:rPr lang="en-US" sz="1000" b="0" dirty="0" err="1">
                <a:effectLst/>
                <a:latin typeface="SourceSansPro"/>
              </a:rPr>
              <a:t>t</a:t>
            </a:r>
            <a:r>
              <a:rPr lang="en-US" sz="1800" b="0" dirty="0">
                <a:effectLst/>
                <a:latin typeface="SourceSansPro"/>
              </a:rPr>
              <a:t>). </a:t>
            </a:r>
          </a:p>
          <a:p>
            <a:endParaRPr lang="en-US" b="0" dirty="0">
              <a:latin typeface="SourceSansPro"/>
            </a:endParaRPr>
          </a:p>
          <a:p>
            <a:endParaRPr lang="en-US" b="0" dirty="0">
              <a:effectLst/>
            </a:endParaRPr>
          </a:p>
          <a:p>
            <a:pPr algn="l"/>
            <a:endParaRPr lang="en-US" b="0" dirty="0">
              <a:solidFill>
                <a:srgbClr val="1F1F1F"/>
              </a:solidFill>
              <a:latin typeface="Google Sans"/>
            </a:endParaRPr>
          </a:p>
          <a:p>
            <a:pPr algn="l"/>
            <a:endParaRPr lang="en-US" b="0" dirty="0">
              <a:solidFill>
                <a:srgbClr val="1F1F1F"/>
              </a:solidFill>
              <a:latin typeface="Google Sans"/>
            </a:endParaRPr>
          </a:p>
          <a:p>
            <a:pPr algn="l"/>
            <a:r>
              <a:rPr lang="en-US" b="0" i="0" dirty="0">
                <a:solidFill>
                  <a:srgbClr val="1F1F1F"/>
                </a:solidFill>
                <a:effectLst/>
                <a:latin typeface="Google Sans"/>
              </a:rPr>
              <a:t>TOM is trained </a:t>
            </a:r>
            <a:r>
              <a:rPr lang="en-US" b="0" i="0" dirty="0" err="1">
                <a:solidFill>
                  <a:srgbClr val="1F1F1F"/>
                </a:solidFill>
                <a:effectLst/>
                <a:latin typeface="Google Sans"/>
              </a:rPr>
              <a:t>adversarially</a:t>
            </a:r>
            <a:r>
              <a:rPr lang="en-US" b="0" i="0" dirty="0">
                <a:solidFill>
                  <a:srgbClr val="1F1F1F"/>
                </a:solidFill>
                <a:effectLst/>
                <a:latin typeface="Google Sans"/>
              </a:rPr>
              <a:t> </a:t>
            </a:r>
            <a:r>
              <a:rPr lang="en-US" b="1" i="0" dirty="0">
                <a:solidFill>
                  <a:srgbClr val="1F1F1F"/>
                </a:solidFill>
                <a:effectLst/>
                <a:latin typeface="Google Sans"/>
              </a:rPr>
              <a:t>in competition with</a:t>
            </a:r>
            <a:r>
              <a:rPr lang="en-US" b="0" i="0" dirty="0">
                <a:solidFill>
                  <a:srgbClr val="1F1F1F"/>
                </a:solidFill>
                <a:effectLst/>
                <a:latin typeface="Google Sans"/>
              </a:rPr>
              <a:t> a discriminator. This discriminator receives three inputs: the TOM result image (Io), the input clothing image (c), and the person representation (p). The discriminator's task is to </a:t>
            </a:r>
            <a:r>
              <a:rPr lang="en-US" b="1" i="0" dirty="0">
                <a:solidFill>
                  <a:srgbClr val="1F1F1F"/>
                </a:solidFill>
                <a:effectLst/>
                <a:latin typeface="Google Sans"/>
              </a:rPr>
              <a:t>distinguish</a:t>
            </a:r>
            <a:r>
              <a:rPr lang="en-US" b="0" i="0" dirty="0">
                <a:solidFill>
                  <a:srgbClr val="1F1F1F"/>
                </a:solidFill>
                <a:effectLst/>
                <a:latin typeface="Google Sans"/>
              </a:rPr>
              <a:t> whether the resulting image (Io) is a realistic try-on image or a fake one generated by TOM.</a:t>
            </a:r>
            <a:endParaRPr lang="en-US" b="0" dirty="0">
              <a:solidFill>
                <a:srgbClr val="1F1F1F"/>
              </a:solidFill>
              <a:latin typeface="Google Sans"/>
            </a:endParaRPr>
          </a:p>
          <a:p>
            <a:r>
              <a:rPr lang="en-US" sz="1800" b="0" dirty="0">
                <a:effectLst/>
                <a:latin typeface="SourceSansPro"/>
              </a:rPr>
              <a:t>     - Optimizer used : Adam </a:t>
            </a:r>
            <a:endParaRPr lang="en-US" b="0" dirty="0">
              <a:effectLst/>
            </a:endParaRPr>
          </a:p>
          <a:p>
            <a:r>
              <a:rPr lang="en-US" sz="1800" b="0" dirty="0">
                <a:effectLst/>
                <a:latin typeface="SourceSansPro"/>
              </a:rPr>
              <a:t>     - Final loss of generator on validation : 3.62001 </a:t>
            </a:r>
            <a:endParaRPr lang="en-US" b="0" dirty="0">
              <a:effectLst/>
            </a:endParaRPr>
          </a:p>
          <a:p>
            <a:r>
              <a:rPr lang="en-US" sz="1800" b="0" dirty="0">
                <a:effectLst/>
                <a:latin typeface="SourceSansPro"/>
              </a:rPr>
              <a:t>     - Final loss of discriminator on validation: 0.003821 </a:t>
            </a:r>
            <a:endParaRPr lang="en-US" b="0" dirty="0">
              <a:effectLst/>
            </a:endParaRPr>
          </a:p>
        </p:txBody>
      </p:sp>
      <p:pic>
        <p:nvPicPr>
          <p:cNvPr id="2" name="Picture 1">
            <a:extLst>
              <a:ext uri="{FF2B5EF4-FFF2-40B4-BE49-F238E27FC236}">
                <a16:creationId xmlns:a16="http://schemas.microsoft.com/office/drawing/2014/main" id="{0E331FEE-B24D-2D94-ADF6-34B50DFB3019}"/>
              </a:ext>
            </a:extLst>
          </p:cNvPr>
          <p:cNvPicPr>
            <a:picLocks noChangeAspect="1"/>
          </p:cNvPicPr>
          <p:nvPr/>
        </p:nvPicPr>
        <p:blipFill>
          <a:blip r:embed="rId5"/>
          <a:stretch>
            <a:fillRect/>
          </a:stretch>
        </p:blipFill>
        <p:spPr>
          <a:xfrm>
            <a:off x="3292615" y="1793183"/>
            <a:ext cx="4902200" cy="736600"/>
          </a:xfrm>
          <a:prstGeom prst="rect">
            <a:avLst/>
          </a:prstGeom>
        </p:spPr>
      </p:pic>
      <p:sp>
        <p:nvSpPr>
          <p:cNvPr id="3" name="TextBox 2">
            <a:extLst>
              <a:ext uri="{FF2B5EF4-FFF2-40B4-BE49-F238E27FC236}">
                <a16:creationId xmlns:a16="http://schemas.microsoft.com/office/drawing/2014/main" id="{45338828-A187-4870-24F4-0CB9086DEE6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19</a:t>
            </a:r>
          </a:p>
        </p:txBody>
      </p:sp>
    </p:spTree>
    <p:extLst>
      <p:ext uri="{BB962C8B-B14F-4D97-AF65-F5344CB8AC3E}">
        <p14:creationId xmlns:p14="http://schemas.microsoft.com/office/powerpoint/2010/main" val="58892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40AA7-D204-844A-A13F-A24A21DF2D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507911-3C7B-8AD4-634B-9142A741189F}"/>
              </a:ext>
            </a:extLst>
          </p:cNvPr>
          <p:cNvSpPr>
            <a:spLocks noGrp="1"/>
          </p:cNvSpPr>
          <p:nvPr>
            <p:ph type="title"/>
          </p:nvPr>
        </p:nvSpPr>
        <p:spPr>
          <a:xfrm>
            <a:off x="1292737" y="3220278"/>
            <a:ext cx="9606525" cy="615553"/>
          </a:xfrm>
        </p:spPr>
        <p:txBody>
          <a:bodyPr/>
          <a:lstStyle/>
          <a:p>
            <a:r>
              <a:rPr lang="en-US" dirty="0"/>
              <a:t>VISUALISATION</a:t>
            </a:r>
          </a:p>
        </p:txBody>
      </p:sp>
      <p:sp>
        <p:nvSpPr>
          <p:cNvPr id="2" name="TextBox 1">
            <a:extLst>
              <a:ext uri="{FF2B5EF4-FFF2-40B4-BE49-F238E27FC236}">
                <a16:creationId xmlns:a16="http://schemas.microsoft.com/office/drawing/2014/main" id="{F6E80948-9C7A-0A38-DBC8-E2714A61B50E}"/>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20</a:t>
            </a:r>
          </a:p>
        </p:txBody>
      </p:sp>
    </p:spTree>
    <p:extLst>
      <p:ext uri="{BB962C8B-B14F-4D97-AF65-F5344CB8AC3E}">
        <p14:creationId xmlns:p14="http://schemas.microsoft.com/office/powerpoint/2010/main" val="412780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5E6E7-0354-7145-37B8-092648FFF3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93FBA5-439C-649F-4BBA-1B88AC0F76FE}"/>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VISUALISATION </a:t>
            </a:r>
          </a:p>
        </p:txBody>
      </p:sp>
      <p:pic>
        <p:nvPicPr>
          <p:cNvPr id="7169" name="Picture 1" descr="page11image14002544">
            <a:extLst>
              <a:ext uri="{FF2B5EF4-FFF2-40B4-BE49-F238E27FC236}">
                <a16:creationId xmlns:a16="http://schemas.microsoft.com/office/drawing/2014/main" id="{06AE0266-6EC7-C513-6D0E-FC27A288E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518"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0502938E-01BE-36A7-785F-6A6437C10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518" y="974035"/>
            <a:ext cx="5461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1" descr="page17image13710960">
            <a:extLst>
              <a:ext uri="{FF2B5EF4-FFF2-40B4-BE49-F238E27FC236}">
                <a16:creationId xmlns:a16="http://schemas.microsoft.com/office/drawing/2014/main" id="{4849C8D5-CB7C-E270-035B-E9CF8155B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page17image13710960">
            <a:extLst>
              <a:ext uri="{FF2B5EF4-FFF2-40B4-BE49-F238E27FC236}">
                <a16:creationId xmlns:a16="http://schemas.microsoft.com/office/drawing/2014/main" id="{49E30548-B6A0-8173-2FFE-DE2ECCE30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30626"/>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page17image31046304">
            <a:extLst>
              <a:ext uri="{FF2B5EF4-FFF2-40B4-BE49-F238E27FC236}">
                <a16:creationId xmlns:a16="http://schemas.microsoft.com/office/drawing/2014/main" id="{C1670995-9BE7-1301-2177-9CDA92A20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5042" y="1478593"/>
            <a:ext cx="1371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page17image31041040">
            <a:extLst>
              <a:ext uri="{FF2B5EF4-FFF2-40B4-BE49-F238E27FC236}">
                <a16:creationId xmlns:a16="http://schemas.microsoft.com/office/drawing/2014/main" id="{61B7FD4A-16BF-ED6B-FFC0-904F216882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366" y="1683026"/>
            <a:ext cx="2552700" cy="3403600"/>
          </a:xfrm>
          <a:prstGeom prst="rect">
            <a:avLst/>
          </a:prstGeom>
          <a:noFill/>
          <a:extLst>
            <a:ext uri="{909E8E84-426E-40DD-AFC4-6F175D3DCCD1}">
              <a14:hiddenFill xmlns:a14="http://schemas.microsoft.com/office/drawing/2010/main">
                <a:solidFill>
                  <a:srgbClr val="FFFFFF"/>
                </a:solidFill>
              </a14:hiddenFill>
            </a:ext>
          </a:extLst>
        </p:spPr>
      </p:pic>
      <p:pic>
        <p:nvPicPr>
          <p:cNvPr id="12301" name="Picture 13" descr="page17image31033760">
            <a:extLst>
              <a:ext uri="{FF2B5EF4-FFF2-40B4-BE49-F238E27FC236}">
                <a16:creationId xmlns:a16="http://schemas.microsoft.com/office/drawing/2014/main" id="{00FFC9CA-29BF-CF89-09A0-813E53444F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59218" y="2255502"/>
            <a:ext cx="1905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page17image31041152">
            <a:extLst>
              <a:ext uri="{FF2B5EF4-FFF2-40B4-BE49-F238E27FC236}">
                <a16:creationId xmlns:a16="http://schemas.microsoft.com/office/drawing/2014/main" id="{205B2250-0F49-6C11-7C19-C1FB0997B9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0492" y="3429000"/>
            <a:ext cx="10033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page17image31044736">
            <a:extLst>
              <a:ext uri="{FF2B5EF4-FFF2-40B4-BE49-F238E27FC236}">
                <a16:creationId xmlns:a16="http://schemas.microsoft.com/office/drawing/2014/main" id="{400387DC-2CB6-1FB4-1F86-1875619E44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7301" y="3481052"/>
            <a:ext cx="8763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page17image31062240">
            <a:extLst>
              <a:ext uri="{FF2B5EF4-FFF2-40B4-BE49-F238E27FC236}">
                <a16:creationId xmlns:a16="http://schemas.microsoft.com/office/drawing/2014/main" id="{B93A1C5C-F665-9425-2733-F679689AF5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657" y="4000740"/>
            <a:ext cx="1130300" cy="1511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C78A5D-120F-69A2-1707-102C091F3305}"/>
              </a:ext>
            </a:extLst>
          </p:cNvPr>
          <p:cNvSpPr txBox="1"/>
          <p:nvPr/>
        </p:nvSpPr>
        <p:spPr>
          <a:xfrm>
            <a:off x="8981105" y="5196642"/>
            <a:ext cx="1279517" cy="369332"/>
          </a:xfrm>
          <a:prstGeom prst="rect">
            <a:avLst/>
          </a:prstGeom>
          <a:noFill/>
        </p:spPr>
        <p:txBody>
          <a:bodyPr wrap="none" rtlCol="0">
            <a:spAutoFit/>
          </a:bodyPr>
          <a:lstStyle/>
          <a:p>
            <a:r>
              <a:rPr lang="en-US" sz="1800" dirty="0">
                <a:solidFill>
                  <a:srgbClr val="233035"/>
                </a:solidFill>
                <a:effectLst/>
                <a:latin typeface="SourceSansPro"/>
              </a:rPr>
              <a:t>TOM result </a:t>
            </a:r>
            <a:endParaRPr lang="en-US" dirty="0"/>
          </a:p>
        </p:txBody>
      </p:sp>
      <p:sp>
        <p:nvSpPr>
          <p:cNvPr id="9" name="TextBox 8">
            <a:extLst>
              <a:ext uri="{FF2B5EF4-FFF2-40B4-BE49-F238E27FC236}">
                <a16:creationId xmlns:a16="http://schemas.microsoft.com/office/drawing/2014/main" id="{9E73BE2F-8934-A6AE-9C32-5CD5EF2537E2}"/>
              </a:ext>
            </a:extLst>
          </p:cNvPr>
          <p:cNvSpPr txBox="1"/>
          <p:nvPr/>
        </p:nvSpPr>
        <p:spPr>
          <a:xfrm>
            <a:off x="5090744" y="5194902"/>
            <a:ext cx="1368669" cy="369332"/>
          </a:xfrm>
          <a:prstGeom prst="rect">
            <a:avLst/>
          </a:prstGeom>
          <a:noFill/>
        </p:spPr>
        <p:txBody>
          <a:bodyPr wrap="square">
            <a:spAutoFit/>
          </a:bodyPr>
          <a:lstStyle/>
          <a:p>
            <a:r>
              <a:rPr lang="en-US" sz="1800" dirty="0">
                <a:solidFill>
                  <a:srgbClr val="233035"/>
                </a:solidFill>
                <a:effectLst/>
                <a:latin typeface="SourceSansPro"/>
              </a:rPr>
              <a:t>GMM result </a:t>
            </a:r>
            <a:endParaRPr lang="en-US" dirty="0"/>
          </a:p>
        </p:txBody>
      </p:sp>
      <p:sp>
        <p:nvSpPr>
          <p:cNvPr id="11" name="TextBox 10">
            <a:extLst>
              <a:ext uri="{FF2B5EF4-FFF2-40B4-BE49-F238E27FC236}">
                <a16:creationId xmlns:a16="http://schemas.microsoft.com/office/drawing/2014/main" id="{53364B2D-E2CB-425B-C4E9-E448297B2450}"/>
              </a:ext>
            </a:extLst>
          </p:cNvPr>
          <p:cNvSpPr txBox="1"/>
          <p:nvPr/>
        </p:nvSpPr>
        <p:spPr>
          <a:xfrm>
            <a:off x="1752692" y="3314920"/>
            <a:ext cx="876300" cy="369332"/>
          </a:xfrm>
          <a:prstGeom prst="rect">
            <a:avLst/>
          </a:prstGeom>
          <a:noFill/>
        </p:spPr>
        <p:txBody>
          <a:bodyPr wrap="square">
            <a:spAutoFit/>
          </a:bodyPr>
          <a:lstStyle/>
          <a:p>
            <a:r>
              <a:rPr lang="en-US" sz="1800" dirty="0">
                <a:solidFill>
                  <a:srgbClr val="233035"/>
                </a:solidFill>
                <a:effectLst/>
                <a:latin typeface="SourceSansPro"/>
              </a:rPr>
              <a:t>Person </a:t>
            </a:r>
            <a:endParaRPr lang="en-US" dirty="0"/>
          </a:p>
        </p:txBody>
      </p:sp>
      <p:sp>
        <p:nvSpPr>
          <p:cNvPr id="13" name="TextBox 12">
            <a:extLst>
              <a:ext uri="{FF2B5EF4-FFF2-40B4-BE49-F238E27FC236}">
                <a16:creationId xmlns:a16="http://schemas.microsoft.com/office/drawing/2014/main" id="{4C196A52-C07C-A46F-116E-EB955ED65F70}"/>
              </a:ext>
            </a:extLst>
          </p:cNvPr>
          <p:cNvSpPr txBox="1"/>
          <p:nvPr/>
        </p:nvSpPr>
        <p:spPr>
          <a:xfrm>
            <a:off x="1702198" y="5383291"/>
            <a:ext cx="775218" cy="369332"/>
          </a:xfrm>
          <a:prstGeom prst="rect">
            <a:avLst/>
          </a:prstGeom>
          <a:noFill/>
        </p:spPr>
        <p:txBody>
          <a:bodyPr wrap="square">
            <a:spAutoFit/>
          </a:bodyPr>
          <a:lstStyle/>
          <a:p>
            <a:r>
              <a:rPr lang="en-US" sz="1800" dirty="0">
                <a:solidFill>
                  <a:srgbClr val="233035"/>
                </a:solidFill>
                <a:effectLst/>
                <a:latin typeface="SourceSansPro"/>
              </a:rPr>
              <a:t>Cloth </a:t>
            </a:r>
            <a:endParaRPr lang="en-US" dirty="0"/>
          </a:p>
        </p:txBody>
      </p:sp>
      <p:sp>
        <p:nvSpPr>
          <p:cNvPr id="3" name="TextBox 2">
            <a:extLst>
              <a:ext uri="{FF2B5EF4-FFF2-40B4-BE49-F238E27FC236}">
                <a16:creationId xmlns:a16="http://schemas.microsoft.com/office/drawing/2014/main" id="{7EC89581-BEB7-7737-D5A0-BDB52770D2E8}"/>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21</a:t>
            </a:r>
          </a:p>
        </p:txBody>
      </p:sp>
    </p:spTree>
    <p:extLst>
      <p:ext uri="{BB962C8B-B14F-4D97-AF65-F5344CB8AC3E}">
        <p14:creationId xmlns:p14="http://schemas.microsoft.com/office/powerpoint/2010/main" val="117914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DB5FA-D572-943A-56B4-4AE7A387AC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71586A-F813-813D-994B-E3B9B63245FD}"/>
              </a:ext>
            </a:extLst>
          </p:cNvPr>
          <p:cNvSpPr>
            <a:spLocks noGrp="1"/>
          </p:cNvSpPr>
          <p:nvPr>
            <p:ph type="title"/>
          </p:nvPr>
        </p:nvSpPr>
        <p:spPr>
          <a:xfrm>
            <a:off x="1292737" y="3220278"/>
            <a:ext cx="9606525" cy="615553"/>
          </a:xfrm>
        </p:spPr>
        <p:txBody>
          <a:bodyPr/>
          <a:lstStyle/>
          <a:p>
            <a:r>
              <a:rPr lang="en-US" dirty="0"/>
              <a:t>VIRTUAL TRY-ON OF SUNGLASSES </a:t>
            </a:r>
          </a:p>
        </p:txBody>
      </p:sp>
      <p:sp>
        <p:nvSpPr>
          <p:cNvPr id="2" name="TextBox 1">
            <a:extLst>
              <a:ext uri="{FF2B5EF4-FFF2-40B4-BE49-F238E27FC236}">
                <a16:creationId xmlns:a16="http://schemas.microsoft.com/office/drawing/2014/main" id="{0000FDF1-712A-06C2-0A5E-F0B0B528C577}"/>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22</a:t>
            </a:r>
          </a:p>
        </p:txBody>
      </p:sp>
    </p:spTree>
    <p:extLst>
      <p:ext uri="{BB962C8B-B14F-4D97-AF65-F5344CB8AC3E}">
        <p14:creationId xmlns:p14="http://schemas.microsoft.com/office/powerpoint/2010/main" val="416728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B851C-616F-872D-BE9F-D220B26E5F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C788F4E-EB76-6C92-C6EA-9CC5F9402E5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VIRTUAL TRY-ON OF SUNGLASSES </a:t>
            </a:r>
          </a:p>
        </p:txBody>
      </p:sp>
      <p:pic>
        <p:nvPicPr>
          <p:cNvPr id="7169" name="Picture 1" descr="page11image14002544">
            <a:extLst>
              <a:ext uri="{FF2B5EF4-FFF2-40B4-BE49-F238E27FC236}">
                <a16:creationId xmlns:a16="http://schemas.microsoft.com/office/drawing/2014/main" id="{3FD0A42A-3660-7463-8083-550BE8826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A4365CC1-667A-36C2-3413-A5800A696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E725AB-348B-FC9C-976A-244724C8110C}"/>
              </a:ext>
            </a:extLst>
          </p:cNvPr>
          <p:cNvSpPr txBox="1"/>
          <p:nvPr/>
        </p:nvSpPr>
        <p:spPr>
          <a:xfrm>
            <a:off x="902676" y="2048416"/>
            <a:ext cx="9694985" cy="2308324"/>
          </a:xfrm>
          <a:prstGeom prst="rect">
            <a:avLst/>
          </a:prstGeom>
          <a:noFill/>
        </p:spPr>
        <p:txBody>
          <a:bodyPr wrap="square">
            <a:spAutoFit/>
          </a:bodyPr>
          <a:lstStyle/>
          <a:p>
            <a:pPr algn="l"/>
            <a:r>
              <a:rPr lang="en-US" b="1" i="0" dirty="0">
                <a:solidFill>
                  <a:srgbClr val="1F1F1F"/>
                </a:solidFill>
                <a:effectLst/>
                <a:latin typeface="Google Sans"/>
              </a:rPr>
              <a:t>Leverages the </a:t>
            </a:r>
            <a:r>
              <a:rPr lang="en-US" b="1" i="0" dirty="0" err="1">
                <a:solidFill>
                  <a:srgbClr val="1F1F1F"/>
                </a:solidFill>
                <a:effectLst/>
                <a:latin typeface="Google Sans"/>
              </a:rPr>
              <a:t>Jeeliz</a:t>
            </a:r>
            <a:r>
              <a:rPr lang="en-US" b="1" i="0" dirty="0">
                <a:solidFill>
                  <a:srgbClr val="1F1F1F"/>
                </a:solidFill>
                <a:effectLst/>
                <a:latin typeface="Google Sans"/>
              </a:rPr>
              <a:t> library:</a:t>
            </a:r>
            <a:r>
              <a:rPr lang="en-US" b="0" i="0" dirty="0">
                <a:solidFill>
                  <a:srgbClr val="1F1F1F"/>
                </a:solidFill>
                <a:effectLst/>
                <a:latin typeface="Google Sans"/>
              </a:rPr>
              <a:t> This library enables real-time face detection and placement of virtual glasses frames onto the user's face, creating an augmented reality (AR) experience.</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Minimal Latency:</a:t>
            </a:r>
            <a:r>
              <a:rPr lang="en-US" b="0" i="0" dirty="0">
                <a:solidFill>
                  <a:srgbClr val="1F1F1F"/>
                </a:solidFill>
                <a:effectLst/>
                <a:latin typeface="Google Sans"/>
              </a:rPr>
              <a:t> The system operates with very low latency, delivering near real-time performance for a smooth user experience.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Versatile Functionality:</a:t>
            </a:r>
            <a:r>
              <a:rPr lang="en-US" b="0" i="0" dirty="0">
                <a:solidFill>
                  <a:srgbClr val="1F1F1F"/>
                </a:solidFill>
                <a:effectLst/>
                <a:latin typeface="Google Sans"/>
              </a:rPr>
              <a:t> The underlying technology can be easily adapted to support virtual try-on for other facial wearables such as masks, jewelry, and caps.</a:t>
            </a:r>
          </a:p>
        </p:txBody>
      </p:sp>
      <p:sp>
        <p:nvSpPr>
          <p:cNvPr id="2" name="TextBox 1">
            <a:extLst>
              <a:ext uri="{FF2B5EF4-FFF2-40B4-BE49-F238E27FC236}">
                <a16:creationId xmlns:a16="http://schemas.microsoft.com/office/drawing/2014/main" id="{0E9EEB53-67AE-81DB-4D90-F756FD8AF298}"/>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23</a:t>
            </a:r>
          </a:p>
        </p:txBody>
      </p:sp>
    </p:spTree>
    <p:extLst>
      <p:ext uri="{BB962C8B-B14F-4D97-AF65-F5344CB8AC3E}">
        <p14:creationId xmlns:p14="http://schemas.microsoft.com/office/powerpoint/2010/main" val="265355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72882-BA3C-1E81-E03C-62A8539456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F1D7B43-BF0C-5688-9C1A-DA55B4ACC9E9}"/>
              </a:ext>
            </a:extLst>
          </p:cNvPr>
          <p:cNvSpPr>
            <a:spLocks noGrp="1"/>
          </p:cNvSpPr>
          <p:nvPr>
            <p:ph type="title"/>
          </p:nvPr>
        </p:nvSpPr>
        <p:spPr>
          <a:xfrm>
            <a:off x="1292737" y="3220278"/>
            <a:ext cx="9606525" cy="615553"/>
          </a:xfrm>
        </p:spPr>
        <p:txBody>
          <a:bodyPr/>
          <a:lstStyle/>
          <a:p>
            <a:r>
              <a:rPr lang="en-US" dirty="0"/>
              <a:t>REVIEW ANALYSIS </a:t>
            </a:r>
          </a:p>
        </p:txBody>
      </p:sp>
      <p:sp>
        <p:nvSpPr>
          <p:cNvPr id="2" name="TextBox 1">
            <a:extLst>
              <a:ext uri="{FF2B5EF4-FFF2-40B4-BE49-F238E27FC236}">
                <a16:creationId xmlns:a16="http://schemas.microsoft.com/office/drawing/2014/main" id="{C56DE3A3-8E5F-58EA-F3E6-7135A68D52D8}"/>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24</a:t>
            </a:r>
          </a:p>
        </p:txBody>
      </p:sp>
    </p:spTree>
    <p:extLst>
      <p:ext uri="{BB962C8B-B14F-4D97-AF65-F5344CB8AC3E}">
        <p14:creationId xmlns:p14="http://schemas.microsoft.com/office/powerpoint/2010/main" val="24199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9B507-9D24-1DBB-B529-A373BC9AB5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549BFB-ADBD-06A8-B539-01EA119FC86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REVIEW ANALYSIS</a:t>
            </a:r>
          </a:p>
        </p:txBody>
      </p:sp>
      <p:pic>
        <p:nvPicPr>
          <p:cNvPr id="7169" name="Picture 1" descr="page11image14002544">
            <a:extLst>
              <a:ext uri="{FF2B5EF4-FFF2-40B4-BE49-F238E27FC236}">
                <a16:creationId xmlns:a16="http://schemas.microsoft.com/office/drawing/2014/main" id="{12141100-4419-7E40-76CF-885377F77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92446724-808D-2BEB-D9CF-4762469E9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D7FA5C-D51B-CD62-B470-C3EDC6609C2B}"/>
              </a:ext>
            </a:extLst>
          </p:cNvPr>
          <p:cNvSpPr txBox="1"/>
          <p:nvPr/>
        </p:nvSpPr>
        <p:spPr>
          <a:xfrm>
            <a:off x="844061" y="974035"/>
            <a:ext cx="11066586" cy="4801314"/>
          </a:xfrm>
          <a:prstGeom prst="rect">
            <a:avLst/>
          </a:prstGeom>
          <a:noFill/>
        </p:spPr>
        <p:txBody>
          <a:bodyPr wrap="square">
            <a:spAutoFit/>
          </a:bodyPr>
          <a:lstStyle/>
          <a:p>
            <a:pPr algn="l"/>
            <a:r>
              <a:rPr lang="en-US" b="1" i="0" dirty="0">
                <a:solidFill>
                  <a:srgbClr val="1F1F1F"/>
                </a:solidFill>
                <a:effectLst/>
                <a:latin typeface="Google Sans"/>
              </a:rPr>
              <a:t>The system employs a multi-step process to generate concise and informative review summaries: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Data Preprocessing:</a:t>
            </a:r>
            <a:r>
              <a:rPr lang="en-US" b="0" i="0" dirty="0">
                <a:solidFill>
                  <a:srgbClr val="1F1F1F"/>
                </a:solidFill>
                <a:effectLst/>
                <a:latin typeface="Google Sans"/>
              </a:rPr>
              <a:t> We leverage the NLTK library to pre-process the raw review data obtained from an online shopping website. This preprocessing step involves removing unnecessary words such as articles (a, an, the) and prepositions (in, on, at, etc.) to focus on the core content of the reviews.</a:t>
            </a:r>
          </a:p>
          <a:p>
            <a:pPr algn="l">
              <a:buFont typeface="+mj-lt"/>
              <a:buAutoNum type="arabicPeriod"/>
            </a:pP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Noun Phrase Extraction:</a:t>
            </a:r>
            <a:r>
              <a:rPr lang="en-US" b="0" i="0" dirty="0">
                <a:solidFill>
                  <a:srgbClr val="1F1F1F"/>
                </a:solidFill>
                <a:effectLst/>
                <a:latin typeface="Google Sans"/>
              </a:rPr>
              <a:t> An inbuilt tokenizer is utilized to identify relevant nouns and noun phrases within the preprocessed reviews. These phrases typically describe the consumer's experience with the product.</a:t>
            </a:r>
          </a:p>
          <a:p>
            <a:pPr algn="l">
              <a:buFont typeface="+mj-lt"/>
              <a:buAutoNum type="arabicPeriod"/>
            </a:pP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Sentence Scoring:</a:t>
            </a:r>
            <a:r>
              <a:rPr lang="en-US" b="0" i="0" dirty="0">
                <a:solidFill>
                  <a:srgbClr val="1F1F1F"/>
                </a:solidFill>
                <a:effectLst/>
                <a:latin typeface="Google Sans"/>
              </a:rPr>
              <a:t> The system assigns a score to each sentence based on the frequency of these relevant nouns and noun phrases within the sentence. Sentences containing more frequently occurring product-related words receive higher scores.</a:t>
            </a:r>
          </a:p>
          <a:p>
            <a:pPr algn="l">
              <a:buFont typeface="+mj-lt"/>
              <a:buAutoNum type="arabicPeriod"/>
            </a:pP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Summary Generation:</a:t>
            </a:r>
            <a:r>
              <a:rPr lang="en-US" b="0" i="0" dirty="0">
                <a:solidFill>
                  <a:srgbClr val="1F1F1F"/>
                </a:solidFill>
                <a:effectLst/>
                <a:latin typeface="Google Sans"/>
              </a:rPr>
              <a:t> Finally, the system ranks the sentences based on their calculated scores. The sentences with the highest scores are then compiled to form the final review summary. This approach ensures that the summary captures the most important aspects of the user reviews.</a:t>
            </a:r>
          </a:p>
          <a:p>
            <a:pPr algn="l"/>
            <a:endParaRPr lang="en-US" b="0" i="0" dirty="0">
              <a:solidFill>
                <a:srgbClr val="1F1F1F"/>
              </a:solidFill>
              <a:effectLst/>
              <a:latin typeface="Google Sans"/>
            </a:endParaRPr>
          </a:p>
        </p:txBody>
      </p:sp>
      <p:sp>
        <p:nvSpPr>
          <p:cNvPr id="2" name="TextBox 1">
            <a:extLst>
              <a:ext uri="{FF2B5EF4-FFF2-40B4-BE49-F238E27FC236}">
                <a16:creationId xmlns:a16="http://schemas.microsoft.com/office/drawing/2014/main" id="{1574849B-C9FC-0733-C0C3-CA97299A08E5}"/>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25</a:t>
            </a:r>
          </a:p>
        </p:txBody>
      </p:sp>
    </p:spTree>
    <p:extLst>
      <p:ext uri="{BB962C8B-B14F-4D97-AF65-F5344CB8AC3E}">
        <p14:creationId xmlns:p14="http://schemas.microsoft.com/office/powerpoint/2010/main" val="203021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767FC-1B8C-D69D-3064-09579BA6AF0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9A7D450-B906-5D81-04CF-B75180D2D394}"/>
              </a:ext>
            </a:extLst>
          </p:cNvPr>
          <p:cNvSpPr>
            <a:spLocks noGrp="1"/>
          </p:cNvSpPr>
          <p:nvPr>
            <p:ph type="title"/>
          </p:nvPr>
        </p:nvSpPr>
        <p:spPr>
          <a:xfrm>
            <a:off x="1292737" y="3220278"/>
            <a:ext cx="9606525" cy="615553"/>
          </a:xfrm>
        </p:spPr>
        <p:txBody>
          <a:bodyPr/>
          <a:lstStyle/>
          <a:p>
            <a:r>
              <a:rPr lang="en-US" dirty="0"/>
              <a:t>RECOMMENDER SYSTEM  </a:t>
            </a:r>
          </a:p>
        </p:txBody>
      </p:sp>
      <p:sp>
        <p:nvSpPr>
          <p:cNvPr id="2" name="TextBox 1">
            <a:extLst>
              <a:ext uri="{FF2B5EF4-FFF2-40B4-BE49-F238E27FC236}">
                <a16:creationId xmlns:a16="http://schemas.microsoft.com/office/drawing/2014/main" id="{628AD843-988E-4392-6543-8628CD70B734}"/>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26</a:t>
            </a:r>
          </a:p>
        </p:txBody>
      </p:sp>
    </p:spTree>
    <p:extLst>
      <p:ext uri="{BB962C8B-B14F-4D97-AF65-F5344CB8AC3E}">
        <p14:creationId xmlns:p14="http://schemas.microsoft.com/office/powerpoint/2010/main" val="37599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BB44F-20D2-0DA7-8E30-B737269CEC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872D10-5565-3574-78EB-0BB4D186BE88}"/>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RECOMMENDER SYSTEM</a:t>
            </a:r>
          </a:p>
        </p:txBody>
      </p:sp>
      <p:pic>
        <p:nvPicPr>
          <p:cNvPr id="7169" name="Picture 1" descr="page11image14002544">
            <a:extLst>
              <a:ext uri="{FF2B5EF4-FFF2-40B4-BE49-F238E27FC236}">
                <a16:creationId xmlns:a16="http://schemas.microsoft.com/office/drawing/2014/main" id="{B431535B-47DC-83D5-FED3-9DDB9C2EF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5F4521CC-8287-5124-44E4-4E5F819FF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2A178C-434A-F79F-114D-A757E6DCF5C9}"/>
              </a:ext>
            </a:extLst>
          </p:cNvPr>
          <p:cNvSpPr txBox="1"/>
          <p:nvPr/>
        </p:nvSpPr>
        <p:spPr>
          <a:xfrm>
            <a:off x="844061" y="974035"/>
            <a:ext cx="11066586" cy="4524315"/>
          </a:xfrm>
          <a:prstGeom prst="rect">
            <a:avLst/>
          </a:prstGeom>
          <a:noFill/>
        </p:spPr>
        <p:txBody>
          <a:bodyPr wrap="square">
            <a:spAutoFit/>
          </a:bodyPr>
          <a:lstStyle/>
          <a:p>
            <a:pPr algn="l"/>
            <a:r>
              <a:rPr lang="en-US" b="1" i="0" dirty="0">
                <a:solidFill>
                  <a:srgbClr val="1F1F1F"/>
                </a:solidFill>
                <a:effectLst/>
                <a:latin typeface="Google Sans"/>
              </a:rPr>
              <a:t>Product Recommendation System</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This module utilizes a collaborative filtering approach to recommend products to users. The system relies on a dataset containing user ratings for various products.</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Here's how it works: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Similarity Calculation:</a:t>
            </a:r>
            <a:r>
              <a:rPr lang="en-US" b="0" i="0" dirty="0">
                <a:solidFill>
                  <a:srgbClr val="1F1F1F"/>
                </a:solidFill>
                <a:effectLst/>
                <a:latin typeface="Google Sans"/>
              </a:rPr>
              <a:t> The system employs the Pearson Correlation Coefficient (PCC) to measure the similarity between users based on their past product ratings. Users with high PCC scores are considered to have similar preferences.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Recommendation Generation:</a:t>
            </a:r>
            <a:r>
              <a:rPr lang="en-US" b="0" i="0" dirty="0">
                <a:solidFill>
                  <a:srgbClr val="1F1F1F"/>
                </a:solidFill>
                <a:effectLst/>
                <a:latin typeface="Google Sans"/>
              </a:rPr>
              <a:t> For a specific user, the system identifies users with high PCC scores, essentially finding users with similar tastes. Products that these similar users have highly rated are then recommended to the target user. This approach leverages the idea that users with similar preferences are likely to find similar products appealing.</a:t>
            </a:r>
          </a:p>
          <a:p>
            <a:pPr algn="l"/>
            <a:endParaRPr lang="en-US" b="0" i="0" dirty="0">
              <a:solidFill>
                <a:srgbClr val="1F1F1F"/>
              </a:solidFill>
              <a:effectLst/>
              <a:latin typeface="Google Sans"/>
            </a:endParaRPr>
          </a:p>
        </p:txBody>
      </p:sp>
      <p:sp>
        <p:nvSpPr>
          <p:cNvPr id="2" name="TextBox 1">
            <a:extLst>
              <a:ext uri="{FF2B5EF4-FFF2-40B4-BE49-F238E27FC236}">
                <a16:creationId xmlns:a16="http://schemas.microsoft.com/office/drawing/2014/main" id="{9AB115F7-BF4A-176D-0CF4-3E259BF103FE}"/>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27</a:t>
            </a:r>
          </a:p>
        </p:txBody>
      </p:sp>
    </p:spTree>
    <p:extLst>
      <p:ext uri="{BB962C8B-B14F-4D97-AF65-F5344CB8AC3E}">
        <p14:creationId xmlns:p14="http://schemas.microsoft.com/office/powerpoint/2010/main" val="287590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11218" y="3090606"/>
            <a:ext cx="11969564" cy="615553"/>
          </a:xfrm>
        </p:spPr>
        <p:txBody>
          <a:bodyPr/>
          <a:lstStyle/>
          <a:p>
            <a:r>
              <a:rPr lang="en-IN" dirty="0"/>
              <a:t>Objectives of </a:t>
            </a:r>
            <a:r>
              <a:rPr lang="en-US" dirty="0"/>
              <a:t>Build </a:t>
            </a:r>
            <a:r>
              <a:rPr lang="en-US" dirty="0" err="1"/>
              <a:t>Mr.HelpMate</a:t>
            </a:r>
            <a:r>
              <a:rPr lang="en-US" dirty="0"/>
              <a:t>  </a:t>
            </a:r>
          </a:p>
        </p:txBody>
      </p:sp>
      <p:sp>
        <p:nvSpPr>
          <p:cNvPr id="2" name="TextBox 1">
            <a:extLst>
              <a:ext uri="{FF2B5EF4-FFF2-40B4-BE49-F238E27FC236}">
                <a16:creationId xmlns:a16="http://schemas.microsoft.com/office/drawing/2014/main" id="{B3583AC1-578D-3B7E-0136-6E4CB58ED74B}"/>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4</a:t>
            </a:r>
          </a:p>
        </p:txBody>
      </p:sp>
    </p:spTree>
    <p:extLst>
      <p:ext uri="{BB962C8B-B14F-4D97-AF65-F5344CB8AC3E}">
        <p14:creationId xmlns:p14="http://schemas.microsoft.com/office/powerpoint/2010/main" val="364502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A391B-D650-03B1-F6EE-6DAC42CD82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AD7F7E-809C-368B-715A-5DACB1C58678}"/>
              </a:ext>
            </a:extLst>
          </p:cNvPr>
          <p:cNvSpPr>
            <a:spLocks noGrp="1"/>
          </p:cNvSpPr>
          <p:nvPr>
            <p:ph type="title"/>
          </p:nvPr>
        </p:nvSpPr>
        <p:spPr>
          <a:xfrm>
            <a:off x="1292737" y="3220278"/>
            <a:ext cx="9606525" cy="615553"/>
          </a:xfrm>
        </p:spPr>
        <p:txBody>
          <a:bodyPr/>
          <a:lstStyle/>
          <a:p>
            <a:r>
              <a:rPr lang="en-US" dirty="0"/>
              <a:t>WORKING PROTOTYPE   </a:t>
            </a:r>
          </a:p>
        </p:txBody>
      </p:sp>
      <p:sp>
        <p:nvSpPr>
          <p:cNvPr id="2" name="TextBox 1">
            <a:extLst>
              <a:ext uri="{FF2B5EF4-FFF2-40B4-BE49-F238E27FC236}">
                <a16:creationId xmlns:a16="http://schemas.microsoft.com/office/drawing/2014/main" id="{0889BDBE-EB7E-4673-9BD5-C408BEEEC923}"/>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28</a:t>
            </a:r>
          </a:p>
        </p:txBody>
      </p:sp>
    </p:spTree>
    <p:extLst>
      <p:ext uri="{BB962C8B-B14F-4D97-AF65-F5344CB8AC3E}">
        <p14:creationId xmlns:p14="http://schemas.microsoft.com/office/powerpoint/2010/main" val="28033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FA901-4033-6897-06D2-F13F0849643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64C5579-7537-1A80-BA41-0F2C0BF12589}"/>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WORKING PROTOTYPE </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867FF52B-83D3-540F-CFAE-B1F731C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4E68C679-F9E8-744C-AAE8-05D53EF75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090281-8C05-2A0C-0FE6-9CC2697E40CC}"/>
              </a:ext>
            </a:extLst>
          </p:cNvPr>
          <p:cNvSpPr txBox="1"/>
          <p:nvPr/>
        </p:nvSpPr>
        <p:spPr>
          <a:xfrm>
            <a:off x="784426" y="1303407"/>
            <a:ext cx="11066586" cy="2862322"/>
          </a:xfrm>
          <a:prstGeom prst="rect">
            <a:avLst/>
          </a:prstGeom>
          <a:noFill/>
        </p:spPr>
        <p:txBody>
          <a:bodyPr wrap="square">
            <a:spAutoFit/>
          </a:bodyPr>
          <a:lstStyle/>
          <a:p>
            <a:pPr algn="l"/>
            <a:r>
              <a:rPr lang="en-US" b="1" i="0" dirty="0">
                <a:solidFill>
                  <a:srgbClr val="1F1F1F"/>
                </a:solidFill>
                <a:effectLst/>
                <a:latin typeface="Google Sans"/>
              </a:rPr>
              <a:t>See it in action!</a:t>
            </a:r>
          </a:p>
          <a:p>
            <a:pPr algn="l"/>
            <a:endParaRPr lang="en-US" b="0" i="0" dirty="0">
              <a:solidFill>
                <a:srgbClr val="1F1F1F"/>
              </a:solidFill>
              <a:effectLst/>
              <a:latin typeface="Google Sans"/>
            </a:endParaRPr>
          </a:p>
          <a:p>
            <a:pPr algn="l"/>
            <a:endParaRPr lang="en-US" dirty="0">
              <a:solidFill>
                <a:srgbClr val="1F1F1F"/>
              </a:solidFill>
              <a:latin typeface="Google Sans"/>
            </a:endParaRPr>
          </a:p>
          <a:p>
            <a:pPr algn="l"/>
            <a:endParaRPr lang="en-US" b="0" i="0" dirty="0">
              <a:solidFill>
                <a:srgbClr val="1F1F1F"/>
              </a:solidFill>
              <a:effectLst/>
              <a:latin typeface="Google Sans"/>
            </a:endParaRPr>
          </a:p>
          <a:p>
            <a:pPr algn="l"/>
            <a:endParaRPr lang="en-US" b="0" i="0" dirty="0">
              <a:solidFill>
                <a:srgbClr val="1F1F1F"/>
              </a:solidFill>
              <a:effectLst/>
              <a:latin typeface="Google Sans"/>
            </a:endParaRPr>
          </a:p>
          <a:p>
            <a:pPr algn="l"/>
            <a:r>
              <a:rPr lang="en-US" b="0" i="0" dirty="0">
                <a:solidFill>
                  <a:srgbClr val="1F1F1F"/>
                </a:solidFill>
                <a:effectLst/>
                <a:latin typeface="Google Sans"/>
              </a:rPr>
              <a:t>Demo Video: </a:t>
            </a:r>
            <a:r>
              <a:rPr lang="en-US" b="0" i="0" dirty="0">
                <a:solidFill>
                  <a:srgbClr val="1F1F1F"/>
                </a:solidFill>
                <a:effectLst/>
                <a:latin typeface="Google Sans"/>
                <a:hlinkClick r:id="rId5"/>
              </a:rPr>
              <a:t>https://</a:t>
            </a:r>
            <a:r>
              <a:rPr lang="en-US" b="0" i="0" dirty="0" err="1">
                <a:solidFill>
                  <a:srgbClr val="1F1F1F"/>
                </a:solidFill>
                <a:effectLst/>
                <a:latin typeface="Google Sans"/>
                <a:hlinkClick r:id="rId5"/>
              </a:rPr>
              <a:t>www.youtube.com</a:t>
            </a:r>
            <a:r>
              <a:rPr lang="en-US" b="0" i="0" dirty="0">
                <a:solidFill>
                  <a:srgbClr val="1F1F1F"/>
                </a:solidFill>
                <a:effectLst/>
                <a:latin typeface="Google Sans"/>
                <a:hlinkClick r:id="rId5"/>
              </a:rPr>
              <a:t>/</a:t>
            </a:r>
            <a:r>
              <a:rPr lang="en-US" b="0" i="0" dirty="0" err="1">
                <a:solidFill>
                  <a:srgbClr val="1F1F1F"/>
                </a:solidFill>
                <a:effectLst/>
                <a:latin typeface="Google Sans"/>
                <a:hlinkClick r:id="rId5"/>
              </a:rPr>
              <a:t>watch?v</a:t>
            </a:r>
            <a:r>
              <a:rPr lang="en-US" b="0" i="0" dirty="0">
                <a:solidFill>
                  <a:srgbClr val="1F1F1F"/>
                </a:solidFill>
                <a:effectLst/>
                <a:latin typeface="Google Sans"/>
                <a:hlinkClick r:id="rId5"/>
              </a:rPr>
              <a:t>=o7hb1808GUE</a:t>
            </a:r>
            <a:endParaRPr lang="en-US" b="0" i="0" dirty="0">
              <a:solidFill>
                <a:srgbClr val="1F1F1F"/>
              </a:solidFill>
              <a:effectLst/>
              <a:latin typeface="Google Sans"/>
            </a:endParaRPr>
          </a:p>
          <a:p>
            <a:pPr algn="l"/>
            <a:endParaRPr lang="en-US" dirty="0">
              <a:solidFill>
                <a:srgbClr val="1F1F1F"/>
              </a:solidFill>
              <a:latin typeface="Google Sans"/>
            </a:endParaRP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endParaRPr lang="en-US" b="0" i="0" dirty="0">
              <a:solidFill>
                <a:srgbClr val="1F1F1F"/>
              </a:solidFill>
              <a:effectLst/>
              <a:latin typeface="Google Sans"/>
            </a:endParaRPr>
          </a:p>
          <a:p>
            <a:pPr algn="l"/>
            <a:r>
              <a:rPr lang="en-US" b="0" i="0" dirty="0">
                <a:solidFill>
                  <a:srgbClr val="1F1F1F"/>
                </a:solidFill>
                <a:effectLst/>
                <a:latin typeface="Google Sans"/>
              </a:rPr>
              <a:t>Code and Setup Instructions: </a:t>
            </a:r>
            <a:r>
              <a:rPr lang="en-US" b="0" i="0" dirty="0">
                <a:solidFill>
                  <a:srgbClr val="1F1F1F"/>
                </a:solidFill>
                <a:effectLst/>
                <a:latin typeface="Google Sans"/>
                <a:hlinkClick r:id="rId6"/>
              </a:rPr>
              <a:t>https://</a:t>
            </a:r>
            <a:r>
              <a:rPr lang="en-US" b="0" i="0" dirty="0" err="1">
                <a:solidFill>
                  <a:srgbClr val="1F1F1F"/>
                </a:solidFill>
                <a:effectLst/>
                <a:latin typeface="Google Sans"/>
                <a:hlinkClick r:id="rId6"/>
              </a:rPr>
              <a:t>github.com</a:t>
            </a:r>
            <a:r>
              <a:rPr lang="en-US" b="0" i="0" dirty="0">
                <a:solidFill>
                  <a:srgbClr val="1F1F1F"/>
                </a:solidFill>
                <a:effectLst/>
                <a:latin typeface="Google Sans"/>
                <a:hlinkClick r:id="rId6"/>
              </a:rPr>
              <a:t>/</a:t>
            </a:r>
            <a:r>
              <a:rPr lang="en-US" b="0" i="0" dirty="0" err="1">
                <a:solidFill>
                  <a:srgbClr val="1F1F1F"/>
                </a:solidFill>
                <a:effectLst/>
                <a:latin typeface="Google Sans"/>
                <a:hlinkClick r:id="rId6"/>
              </a:rPr>
              <a:t>MrVuTuanAnh</a:t>
            </a:r>
            <a:r>
              <a:rPr lang="en-US" b="0" i="0" dirty="0">
                <a:solidFill>
                  <a:srgbClr val="1F1F1F"/>
                </a:solidFill>
                <a:effectLst/>
                <a:latin typeface="Google Sans"/>
                <a:hlinkClick r:id="rId6"/>
              </a:rPr>
              <a:t>/GEN_AI</a:t>
            </a:r>
            <a:endParaRPr lang="en-US" b="0" i="0" dirty="0">
              <a:solidFill>
                <a:srgbClr val="1F1F1F"/>
              </a:solidFill>
              <a:effectLst/>
              <a:latin typeface="Google Sans"/>
            </a:endParaRPr>
          </a:p>
        </p:txBody>
      </p:sp>
      <p:sp>
        <p:nvSpPr>
          <p:cNvPr id="2" name="TextBox 1">
            <a:extLst>
              <a:ext uri="{FF2B5EF4-FFF2-40B4-BE49-F238E27FC236}">
                <a16:creationId xmlns:a16="http://schemas.microsoft.com/office/drawing/2014/main" id="{E8580C70-F1E2-0824-BFD1-42E7DFDDEC6A}"/>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29</a:t>
            </a:r>
          </a:p>
        </p:txBody>
      </p:sp>
    </p:spTree>
    <p:extLst>
      <p:ext uri="{BB962C8B-B14F-4D97-AF65-F5344CB8AC3E}">
        <p14:creationId xmlns:p14="http://schemas.microsoft.com/office/powerpoint/2010/main" val="14142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6B771-38C2-2CEB-16C0-4D7BD0FAAE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C7808A-CDB1-56D0-13A6-143C5BA8FD40}"/>
              </a:ext>
            </a:extLst>
          </p:cNvPr>
          <p:cNvSpPr>
            <a:spLocks noGrp="1"/>
          </p:cNvSpPr>
          <p:nvPr>
            <p:ph type="title"/>
          </p:nvPr>
        </p:nvSpPr>
        <p:spPr>
          <a:xfrm>
            <a:off x="1292737" y="3220278"/>
            <a:ext cx="9606525" cy="615553"/>
          </a:xfrm>
        </p:spPr>
        <p:txBody>
          <a:bodyPr/>
          <a:lstStyle/>
          <a:p>
            <a:r>
              <a:rPr lang="en-US" dirty="0"/>
              <a:t>SCREENSHOTS   </a:t>
            </a:r>
          </a:p>
        </p:txBody>
      </p:sp>
      <p:sp>
        <p:nvSpPr>
          <p:cNvPr id="2" name="TextBox 1">
            <a:extLst>
              <a:ext uri="{FF2B5EF4-FFF2-40B4-BE49-F238E27FC236}">
                <a16:creationId xmlns:a16="http://schemas.microsoft.com/office/drawing/2014/main" id="{354A19FD-135B-904B-A628-8C00FADF494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30</a:t>
            </a:r>
          </a:p>
        </p:txBody>
      </p:sp>
    </p:spTree>
    <p:extLst>
      <p:ext uri="{BB962C8B-B14F-4D97-AF65-F5344CB8AC3E}">
        <p14:creationId xmlns:p14="http://schemas.microsoft.com/office/powerpoint/2010/main" val="208951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7EC1B-DBEA-975E-9522-307C8BAB944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29A390-684C-BF58-6416-36CC8145D828}"/>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SCREENSHOTS</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207E1C4F-D222-DE64-6690-B41CCB606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AA5D7BEE-7F86-3722-57C0-8BD6AE53F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8D26C64-384F-E203-AF9C-AFA4920750F6}"/>
              </a:ext>
            </a:extLst>
          </p:cNvPr>
          <p:cNvSpPr txBox="1"/>
          <p:nvPr/>
        </p:nvSpPr>
        <p:spPr>
          <a:xfrm>
            <a:off x="1032904" y="2505670"/>
            <a:ext cx="11066586" cy="923330"/>
          </a:xfrm>
          <a:prstGeom prst="rect">
            <a:avLst/>
          </a:prstGeom>
          <a:noFill/>
        </p:spPr>
        <p:txBody>
          <a:bodyPr wrap="square">
            <a:spAutoFit/>
          </a:bodyPr>
          <a:lstStyle/>
          <a:p>
            <a:r>
              <a:rPr lang="en-US" sz="1800" dirty="0">
                <a:solidFill>
                  <a:srgbClr val="233035"/>
                </a:solidFill>
                <a:effectLst/>
                <a:latin typeface="SourceSansPro"/>
              </a:rPr>
              <a:t>Available at: </a:t>
            </a:r>
            <a:endParaRPr lang="en-US" dirty="0"/>
          </a:p>
          <a:p>
            <a:r>
              <a:rPr lang="en-US" sz="1800" dirty="0">
                <a:solidFill>
                  <a:srgbClr val="008EE8"/>
                </a:solidFill>
                <a:effectLst/>
                <a:latin typeface="RobotoSlab"/>
              </a:rPr>
              <a:t> </a:t>
            </a:r>
            <a:endParaRPr lang="en-US" dirty="0"/>
          </a:p>
          <a:p>
            <a:r>
              <a:rPr lang="en-US" sz="1800" dirty="0">
                <a:solidFill>
                  <a:srgbClr val="008EE8"/>
                </a:solidFill>
                <a:effectLst/>
                <a:latin typeface="SourceSansPro"/>
                <a:hlinkClick r:id="rId5"/>
              </a:rPr>
              <a:t>https://</a:t>
            </a:r>
            <a:r>
              <a:rPr lang="en-US" sz="1800" dirty="0" err="1">
                <a:solidFill>
                  <a:srgbClr val="008EE8"/>
                </a:solidFill>
                <a:effectLst/>
                <a:latin typeface="SourceSansPro"/>
                <a:hlinkClick r:id="rId5"/>
              </a:rPr>
              <a:t>github.com</a:t>
            </a:r>
            <a:r>
              <a:rPr lang="en-US" sz="1800" dirty="0">
                <a:solidFill>
                  <a:srgbClr val="008EE8"/>
                </a:solidFill>
                <a:effectLst/>
                <a:latin typeface="SourceSansPro"/>
                <a:hlinkClick r:id="rId5"/>
              </a:rPr>
              <a:t>/</a:t>
            </a:r>
            <a:r>
              <a:rPr lang="en-US" sz="1800" dirty="0" err="1">
                <a:solidFill>
                  <a:srgbClr val="008EE8"/>
                </a:solidFill>
                <a:effectLst/>
                <a:latin typeface="SourceSansPro"/>
                <a:hlinkClick r:id="rId5"/>
              </a:rPr>
              <a:t>MrVuTuanAnh</a:t>
            </a:r>
            <a:r>
              <a:rPr lang="en-US" sz="1800" dirty="0">
                <a:solidFill>
                  <a:srgbClr val="008EE8"/>
                </a:solidFill>
                <a:effectLst/>
                <a:latin typeface="SourceSansPro"/>
                <a:hlinkClick r:id="rId5"/>
              </a:rPr>
              <a:t>/GEN_AI/tree/main/screenshots</a:t>
            </a:r>
            <a:endParaRPr lang="en-US" dirty="0"/>
          </a:p>
        </p:txBody>
      </p:sp>
      <p:sp>
        <p:nvSpPr>
          <p:cNvPr id="2" name="TextBox 1">
            <a:extLst>
              <a:ext uri="{FF2B5EF4-FFF2-40B4-BE49-F238E27FC236}">
                <a16:creationId xmlns:a16="http://schemas.microsoft.com/office/drawing/2014/main" id="{E09772E6-FB25-1B43-CBED-C87DF559504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31</a:t>
            </a:r>
          </a:p>
        </p:txBody>
      </p:sp>
    </p:spTree>
    <p:extLst>
      <p:ext uri="{BB962C8B-B14F-4D97-AF65-F5344CB8AC3E}">
        <p14:creationId xmlns:p14="http://schemas.microsoft.com/office/powerpoint/2010/main" val="315615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15404-90A4-0526-0CCB-C70A2EE9B5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1A645D-0AD1-B2C0-91E1-59B91C5C780B}"/>
              </a:ext>
            </a:extLst>
          </p:cNvPr>
          <p:cNvSpPr>
            <a:spLocks noGrp="1"/>
          </p:cNvSpPr>
          <p:nvPr>
            <p:ph type="title"/>
          </p:nvPr>
        </p:nvSpPr>
        <p:spPr>
          <a:xfrm>
            <a:off x="1292737" y="3220278"/>
            <a:ext cx="9606525" cy="615553"/>
          </a:xfrm>
        </p:spPr>
        <p:txBody>
          <a:bodyPr/>
          <a:lstStyle/>
          <a:p>
            <a:r>
              <a:rPr lang="en-US" dirty="0"/>
              <a:t>TECH STACK   </a:t>
            </a:r>
          </a:p>
        </p:txBody>
      </p:sp>
      <p:sp>
        <p:nvSpPr>
          <p:cNvPr id="2" name="TextBox 1">
            <a:extLst>
              <a:ext uri="{FF2B5EF4-FFF2-40B4-BE49-F238E27FC236}">
                <a16:creationId xmlns:a16="http://schemas.microsoft.com/office/drawing/2014/main" id="{789A181C-AC2B-FD91-3D65-AA867BA17987}"/>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32</a:t>
            </a:r>
          </a:p>
        </p:txBody>
      </p:sp>
    </p:spTree>
    <p:extLst>
      <p:ext uri="{BB962C8B-B14F-4D97-AF65-F5344CB8AC3E}">
        <p14:creationId xmlns:p14="http://schemas.microsoft.com/office/powerpoint/2010/main" val="73815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8BC4-4A31-9526-58D1-AEA93C46F56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EA65E99-DA0F-D860-3666-2167CDFEDCD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TECH STACK</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B1635A2F-22A8-CFEF-B7AF-A016DD91F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69440D8A-43EA-F73D-FA66-75E371529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132463D-006B-EDC3-C581-FF5B573B5752}"/>
              </a:ext>
            </a:extLst>
          </p:cNvPr>
          <p:cNvSpPr txBox="1"/>
          <p:nvPr/>
        </p:nvSpPr>
        <p:spPr>
          <a:xfrm>
            <a:off x="446496" y="1566519"/>
            <a:ext cx="11066586" cy="3416320"/>
          </a:xfrm>
          <a:prstGeom prst="rect">
            <a:avLst/>
          </a:prstGeom>
          <a:noFill/>
        </p:spPr>
        <p:txBody>
          <a:bodyPr wrap="square">
            <a:spAutoFit/>
          </a:bodyPr>
          <a:lstStyle/>
          <a:p>
            <a:pPr algn="l"/>
            <a:r>
              <a:rPr lang="en-US" b="1" i="0" dirty="0">
                <a:solidFill>
                  <a:srgbClr val="1F1F1F"/>
                </a:solidFill>
                <a:effectLst/>
                <a:latin typeface="Google Sans"/>
              </a:rPr>
              <a:t>Frontend:</a:t>
            </a:r>
            <a:r>
              <a:rPr lang="en-US" b="0" i="0" dirty="0">
                <a:solidFill>
                  <a:srgbClr val="1F1F1F"/>
                </a:solidFill>
                <a:effectLst/>
                <a:latin typeface="Google Sans"/>
              </a:rPr>
              <a:t> </a:t>
            </a:r>
            <a:r>
              <a:rPr lang="en-US" b="0" i="0" dirty="0" err="1">
                <a:solidFill>
                  <a:srgbClr val="1F1F1F"/>
                </a:solidFill>
                <a:effectLst/>
                <a:latin typeface="Google Sans"/>
              </a:rPr>
              <a:t>React.js</a:t>
            </a:r>
            <a:r>
              <a:rPr lang="en-US" b="0" i="0" dirty="0">
                <a:solidFill>
                  <a:srgbClr val="1F1F1F"/>
                </a:solidFill>
                <a:effectLst/>
                <a:latin typeface="Google Sans"/>
              </a:rPr>
              <a:t> - Leverages a virtual DOM for efficient rendering and simplifies complex UI creation.</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Backend:</a:t>
            </a:r>
            <a:r>
              <a:rPr lang="en-US" b="0" i="0" dirty="0">
                <a:solidFill>
                  <a:srgbClr val="1F1F1F"/>
                </a:solidFill>
                <a:effectLst/>
                <a:latin typeface="Google Sans"/>
              </a:rPr>
              <a:t> </a:t>
            </a:r>
            <a:r>
              <a:rPr lang="en-US" b="0" i="0" dirty="0" err="1">
                <a:solidFill>
                  <a:srgbClr val="1F1F1F"/>
                </a:solidFill>
                <a:effectLst/>
                <a:latin typeface="Google Sans"/>
              </a:rPr>
              <a:t>FastAPI</a:t>
            </a:r>
            <a:r>
              <a:rPr lang="en-US" b="0" i="0" dirty="0">
                <a:solidFill>
                  <a:srgbClr val="1F1F1F"/>
                </a:solidFill>
                <a:effectLst/>
                <a:latin typeface="Google Sans"/>
              </a:rPr>
              <a:t> - This high-performance Python framework streamlines web server development and facilitates seamless Machine Learning model integration.</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Virtual Try-On:</a:t>
            </a:r>
            <a:r>
              <a:rPr lang="en-US" b="0" i="0" dirty="0">
                <a:solidFill>
                  <a:srgbClr val="1F1F1F"/>
                </a:solidFill>
                <a:effectLst/>
                <a:latin typeface="Google Sans"/>
              </a:rPr>
              <a:t> </a:t>
            </a:r>
            <a:r>
              <a:rPr lang="en-US" b="0" i="0" dirty="0" err="1">
                <a:solidFill>
                  <a:srgbClr val="1F1F1F"/>
                </a:solidFill>
                <a:effectLst/>
                <a:latin typeface="Google Sans"/>
              </a:rPr>
              <a:t>PyTorch</a:t>
            </a:r>
            <a:r>
              <a:rPr lang="en-US" b="0" i="0" dirty="0">
                <a:solidFill>
                  <a:srgbClr val="1F1F1F"/>
                </a:solidFill>
                <a:effectLst/>
                <a:latin typeface="Google Sans"/>
              </a:rPr>
              <a:t> - Chosen for its dynamic computational graph, ideal for this application.</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Natural Language Processing (NLP):</a:t>
            </a:r>
            <a:r>
              <a:rPr lang="en-US" b="0" i="0" dirty="0">
                <a:solidFill>
                  <a:srgbClr val="1F1F1F"/>
                </a:solidFill>
                <a:effectLst/>
                <a:latin typeface="Google Sans"/>
              </a:rPr>
              <a:t> NLTK - Provides pre-trained models and extensive data corpora, enabling swift and effortless text processing and analysis.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Deployment:</a:t>
            </a:r>
            <a:r>
              <a:rPr lang="en-US" b="0" i="0" dirty="0">
                <a:solidFill>
                  <a:srgbClr val="1F1F1F"/>
                </a:solidFill>
                <a:effectLst/>
                <a:latin typeface="Google Sans"/>
              </a:rPr>
              <a:t> Docker &amp; Docker Compose - Ensure application portability by containerizing both the web application and server.</a:t>
            </a:r>
          </a:p>
        </p:txBody>
      </p:sp>
      <p:sp>
        <p:nvSpPr>
          <p:cNvPr id="2" name="TextBox 1">
            <a:extLst>
              <a:ext uri="{FF2B5EF4-FFF2-40B4-BE49-F238E27FC236}">
                <a16:creationId xmlns:a16="http://schemas.microsoft.com/office/drawing/2014/main" id="{C88CBC93-6AED-C8D9-7970-52924226997C}"/>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33</a:t>
            </a:r>
          </a:p>
        </p:txBody>
      </p:sp>
    </p:spTree>
    <p:extLst>
      <p:ext uri="{BB962C8B-B14F-4D97-AF65-F5344CB8AC3E}">
        <p14:creationId xmlns:p14="http://schemas.microsoft.com/office/powerpoint/2010/main" val="104381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716A6-18BF-900C-30A4-3F42CAABB1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08665-9CCF-7E5D-1CCF-784CE0232E45}"/>
              </a:ext>
            </a:extLst>
          </p:cNvPr>
          <p:cNvSpPr>
            <a:spLocks noGrp="1"/>
          </p:cNvSpPr>
          <p:nvPr>
            <p:ph type="title"/>
          </p:nvPr>
        </p:nvSpPr>
        <p:spPr>
          <a:xfrm>
            <a:off x="1292737" y="3220278"/>
            <a:ext cx="9606525" cy="615553"/>
          </a:xfrm>
        </p:spPr>
        <p:txBody>
          <a:bodyPr/>
          <a:lstStyle/>
          <a:p>
            <a:r>
              <a:rPr lang="en-US" dirty="0"/>
              <a:t>API DOCUMENT   </a:t>
            </a:r>
          </a:p>
        </p:txBody>
      </p:sp>
      <p:sp>
        <p:nvSpPr>
          <p:cNvPr id="2" name="TextBox 1">
            <a:extLst>
              <a:ext uri="{FF2B5EF4-FFF2-40B4-BE49-F238E27FC236}">
                <a16:creationId xmlns:a16="http://schemas.microsoft.com/office/drawing/2014/main" id="{4F602121-5771-556B-EEA5-35D53376FAA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34</a:t>
            </a:r>
          </a:p>
        </p:txBody>
      </p:sp>
    </p:spTree>
    <p:extLst>
      <p:ext uri="{BB962C8B-B14F-4D97-AF65-F5344CB8AC3E}">
        <p14:creationId xmlns:p14="http://schemas.microsoft.com/office/powerpoint/2010/main" val="300750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37ED-EF9A-0391-9102-4D4D93C364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F08A0D-5BA7-5AA2-4DF2-2A331E7C5489}"/>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API DOCUMENT</a:t>
            </a:r>
          </a:p>
          <a:p>
            <a:pPr fontAlgn="auto">
              <a:spcAft>
                <a:spcPts val="0"/>
              </a:spcAft>
            </a:pPr>
            <a:endParaRPr lang="en-US" dirty="0">
              <a:solidFill>
                <a:srgbClr val="008EE8"/>
              </a:solidFill>
              <a:latin typeface="RobotoSlab"/>
            </a:endParaRPr>
          </a:p>
        </p:txBody>
      </p:sp>
      <p:pic>
        <p:nvPicPr>
          <p:cNvPr id="7171" name="Picture 3" descr="page11image13996096">
            <a:extLst>
              <a:ext uri="{FF2B5EF4-FFF2-40B4-BE49-F238E27FC236}">
                <a16:creationId xmlns:a16="http://schemas.microsoft.com/office/drawing/2014/main" id="{9F197094-2125-3BC6-AFBB-55D45AA3B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5F99CD-9063-773B-D405-3009F7C89CC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35</a:t>
            </a:r>
          </a:p>
        </p:txBody>
      </p:sp>
      <p:sp>
        <p:nvSpPr>
          <p:cNvPr id="4" name="TextBox 3">
            <a:extLst>
              <a:ext uri="{FF2B5EF4-FFF2-40B4-BE49-F238E27FC236}">
                <a16:creationId xmlns:a16="http://schemas.microsoft.com/office/drawing/2014/main" id="{017A2417-4D8F-3936-8FEE-5B59875B07AE}"/>
              </a:ext>
            </a:extLst>
          </p:cNvPr>
          <p:cNvSpPr txBox="1"/>
          <p:nvPr/>
        </p:nvSpPr>
        <p:spPr>
          <a:xfrm>
            <a:off x="347885" y="974035"/>
            <a:ext cx="11066586" cy="369332"/>
          </a:xfrm>
          <a:prstGeom prst="rect">
            <a:avLst/>
          </a:prstGeom>
          <a:noFill/>
        </p:spPr>
        <p:txBody>
          <a:bodyPr wrap="square">
            <a:spAutoFit/>
          </a:bodyPr>
          <a:lstStyle/>
          <a:p>
            <a:pPr algn="l"/>
            <a:r>
              <a:rPr lang="en-US" b="1" i="0" dirty="0">
                <a:solidFill>
                  <a:srgbClr val="1F1F1F"/>
                </a:solidFill>
                <a:effectLst/>
                <a:latin typeface="Google Sans"/>
              </a:rPr>
              <a:t>Upload Image API:</a:t>
            </a:r>
            <a:r>
              <a:rPr lang="en-US" b="0" i="0" dirty="0">
                <a:solidFill>
                  <a:srgbClr val="1F1F1F"/>
                </a:solidFill>
                <a:effectLst/>
                <a:latin typeface="Google Sans"/>
              </a:rPr>
              <a:t>  htt</a:t>
            </a:r>
            <a:r>
              <a:rPr lang="en-US" dirty="0">
                <a:solidFill>
                  <a:srgbClr val="1F1F1F"/>
                </a:solidFill>
                <a:latin typeface="Google Sans"/>
              </a:rPr>
              <a:t>p://localhost:8000/</a:t>
            </a:r>
            <a:r>
              <a:rPr lang="en-US" dirty="0" err="1">
                <a:solidFill>
                  <a:srgbClr val="1F1F1F"/>
                </a:solidFill>
                <a:latin typeface="Google Sans"/>
              </a:rPr>
              <a:t>redoc#operation</a:t>
            </a:r>
            <a:r>
              <a:rPr lang="en-US" dirty="0">
                <a:solidFill>
                  <a:srgbClr val="1F1F1F"/>
                </a:solidFill>
                <a:latin typeface="Google Sans"/>
              </a:rPr>
              <a:t>/upload_image_upload_image__</a:t>
            </a:r>
            <a:r>
              <a:rPr lang="en-US" dirty="0" err="1">
                <a:solidFill>
                  <a:srgbClr val="1F1F1F"/>
                </a:solidFill>
                <a:latin typeface="Google Sans"/>
              </a:rPr>
              <a:t>user_id_post</a:t>
            </a:r>
            <a:endParaRPr lang="en-US" b="0" i="0" dirty="0">
              <a:solidFill>
                <a:srgbClr val="1F1F1F"/>
              </a:solidFill>
              <a:effectLst/>
              <a:latin typeface="Google Sans"/>
            </a:endParaRPr>
          </a:p>
        </p:txBody>
      </p:sp>
      <p:pic>
        <p:nvPicPr>
          <p:cNvPr id="7" name="Picture 6">
            <a:extLst>
              <a:ext uri="{FF2B5EF4-FFF2-40B4-BE49-F238E27FC236}">
                <a16:creationId xmlns:a16="http://schemas.microsoft.com/office/drawing/2014/main" id="{D172336F-1A80-9CB5-A0CE-DB3A0DBF6F3D}"/>
              </a:ext>
            </a:extLst>
          </p:cNvPr>
          <p:cNvPicPr>
            <a:picLocks noChangeAspect="1"/>
          </p:cNvPicPr>
          <p:nvPr/>
        </p:nvPicPr>
        <p:blipFill>
          <a:blip r:embed="rId4"/>
          <a:stretch>
            <a:fillRect/>
          </a:stretch>
        </p:blipFill>
        <p:spPr>
          <a:xfrm>
            <a:off x="120320" y="1705325"/>
            <a:ext cx="11951359" cy="4156423"/>
          </a:xfrm>
          <a:prstGeom prst="rect">
            <a:avLst/>
          </a:prstGeom>
        </p:spPr>
      </p:pic>
    </p:spTree>
    <p:extLst>
      <p:ext uri="{BB962C8B-B14F-4D97-AF65-F5344CB8AC3E}">
        <p14:creationId xmlns:p14="http://schemas.microsoft.com/office/powerpoint/2010/main" val="49699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57006-6DA6-7878-07F4-7607AF000A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988C78-332D-DCF7-9D27-FDD1401C6B16}"/>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API DOCUMENT</a:t>
            </a:r>
          </a:p>
          <a:p>
            <a:pPr fontAlgn="auto">
              <a:spcAft>
                <a:spcPts val="0"/>
              </a:spcAft>
            </a:pPr>
            <a:endParaRPr lang="en-US" dirty="0">
              <a:solidFill>
                <a:srgbClr val="008EE8"/>
              </a:solidFill>
              <a:latin typeface="RobotoSlab"/>
            </a:endParaRPr>
          </a:p>
        </p:txBody>
      </p:sp>
      <p:pic>
        <p:nvPicPr>
          <p:cNvPr id="7171" name="Picture 3" descr="page11image13996096">
            <a:extLst>
              <a:ext uri="{FF2B5EF4-FFF2-40B4-BE49-F238E27FC236}">
                <a16:creationId xmlns:a16="http://schemas.microsoft.com/office/drawing/2014/main" id="{F6B4353F-64E4-873F-93AA-61919D6B9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2E8490-703A-7F9E-980B-F9D188A981DA}"/>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36</a:t>
            </a:r>
          </a:p>
        </p:txBody>
      </p:sp>
      <p:sp>
        <p:nvSpPr>
          <p:cNvPr id="4" name="TextBox 3">
            <a:extLst>
              <a:ext uri="{FF2B5EF4-FFF2-40B4-BE49-F238E27FC236}">
                <a16:creationId xmlns:a16="http://schemas.microsoft.com/office/drawing/2014/main" id="{6B70F1A9-7125-A5C4-7970-C1C433F2F48C}"/>
              </a:ext>
            </a:extLst>
          </p:cNvPr>
          <p:cNvSpPr txBox="1"/>
          <p:nvPr/>
        </p:nvSpPr>
        <p:spPr>
          <a:xfrm>
            <a:off x="347885" y="974035"/>
            <a:ext cx="11066586" cy="369332"/>
          </a:xfrm>
          <a:prstGeom prst="rect">
            <a:avLst/>
          </a:prstGeom>
          <a:noFill/>
        </p:spPr>
        <p:txBody>
          <a:bodyPr wrap="square">
            <a:spAutoFit/>
          </a:bodyPr>
          <a:lstStyle/>
          <a:p>
            <a:pPr algn="l"/>
            <a:r>
              <a:rPr lang="en-US" b="1" i="0" dirty="0">
                <a:solidFill>
                  <a:srgbClr val="1F1F1F"/>
                </a:solidFill>
                <a:effectLst/>
                <a:latin typeface="Google Sans"/>
              </a:rPr>
              <a:t>Get Virtual Try Image API:</a:t>
            </a:r>
            <a:r>
              <a:rPr lang="en-US" b="0" i="0" dirty="0">
                <a:solidFill>
                  <a:srgbClr val="1F1F1F"/>
                </a:solidFill>
                <a:effectLst/>
                <a:latin typeface="Google Sans"/>
              </a:rPr>
              <a:t>  htt</a:t>
            </a:r>
            <a:r>
              <a:rPr lang="en-US" dirty="0">
                <a:solidFill>
                  <a:srgbClr val="1F1F1F"/>
                </a:solidFill>
                <a:latin typeface="Google Sans"/>
              </a:rPr>
              <a:t>p://localhost:8000/</a:t>
            </a:r>
            <a:r>
              <a:rPr lang="en-US" dirty="0" err="1">
                <a:solidFill>
                  <a:srgbClr val="1F1F1F"/>
                </a:solidFill>
                <a:latin typeface="Google Sans"/>
              </a:rPr>
              <a:t>redoc#operation</a:t>
            </a:r>
            <a:r>
              <a:rPr lang="en-US" dirty="0">
                <a:solidFill>
                  <a:srgbClr val="1F1F1F"/>
                </a:solidFill>
                <a:latin typeface="Google Sans"/>
              </a:rPr>
              <a:t>/</a:t>
            </a:r>
            <a:r>
              <a:rPr lang="en-US" dirty="0" err="1">
                <a:solidFill>
                  <a:srgbClr val="1F1F1F"/>
                </a:solidFill>
                <a:latin typeface="Google Sans"/>
              </a:rPr>
              <a:t>get_virtual_try_item_id_get</a:t>
            </a:r>
            <a:endParaRPr lang="en-US" b="0" i="0" dirty="0">
              <a:solidFill>
                <a:srgbClr val="1F1F1F"/>
              </a:solidFill>
              <a:effectLst/>
              <a:latin typeface="Google Sans"/>
            </a:endParaRPr>
          </a:p>
        </p:txBody>
      </p:sp>
      <p:pic>
        <p:nvPicPr>
          <p:cNvPr id="3" name="Picture 2">
            <a:extLst>
              <a:ext uri="{FF2B5EF4-FFF2-40B4-BE49-F238E27FC236}">
                <a16:creationId xmlns:a16="http://schemas.microsoft.com/office/drawing/2014/main" id="{50FC8A2D-9430-BABF-911F-2A684858F8B7}"/>
              </a:ext>
            </a:extLst>
          </p:cNvPr>
          <p:cNvPicPr>
            <a:picLocks noChangeAspect="1"/>
          </p:cNvPicPr>
          <p:nvPr/>
        </p:nvPicPr>
        <p:blipFill>
          <a:blip r:embed="rId4"/>
          <a:stretch>
            <a:fillRect/>
          </a:stretch>
        </p:blipFill>
        <p:spPr>
          <a:xfrm>
            <a:off x="137013" y="1712258"/>
            <a:ext cx="11917973" cy="4144812"/>
          </a:xfrm>
          <a:prstGeom prst="rect">
            <a:avLst/>
          </a:prstGeom>
        </p:spPr>
      </p:pic>
    </p:spTree>
    <p:extLst>
      <p:ext uri="{BB962C8B-B14F-4D97-AF65-F5344CB8AC3E}">
        <p14:creationId xmlns:p14="http://schemas.microsoft.com/office/powerpoint/2010/main" val="344282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A9A47-51B3-1D60-4801-70F3F891D8C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89A7732-9BBE-BB75-6E4B-20FE6E5CC72B}"/>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API DOCUMENT</a:t>
            </a:r>
          </a:p>
          <a:p>
            <a:pPr fontAlgn="auto">
              <a:spcAft>
                <a:spcPts val="0"/>
              </a:spcAft>
            </a:pPr>
            <a:endParaRPr lang="en-US" dirty="0">
              <a:solidFill>
                <a:srgbClr val="008EE8"/>
              </a:solidFill>
              <a:latin typeface="RobotoSlab"/>
            </a:endParaRPr>
          </a:p>
        </p:txBody>
      </p:sp>
      <p:pic>
        <p:nvPicPr>
          <p:cNvPr id="7171" name="Picture 3" descr="page11image13996096">
            <a:extLst>
              <a:ext uri="{FF2B5EF4-FFF2-40B4-BE49-F238E27FC236}">
                <a16:creationId xmlns:a16="http://schemas.microsoft.com/office/drawing/2014/main" id="{BBA5A1AD-D240-818D-7AE4-4FEFEA379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6CFADB-5917-0FAE-4EAA-097FDCEFE23D}"/>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37</a:t>
            </a:r>
          </a:p>
        </p:txBody>
      </p:sp>
      <p:sp>
        <p:nvSpPr>
          <p:cNvPr id="4" name="TextBox 3">
            <a:extLst>
              <a:ext uri="{FF2B5EF4-FFF2-40B4-BE49-F238E27FC236}">
                <a16:creationId xmlns:a16="http://schemas.microsoft.com/office/drawing/2014/main" id="{65D50FB7-A87B-6DFB-625E-37EA5BADFEDD}"/>
              </a:ext>
            </a:extLst>
          </p:cNvPr>
          <p:cNvSpPr txBox="1"/>
          <p:nvPr/>
        </p:nvSpPr>
        <p:spPr>
          <a:xfrm>
            <a:off x="347885" y="974035"/>
            <a:ext cx="11066586" cy="369332"/>
          </a:xfrm>
          <a:prstGeom prst="rect">
            <a:avLst/>
          </a:prstGeom>
          <a:noFill/>
        </p:spPr>
        <p:txBody>
          <a:bodyPr wrap="square">
            <a:spAutoFit/>
          </a:bodyPr>
          <a:lstStyle/>
          <a:p>
            <a:pPr algn="l"/>
            <a:r>
              <a:rPr lang="en-US" b="1" i="0" dirty="0">
                <a:solidFill>
                  <a:srgbClr val="1F1F1F"/>
                </a:solidFill>
                <a:effectLst/>
                <a:latin typeface="Google Sans"/>
              </a:rPr>
              <a:t>Get Chatbot Response API:</a:t>
            </a:r>
            <a:r>
              <a:rPr lang="en-US" b="0" i="0" dirty="0">
                <a:solidFill>
                  <a:srgbClr val="1F1F1F"/>
                </a:solidFill>
                <a:effectLst/>
                <a:latin typeface="Google Sans"/>
              </a:rPr>
              <a:t>  htt</a:t>
            </a:r>
            <a:r>
              <a:rPr lang="en-US" dirty="0">
                <a:solidFill>
                  <a:srgbClr val="1F1F1F"/>
                </a:solidFill>
                <a:latin typeface="Google Sans"/>
              </a:rPr>
              <a:t>p://localhost:8000/</a:t>
            </a:r>
            <a:r>
              <a:rPr lang="en-US" dirty="0" err="1">
                <a:solidFill>
                  <a:srgbClr val="1F1F1F"/>
                </a:solidFill>
                <a:latin typeface="Google Sans"/>
              </a:rPr>
              <a:t>redoc#operation</a:t>
            </a:r>
            <a:r>
              <a:rPr lang="en-US" dirty="0">
                <a:solidFill>
                  <a:srgbClr val="1F1F1F"/>
                </a:solidFill>
                <a:latin typeface="Google Sans"/>
              </a:rPr>
              <a:t>/</a:t>
            </a:r>
            <a:r>
              <a:rPr lang="en-US" dirty="0" err="1">
                <a:solidFill>
                  <a:srgbClr val="1F1F1F"/>
                </a:solidFill>
                <a:latin typeface="Google Sans"/>
              </a:rPr>
              <a:t>get_chatbot_response_ask_get</a:t>
            </a:r>
            <a:endParaRPr lang="en-US" b="0" i="0" dirty="0">
              <a:solidFill>
                <a:srgbClr val="1F1F1F"/>
              </a:solidFill>
              <a:effectLst/>
              <a:latin typeface="Google Sans"/>
            </a:endParaRPr>
          </a:p>
        </p:txBody>
      </p:sp>
      <p:pic>
        <p:nvPicPr>
          <p:cNvPr id="3" name="Picture 2">
            <a:extLst>
              <a:ext uri="{FF2B5EF4-FFF2-40B4-BE49-F238E27FC236}">
                <a16:creationId xmlns:a16="http://schemas.microsoft.com/office/drawing/2014/main" id="{E5728394-AD31-B4C9-4967-389E9BFEFB82}"/>
              </a:ext>
            </a:extLst>
          </p:cNvPr>
          <p:cNvPicPr>
            <a:picLocks noChangeAspect="1"/>
          </p:cNvPicPr>
          <p:nvPr/>
        </p:nvPicPr>
        <p:blipFill>
          <a:blip r:embed="rId4"/>
          <a:stretch>
            <a:fillRect/>
          </a:stretch>
        </p:blipFill>
        <p:spPr>
          <a:xfrm>
            <a:off x="120747" y="1674046"/>
            <a:ext cx="11950506" cy="4156127"/>
          </a:xfrm>
          <a:prstGeom prst="rect">
            <a:avLst/>
          </a:prstGeom>
        </p:spPr>
      </p:pic>
    </p:spTree>
    <p:extLst>
      <p:ext uri="{BB962C8B-B14F-4D97-AF65-F5344CB8AC3E}">
        <p14:creationId xmlns:p14="http://schemas.microsoft.com/office/powerpoint/2010/main" val="35072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3</a:t>
            </a:r>
          </a:p>
        </p:txBody>
      </p:sp>
      <p:sp>
        <p:nvSpPr>
          <p:cNvPr id="3" name="Title 1">
            <a:extLst>
              <a:ext uri="{FF2B5EF4-FFF2-40B4-BE49-F238E27FC236}">
                <a16:creationId xmlns:a16="http://schemas.microsoft.com/office/drawing/2014/main" id="{F7858FCF-0A42-A807-1284-28BE0EDBA13F}"/>
              </a:ext>
            </a:extLst>
          </p:cNvPr>
          <p:cNvSpPr>
            <a:spLocks noGrp="1"/>
          </p:cNvSpPr>
          <p:nvPr>
            <p:ph type="title"/>
          </p:nvPr>
        </p:nvSpPr>
        <p:spPr>
          <a:xfrm>
            <a:off x="-54949" y="152779"/>
            <a:ext cx="12166556" cy="665827"/>
          </a:xfrm>
        </p:spPr>
        <p:txBody>
          <a:bodyPr/>
          <a:lstStyle/>
          <a:p>
            <a:r>
              <a:rPr lang="en-IN" dirty="0">
                <a:solidFill>
                  <a:srgbClr val="008EE8"/>
                </a:solidFill>
                <a:latin typeface="RobotoSlab"/>
              </a:rPr>
              <a:t>Objectives</a:t>
            </a:r>
            <a:endParaRPr lang="en-US" dirty="0">
              <a:solidFill>
                <a:srgbClr val="008EE8"/>
              </a:solidFill>
              <a:latin typeface="RobotoSlab"/>
            </a:endParaRPr>
          </a:p>
        </p:txBody>
      </p:sp>
      <p:sp>
        <p:nvSpPr>
          <p:cNvPr id="6" name="TextBox 5">
            <a:extLst>
              <a:ext uri="{FF2B5EF4-FFF2-40B4-BE49-F238E27FC236}">
                <a16:creationId xmlns:a16="http://schemas.microsoft.com/office/drawing/2014/main" id="{A497468A-2CAD-4B9B-7074-5A78688E5A63}"/>
              </a:ext>
            </a:extLst>
          </p:cNvPr>
          <p:cNvSpPr txBox="1"/>
          <p:nvPr/>
        </p:nvSpPr>
        <p:spPr>
          <a:xfrm>
            <a:off x="80393" y="1598870"/>
            <a:ext cx="12031214" cy="3046988"/>
          </a:xfrm>
          <a:prstGeom prst="rect">
            <a:avLst/>
          </a:prstGeom>
          <a:noFill/>
        </p:spPr>
        <p:txBody>
          <a:bodyPr wrap="square">
            <a:spAutoFit/>
          </a:bodyPr>
          <a:lstStyle/>
          <a:p>
            <a:pPr algn="l"/>
            <a:r>
              <a:rPr lang="en-US" sz="2400" b="1" i="0" dirty="0">
                <a:solidFill>
                  <a:srgbClr val="1F1F1F"/>
                </a:solidFill>
                <a:effectLst/>
                <a:highlight>
                  <a:srgbClr val="FFFFFF"/>
                </a:highlight>
                <a:latin typeface="Google Sans"/>
              </a:rPr>
              <a:t>Project Goals: </a:t>
            </a:r>
            <a:r>
              <a:rPr lang="en-US" sz="2400" b="1" i="0" dirty="0" err="1">
                <a:solidFill>
                  <a:srgbClr val="1F1F1F"/>
                </a:solidFill>
                <a:effectLst/>
                <a:highlight>
                  <a:srgbClr val="FFFFFF"/>
                </a:highlight>
                <a:latin typeface="Google Sans"/>
              </a:rPr>
              <a:t>HelpMate</a:t>
            </a:r>
            <a:r>
              <a:rPr lang="en-US" sz="2400" b="1" i="0" dirty="0">
                <a:solidFill>
                  <a:srgbClr val="1F1F1F"/>
                </a:solidFill>
                <a:effectLst/>
                <a:highlight>
                  <a:srgbClr val="FFFFFF"/>
                </a:highlight>
                <a:latin typeface="Google Sans"/>
              </a:rPr>
              <a:t> AI  Search System</a:t>
            </a:r>
          </a:p>
          <a:p>
            <a:pPr algn="l"/>
            <a:endParaRPr lang="en-US" sz="1200" b="1" i="0" dirty="0">
              <a:solidFill>
                <a:srgbClr val="1F1F1F"/>
              </a:solidFill>
              <a:effectLst/>
              <a:highlight>
                <a:srgbClr val="FFFFFF"/>
              </a:highlight>
              <a:latin typeface="Google Sans"/>
            </a:endParaRPr>
          </a:p>
          <a:p>
            <a:pPr algn="l"/>
            <a:r>
              <a:rPr lang="en-US" sz="1200" b="1" i="0" dirty="0">
                <a:solidFill>
                  <a:srgbClr val="1F1F1F"/>
                </a:solidFill>
                <a:effectLst/>
                <a:highlight>
                  <a:srgbClr val="FFFFFF"/>
                </a:highlight>
                <a:latin typeface="Google Sans"/>
              </a:rPr>
              <a:t>Developing a Semantic Search System:</a:t>
            </a:r>
          </a:p>
          <a:p>
            <a:pPr algn="l"/>
            <a:endParaRPr lang="en-US" sz="1200" b="0" i="0" dirty="0">
              <a:solidFill>
                <a:srgbClr val="1F1F1F"/>
              </a:solidFill>
              <a:effectLst/>
              <a:highlight>
                <a:srgbClr val="FFFFFF"/>
              </a:highlight>
              <a:latin typeface="Google Sans"/>
            </a:endParaRPr>
          </a:p>
          <a:p>
            <a:pPr lvl="1">
              <a:buFont typeface="Arial" panose="020B0604020202020204" pitchFamily="34" charset="0"/>
              <a:buChar char="•"/>
            </a:pPr>
            <a:r>
              <a:rPr lang="en-US" sz="1200" b="0" i="0" dirty="0">
                <a:solidFill>
                  <a:srgbClr val="1F1F1F"/>
                </a:solidFill>
                <a:effectLst/>
                <a:highlight>
                  <a:srgbClr val="FFFFFF"/>
                </a:highlight>
                <a:latin typeface="Google Sans"/>
              </a:rPr>
              <a:t>Employ the INS process encompassing three layers: Embedding Layer, Search and Rank Layer, and Generation Layer to enhance document retrieval efficiency.</a:t>
            </a:r>
          </a:p>
          <a:p>
            <a:pPr algn="l">
              <a:buFont typeface="Arial" panose="020B0604020202020204" pitchFamily="34" charset="0"/>
              <a:buChar char="•"/>
            </a:pPr>
            <a:endParaRPr lang="en-US" sz="1200" b="0" i="0" dirty="0">
              <a:solidFill>
                <a:srgbClr val="1F1F1F"/>
              </a:solidFill>
              <a:effectLst/>
              <a:highlight>
                <a:srgbClr val="FFFFFF"/>
              </a:highlight>
              <a:latin typeface="Google Sans"/>
            </a:endParaRPr>
          </a:p>
          <a:p>
            <a:pPr algn="l"/>
            <a:r>
              <a:rPr lang="en-US" sz="1200" b="1" i="0" dirty="0">
                <a:solidFill>
                  <a:srgbClr val="1F1F1F"/>
                </a:solidFill>
                <a:effectLst/>
                <a:highlight>
                  <a:srgbClr val="FFFFFF"/>
                </a:highlight>
                <a:latin typeface="Google Sans"/>
              </a:rPr>
              <a:t>Extracting Information from PDF Documents:</a:t>
            </a:r>
          </a:p>
          <a:p>
            <a:pPr algn="l"/>
            <a:endParaRPr lang="en-US" sz="1200" b="0" i="0" dirty="0">
              <a:solidFill>
                <a:srgbClr val="1F1F1F"/>
              </a:solidFill>
              <a:effectLst/>
              <a:highlight>
                <a:srgbClr val="FFFFFF"/>
              </a:highlight>
              <a:latin typeface="Google Sans"/>
            </a:endParaRPr>
          </a:p>
          <a:p>
            <a:pPr lvl="1">
              <a:buFont typeface="Arial" panose="020B0604020202020204" pitchFamily="34" charset="0"/>
              <a:buChar char="•"/>
            </a:pPr>
            <a:r>
              <a:rPr lang="en-US" sz="1200" b="0" i="0" dirty="0">
                <a:solidFill>
                  <a:srgbClr val="1F1F1F"/>
                </a:solidFill>
                <a:effectLst/>
                <a:highlight>
                  <a:srgbClr val="FFFFFF"/>
                </a:highlight>
                <a:latin typeface="Google Sans"/>
              </a:rPr>
              <a:t>Extract data from PDF documents and store it in a structured format. Subsequently, generate vector representations using the </a:t>
            </a:r>
            <a:r>
              <a:rPr lang="en-US" sz="1200" b="0" i="0" dirty="0" err="1">
                <a:solidFill>
                  <a:srgbClr val="1F1F1F"/>
                </a:solidFill>
                <a:effectLst/>
                <a:highlight>
                  <a:srgbClr val="FFFFFF"/>
                </a:highlight>
                <a:latin typeface="Google Sans"/>
              </a:rPr>
              <a:t>SentenceTransformerEmbedding</a:t>
            </a:r>
            <a:r>
              <a:rPr lang="en-US" sz="1200" b="0" i="0" dirty="0">
                <a:solidFill>
                  <a:srgbClr val="1F1F1F"/>
                </a:solidFill>
                <a:effectLst/>
                <a:highlight>
                  <a:srgbClr val="FFFFFF"/>
                </a:highlight>
                <a:latin typeface="Google Sans"/>
              </a:rPr>
              <a:t> all-MiniLM-L6-v2 model to facilitate search and analysis.</a:t>
            </a:r>
          </a:p>
          <a:p>
            <a:pPr algn="l">
              <a:buFont typeface="Arial" panose="020B0604020202020204" pitchFamily="34" charset="0"/>
              <a:buChar char="•"/>
            </a:pPr>
            <a:endParaRPr lang="en-US" sz="1200" b="0" i="0" dirty="0">
              <a:solidFill>
                <a:srgbClr val="1F1F1F"/>
              </a:solidFill>
              <a:effectLst/>
              <a:highlight>
                <a:srgbClr val="FFFFFF"/>
              </a:highlight>
              <a:latin typeface="Google Sans"/>
            </a:endParaRPr>
          </a:p>
          <a:p>
            <a:pPr algn="l"/>
            <a:r>
              <a:rPr lang="en-US" sz="1200" b="1" i="0" dirty="0">
                <a:solidFill>
                  <a:srgbClr val="1F1F1F"/>
                </a:solidFill>
                <a:effectLst/>
                <a:highlight>
                  <a:srgbClr val="FFFFFF"/>
                </a:highlight>
                <a:latin typeface="Google Sans"/>
              </a:rPr>
              <a:t>Implementing a Cache Layer to Improve System Performance:</a:t>
            </a:r>
          </a:p>
          <a:p>
            <a:pPr algn="l"/>
            <a:endParaRPr lang="en-US" sz="1200" b="0" i="0" dirty="0">
              <a:solidFill>
                <a:srgbClr val="1F1F1F"/>
              </a:solidFill>
              <a:effectLst/>
              <a:highlight>
                <a:srgbClr val="FFFFFF"/>
              </a:highlight>
              <a:latin typeface="Google Sans"/>
            </a:endParaRPr>
          </a:p>
          <a:p>
            <a:pPr lvl="1">
              <a:buFont typeface="Arial" panose="020B0604020202020204" pitchFamily="34" charset="0"/>
              <a:buChar char="•"/>
            </a:pPr>
            <a:r>
              <a:rPr lang="en-US" sz="1200" b="0" i="0" dirty="0">
                <a:solidFill>
                  <a:srgbClr val="1F1F1F"/>
                </a:solidFill>
                <a:effectLst/>
                <a:highlight>
                  <a:srgbClr val="FFFFFF"/>
                </a:highlight>
                <a:latin typeface="Google Sans"/>
              </a:rPr>
              <a:t>Integrate a cache layer to enhance system performance by storing and retrieving previous queries along with their results. Consequently, minimize processing time for recurring similar queries.</a:t>
            </a:r>
          </a:p>
        </p:txBody>
      </p:sp>
    </p:spTree>
    <p:extLst>
      <p:ext uri="{BB962C8B-B14F-4D97-AF65-F5344CB8AC3E}">
        <p14:creationId xmlns:p14="http://schemas.microsoft.com/office/powerpoint/2010/main" val="1951821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88021-AF08-973A-A004-43A77C3BF2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DD060C-385E-246A-8B15-C039D0C8E7E5}"/>
              </a:ext>
            </a:extLst>
          </p:cNvPr>
          <p:cNvSpPr>
            <a:spLocks noGrp="1"/>
          </p:cNvSpPr>
          <p:nvPr>
            <p:ph type="title"/>
          </p:nvPr>
        </p:nvSpPr>
        <p:spPr>
          <a:xfrm>
            <a:off x="1292737" y="3220278"/>
            <a:ext cx="9606525" cy="615553"/>
          </a:xfrm>
        </p:spPr>
        <p:txBody>
          <a:bodyPr/>
          <a:lstStyle/>
          <a:p>
            <a:r>
              <a:rPr lang="en-US" dirty="0"/>
              <a:t>EXTENT OF SCALABILITY</a:t>
            </a:r>
          </a:p>
        </p:txBody>
      </p:sp>
      <p:sp>
        <p:nvSpPr>
          <p:cNvPr id="2" name="TextBox 1">
            <a:extLst>
              <a:ext uri="{FF2B5EF4-FFF2-40B4-BE49-F238E27FC236}">
                <a16:creationId xmlns:a16="http://schemas.microsoft.com/office/drawing/2014/main" id="{D504F839-17EA-A2BC-CD91-56FB08998EE9}"/>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38</a:t>
            </a:r>
          </a:p>
        </p:txBody>
      </p:sp>
    </p:spTree>
    <p:extLst>
      <p:ext uri="{BB962C8B-B14F-4D97-AF65-F5344CB8AC3E}">
        <p14:creationId xmlns:p14="http://schemas.microsoft.com/office/powerpoint/2010/main" val="364099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17A47-6B84-0308-68F9-A59ABB1E3C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18A383F-D178-E45E-21D6-1504B1BB538D}"/>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EXTENT OF SCALABILITY</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FC122D1B-BEB3-9221-D7A2-9FB938FBD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8FE24E9A-233B-2C63-81F0-970F02142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B3E81F-4BBE-DECA-5457-E4090F4D7D92}"/>
              </a:ext>
            </a:extLst>
          </p:cNvPr>
          <p:cNvSpPr txBox="1"/>
          <p:nvPr/>
        </p:nvSpPr>
        <p:spPr>
          <a:xfrm>
            <a:off x="446496" y="1871319"/>
            <a:ext cx="11066586" cy="2308324"/>
          </a:xfrm>
          <a:prstGeom prst="rect">
            <a:avLst/>
          </a:prstGeom>
          <a:noFill/>
        </p:spPr>
        <p:txBody>
          <a:bodyPr wrap="square">
            <a:spAutoFit/>
          </a:bodyPr>
          <a:lstStyle/>
          <a:p>
            <a:pPr algn="l"/>
            <a:r>
              <a:rPr lang="en-US" b="0" i="0" dirty="0">
                <a:solidFill>
                  <a:srgbClr val="1F1F1F"/>
                </a:solidFill>
                <a:effectLst/>
                <a:latin typeface="Google Sans"/>
              </a:rPr>
              <a:t>Our application leverages Docker containers for easy scaling. Spinning up new containers to handle increased service capacity takes mere seconds. Additionally, Kubernetes can be integrated for automatic scaling of these Docker containers across multiple hosts, providing horizontal scaling for the application.</a:t>
            </a:r>
          </a:p>
          <a:p>
            <a:pPr algn="l"/>
            <a:endParaRPr lang="en-US" dirty="0">
              <a:solidFill>
                <a:srgbClr val="1F1F1F"/>
              </a:solidFill>
              <a:latin typeface="Google Sans"/>
            </a:endParaRPr>
          </a:p>
          <a:p>
            <a:pPr algn="l"/>
            <a:endParaRPr lang="en-US" b="0" i="0" dirty="0">
              <a:solidFill>
                <a:srgbClr val="1F1F1F"/>
              </a:solidFill>
              <a:effectLst/>
              <a:latin typeface="Google Sans"/>
            </a:endParaRPr>
          </a:p>
          <a:p>
            <a:pPr algn="l"/>
            <a:r>
              <a:rPr lang="en-US" b="0" i="0" dirty="0">
                <a:solidFill>
                  <a:srgbClr val="1F1F1F"/>
                </a:solidFill>
                <a:effectLst/>
                <a:latin typeface="Google Sans"/>
              </a:rPr>
              <a:t>Furthermore, our initial use of JSON data files allows for a smooth transition to a NoSQL database like MongoDB. By creating multiple replicas of the database, we can achieve horizontal scaling, ensuring the system can accommodate a growing user base.</a:t>
            </a:r>
          </a:p>
        </p:txBody>
      </p:sp>
      <p:sp>
        <p:nvSpPr>
          <p:cNvPr id="2" name="TextBox 1">
            <a:extLst>
              <a:ext uri="{FF2B5EF4-FFF2-40B4-BE49-F238E27FC236}">
                <a16:creationId xmlns:a16="http://schemas.microsoft.com/office/drawing/2014/main" id="{112C6470-350B-0B9D-0412-39A301916844}"/>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39</a:t>
            </a:r>
          </a:p>
        </p:txBody>
      </p:sp>
    </p:spTree>
    <p:extLst>
      <p:ext uri="{BB962C8B-B14F-4D97-AF65-F5344CB8AC3E}">
        <p14:creationId xmlns:p14="http://schemas.microsoft.com/office/powerpoint/2010/main" val="548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EE86A-4C0F-7E04-A935-D3A2DA4BE4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41DABD2-FD77-8AC7-6010-754FDAF7A536}"/>
              </a:ext>
            </a:extLst>
          </p:cNvPr>
          <p:cNvSpPr>
            <a:spLocks noGrp="1"/>
          </p:cNvSpPr>
          <p:nvPr>
            <p:ph type="title"/>
          </p:nvPr>
        </p:nvSpPr>
        <p:spPr>
          <a:xfrm>
            <a:off x="1292737" y="3220278"/>
            <a:ext cx="9606525" cy="615553"/>
          </a:xfrm>
        </p:spPr>
        <p:txBody>
          <a:bodyPr/>
          <a:lstStyle/>
          <a:p>
            <a:r>
              <a:rPr lang="en-US" dirty="0"/>
              <a:t>IMPACT</a:t>
            </a:r>
          </a:p>
        </p:txBody>
      </p:sp>
      <p:sp>
        <p:nvSpPr>
          <p:cNvPr id="2" name="TextBox 1">
            <a:extLst>
              <a:ext uri="{FF2B5EF4-FFF2-40B4-BE49-F238E27FC236}">
                <a16:creationId xmlns:a16="http://schemas.microsoft.com/office/drawing/2014/main" id="{828483BF-BFF1-74DB-3AD5-5E0C7BEEFDC2}"/>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40</a:t>
            </a:r>
          </a:p>
        </p:txBody>
      </p:sp>
    </p:spTree>
    <p:extLst>
      <p:ext uri="{BB962C8B-B14F-4D97-AF65-F5344CB8AC3E}">
        <p14:creationId xmlns:p14="http://schemas.microsoft.com/office/powerpoint/2010/main" val="6563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9BDA-DDE9-BB87-3EF5-51D956727C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FAD586B-EF7A-1A4A-9B98-EE1C3765CFE0}"/>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IMPACT</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A018C923-D47A-96A1-433C-C60F68DEB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18BD75F6-C585-74BA-D836-37B93A485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8C0931-A698-1421-BE74-1AD8B2F620C7}"/>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41</a:t>
            </a:r>
          </a:p>
        </p:txBody>
      </p:sp>
      <p:sp>
        <p:nvSpPr>
          <p:cNvPr id="3" name="TextBox 2">
            <a:extLst>
              <a:ext uri="{FF2B5EF4-FFF2-40B4-BE49-F238E27FC236}">
                <a16:creationId xmlns:a16="http://schemas.microsoft.com/office/drawing/2014/main" id="{A2EB2B68-238F-50EB-DD17-137C3F3C004E}"/>
              </a:ext>
            </a:extLst>
          </p:cNvPr>
          <p:cNvSpPr txBox="1"/>
          <p:nvPr/>
        </p:nvSpPr>
        <p:spPr>
          <a:xfrm>
            <a:off x="77857" y="974035"/>
            <a:ext cx="12036286" cy="5078313"/>
          </a:xfrm>
          <a:prstGeom prst="rect">
            <a:avLst/>
          </a:prstGeom>
          <a:noFill/>
        </p:spPr>
        <p:txBody>
          <a:bodyPr wrap="square">
            <a:spAutoFit/>
          </a:bodyPr>
          <a:lstStyle/>
          <a:p>
            <a:pPr algn="l"/>
            <a:r>
              <a:rPr lang="en-US" b="0" i="0" dirty="0">
                <a:solidFill>
                  <a:srgbClr val="1F1F1F"/>
                </a:solidFill>
                <a:effectLst/>
                <a:latin typeface="Google Sans"/>
              </a:rPr>
              <a:t>The shopping assistant offers a multitude of benefits for both users and retailers:</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Enhanced Shopping Experience:</a:t>
            </a:r>
            <a:r>
              <a:rPr lang="en-US" b="0" i="0" dirty="0">
                <a:solidFill>
                  <a:srgbClr val="1F1F1F"/>
                </a:solidFill>
                <a:effectLst/>
                <a:latin typeface="Google Sans"/>
              </a:rPr>
              <a:t> Users can enjoy a more convenient and personalized shopping experience.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Increased Safety:</a:t>
            </a:r>
            <a:r>
              <a:rPr lang="en-US" b="0" i="0" dirty="0">
                <a:solidFill>
                  <a:srgbClr val="1F1F1F"/>
                </a:solidFill>
                <a:effectLst/>
                <a:latin typeface="Google Sans"/>
              </a:rPr>
              <a:t> By enabling virtual try-on and reducing the need for physical store visits, the platform promotes safety during pandemics or for those seeking a contactless shopping experience.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Boosted Platform Engagement:</a:t>
            </a:r>
            <a:r>
              <a:rPr lang="en-US" b="0" i="0" dirty="0">
                <a:solidFill>
                  <a:srgbClr val="1F1F1F"/>
                </a:solidFill>
                <a:effectLst/>
                <a:latin typeface="Google Sans"/>
              </a:rPr>
              <a:t> The interactive features of the shopping assistant can lead to increased user engagement on the platform.</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Reduced Costs:</a:t>
            </a:r>
            <a:r>
              <a:rPr lang="en-US" b="0" i="0" dirty="0">
                <a:solidFill>
                  <a:srgbClr val="1F1F1F"/>
                </a:solidFill>
                <a:effectLst/>
                <a:latin typeface="Google Sans"/>
              </a:rPr>
              <a:t> Both retailers and customers can save money by minimizing returns and exchanges facilitated by the virtual try-on functionality.</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Eliminated Infrastructure Expenses:</a:t>
            </a:r>
            <a:r>
              <a:rPr lang="en-US" b="0" i="0" dirty="0">
                <a:solidFill>
                  <a:srgbClr val="1F1F1F"/>
                </a:solidFill>
                <a:effectLst/>
                <a:latin typeface="Google Sans"/>
              </a:rPr>
              <a:t> Retailers can avoid the significant costs associated with setting up physical trial rooms or showrooms.</a:t>
            </a:r>
          </a:p>
          <a:p>
            <a:pPr algn="l"/>
            <a:r>
              <a:rPr lang="en-US" b="1" i="0" dirty="0">
                <a:solidFill>
                  <a:srgbClr val="1F1F1F"/>
                </a:solidFill>
                <a:effectLst/>
                <a:latin typeface="Google Sans"/>
              </a:rPr>
              <a:t>Time-Saving Efficiency:</a:t>
            </a:r>
            <a:r>
              <a:rPr lang="en-US" b="0" i="0" dirty="0">
                <a:solidFill>
                  <a:srgbClr val="1F1F1F"/>
                </a:solidFill>
                <a:effectLst/>
                <a:latin typeface="Google Sans"/>
              </a:rPr>
              <a:t> The shopping assistant allows users to shop efficiently, saving valuable time.</a:t>
            </a:r>
          </a:p>
          <a:p>
            <a:pPr algn="l"/>
            <a:r>
              <a:rPr lang="en-US" b="1" i="0" dirty="0">
                <a:solidFill>
                  <a:srgbClr val="1F1F1F"/>
                </a:solidFill>
                <a:effectLst/>
                <a:latin typeface="Google Sans"/>
              </a:rPr>
              <a:t>Increased Sales:</a:t>
            </a:r>
            <a:r>
              <a:rPr lang="en-US" b="0" i="0" dirty="0">
                <a:solidFill>
                  <a:srgbClr val="1F1F1F"/>
                </a:solidFill>
                <a:effectLst/>
                <a:latin typeface="Google Sans"/>
              </a:rPr>
              <a:t> By streamlining the shopping experience and offering a more engaging platform, the shopping assistant can contribute to increased sales for retailers.</a:t>
            </a:r>
          </a:p>
        </p:txBody>
      </p:sp>
    </p:spTree>
    <p:extLst>
      <p:ext uri="{BB962C8B-B14F-4D97-AF65-F5344CB8AC3E}">
        <p14:creationId xmlns:p14="http://schemas.microsoft.com/office/powerpoint/2010/main" val="427540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CBC94-6551-3ABE-4452-BCB5C3B22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39E540-1DD2-B4F9-8129-4BE656EDAE0D}"/>
              </a:ext>
            </a:extLst>
          </p:cNvPr>
          <p:cNvSpPr>
            <a:spLocks noGrp="1"/>
          </p:cNvSpPr>
          <p:nvPr>
            <p:ph type="title"/>
          </p:nvPr>
        </p:nvSpPr>
        <p:spPr>
          <a:xfrm>
            <a:off x="1292737" y="3220278"/>
            <a:ext cx="9606525" cy="615553"/>
          </a:xfrm>
        </p:spPr>
        <p:txBody>
          <a:bodyPr/>
          <a:lstStyle/>
          <a:p>
            <a:r>
              <a:rPr lang="en-US" dirty="0"/>
              <a:t>Future Enhancements</a:t>
            </a:r>
          </a:p>
        </p:txBody>
      </p:sp>
      <p:sp>
        <p:nvSpPr>
          <p:cNvPr id="2" name="TextBox 1">
            <a:extLst>
              <a:ext uri="{FF2B5EF4-FFF2-40B4-BE49-F238E27FC236}">
                <a16:creationId xmlns:a16="http://schemas.microsoft.com/office/drawing/2014/main" id="{E0717697-B531-A8C6-D879-FF36096C526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42</a:t>
            </a:r>
          </a:p>
        </p:txBody>
      </p:sp>
    </p:spTree>
    <p:extLst>
      <p:ext uri="{BB962C8B-B14F-4D97-AF65-F5344CB8AC3E}">
        <p14:creationId xmlns:p14="http://schemas.microsoft.com/office/powerpoint/2010/main" val="98495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23D4D-659A-B664-9A6A-1D9D91FBA8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7364DF-6FF7-8E3F-3A1B-63427C8B40B0}"/>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Future Enhancements</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95C17D67-C0D0-DFF5-0A99-E0A82A304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A1A43027-3555-31E7-E2A0-2A3815D91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B70F4F-72B8-3362-417B-50B3437CF054}"/>
              </a:ext>
            </a:extLst>
          </p:cNvPr>
          <p:cNvSpPr txBox="1"/>
          <p:nvPr/>
        </p:nvSpPr>
        <p:spPr>
          <a:xfrm>
            <a:off x="562707" y="775251"/>
            <a:ext cx="11066586" cy="5078313"/>
          </a:xfrm>
          <a:prstGeom prst="rect">
            <a:avLst/>
          </a:prstGeom>
          <a:noFill/>
        </p:spPr>
        <p:txBody>
          <a:bodyPr wrap="square">
            <a:spAutoFit/>
          </a:bodyPr>
          <a:lstStyle/>
          <a:p>
            <a:pPr algn="l"/>
            <a:r>
              <a:rPr lang="en-US" b="0" i="0" dirty="0">
                <a:solidFill>
                  <a:srgbClr val="1F1F1F"/>
                </a:solidFill>
                <a:effectLst/>
                <a:latin typeface="Google Sans"/>
              </a:rPr>
              <a:t>The shopping assistant has the potential for further development in several areas:</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Improved Chatbot Responses:</a:t>
            </a:r>
            <a:r>
              <a:rPr lang="en-US" b="0" i="0" dirty="0">
                <a:solidFill>
                  <a:srgbClr val="1F1F1F"/>
                </a:solidFill>
                <a:effectLst/>
                <a:latin typeface="Google Sans"/>
              </a:rPr>
              <a:t> Integration of generative models can enhance the chatbot's ability to provide more precise and informative responses.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Natural Language Interaction:</a:t>
            </a:r>
            <a:r>
              <a:rPr lang="en-US" b="0" i="0" dirty="0">
                <a:solidFill>
                  <a:srgbClr val="1F1F1F"/>
                </a:solidFill>
                <a:effectLst/>
                <a:latin typeface="Google Sans"/>
              </a:rPr>
              <a:t> Speech-to-text and voice synthesis functionalities can be incorporated to create a more natural and interactive user experience.</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Mobile App Development:</a:t>
            </a:r>
            <a:r>
              <a:rPr lang="en-US" b="0" i="0" dirty="0">
                <a:solidFill>
                  <a:srgbClr val="1F1F1F"/>
                </a:solidFill>
                <a:effectLst/>
                <a:latin typeface="Google Sans"/>
              </a:rPr>
              <a:t> Expanding accessibility through a mobile application that communicates with the existing server.</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Automated Review Summarization:</a:t>
            </a:r>
            <a:r>
              <a:rPr lang="en-US" b="0" i="0" dirty="0">
                <a:solidFill>
                  <a:srgbClr val="1F1F1F"/>
                </a:solidFill>
                <a:effectLst/>
                <a:latin typeface="Google Sans"/>
              </a:rPr>
              <a:t> Utilizing web workers to run the product review summarization script at regular intervals, ensuring up-to-date summaries.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Multilingual Support:</a:t>
            </a:r>
            <a:r>
              <a:rPr lang="en-US" b="0" i="0" dirty="0">
                <a:solidFill>
                  <a:srgbClr val="1F1F1F"/>
                </a:solidFill>
                <a:effectLst/>
                <a:latin typeface="Google Sans"/>
              </a:rPr>
              <a:t> Catering to a wider audience by enabling the chatbot to interact in multiple languages.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Reduced Latency in Virtual Try-On:</a:t>
            </a:r>
            <a:r>
              <a:rPr lang="en-US" b="0" i="0" dirty="0">
                <a:solidFill>
                  <a:srgbClr val="1F1F1F"/>
                </a:solidFill>
                <a:effectLst/>
                <a:latin typeface="Google Sans"/>
              </a:rPr>
              <a:t> Leveraging GPUs can potentially reduce the processing time for virtual try-on, leading to a smoother user experience.</a:t>
            </a:r>
          </a:p>
        </p:txBody>
      </p:sp>
      <p:sp>
        <p:nvSpPr>
          <p:cNvPr id="2" name="TextBox 1">
            <a:extLst>
              <a:ext uri="{FF2B5EF4-FFF2-40B4-BE49-F238E27FC236}">
                <a16:creationId xmlns:a16="http://schemas.microsoft.com/office/drawing/2014/main" id="{382CB316-E7DC-9EAC-08EB-58D892B5F046}"/>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43</a:t>
            </a:r>
          </a:p>
        </p:txBody>
      </p:sp>
    </p:spTree>
    <p:extLst>
      <p:ext uri="{BB962C8B-B14F-4D97-AF65-F5344CB8AC3E}">
        <p14:creationId xmlns:p14="http://schemas.microsoft.com/office/powerpoint/2010/main" val="191193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2611693"/>
            <a:ext cx="9141397" cy="615553"/>
          </a:xfrm>
        </p:spPr>
        <p:txBody>
          <a:bodyPr/>
          <a:lstStyle/>
          <a:p>
            <a:r>
              <a:rPr lang="en-US" dirty="0"/>
              <a:t>THANH YOU !!!</a:t>
            </a:r>
          </a:p>
        </p:txBody>
      </p:sp>
      <p:sp>
        <p:nvSpPr>
          <p:cNvPr id="2" name="TextBox 1">
            <a:extLst>
              <a:ext uri="{FF2B5EF4-FFF2-40B4-BE49-F238E27FC236}">
                <a16:creationId xmlns:a16="http://schemas.microsoft.com/office/drawing/2014/main" id="{A2EC81C7-8563-E863-D2FE-5F23C8E581CD}"/>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solidFill>
                  <a:schemeClr val="accent2"/>
                </a:solidFill>
              </a:rPr>
              <a:t>44</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11218" y="3090606"/>
            <a:ext cx="11969564" cy="615553"/>
          </a:xfrm>
        </p:spPr>
        <p:txBody>
          <a:bodyPr/>
          <a:lstStyle/>
          <a:p>
            <a:r>
              <a:rPr lang="en-US" dirty="0"/>
              <a:t>Architectural Design</a:t>
            </a:r>
            <a:r>
              <a:rPr lang="en-IN" dirty="0"/>
              <a:t> of </a:t>
            </a:r>
            <a:r>
              <a:rPr lang="en-US" dirty="0"/>
              <a:t>Build </a:t>
            </a:r>
            <a:r>
              <a:rPr lang="en-US" dirty="0" err="1"/>
              <a:t>Mr.HelpMate</a:t>
            </a:r>
            <a:r>
              <a:rPr lang="en-US" dirty="0"/>
              <a:t>  </a:t>
            </a:r>
          </a:p>
        </p:txBody>
      </p:sp>
      <p:sp>
        <p:nvSpPr>
          <p:cNvPr id="2" name="TextBox 1">
            <a:extLst>
              <a:ext uri="{FF2B5EF4-FFF2-40B4-BE49-F238E27FC236}">
                <a16:creationId xmlns:a16="http://schemas.microsoft.com/office/drawing/2014/main" id="{B3583AC1-578D-3B7E-0136-6E4CB58ED74B}"/>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4</a:t>
            </a:r>
          </a:p>
        </p:txBody>
      </p:sp>
    </p:spTree>
    <p:extLst>
      <p:ext uri="{BB962C8B-B14F-4D97-AF65-F5344CB8AC3E}">
        <p14:creationId xmlns:p14="http://schemas.microsoft.com/office/powerpoint/2010/main" val="87300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6FB2-B04C-D56D-D67C-2CBDFC882B6A}"/>
              </a:ext>
            </a:extLst>
          </p:cNvPr>
          <p:cNvSpPr>
            <a:spLocks noGrp="1"/>
          </p:cNvSpPr>
          <p:nvPr>
            <p:ph type="title"/>
          </p:nvPr>
        </p:nvSpPr>
        <p:spPr>
          <a:xfrm>
            <a:off x="-54949" y="152779"/>
            <a:ext cx="7428411" cy="1158240"/>
          </a:xfrm>
        </p:spPr>
        <p:txBody>
          <a:bodyPr/>
          <a:lstStyle/>
          <a:p>
            <a:r>
              <a:rPr lang="en-US" dirty="0">
                <a:solidFill>
                  <a:srgbClr val="008EE8"/>
                </a:solidFill>
                <a:latin typeface="RobotoSlab"/>
              </a:rPr>
              <a:t>Architectural Design</a:t>
            </a:r>
            <a:endParaRPr lang="en-US" dirty="0"/>
          </a:p>
        </p:txBody>
      </p:sp>
      <p:pic>
        <p:nvPicPr>
          <p:cNvPr id="5" name="Picture 4">
            <a:extLst>
              <a:ext uri="{FF2B5EF4-FFF2-40B4-BE49-F238E27FC236}">
                <a16:creationId xmlns:a16="http://schemas.microsoft.com/office/drawing/2014/main" id="{063F41F1-5F7E-0B32-A432-042A6F2CEF2D}"/>
              </a:ext>
            </a:extLst>
          </p:cNvPr>
          <p:cNvPicPr>
            <a:picLocks noChangeAspect="1"/>
          </p:cNvPicPr>
          <p:nvPr/>
        </p:nvPicPr>
        <p:blipFill>
          <a:blip r:embed="rId2"/>
          <a:stretch>
            <a:fillRect/>
          </a:stretch>
        </p:blipFill>
        <p:spPr>
          <a:xfrm>
            <a:off x="79514" y="1711613"/>
            <a:ext cx="7159486" cy="4187479"/>
          </a:xfrm>
          <a:prstGeom prst="rect">
            <a:avLst/>
          </a:prstGeom>
        </p:spPr>
      </p:pic>
      <p:sp>
        <p:nvSpPr>
          <p:cNvPr id="4" name="TextBox 3">
            <a:extLst>
              <a:ext uri="{FF2B5EF4-FFF2-40B4-BE49-F238E27FC236}">
                <a16:creationId xmlns:a16="http://schemas.microsoft.com/office/drawing/2014/main" id="{40B8A2A9-C969-D0B4-95B0-C8607F690170}"/>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4</a:t>
            </a:r>
          </a:p>
        </p:txBody>
      </p:sp>
    </p:spTree>
    <p:extLst>
      <p:ext uri="{BB962C8B-B14F-4D97-AF65-F5344CB8AC3E}">
        <p14:creationId xmlns:p14="http://schemas.microsoft.com/office/powerpoint/2010/main" val="131572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
        <p:nvSpPr>
          <p:cNvPr id="3" name="Title 1">
            <a:extLst>
              <a:ext uri="{FF2B5EF4-FFF2-40B4-BE49-F238E27FC236}">
                <a16:creationId xmlns:a16="http://schemas.microsoft.com/office/drawing/2014/main" id="{F7858FCF-0A42-A807-1284-28BE0EDBA13F}"/>
              </a:ext>
            </a:extLst>
          </p:cNvPr>
          <p:cNvSpPr>
            <a:spLocks noGrp="1"/>
          </p:cNvSpPr>
          <p:nvPr>
            <p:ph type="title"/>
          </p:nvPr>
        </p:nvSpPr>
        <p:spPr>
          <a:xfrm>
            <a:off x="-54949" y="152779"/>
            <a:ext cx="12166556" cy="665827"/>
          </a:xfrm>
        </p:spPr>
        <p:txBody>
          <a:bodyPr/>
          <a:lstStyle/>
          <a:p>
            <a:r>
              <a:rPr lang="en-US" dirty="0">
                <a:solidFill>
                  <a:srgbClr val="008EE8"/>
                </a:solidFill>
                <a:latin typeface="RobotoSlab"/>
              </a:rPr>
              <a:t>Architectural Design</a:t>
            </a:r>
            <a:endParaRPr lang="en-US" dirty="0"/>
          </a:p>
        </p:txBody>
      </p:sp>
      <p:sp>
        <p:nvSpPr>
          <p:cNvPr id="6" name="TextBox 5">
            <a:extLst>
              <a:ext uri="{FF2B5EF4-FFF2-40B4-BE49-F238E27FC236}">
                <a16:creationId xmlns:a16="http://schemas.microsoft.com/office/drawing/2014/main" id="{A497468A-2CAD-4B9B-7074-5A78688E5A63}"/>
              </a:ext>
            </a:extLst>
          </p:cNvPr>
          <p:cNvSpPr txBox="1"/>
          <p:nvPr/>
        </p:nvSpPr>
        <p:spPr>
          <a:xfrm>
            <a:off x="80393" y="744821"/>
            <a:ext cx="12031214" cy="5447645"/>
          </a:xfrm>
          <a:prstGeom prst="rect">
            <a:avLst/>
          </a:prstGeom>
          <a:noFill/>
        </p:spPr>
        <p:txBody>
          <a:bodyPr wrap="square">
            <a:sp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The INS pipeline is a system designed to process user queries and provide informative answers by leveraging a knowledge base and a large language model (LLM). Here's a breakdown of its three key layers: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 Building the Vector Store (Embedding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is the foundation of the pipeline, where the system processes textual information from documents.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Documents are first broken down into smaller chunks.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Each chunk is then fed into an embedding model, which transforms the text into a numerical representation (vector).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vector captures the semantic meaning of the text, allowing for efficient comparisons later.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Embedding Model: Choose between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OpenAI's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embedding model and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SentenceTransformers</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HuggingFace</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Assess the impact of the selected model on the quality of vector representations.</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2. Search and Rank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layer acts like a search engine for the knowledge base.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When a user enters a query, the system searches the vector store (created in Layer 1) for documents or chunks that are semantically similar to the query.</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Essentially, it finds the information in the knowledge base that best matches the user's question.</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The output of this layer is a list containing the top K most relevant documents or chunks (along with their locations within the knowledge base) based on their semantic similarity to the query.</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3. Generation Layer:</a:t>
            </a:r>
          </a:p>
          <a:p>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This layer takes the user's original query, the top retrieved results from the search layer (containing relevant information), and a well-crafted prompt as inputs for the LLM.</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The LLM, a powerful language model trained on massive amounts of text data, then uses this information to generate a response.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With the context provided by the query, retrieved information, and the prompt, the LLM can create a comprehensive and coherent answer that directly addresses the user's question while incorporating relevant details from the knowledge base.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In summary, the INS pipeline acts as a bridge between user queries and the knowledge base. It efficiently retrieves relevant information and leverages an LLM to generate informative and user-friendly answers.</a:t>
            </a:r>
          </a:p>
        </p:txBody>
      </p:sp>
    </p:spTree>
    <p:extLst>
      <p:ext uri="{BB962C8B-B14F-4D97-AF65-F5344CB8AC3E}">
        <p14:creationId xmlns:p14="http://schemas.microsoft.com/office/powerpoint/2010/main" val="21698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11218" y="3090606"/>
            <a:ext cx="11969564" cy="615553"/>
          </a:xfrm>
        </p:spPr>
        <p:txBody>
          <a:bodyPr/>
          <a:lstStyle/>
          <a:p>
            <a:r>
              <a:rPr lang="en-US" dirty="0"/>
              <a:t>Implement for Build </a:t>
            </a:r>
            <a:r>
              <a:rPr lang="en-US" dirty="0" err="1"/>
              <a:t>Mr.HelpMate</a:t>
            </a:r>
            <a:r>
              <a:rPr lang="en-US" dirty="0"/>
              <a:t>  </a:t>
            </a:r>
          </a:p>
        </p:txBody>
      </p:sp>
      <p:sp>
        <p:nvSpPr>
          <p:cNvPr id="2" name="TextBox 1">
            <a:extLst>
              <a:ext uri="{FF2B5EF4-FFF2-40B4-BE49-F238E27FC236}">
                <a16:creationId xmlns:a16="http://schemas.microsoft.com/office/drawing/2014/main" id="{B3583AC1-578D-3B7E-0136-6E4CB58ED74B}"/>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4</a:t>
            </a:r>
          </a:p>
        </p:txBody>
      </p:sp>
    </p:spTree>
    <p:extLst>
      <p:ext uri="{BB962C8B-B14F-4D97-AF65-F5344CB8AC3E}">
        <p14:creationId xmlns:p14="http://schemas.microsoft.com/office/powerpoint/2010/main" val="308109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Office Theme</Template>
  <TotalTime>529</TotalTime>
  <Words>4372</Words>
  <Application>Microsoft Macintosh PowerPoint</Application>
  <PresentationFormat>Widescreen</PresentationFormat>
  <Paragraphs>377</Paragraphs>
  <Slides>56</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circular</vt:lpstr>
      <vt:lpstr>Google Sans</vt:lpstr>
      <vt:lpstr>Menlo</vt:lpstr>
      <vt:lpstr>RobotoSlab</vt:lpstr>
      <vt:lpstr>Söhne</vt:lpstr>
      <vt:lpstr>SourceSansPro</vt:lpstr>
      <vt:lpstr>Tahoma</vt:lpstr>
      <vt:lpstr>Office Theme</vt:lpstr>
      <vt:lpstr>Advanced Certificate Program in Generative AI - December 2023  Vu Tuan Anh</vt:lpstr>
      <vt:lpstr>Requirements of the topic: Build Mr.HelpMate  </vt:lpstr>
      <vt:lpstr>Requirements of the topic: Build Mr.HelpMate</vt:lpstr>
      <vt:lpstr>Objectives of Build Mr.HelpMate  </vt:lpstr>
      <vt:lpstr>Objectives</vt:lpstr>
      <vt:lpstr>Architectural Design of Build Mr.HelpMate  </vt:lpstr>
      <vt:lpstr>Architectural Design</vt:lpstr>
      <vt:lpstr>Architectural Design</vt:lpstr>
      <vt:lpstr>Implement for Build Mr.HelpMate  </vt:lpstr>
      <vt:lpstr>1. Building the Vector Store (Embedding Layer)  1.1. Extensive pre-processing precedes text corpus processing </vt:lpstr>
      <vt:lpstr>1. Building the Vector Store (Embedding Layer)  1.2. Extracting text from multiple PDFs </vt:lpstr>
      <vt:lpstr>PowerPoint Presentation</vt:lpstr>
      <vt:lpstr>PowerPoint Presentation</vt:lpstr>
      <vt:lpstr>Architectural Design</vt:lpstr>
      <vt:lpstr>Architectural Design</vt:lpstr>
      <vt:lpstr>WORKFLOW </vt:lpstr>
      <vt:lpstr>METHODOLOGY </vt:lpstr>
      <vt:lpstr>CHATBOT </vt:lpstr>
      <vt:lpstr>PowerPoint Presentation</vt:lpstr>
      <vt:lpstr>VIRTUAL TRY-ON </vt:lpstr>
      <vt:lpstr>DATA PREPROCESSING </vt:lpstr>
      <vt:lpstr>PowerPoint Presentation</vt:lpstr>
      <vt:lpstr>PowerPoint Presentation</vt:lpstr>
      <vt:lpstr>GEOMETRIC MATCHING MODULE (GMM)  </vt:lpstr>
      <vt:lpstr>PowerPoint Presentation</vt:lpstr>
      <vt:lpstr>Try-On Module (TOM) </vt:lpstr>
      <vt:lpstr>PowerPoint Presentation</vt:lpstr>
      <vt:lpstr>DATASET</vt:lpstr>
      <vt:lpstr>PowerPoint Presentation</vt:lpstr>
      <vt:lpstr>TRAINING</vt:lpstr>
      <vt:lpstr>PowerPoint Presentation</vt:lpstr>
      <vt:lpstr>VISUALISATION</vt:lpstr>
      <vt:lpstr>PowerPoint Presentation</vt:lpstr>
      <vt:lpstr>VIRTUAL TRY-ON OF SUNGLASSES </vt:lpstr>
      <vt:lpstr>PowerPoint Presentation</vt:lpstr>
      <vt:lpstr>REVIEW ANALYSIS </vt:lpstr>
      <vt:lpstr>PowerPoint Presentation</vt:lpstr>
      <vt:lpstr>RECOMMENDER SYSTEM  </vt:lpstr>
      <vt:lpstr>PowerPoint Presentation</vt:lpstr>
      <vt:lpstr>WORKING PROTOTYPE   </vt:lpstr>
      <vt:lpstr>PowerPoint Presentation</vt:lpstr>
      <vt:lpstr>SCREENSHOTS   </vt:lpstr>
      <vt:lpstr>PowerPoint Presentation</vt:lpstr>
      <vt:lpstr>TECH STACK   </vt:lpstr>
      <vt:lpstr>PowerPoint Presentation</vt:lpstr>
      <vt:lpstr>API DOCUMENT   </vt:lpstr>
      <vt:lpstr>PowerPoint Presentation</vt:lpstr>
      <vt:lpstr>PowerPoint Presentation</vt:lpstr>
      <vt:lpstr>PowerPoint Presentation</vt:lpstr>
      <vt:lpstr>EXTENT OF SCALABILITY</vt:lpstr>
      <vt:lpstr>PowerPoint Presentation</vt:lpstr>
      <vt:lpstr>IMPACT</vt:lpstr>
      <vt:lpstr>PowerPoint Presentation</vt:lpstr>
      <vt:lpstr>Future Enhancements</vt:lpstr>
      <vt:lpstr>PowerPoint Presentation</vt:lpstr>
      <vt:lpstr>THANH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Certificate Program in Generative AI - December 2023  Vu Tuan Anh</dc:title>
  <dc:subject/>
  <dc:creator>Vũ Tuấn Anh</dc:creator>
  <cp:keywords/>
  <dc:description/>
  <cp:lastModifiedBy>Vũ Tuấn Anh</cp:lastModifiedBy>
  <cp:revision>18</cp:revision>
  <dcterms:created xsi:type="dcterms:W3CDTF">2024-03-12T09:33:29Z</dcterms:created>
  <dcterms:modified xsi:type="dcterms:W3CDTF">2024-04-15T10:58:35Z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