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63" r:id="rId6"/>
    <p:sldId id="276" r:id="rId8"/>
    <p:sldId id="272" r:id="rId9"/>
    <p:sldId id="275" r:id="rId10"/>
    <p:sldId id="271" r:id="rId11"/>
    <p:sldId id="260" r:id="rId12"/>
    <p:sldId id="300" r:id="rId13"/>
    <p:sldId id="309" r:id="rId14"/>
    <p:sldId id="259" r:id="rId15"/>
    <p:sldId id="310" r:id="rId16"/>
    <p:sldId id="311" r:id="rId17"/>
    <p:sldId id="312" r:id="rId18"/>
    <p:sldId id="313" r:id="rId19"/>
    <p:sldId id="314" r:id="rId20"/>
    <p:sldId id="315" r:id="rId21"/>
    <p:sldId id="325" r:id="rId22"/>
    <p:sldId id="326" r:id="rId23"/>
    <p:sldId id="261" r:id="rId24"/>
    <p:sldId id="319" r:id="rId25"/>
    <p:sldId id="320" r:id="rId26"/>
    <p:sldId id="321" r:id="rId27"/>
    <p:sldId id="322" r:id="rId28"/>
    <p:sldId id="323" r:id="rId29"/>
    <p:sldId id="282" r:id="rId30"/>
  </p:sldIdLst>
  <p:sldSz cx="9144000" cy="5143500" type="screen16x9"/>
  <p:notesSz cx="6858000" cy="9144000"/>
  <p:custDataLst>
    <p:tags r:id="rId34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2" userDrawn="1">
          <p15:clr>
            <a:srgbClr val="A4A3A4"/>
          </p15:clr>
        </p15:guide>
        <p15:guide id="2" pos="28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21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65"/>
  </p:normalViewPr>
  <p:slideViewPr>
    <p:cSldViewPr snapToGrid="0" showGuides="1">
      <p:cViewPr varScale="1">
        <p:scale>
          <a:sx n="136" d="100"/>
          <a:sy n="136" d="100"/>
        </p:scale>
        <p:origin x="132" y="426"/>
      </p:cViewPr>
      <p:guideLst>
        <p:guide orient="horz" pos="1682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24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0D671-35D7-41B2-A578-B006996970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CA05C-17D7-4EDD-8038-8EED880045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A036312-6A05-4643-B813-780AEBCA544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" contrast="-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2159207" y="404936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35000"/>
            <a:ext cx="9144000" cy="4165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221595" y="110757"/>
            <a:ext cx="432048" cy="419531"/>
            <a:chOff x="298460" y="987574"/>
            <a:chExt cx="288032" cy="279687"/>
          </a:xfrm>
        </p:grpSpPr>
        <p:sp>
          <p:nvSpPr>
            <p:cNvPr id="5" name="矩形 4"/>
            <p:cNvSpPr/>
            <p:nvPr/>
          </p:nvSpPr>
          <p:spPr>
            <a:xfrm>
              <a:off x="298460" y="987574"/>
              <a:ext cx="216024" cy="216024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6472" y="1087241"/>
              <a:ext cx="180020" cy="1800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BEC43-5A1D-40B3-BA05-566D1FE847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44F84-7F34-44E6-99F9-33018909C8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3" Type="http://schemas.openxmlformats.org/officeDocument/2006/relationships/slideLayout" Target="../slideLayouts/slideLayout8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repo1.maven.org/maven2/" TargetMode="Externa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86971" y="0"/>
            <a:ext cx="3178629" cy="5143500"/>
          </a:xfrm>
          <a:prstGeom prst="rect">
            <a:avLst/>
          </a:prstGeom>
          <a:solidFill>
            <a:srgbClr val="021446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8444" y="1414805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开发技术分享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047829" y="2205864"/>
            <a:ext cx="2475677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138713" y="2160130"/>
            <a:ext cx="2940548" cy="45719"/>
            <a:chOff x="2054384" y="3643262"/>
            <a:chExt cx="4942263" cy="46281"/>
          </a:xfrm>
        </p:grpSpPr>
        <p:grpSp>
          <p:nvGrpSpPr>
            <p:cNvPr id="16" name="组合 15"/>
            <p:cNvGrpSpPr/>
            <p:nvPr/>
          </p:nvGrpSpPr>
          <p:grpSpPr>
            <a:xfrm>
              <a:off x="2054384" y="3643262"/>
              <a:ext cx="4919404" cy="45719"/>
              <a:chOff x="2010494" y="4118060"/>
              <a:chExt cx="4919404" cy="45719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2033354" y="4140342"/>
                <a:ext cx="48965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>
                <a:off x="2010494" y="41180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6950928" y="364382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001801" y="4663373"/>
            <a:ext cx="2803027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分享人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：李旗  </a:t>
            </a:r>
            <a:endParaRPr lang="nl-NL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8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19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040" y="9715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2.1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Maven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的生命周期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/>
        </p:nvSpPr>
        <p:spPr>
          <a:xfrm>
            <a:off x="210820" y="758825"/>
            <a:ext cx="10748010" cy="152273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Maven </a:t>
            </a:r>
            <a:r>
              <a:rPr lang="zh-CN" altLang="en-US" sz="100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构建项目生命周期描述的是一次构建过程经历经历了多少个事件</a:t>
            </a:r>
            <a:endParaRPr lang="en-US" altLang="zh-CN" sz="1000"/>
          </a:p>
          <a:p>
            <a:r>
              <a:rPr lang="en-US" altLang="zh-CN" sz="1000"/>
              <a:t>Maven </a:t>
            </a:r>
            <a:r>
              <a:rPr lang="zh-CN" altLang="en-US" sz="1000"/>
              <a:t>对项目构建的生命周期划分为</a:t>
            </a:r>
            <a:r>
              <a:rPr lang="en-US" altLang="zh-CN" sz="1000"/>
              <a:t>3</a:t>
            </a:r>
            <a:r>
              <a:rPr lang="zh-CN" altLang="en-US" sz="1000"/>
              <a:t>套</a:t>
            </a:r>
            <a:endParaRPr lang="zh-CN" altLang="en-US" sz="10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000"/>
              <a:t>clean</a:t>
            </a:r>
            <a:r>
              <a:rPr lang="zh-CN" altLang="en-US" sz="1000"/>
              <a:t>：清理工作</a:t>
            </a:r>
            <a:endParaRPr lang="zh-CN" altLang="en-US" sz="10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000"/>
              <a:t>default</a:t>
            </a:r>
            <a:r>
              <a:rPr lang="zh-CN" altLang="en-US" sz="1000"/>
              <a:t>：核心工作，例如编译，测试，打包，安装等</a:t>
            </a:r>
            <a:endParaRPr lang="zh-CN" altLang="en-US" sz="10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000"/>
              <a:t>site</a:t>
            </a:r>
            <a:r>
              <a:rPr lang="zh-CN" altLang="en-US" sz="1000"/>
              <a:t>：产生报告，发布站点等</a:t>
            </a:r>
            <a:endParaRPr lang="zh-CN" altLang="en-US" sz="1000"/>
          </a:p>
        </p:txBody>
      </p:sp>
      <p:sp>
        <p:nvSpPr>
          <p:cNvPr id="47" name="文本占位符 2"/>
          <p:cNvSpPr txBox="1"/>
          <p:nvPr/>
        </p:nvSpPr>
        <p:spPr>
          <a:xfrm>
            <a:off x="593220" y="2281360"/>
            <a:ext cx="6125410" cy="440199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>
                <a:solidFill>
                  <a:srgbClr val="C00000"/>
                </a:solidFill>
              </a:rPr>
              <a:t>同一生命周期内，执行后边的命令，前边的所有命令会自动执行</a:t>
            </a:r>
            <a:endParaRPr lang="zh-CN" altLang="en-US" sz="1200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" y="3227705"/>
            <a:ext cx="9134475" cy="807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040" y="9715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2.2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Maven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的生命周期的作用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/>
        </p:nvSpPr>
        <p:spPr>
          <a:xfrm>
            <a:off x="0" y="706755"/>
            <a:ext cx="9201150" cy="414464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validate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（校验）			校验项目是否正确并且所有必要的信息可以完成项目的构建过程。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initialize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（初始化）		</a:t>
            </a: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	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初始化构建状态，比如设置属性值。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generate-sources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（生成源代码）		生成包含在编译阶段中的任何源代码。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process-sources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（处理源代码）		处理源代码，比如说，过滤任意值。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generate-resources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（生成资源文件）		生成将会包含在项目包中的资源文件。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process-resources 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（处理资源文件）		复制和处理资源到目标目录，为打包阶段最好准备。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compile</a:t>
            </a:r>
            <a:r>
              <a:rPr lang="zh-CN" altLang="en-US" sz="8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（编译）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			编译项目的源代码。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process-classes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（处理类文件）		处理编译生成的文件，比如说对</a:t>
            </a: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Java class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文件做字节码改善优化。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generate-test-sources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（生成测试源代码）	生成包含在编译阶段中的任何测试源代码。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process-test-sources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（处理测试源代码）	处理测试源代码，比如说，过滤任意值。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generate-test-resources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（生成测试资源文件）	为测试创建资源文件。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process-test-resources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（处理测试资源文件）	复制和处理测试资源到目标目录。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test-compile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（编译测试源码）		编译测试源代码到测试目标目录</a:t>
            </a: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process-test-classes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（处理测试类文件）	处理测试源码编译生成的文件。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test</a:t>
            </a:r>
            <a:r>
              <a:rPr lang="zh-CN" altLang="en-US" sz="8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（测试）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			使用合适的单元测试框架运行测试（</a:t>
            </a: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Juint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是其中之一）。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prepare-package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（准备打包）		在实际打包之前，执行任何的必要的操作为打包做准备。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package</a:t>
            </a:r>
            <a:r>
              <a:rPr lang="zh-CN" altLang="en-US" sz="8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（打包）	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		将编译后的代码打包成可分发格式的文件，比如</a:t>
            </a: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JAR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WAR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或者</a:t>
            </a: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EAR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文件。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pre-integration-test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（集成测试前）		在执行集成测试前进行必要的动作。比如说，搭建需要的环境。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integration-test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（集成测试）		处理和部署项目到可以运行集成测试环境中。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post-integration-test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（集成测试后）		在执行集成测试完成后进行必要的动作。比如说，清理集成测试环境。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verify 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（验证）			运行任意的检查来验证项目包有效且达到质量标准。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install</a:t>
            </a:r>
            <a:r>
              <a:rPr lang="zh-CN" altLang="en-US" sz="80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（安装）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			安装项目包到本地仓库，这样项目包可以用作其他本地项目的依赖。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deploy</a:t>
            </a:r>
            <a:r>
              <a:rPr lang="zh-CN" altLang="en-US" sz="800">
                <a:latin typeface="Times New Roman" panose="02020603050405020304" charset="0"/>
                <a:cs typeface="Times New Roman" panose="02020603050405020304" charset="0"/>
              </a:rPr>
              <a:t>（部署）			将最终的项目包复制到远程仓库中与其他开发者和项目共享。</a:t>
            </a:r>
            <a:endParaRPr lang="zh-CN" altLang="en-US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79" name="矩形 78"/>
          <p:cNvSpPr/>
          <p:nvPr/>
        </p:nvSpPr>
        <p:spPr>
          <a:xfrm>
            <a:off x="0" y="1448918"/>
            <a:ext cx="9144000" cy="969534"/>
          </a:xfrm>
          <a:prstGeom prst="rect">
            <a:avLst/>
          </a:prstGeom>
          <a:solidFill>
            <a:srgbClr val="0214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文本框 17"/>
          <p:cNvSpPr txBox="1"/>
          <p:nvPr/>
        </p:nvSpPr>
        <p:spPr>
          <a:xfrm>
            <a:off x="3337560" y="1671955"/>
            <a:ext cx="5579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的依赖管理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491880" y="806222"/>
            <a:ext cx="414516" cy="414516"/>
            <a:chOff x="3543574" y="4265651"/>
            <a:chExt cx="414516" cy="414516"/>
          </a:xfrm>
        </p:grpSpPr>
        <p:sp>
          <p:nvSpPr>
            <p:cNvPr id="83" name="椭圆 82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ysClr val="window" lastClr="FFFFFF"/>
            </a:solidFill>
          </p:grpSpPr>
          <p:sp>
            <p:nvSpPr>
              <p:cNvPr id="85" name="Freeform 12"/>
              <p:cNvSpPr/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>
            <a:off x="4050431" y="806222"/>
            <a:ext cx="414516" cy="414516"/>
            <a:chOff x="4102125" y="4265651"/>
            <a:chExt cx="414516" cy="414516"/>
          </a:xfrm>
        </p:grpSpPr>
        <p:sp>
          <p:nvSpPr>
            <p:cNvPr id="88" name="椭圆 87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ysClr val="window" lastClr="FFFFFF"/>
            </a:solidFill>
          </p:grpSpPr>
          <p:sp>
            <p:nvSpPr>
              <p:cNvPr id="90" name="Freeform 226"/>
              <p:cNvSpPr/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Freeform 227"/>
              <p:cNvSpPr/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Freeform 228"/>
              <p:cNvSpPr/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Freeform 229"/>
              <p:cNvSpPr/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Freeform 230"/>
              <p:cNvSpPr/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96" name="组合 95"/>
          <p:cNvGrpSpPr/>
          <p:nvPr/>
        </p:nvGrpSpPr>
        <p:grpSpPr>
          <a:xfrm>
            <a:off x="5129792" y="806222"/>
            <a:ext cx="414516" cy="414516"/>
            <a:chOff x="5181486" y="4265651"/>
            <a:chExt cx="414516" cy="414516"/>
          </a:xfrm>
        </p:grpSpPr>
        <p:sp>
          <p:nvSpPr>
            <p:cNvPr id="97" name="椭圆 96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ysClr val="window" lastClr="FFFFFF"/>
            </a:solidFill>
          </p:grpSpPr>
          <p:sp>
            <p:nvSpPr>
              <p:cNvPr id="9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Freeform 333"/>
              <p:cNvSpPr/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Freeform 334"/>
              <p:cNvSpPr/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Freeform 335"/>
              <p:cNvSpPr/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4574743" y="806222"/>
            <a:ext cx="414516" cy="414516"/>
            <a:chOff x="4626437" y="4265651"/>
            <a:chExt cx="414516" cy="414516"/>
          </a:xfrm>
        </p:grpSpPr>
        <p:sp>
          <p:nvSpPr>
            <p:cNvPr id="109" name="椭圆 10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ysClr val="window" lastClr="FFFFFF"/>
            </a:solidFill>
          </p:grpSpPr>
          <p:sp>
            <p:nvSpPr>
              <p:cNvPr id="111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Freeform 228"/>
              <p:cNvSpPr/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Freeform 229"/>
              <p:cNvSpPr/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Freeform 230"/>
              <p:cNvSpPr/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Freeform 231"/>
              <p:cNvSpPr/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Freeform 232"/>
              <p:cNvSpPr/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Freeform 233"/>
              <p:cNvSpPr/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51" name="组合 150"/>
          <p:cNvGrpSpPr/>
          <p:nvPr/>
        </p:nvGrpSpPr>
        <p:grpSpPr>
          <a:xfrm>
            <a:off x="1366956" y="1146457"/>
            <a:ext cx="1586056" cy="1586449"/>
            <a:chOff x="1041891" y="2887277"/>
            <a:chExt cx="1036261" cy="1036518"/>
          </a:xfrm>
        </p:grpSpPr>
        <p:sp>
          <p:nvSpPr>
            <p:cNvPr id="152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0070C0"/>
            </a:solidFill>
            <a:ln w="88900" cap="flat" cmpd="sng" algn="ctr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  <a:prstDash val="solid"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txBody>
            <a:bodyPr lIns="68580" tIns="34290" rIns="68580" bIns="342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3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rPr>
                <a:t>03</a:t>
              </a:r>
              <a:endParaRPr kumimoji="0" lang="en-US" altLang="zh-CN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040" y="9715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Maven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的依赖管理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/>
        </p:nvSpPr>
        <p:spPr>
          <a:xfrm>
            <a:off x="255905" y="735330"/>
            <a:ext cx="4161155" cy="268605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使用坐标导入 </a:t>
            </a:r>
            <a:r>
              <a:rPr lang="en-US" altLang="zh-CN" sz="1200"/>
              <a:t>jar </a:t>
            </a:r>
            <a:r>
              <a:rPr lang="zh-CN" altLang="en-US" sz="1200"/>
              <a:t>包</a:t>
            </a:r>
            <a:endParaRPr lang="zh-CN" altLang="en-US" sz="1200"/>
          </a:p>
        </p:txBody>
      </p:sp>
      <p:sp>
        <p:nvSpPr>
          <p:cNvPr id="3" name="文本框 2"/>
          <p:cNvSpPr txBox="1"/>
          <p:nvPr/>
        </p:nvSpPr>
        <p:spPr>
          <a:xfrm>
            <a:off x="346710" y="1130300"/>
            <a:ext cx="4572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AutoNum type="arabicPeriod"/>
            </a:pPr>
            <a:r>
              <a:rPr lang="zh-CN" altLang="en-US" sz="1000">
                <a:sym typeface="+mn-ea"/>
              </a:rPr>
              <a:t>在 </a:t>
            </a:r>
            <a:r>
              <a:rPr lang="en-US" altLang="zh-CN" sz="1000">
                <a:sym typeface="+mn-ea"/>
              </a:rPr>
              <a:t>pom.xml </a:t>
            </a:r>
            <a:r>
              <a:rPr lang="zh-CN" altLang="en-US" sz="1000">
                <a:sym typeface="+mn-ea"/>
              </a:rPr>
              <a:t>中编写 </a:t>
            </a:r>
            <a:r>
              <a:rPr lang="zh-CN" altLang="zh-CN" sz="100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  <a:sym typeface="+mn-ea"/>
              </a:rPr>
              <a:t>&lt;</a:t>
            </a:r>
            <a:r>
              <a:rPr lang="zh-CN" altLang="zh-CN" sz="100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  <a:sym typeface="+mn-ea"/>
              </a:rPr>
              <a:t>dependencies</a:t>
            </a:r>
            <a:r>
              <a:rPr lang="zh-CN" altLang="zh-CN" sz="100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  <a:sym typeface="+mn-ea"/>
              </a:rPr>
              <a:t>&gt;</a:t>
            </a:r>
            <a:r>
              <a:rPr lang="en-US" altLang="zh-CN" sz="100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  <a:sym typeface="+mn-ea"/>
              </a:rPr>
              <a:t> </a:t>
            </a:r>
            <a:r>
              <a:rPr lang="zh-CN" altLang="en-US" sz="100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  <a:sym typeface="+mn-ea"/>
              </a:rPr>
              <a:t>标签</a:t>
            </a:r>
            <a:endParaRPr lang="en-US" altLang="zh-CN" sz="100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000">
                <a:sym typeface="+mn-ea"/>
              </a:rPr>
              <a:t>在 </a:t>
            </a:r>
            <a:r>
              <a:rPr lang="zh-CN" altLang="zh-CN" sz="100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  <a:sym typeface="+mn-ea"/>
              </a:rPr>
              <a:t>&lt;</a:t>
            </a:r>
            <a:r>
              <a:rPr lang="zh-CN" altLang="zh-CN" sz="100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  <a:sym typeface="+mn-ea"/>
              </a:rPr>
              <a:t>dependencies</a:t>
            </a:r>
            <a:r>
              <a:rPr lang="zh-CN" altLang="zh-CN" sz="100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  <a:sym typeface="+mn-ea"/>
              </a:rPr>
              <a:t>&gt;</a:t>
            </a:r>
            <a:r>
              <a:rPr lang="en-US" altLang="zh-CN" sz="100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  <a:sym typeface="+mn-ea"/>
              </a:rPr>
              <a:t> </a:t>
            </a:r>
            <a:r>
              <a:rPr lang="zh-CN" altLang="en-US" sz="100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  <a:sym typeface="+mn-ea"/>
              </a:rPr>
              <a:t>标签中 使用 </a:t>
            </a:r>
            <a:r>
              <a:rPr lang="zh-CN" altLang="zh-CN" sz="100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  <a:sym typeface="+mn-ea"/>
              </a:rPr>
              <a:t>&lt;</a:t>
            </a:r>
            <a:r>
              <a:rPr lang="zh-CN" altLang="zh-CN" sz="100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  <a:sym typeface="+mn-ea"/>
              </a:rPr>
              <a:t>dependenc</a:t>
            </a:r>
            <a:r>
              <a:rPr lang="en-US" altLang="zh-CN" sz="100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  <a:sym typeface="+mn-ea"/>
              </a:rPr>
              <a:t>y</a:t>
            </a:r>
            <a:r>
              <a:rPr lang="zh-CN" altLang="zh-CN" sz="100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  <a:sym typeface="+mn-ea"/>
              </a:rPr>
              <a:t>&gt;</a:t>
            </a:r>
            <a:r>
              <a:rPr lang="en-US" altLang="zh-CN" sz="100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  <a:sym typeface="+mn-ea"/>
              </a:rPr>
              <a:t> </a:t>
            </a:r>
            <a:r>
              <a:rPr lang="zh-CN" altLang="en-US" sz="100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  <a:sym typeface="+mn-ea"/>
              </a:rPr>
              <a:t>引入坐标</a:t>
            </a:r>
            <a:endParaRPr lang="en-US" altLang="zh-CN" sz="100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marL="342900" indent="-342900">
              <a:buAutoNum type="arabicPeriod"/>
            </a:pPr>
            <a:r>
              <a:rPr lang="zh-CN" altLang="en-US" sz="1000">
                <a:sym typeface="+mn-ea"/>
              </a:rPr>
              <a:t>定义坐标的 </a:t>
            </a:r>
            <a:r>
              <a:rPr lang="en-US" altLang="zh-CN" sz="1000">
                <a:solidFill>
                  <a:srgbClr val="0033B3"/>
                </a:solidFill>
                <a:latin typeface="Arial Unicode MS"/>
                <a:sym typeface="+mn-ea"/>
              </a:rPr>
              <a:t>groupId</a:t>
            </a:r>
            <a:r>
              <a:rPr lang="zh-CN" altLang="en-US" sz="1000">
                <a:latin typeface="Arial Unicode MS"/>
                <a:sym typeface="+mn-ea"/>
              </a:rPr>
              <a:t>，</a:t>
            </a:r>
            <a:r>
              <a:rPr lang="en-US" altLang="zh-CN" sz="1000">
                <a:solidFill>
                  <a:srgbClr val="0033B3"/>
                </a:solidFill>
                <a:latin typeface="Arial Unicode MS"/>
                <a:sym typeface="+mn-ea"/>
              </a:rPr>
              <a:t>artifactId</a:t>
            </a:r>
            <a:r>
              <a:rPr lang="zh-CN" altLang="en-US" sz="1000">
                <a:latin typeface="Arial Unicode MS"/>
                <a:sym typeface="+mn-ea"/>
              </a:rPr>
              <a:t>，</a:t>
            </a:r>
            <a:r>
              <a:rPr lang="en-US" altLang="zh-CN" sz="1000">
                <a:solidFill>
                  <a:srgbClr val="0033B3"/>
                </a:solidFill>
                <a:latin typeface="Arial Unicode MS"/>
                <a:sym typeface="+mn-ea"/>
              </a:rPr>
              <a:t>version</a:t>
            </a:r>
            <a:endParaRPr lang="en-US" altLang="zh-CN" sz="1000">
              <a:solidFill>
                <a:srgbClr val="0033B3"/>
              </a:solidFill>
              <a:latin typeface="Arial Unicode MS"/>
            </a:endParaRPr>
          </a:p>
          <a:p>
            <a:pPr marL="342900" indent="-342900">
              <a:buAutoNum type="arabicPeriod"/>
            </a:pPr>
            <a:r>
              <a:rPr lang="zh-CN" altLang="en-US" sz="1000">
                <a:sym typeface="+mn-ea"/>
              </a:rPr>
              <a:t>点击刷新按钮，使坐标生效</a:t>
            </a:r>
            <a:endParaRPr lang="zh-CN" altLang="en-US" sz="1000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" y="2146935"/>
            <a:ext cx="4272280" cy="1700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535430" y="3952240"/>
            <a:ext cx="602615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①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778" y="2242848"/>
            <a:ext cx="2095682" cy="15088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文本占位符 2"/>
          <p:cNvSpPr txBox="1"/>
          <p:nvPr/>
        </p:nvSpPr>
        <p:spPr>
          <a:xfrm>
            <a:off x="6810293" y="3847251"/>
            <a:ext cx="457664" cy="5171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②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040" y="9715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Maven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的依赖管理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/>
        </p:nvSpPr>
        <p:spPr>
          <a:xfrm>
            <a:off x="255905" y="735330"/>
            <a:ext cx="4161155" cy="268605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/>
              <a:t>使用坐标导入 </a:t>
            </a:r>
            <a:r>
              <a:rPr lang="en-US" altLang="zh-CN" sz="1200"/>
              <a:t>jar </a:t>
            </a:r>
            <a:r>
              <a:rPr lang="zh-CN" altLang="en-US" sz="1200"/>
              <a:t>包</a:t>
            </a:r>
            <a:r>
              <a:rPr lang="en-US" altLang="zh-CN" sz="1200"/>
              <a:t>  -</a:t>
            </a:r>
            <a:r>
              <a:rPr sz="1200"/>
              <a:t>快捷方式</a:t>
            </a:r>
            <a:endParaRPr sz="1200"/>
          </a:p>
        </p:txBody>
      </p:sp>
      <p:sp>
        <p:nvSpPr>
          <p:cNvPr id="3" name="文本框 2"/>
          <p:cNvSpPr txBox="1"/>
          <p:nvPr/>
        </p:nvSpPr>
        <p:spPr>
          <a:xfrm>
            <a:off x="346710" y="1130300"/>
            <a:ext cx="4572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AutoNum type="arabicPeriod"/>
            </a:pPr>
            <a:r>
              <a:rPr lang="zh-CN" altLang="en-US" sz="1000">
                <a:sym typeface="+mn-ea"/>
              </a:rPr>
              <a:t>在 </a:t>
            </a:r>
            <a:r>
              <a:rPr lang="en-US" altLang="zh-CN" sz="1000">
                <a:sym typeface="+mn-ea"/>
              </a:rPr>
              <a:t>pom.xml </a:t>
            </a:r>
            <a:r>
              <a:rPr lang="zh-CN" altLang="en-US" sz="1000">
                <a:sym typeface="+mn-ea"/>
              </a:rPr>
              <a:t>中</a:t>
            </a:r>
            <a:r>
              <a:rPr lang="en-US" altLang="zh-CN" sz="1000">
                <a:sym typeface="+mn-ea"/>
              </a:rPr>
              <a:t> </a:t>
            </a:r>
            <a:r>
              <a:rPr lang="zh-CN" altLang="en-US" sz="1000">
                <a:sym typeface="+mn-ea"/>
              </a:rPr>
              <a:t>按 </a:t>
            </a:r>
            <a:r>
              <a:rPr lang="en-US" altLang="zh-CN" sz="1000">
                <a:sym typeface="+mn-ea"/>
              </a:rPr>
              <a:t>alt + insert</a:t>
            </a:r>
            <a:r>
              <a:rPr lang="zh-CN" altLang="en-US" sz="1000">
                <a:sym typeface="+mn-ea"/>
              </a:rPr>
              <a:t>，选择 </a:t>
            </a:r>
            <a:r>
              <a:rPr lang="en-US" altLang="zh-CN" sz="1000">
                <a:sym typeface="+mn-ea"/>
              </a:rPr>
              <a:t>Dependency</a:t>
            </a:r>
            <a:endParaRPr lang="en-US" altLang="zh-CN" sz="100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000">
                <a:sym typeface="+mn-ea"/>
              </a:rPr>
              <a:t>在</a:t>
            </a:r>
            <a:r>
              <a:rPr lang="zh-CN" altLang="en-US" sz="1000">
                <a:solidFill>
                  <a:srgbClr val="080808"/>
                </a:solidFill>
                <a:latin typeface="Arial Unicode MS"/>
                <a:sym typeface="+mn-ea"/>
              </a:rPr>
              <a:t>弹出的面板中搜索对应坐标，然后双击选中对应坐标</a:t>
            </a:r>
            <a:endParaRPr lang="en-US" altLang="zh-CN" sz="1000">
              <a:solidFill>
                <a:srgbClr val="080808"/>
              </a:solidFill>
              <a:latin typeface="Arial Unicode MS"/>
            </a:endParaRPr>
          </a:p>
          <a:p>
            <a:pPr marL="342900" indent="-342900">
              <a:buAutoNum type="arabicPeriod"/>
            </a:pPr>
            <a:r>
              <a:rPr lang="zh-CN" altLang="en-US" sz="1000">
                <a:sym typeface="+mn-ea"/>
              </a:rPr>
              <a:t>点击刷新按钮，使坐标生效</a:t>
            </a:r>
            <a:endParaRPr lang="zh-CN" altLang="en-US" sz="1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8065" y="4179570"/>
            <a:ext cx="602615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①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4093" y="1063018"/>
            <a:ext cx="2095682" cy="15088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文本占位符 2"/>
          <p:cNvSpPr txBox="1"/>
          <p:nvPr/>
        </p:nvSpPr>
        <p:spPr>
          <a:xfrm>
            <a:off x="4044233" y="3536736"/>
            <a:ext cx="457664" cy="5171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②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68" y="1727183"/>
            <a:ext cx="2095682" cy="222523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585" y="2131060"/>
            <a:ext cx="3515360" cy="1275715"/>
          </a:xfrm>
          <a:prstGeom prst="rect">
            <a:avLst/>
          </a:prstGeom>
        </p:spPr>
      </p:pic>
      <p:sp>
        <p:nvSpPr>
          <p:cNvPr id="14" name="文本占位符 2"/>
          <p:cNvSpPr txBox="1"/>
          <p:nvPr/>
        </p:nvSpPr>
        <p:spPr>
          <a:xfrm>
            <a:off x="7507425" y="2647990"/>
            <a:ext cx="457664" cy="5171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③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040" y="9715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Maven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的依赖管理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/>
        </p:nvSpPr>
        <p:spPr>
          <a:xfrm>
            <a:off x="255905" y="735330"/>
            <a:ext cx="4161155" cy="268605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200">
                <a:sym typeface="+mn-ea"/>
              </a:rPr>
              <a:t>使用坐标导入 </a:t>
            </a:r>
            <a:r>
              <a:rPr lang="en-US" altLang="zh-CN" sz="1200">
                <a:sym typeface="+mn-ea"/>
              </a:rPr>
              <a:t>jar </a:t>
            </a:r>
            <a:r>
              <a:rPr sz="1200">
                <a:sym typeface="+mn-ea"/>
              </a:rPr>
              <a:t>包 </a:t>
            </a:r>
            <a:r>
              <a:rPr lang="en-US" altLang="zh-CN" sz="1200">
                <a:sym typeface="+mn-ea"/>
              </a:rPr>
              <a:t>– </a:t>
            </a:r>
            <a:r>
              <a:rPr sz="1200">
                <a:sym typeface="+mn-ea"/>
              </a:rPr>
              <a:t>自动导入</a:t>
            </a:r>
            <a:endParaRPr sz="1200"/>
          </a:p>
        </p:txBody>
      </p:sp>
      <p:sp>
        <p:nvSpPr>
          <p:cNvPr id="3" name="文本框 2"/>
          <p:cNvSpPr txBox="1"/>
          <p:nvPr/>
        </p:nvSpPr>
        <p:spPr>
          <a:xfrm>
            <a:off x="346710" y="1130300"/>
            <a:ext cx="4572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AutoNum type="arabicPeriod"/>
            </a:pPr>
            <a:r>
              <a:rPr lang="zh-CN" altLang="en-US" sz="1000">
                <a:sym typeface="+mn-ea"/>
              </a:rPr>
              <a:t>选择 </a:t>
            </a:r>
            <a:r>
              <a:rPr lang="en-US" altLang="zh-CN" sz="1000">
                <a:sym typeface="+mn-ea"/>
              </a:rPr>
              <a:t>IDEA</a:t>
            </a:r>
            <a:r>
              <a:rPr lang="zh-CN" altLang="en-US" sz="1000">
                <a:sym typeface="+mn-ea"/>
              </a:rPr>
              <a:t>中 </a:t>
            </a:r>
            <a:r>
              <a:rPr lang="en-US" altLang="zh-CN" sz="1000">
                <a:sym typeface="+mn-ea"/>
              </a:rPr>
              <a:t>File --&gt; Settings</a:t>
            </a:r>
            <a:endParaRPr lang="en-US" altLang="zh-CN" sz="1000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zh-CN" altLang="en-US" sz="1000">
                <a:sym typeface="+mn-ea"/>
              </a:rPr>
              <a:t>在</a:t>
            </a:r>
            <a:r>
              <a:rPr lang="zh-CN" altLang="en-US" sz="1000">
                <a:solidFill>
                  <a:srgbClr val="080808"/>
                </a:solidFill>
                <a:latin typeface="Arial Unicode MS"/>
                <a:sym typeface="+mn-ea"/>
              </a:rPr>
              <a:t>弹出的面板中找到 </a:t>
            </a:r>
            <a:r>
              <a:rPr lang="en-US" altLang="zh-CN" sz="1000">
                <a:solidFill>
                  <a:srgbClr val="080808"/>
                </a:solidFill>
                <a:latin typeface="Arial Unicode MS"/>
                <a:sym typeface="+mn-ea"/>
              </a:rPr>
              <a:t>Build Tools</a:t>
            </a:r>
            <a:endParaRPr lang="en-US" altLang="zh-CN" sz="1000">
              <a:solidFill>
                <a:srgbClr val="080808"/>
              </a:solidFill>
              <a:latin typeface="Arial Unicode MS"/>
            </a:endParaRPr>
          </a:p>
          <a:p>
            <a:pPr marL="342900" indent="-342900">
              <a:buAutoNum type="arabicPeriod"/>
            </a:pPr>
            <a:r>
              <a:rPr lang="zh-CN" altLang="en-US" sz="1000">
                <a:sym typeface="+mn-ea"/>
              </a:rPr>
              <a:t>选择 </a:t>
            </a:r>
            <a:r>
              <a:rPr lang="en-US" altLang="zh-CN" sz="1000">
                <a:sym typeface="+mn-ea"/>
              </a:rPr>
              <a:t>Any changes</a:t>
            </a:r>
            <a:r>
              <a:rPr lang="zh-CN" altLang="en-US" sz="1000">
                <a:sym typeface="+mn-ea"/>
              </a:rPr>
              <a:t>，点击 </a:t>
            </a:r>
            <a:r>
              <a:rPr lang="en-US" altLang="zh-CN" sz="1000">
                <a:sym typeface="+mn-ea"/>
              </a:rPr>
              <a:t>ok </a:t>
            </a:r>
            <a:r>
              <a:rPr lang="zh-CN" altLang="en-US" sz="1000">
                <a:sym typeface="+mn-ea"/>
              </a:rPr>
              <a:t>即可生效</a:t>
            </a:r>
            <a:endParaRPr lang="zh-CN" altLang="en-US" sz="1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8065" y="4179570"/>
            <a:ext cx="602615" cy="299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①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  <p:sp>
        <p:nvSpPr>
          <p:cNvPr id="19" name="文本占位符 2"/>
          <p:cNvSpPr txBox="1"/>
          <p:nvPr/>
        </p:nvSpPr>
        <p:spPr>
          <a:xfrm>
            <a:off x="5597443" y="4014891"/>
            <a:ext cx="457664" cy="5171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②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663" y="1809733"/>
            <a:ext cx="2644369" cy="23319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890" y="1809750"/>
            <a:ext cx="5394960" cy="2028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040" y="9715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Maven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的依赖管理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/>
        </p:nvSpPr>
        <p:spPr>
          <a:xfrm>
            <a:off x="255905" y="735330"/>
            <a:ext cx="4161155" cy="268605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1200"/>
              <a:t>依赖范围</a:t>
            </a:r>
            <a:endParaRPr sz="1200"/>
          </a:p>
        </p:txBody>
      </p:sp>
      <p:sp>
        <p:nvSpPr>
          <p:cNvPr id="8" name="文本占位符 4"/>
          <p:cNvSpPr>
            <a:spLocks noGrp="1"/>
          </p:cNvSpPr>
          <p:nvPr/>
        </p:nvSpPr>
        <p:spPr>
          <a:xfrm>
            <a:off x="74608" y="1067013"/>
            <a:ext cx="10803459" cy="517191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1200" b="0" i="0">
                <a:solidFill>
                  <a:srgbClr val="000000"/>
                </a:solidFill>
                <a:effectLst/>
                <a:latin typeface="PingFang SC"/>
              </a:rPr>
              <a:t>通过设置坐标的依赖范围</a:t>
            </a:r>
            <a:r>
              <a:rPr lang="en-US" altLang="zh-CN" sz="1200" b="0" i="0">
                <a:solidFill>
                  <a:srgbClr val="000000"/>
                </a:solidFill>
                <a:effectLst/>
                <a:latin typeface="PingFang SC"/>
              </a:rPr>
              <a:t>(scope)</a:t>
            </a:r>
            <a:r>
              <a:rPr lang="zh-CN" altLang="en-US" sz="1200" b="0" i="0">
                <a:solidFill>
                  <a:srgbClr val="000000"/>
                </a:solidFill>
                <a:effectLst/>
                <a:latin typeface="PingFang SC"/>
              </a:rPr>
              <a:t>，可以设置 对应</a:t>
            </a:r>
            <a:r>
              <a:rPr lang="en-US" altLang="zh-CN" sz="1200" b="0" i="0">
                <a:solidFill>
                  <a:srgbClr val="000000"/>
                </a:solidFill>
                <a:effectLst/>
                <a:latin typeface="PingFang SC"/>
              </a:rPr>
              <a:t>jar</a:t>
            </a:r>
            <a:r>
              <a:rPr lang="zh-CN" altLang="en-US" sz="1200" b="0" i="0">
                <a:solidFill>
                  <a:srgbClr val="000000"/>
                </a:solidFill>
                <a:effectLst/>
                <a:latin typeface="PingFang SC"/>
              </a:rPr>
              <a:t>包的作用范围：编译环境、测试环境、</a:t>
            </a:r>
            <a:r>
              <a:rPr lang="zh-CN" altLang="en-US" sz="1200">
                <a:solidFill>
                  <a:srgbClr val="000000"/>
                </a:solidFill>
                <a:latin typeface="PingFang SC"/>
              </a:rPr>
              <a:t>运行环境</a:t>
            </a:r>
            <a:endParaRPr lang="en-US" altLang="zh-CN" sz="1200" b="0" i="0">
              <a:solidFill>
                <a:srgbClr val="000000"/>
              </a:solidFill>
              <a:effectLst/>
              <a:latin typeface="PingFang SC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3660" y="1647190"/>
            <a:ext cx="2477770" cy="1129665"/>
          </a:xfrm>
          <a:prstGeom prst="rect">
            <a:avLst/>
          </a:prstGeom>
        </p:spPr>
      </p:pic>
      <p:graphicFrame>
        <p:nvGraphicFramePr>
          <p:cNvPr id="12" name="表格 1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00990" y="1647190"/>
          <a:ext cx="6016625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25"/>
                <a:gridCol w="1203325"/>
                <a:gridCol w="1203325"/>
                <a:gridCol w="1203325"/>
                <a:gridCol w="1203325"/>
              </a:tblGrid>
              <a:tr h="579120">
                <a:tc>
                  <a:txBody>
                    <a:bodyPr/>
                    <a:lstStyle/>
                    <a:p>
                      <a:r>
                        <a:rPr lang="zh-CN" altLang="en-US" sz="1600"/>
                        <a:t>依赖范围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编译</a:t>
                      </a:r>
                      <a:r>
                        <a:rPr lang="en-US" altLang="zh-CN" sz="1600"/>
                        <a:t>classpath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测试</a:t>
                      </a:r>
                      <a:r>
                        <a:rPr lang="en-US" altLang="zh-CN" sz="1600"/>
                        <a:t>classpath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运行</a:t>
                      </a:r>
                      <a:r>
                        <a:rPr lang="en-US" altLang="zh-CN" sz="1600"/>
                        <a:t>classpath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例子</a:t>
                      </a:r>
                      <a:endParaRPr lang="zh-CN" altLang="en-US" sz="160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altLang="zh-CN" sz="1600" b="1"/>
                        <a:t>compile</a:t>
                      </a:r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logback</a:t>
                      </a: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altLang="zh-CN" sz="1600" b="1"/>
                        <a:t>test</a:t>
                      </a:r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-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-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Junit</a:t>
                      </a: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altLang="zh-CN" sz="1600" b="1"/>
                        <a:t>provided</a:t>
                      </a:r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-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servlet-api</a:t>
                      </a: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altLang="zh-CN" sz="1600" b="1"/>
                        <a:t>runtime</a:t>
                      </a:r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-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/>
                        <a:t>jdbc</a:t>
                      </a:r>
                      <a:r>
                        <a:rPr lang="zh-CN" altLang="en-US" sz="1400"/>
                        <a:t>驱动</a:t>
                      </a:r>
                      <a:endParaRPr lang="zh-CN" altLang="en-US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altLang="zh-CN" sz="1600" b="1"/>
                        <a:t>system</a:t>
                      </a:r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Y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-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/>
                        <a:t>存储在本地的</a:t>
                      </a:r>
                      <a:r>
                        <a:rPr lang="en-US" altLang="zh-CN" sz="1400"/>
                        <a:t>jar</a:t>
                      </a:r>
                      <a:r>
                        <a:rPr lang="zh-CN" altLang="en-US" sz="1400"/>
                        <a:t>包</a:t>
                      </a:r>
                      <a:endParaRPr lang="zh-CN" altLang="en-US" sz="140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en-US" altLang="zh-CN" sz="1600" b="1"/>
                        <a:t>import</a:t>
                      </a:r>
                      <a:endParaRPr lang="zh-CN" altLang="en-US" sz="1600" b="1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600"/>
                        <a:t>引入</a:t>
                      </a:r>
                      <a:r>
                        <a:rPr lang="en-US" altLang="zh-CN" sz="1600"/>
                        <a:t>DependencyManagement</a:t>
                      </a:r>
                      <a:endParaRPr lang="zh-CN" altLang="en-US" sz="160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0" name="文本占位符 4"/>
          <p:cNvSpPr txBox="1"/>
          <p:nvPr/>
        </p:nvSpPr>
        <p:spPr>
          <a:xfrm>
            <a:off x="300990" y="4483735"/>
            <a:ext cx="9205595" cy="319405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1000">
                <a:solidFill>
                  <a:srgbClr val="000000"/>
                </a:solidFill>
                <a:latin typeface="PingFang SC"/>
              </a:rPr>
              <a:t>&lt;scope&gt;</a:t>
            </a:r>
            <a:r>
              <a:rPr lang="zh-CN" altLang="en-US" sz="1000">
                <a:solidFill>
                  <a:srgbClr val="000000"/>
                </a:solidFill>
                <a:latin typeface="PingFang SC"/>
              </a:rPr>
              <a:t>默认值：</a:t>
            </a:r>
            <a:r>
              <a:rPr lang="en-US" altLang="zh-CN" sz="1000">
                <a:solidFill>
                  <a:srgbClr val="000000"/>
                </a:solidFill>
                <a:latin typeface="PingFang SC"/>
              </a:rPr>
              <a:t>compile</a:t>
            </a:r>
            <a:endParaRPr lang="zh-CN" altLang="en-US" sz="1000">
              <a:solidFill>
                <a:srgbClr val="000000"/>
              </a:solidFill>
              <a:latin typeface="PingFang S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040" y="9715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Maven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的依赖管理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595" y="688340"/>
            <a:ext cx="43561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父子项目和多模块项目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1780" y="1059815"/>
            <a:ext cx="87274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在 Maven 中，可以通过创建父子项目结构来管理多个模块之间的依赖关系。父项目（也称为聚合器项目）通常不包含实际的代码，而是用于定义子模块之间的共同配置和依赖关系。</a:t>
            </a:r>
            <a:endParaRPr lang="zh-CN" altLang="en-US" sz="1200">
              <a:solidFill>
                <a:schemeClr val="accent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endParaRPr lang="zh-CN" altLang="en-US" sz="1200">
              <a:solidFill>
                <a:schemeClr val="accent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120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父子项目</a:t>
            </a:r>
            <a:endParaRPr lang="zh-CN" altLang="en-US" sz="1200">
              <a:solidFill>
                <a:schemeClr val="accent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120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父 POM：创建一个父 pom.xml 文件，其中定义公共的依赖、插件配置、属性等。父 POM 的 &lt;packaging&gt; 元素应设置为 pom。</a:t>
            </a:r>
            <a:endParaRPr lang="zh-CN" altLang="en-US" sz="1200">
              <a:solidFill>
                <a:schemeClr val="accent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r>
              <a:rPr lang="zh-CN" altLang="en-US" sz="120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子模块：在父项目的根目录下创建子模块目录，并在每个子模块目录中创建 pom.xml 文件。子模块的 pom.xml 文件中通过 &lt;parent&gt; 元素引用父 POM。</a:t>
            </a:r>
            <a:endParaRPr lang="zh-CN" altLang="en-US" sz="1200">
              <a:solidFill>
                <a:schemeClr val="accent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69745" y="2845435"/>
            <a:ext cx="4572000" cy="112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&lt;parent&gt;  </a:t>
            </a:r>
            <a:endParaRPr lang="zh-CN" altLang="en-US"/>
          </a:p>
          <a:p>
            <a:r>
              <a:rPr lang="zh-CN" altLang="en-US"/>
              <a:t>    &lt;groupId&gt;com.example&lt;/groupId&gt;  </a:t>
            </a:r>
            <a:endParaRPr lang="zh-CN" altLang="en-US"/>
          </a:p>
          <a:p>
            <a:r>
              <a:rPr lang="zh-CN" altLang="en-US"/>
              <a:t>    &lt;artifactId&gt;parent-project&lt;/artifactId&gt;  </a:t>
            </a:r>
            <a:endParaRPr lang="zh-CN" altLang="en-US"/>
          </a:p>
          <a:p>
            <a:r>
              <a:rPr lang="zh-CN" altLang="en-US"/>
              <a:t>    &lt;version&gt;1.0-SNAPSHOT&lt;/version&gt;  </a:t>
            </a:r>
            <a:endParaRPr lang="zh-CN" altLang="en-US"/>
          </a:p>
          <a:p>
            <a:r>
              <a:rPr lang="zh-CN" altLang="en-US"/>
              <a:t>&lt;/parent&gt;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040" y="9715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Maven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的依赖管理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3690" y="695325"/>
            <a:ext cx="8459470" cy="151320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Aft>
                <a:spcPts val="600"/>
              </a:spcAft>
            </a:pPr>
            <a:r>
              <a:rPr lang="zh-CN" altLang="en-US" sz="1400" b="0" i="0">
                <a:solidFill>
                  <a:srgbClr val="05073B"/>
                </a:solidFill>
                <a:latin typeface="Times New Roman" panose="02020603050405020304" charset="0"/>
                <a:ea typeface="-apple-system"/>
                <a:cs typeface="Times New Roman" panose="02020603050405020304" charset="0"/>
              </a:rPr>
              <a:t>依赖的继承和传递</a:t>
            </a:r>
            <a:endParaRPr lang="zh-CN" altLang="en-US" sz="1400" b="0" i="0">
              <a:solidFill>
                <a:srgbClr val="05073B"/>
              </a:solidFill>
              <a:latin typeface="Times New Roman" panose="02020603050405020304" charset="0"/>
              <a:ea typeface="-apple-system"/>
              <a:cs typeface="Times New Roman" panose="02020603050405020304" charset="0"/>
            </a:endParaRPr>
          </a:p>
          <a:p>
            <a:pPr marL="0" indent="0"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sz="1200" b="0" i="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依赖继承：在父 </a:t>
            </a:r>
            <a:r>
              <a:rPr lang="en-US" altLang="zh-CN" sz="1200" b="0" i="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POM </a:t>
            </a:r>
            <a:r>
              <a:rPr lang="zh-CN" altLang="en-US" sz="1200" b="0" i="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中声明的依赖项会自动被所有子模块继承。但是，子模块可以覆盖这些依赖项（例如，通过指定不同的版本）。</a:t>
            </a:r>
            <a:endParaRPr lang="zh-CN" altLang="en-US" sz="1200" b="0" i="0">
              <a:solidFill>
                <a:schemeClr val="accent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  <a:p>
            <a:pPr marL="0" indent="0"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sz="1200" b="0" i="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依赖传递：如果模块 </a:t>
            </a:r>
            <a:r>
              <a:rPr lang="en-US" altLang="zh-CN" sz="1200" b="0" i="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 </a:t>
            </a:r>
            <a:r>
              <a:rPr lang="zh-CN" altLang="en-US" sz="1200" b="0" i="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依赖于模块 </a:t>
            </a:r>
            <a:r>
              <a:rPr lang="en-US" altLang="zh-CN" sz="1200" b="0" i="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B</a:t>
            </a:r>
            <a:r>
              <a:rPr lang="zh-CN" altLang="en-US" sz="1200" b="0" i="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，而模块 </a:t>
            </a:r>
            <a:r>
              <a:rPr lang="en-US" altLang="zh-CN" sz="1200" b="0" i="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B </a:t>
            </a:r>
            <a:r>
              <a:rPr lang="zh-CN" altLang="en-US" sz="1200" b="0" i="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又依赖于模块 </a:t>
            </a:r>
            <a:r>
              <a:rPr lang="en-US" altLang="zh-CN" sz="1200" b="0" i="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</a:t>
            </a:r>
            <a:r>
              <a:rPr lang="zh-CN" altLang="en-US" sz="1200" b="0" i="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，那么模块 </a:t>
            </a:r>
            <a:r>
              <a:rPr lang="en-US" altLang="zh-CN" sz="1200" b="0" i="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A </a:t>
            </a:r>
            <a:r>
              <a:rPr lang="zh-CN" altLang="en-US" sz="1200" b="0" i="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将自动获得对模块 </a:t>
            </a:r>
            <a:r>
              <a:rPr lang="en-US" altLang="zh-CN" sz="1200" b="0" i="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C </a:t>
            </a:r>
            <a:r>
              <a:rPr lang="zh-CN" altLang="en-US" sz="1200" b="0" i="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的依赖（称为传递依赖）。但是，可以通过</a:t>
            </a:r>
            <a:r>
              <a:rPr lang="en-US" altLang="zh-CN" sz="1200" b="0" i="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 &lt;dependencyManagement&gt; </a:t>
            </a:r>
            <a:r>
              <a:rPr lang="zh-CN" altLang="en-US" sz="1200" b="0" i="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部分在父 </a:t>
            </a:r>
            <a:r>
              <a:rPr lang="en-US" altLang="zh-CN" sz="1200" b="0" i="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POM </a:t>
            </a:r>
            <a:r>
              <a:rPr lang="zh-CN" altLang="en-US" sz="1200" b="0" i="0">
                <a:solidFill>
                  <a:schemeClr val="accent1"/>
                </a:solidFill>
                <a:latin typeface="幼圆" panose="02010509060101010101" charset="-122"/>
                <a:ea typeface="幼圆" panose="02010509060101010101" charset="-122"/>
                <a:cs typeface="幼圆" panose="02010509060101010101" charset="-122"/>
              </a:rPr>
              <a:t>中控制依赖的版本，而不实际添加依赖到子模块的类路径中。</a:t>
            </a:r>
            <a:endParaRPr lang="zh-CN" altLang="en-US" sz="1200" b="0" i="0">
              <a:solidFill>
                <a:schemeClr val="accent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2655" y="1797050"/>
            <a:ext cx="6435090" cy="31445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000"/>
              <a:t>&lt;!-- 在父 POM 中 --&gt;  </a:t>
            </a:r>
            <a:endParaRPr lang="zh-CN" altLang="en-US" sz="1000"/>
          </a:p>
          <a:p>
            <a:r>
              <a:rPr lang="zh-CN" altLang="en-US" sz="1000"/>
              <a:t>&lt;dependencyManagement&gt;  </a:t>
            </a:r>
            <a:endParaRPr lang="zh-CN" altLang="en-US" sz="1000"/>
          </a:p>
          <a:p>
            <a:r>
              <a:rPr lang="zh-CN" altLang="en-US" sz="1000"/>
              <a:t>    &lt;dependencies&gt;  </a:t>
            </a:r>
            <a:endParaRPr lang="zh-CN" altLang="en-US" sz="1000"/>
          </a:p>
          <a:p>
            <a:r>
              <a:rPr lang="zh-CN" altLang="en-US" sz="1000"/>
              <a:t>        &lt;dependency&gt;  </a:t>
            </a:r>
            <a:endParaRPr lang="zh-CN" altLang="en-US" sz="1000"/>
          </a:p>
          <a:p>
            <a:r>
              <a:rPr lang="zh-CN" altLang="en-US" sz="1000"/>
              <a:t>            &lt;groupId&gt;com.example.dependency&lt;/groupId&gt;  </a:t>
            </a:r>
            <a:endParaRPr lang="zh-CN" altLang="en-US" sz="1000"/>
          </a:p>
          <a:p>
            <a:r>
              <a:rPr lang="zh-CN" altLang="en-US" sz="1000"/>
              <a:t>            &lt;artifactId&gt;common-lib&lt;/artifactId&gt;  </a:t>
            </a:r>
            <a:endParaRPr lang="zh-CN" altLang="en-US" sz="1000"/>
          </a:p>
          <a:p>
            <a:r>
              <a:rPr lang="zh-CN" altLang="en-US" sz="1000"/>
              <a:t>            &lt;version&gt;1.0.0&lt;/version&gt;  </a:t>
            </a:r>
            <a:endParaRPr lang="zh-CN" altLang="en-US" sz="1000"/>
          </a:p>
          <a:p>
            <a:r>
              <a:rPr lang="zh-CN" altLang="en-US" sz="1000"/>
              <a:t>        &lt;/dependency&gt;  </a:t>
            </a:r>
            <a:endParaRPr lang="zh-CN" altLang="en-US" sz="1000"/>
          </a:p>
          <a:p>
            <a:r>
              <a:rPr lang="zh-CN" altLang="en-US" sz="1000"/>
              <a:t>    &lt;/dependencies&gt;  </a:t>
            </a:r>
            <a:endParaRPr lang="zh-CN" altLang="en-US" sz="1000"/>
          </a:p>
          <a:p>
            <a:r>
              <a:rPr lang="zh-CN" altLang="en-US" sz="1000"/>
              <a:t>&lt;/dependencyManagement&gt;  </a:t>
            </a:r>
            <a:endParaRPr lang="zh-CN" altLang="en-US" sz="1000"/>
          </a:p>
          <a:p>
            <a:r>
              <a:rPr lang="zh-CN" altLang="en-US" sz="1000"/>
              <a:t>&lt;!-- 在子模块中 --&gt;  </a:t>
            </a:r>
            <a:endParaRPr lang="zh-CN" altLang="en-US" sz="1000"/>
          </a:p>
          <a:p>
            <a:r>
              <a:rPr lang="zh-CN" altLang="en-US" sz="1000"/>
              <a:t>&lt;dependencies&gt;  </a:t>
            </a:r>
            <a:endParaRPr lang="zh-CN" altLang="en-US" sz="1000"/>
          </a:p>
          <a:p>
            <a:r>
              <a:rPr lang="zh-CN" altLang="en-US" sz="1000"/>
              <a:t>    &lt;dependency&gt;  </a:t>
            </a:r>
            <a:endParaRPr lang="zh-CN" altLang="en-US" sz="1000"/>
          </a:p>
          <a:p>
            <a:r>
              <a:rPr lang="zh-CN" altLang="en-US" sz="1000"/>
              <a:t>        &lt;groupId&gt;com.example.dependency&lt;/groupId&gt;  </a:t>
            </a:r>
            <a:endParaRPr lang="zh-CN" altLang="en-US" sz="1000"/>
          </a:p>
          <a:p>
            <a:r>
              <a:rPr lang="zh-CN" altLang="en-US" sz="1000"/>
              <a:t>        &lt;artifactId&gt;common-lib&lt;/artifactId&gt;  </a:t>
            </a:r>
            <a:endParaRPr lang="zh-CN" altLang="en-US" sz="1000"/>
          </a:p>
          <a:p>
            <a:r>
              <a:rPr lang="zh-CN" altLang="en-US" sz="1000"/>
              <a:t>        &lt;!-- 这里不需要指定版本，因为它被父 POM 中的 dependencyManagement 控制 --&gt;  </a:t>
            </a:r>
            <a:endParaRPr lang="zh-CN" altLang="en-US" sz="1000"/>
          </a:p>
          <a:p>
            <a:r>
              <a:rPr lang="zh-CN" altLang="en-US" sz="1000"/>
              <a:t>    &lt;/dependency&gt;  </a:t>
            </a:r>
            <a:endParaRPr lang="zh-CN" altLang="en-US" sz="1000"/>
          </a:p>
          <a:p>
            <a:r>
              <a:rPr lang="zh-CN" altLang="en-US" sz="1000"/>
              <a:t>&lt;/dependencies&gt;</a:t>
            </a:r>
            <a:endParaRPr lang="zh-CN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040" y="9715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Maven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的依赖管理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3690" y="695325"/>
            <a:ext cx="8459470" cy="151320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Aft>
                <a:spcPts val="600"/>
              </a:spcAft>
            </a:pPr>
            <a:r>
              <a:rPr lang="zh-CN" altLang="en-US" sz="1400" b="1" i="0">
                <a:solidFill>
                  <a:srgbClr val="05073B"/>
                </a:solidFill>
                <a:latin typeface="Times New Roman" panose="02020603050405020304" charset="0"/>
                <a:ea typeface="-apple-system"/>
                <a:cs typeface="Times New Roman" panose="02020603050405020304" charset="0"/>
              </a:rPr>
              <a:t>依赖的排除</a:t>
            </a:r>
            <a:endParaRPr lang="zh-CN" altLang="en-US" sz="1400" b="1" i="0">
              <a:solidFill>
                <a:srgbClr val="05073B"/>
              </a:solidFill>
              <a:latin typeface="Times New Roman" panose="02020603050405020304" charset="0"/>
              <a:ea typeface="-apple-system"/>
              <a:cs typeface="Times New Roman" panose="02020603050405020304" charset="0"/>
            </a:endParaRPr>
          </a:p>
          <a:p>
            <a:pPr marL="0" indent="457200">
              <a:spcAft>
                <a:spcPts val="600"/>
              </a:spcAft>
            </a:pPr>
            <a:r>
              <a:rPr lang="zh-CN" altLang="en-US" sz="1400" b="0" i="0">
                <a:solidFill>
                  <a:srgbClr val="05073B"/>
                </a:solidFill>
                <a:latin typeface="Times New Roman" panose="02020603050405020304" charset="0"/>
                <a:ea typeface="-apple-system"/>
                <a:cs typeface="Times New Roman" panose="02020603050405020304" charset="0"/>
              </a:rPr>
              <a:t>在引用多个模块时可能会发生版本兼容冲突问题，通过 excludes 标签即可实现依赖排除</a:t>
            </a:r>
            <a:endParaRPr lang="zh-CN" altLang="en-US" sz="1400" b="0" i="0">
              <a:solidFill>
                <a:srgbClr val="05073B"/>
              </a:solidFill>
              <a:latin typeface="Times New Roman" panose="02020603050405020304" charset="0"/>
              <a:ea typeface="-apple-system"/>
              <a:cs typeface="Times New Roman" panose="02020603050405020304" charset="0"/>
            </a:endParaRPr>
          </a:p>
          <a:p>
            <a:pPr marL="0" indent="457200">
              <a:spcAft>
                <a:spcPts val="600"/>
              </a:spcAft>
            </a:pPr>
            <a:r>
              <a:rPr lang="zh-CN" altLang="en-US" sz="1400" b="0" i="0">
                <a:solidFill>
                  <a:srgbClr val="05073B"/>
                </a:solidFill>
                <a:latin typeface="Times New Roman" panose="02020603050405020304" charset="0"/>
                <a:ea typeface="-apple-system"/>
                <a:cs typeface="Times New Roman" panose="02020603050405020304" charset="0"/>
              </a:rPr>
              <a:t>有时候，我们可能不希望某个特定的传递性依赖被包含在项目中。这时可以使用排除机制来排除不需要的依赖项。排除可以在全局范围内进行，也可以针对特定的依赖项进行设置。</a:t>
            </a:r>
            <a:endParaRPr lang="zh-CN" altLang="en-US" sz="1400" b="0" i="0">
              <a:solidFill>
                <a:srgbClr val="05073B"/>
              </a:solidFill>
              <a:latin typeface="Times New Roman" panose="02020603050405020304" charset="0"/>
              <a:ea typeface="-apple-system"/>
              <a:cs typeface="Times New Roman" panose="02020603050405020304" charset="0"/>
            </a:endParaRPr>
          </a:p>
          <a:p>
            <a:pPr marL="0" indent="457200">
              <a:spcAft>
                <a:spcPts val="600"/>
              </a:spcAft>
            </a:pPr>
            <a:r>
              <a:rPr lang="zh-CN" altLang="en-US" sz="1400">
                <a:solidFill>
                  <a:srgbClr val="05073B"/>
                </a:solidFill>
                <a:latin typeface="Times New Roman" panose="02020603050405020304" charset="0"/>
                <a:ea typeface="-apple-system"/>
                <a:cs typeface="Times New Roman" panose="02020603050405020304" charset="0"/>
                <a:sym typeface="+mn-ea"/>
              </a:rPr>
              <a:t>要排除特定依赖项的传递性依赖，可以在该依赖项的scope元素下使用exclusions子元素：</a:t>
            </a:r>
            <a:endParaRPr lang="zh-CN" altLang="en-US" sz="1400">
              <a:solidFill>
                <a:srgbClr val="05073B"/>
              </a:solidFill>
              <a:latin typeface="Times New Roman" panose="02020603050405020304" charset="0"/>
              <a:ea typeface="-apple-system"/>
              <a:cs typeface="Times New Roman" panose="02020603050405020304" charset="0"/>
              <a:sym typeface="+mn-ea"/>
            </a:endParaRPr>
          </a:p>
          <a:p>
            <a:pPr marL="0" indent="457200">
              <a:spcAft>
                <a:spcPts val="600"/>
              </a:spcAft>
            </a:pPr>
            <a:endParaRPr lang="zh-CN" altLang="en-US" sz="1400" b="0" i="0">
              <a:solidFill>
                <a:srgbClr val="05073B"/>
              </a:solidFill>
              <a:latin typeface="Times New Roman" panose="02020603050405020304" charset="0"/>
              <a:ea typeface="-apple-system"/>
              <a:cs typeface="Times New Roman" panose="02020603050405020304" charset="0"/>
            </a:endParaRPr>
          </a:p>
          <a:p>
            <a:pPr marL="0" indent="457200">
              <a:spcAft>
                <a:spcPts val="600"/>
              </a:spcAft>
            </a:pPr>
            <a:endParaRPr lang="zh-CN" altLang="en-US" sz="1400" b="0" i="0">
              <a:solidFill>
                <a:srgbClr val="05073B"/>
              </a:solidFill>
              <a:latin typeface="Times New Roman" panose="02020603050405020304" charset="0"/>
              <a:ea typeface="-apple-system"/>
              <a:cs typeface="Times New Roman" panose="02020603050405020304" charset="0"/>
            </a:endParaRPr>
          </a:p>
          <a:p>
            <a:pPr marL="0" indent="457200">
              <a:spcAft>
                <a:spcPts val="600"/>
              </a:spcAft>
            </a:pPr>
            <a:endParaRPr lang="zh-CN" altLang="en-US" sz="1400" b="0" i="0">
              <a:solidFill>
                <a:srgbClr val="05073B"/>
              </a:solidFill>
              <a:latin typeface="Times New Roman" panose="02020603050405020304" charset="0"/>
              <a:ea typeface="-apple-system"/>
              <a:cs typeface="Times New Roman" panose="02020603050405020304" charset="0"/>
            </a:endParaRPr>
          </a:p>
          <a:p>
            <a:pPr marL="0" indent="457200">
              <a:spcAft>
                <a:spcPts val="600"/>
              </a:spcAft>
            </a:pPr>
            <a:endParaRPr lang="zh-CN" altLang="en-US" sz="1400" b="0" i="0">
              <a:solidFill>
                <a:srgbClr val="05073B"/>
              </a:solidFill>
              <a:latin typeface="Times New Roman" panose="02020603050405020304" charset="0"/>
              <a:ea typeface="-apple-system"/>
              <a:cs typeface="Times New Roman" panose="02020603050405020304" charset="0"/>
            </a:endParaRPr>
          </a:p>
          <a:p>
            <a:pPr marL="0" indent="457200">
              <a:spcAft>
                <a:spcPts val="600"/>
              </a:spcAft>
            </a:pPr>
            <a:endParaRPr lang="zh-CN" altLang="en-US" sz="1400" b="0" i="0">
              <a:solidFill>
                <a:srgbClr val="05073B"/>
              </a:solidFill>
              <a:latin typeface="Times New Roman" panose="02020603050405020304" charset="0"/>
              <a:ea typeface="-apple-system"/>
              <a:cs typeface="Times New Roman" panose="02020603050405020304" charset="0"/>
            </a:endParaRPr>
          </a:p>
          <a:p>
            <a:pPr marL="0" indent="457200">
              <a:spcAft>
                <a:spcPts val="600"/>
              </a:spcAft>
            </a:pPr>
            <a:endParaRPr lang="zh-CN" altLang="en-US" sz="1400" b="0" i="0">
              <a:solidFill>
                <a:srgbClr val="05073B"/>
              </a:solidFill>
              <a:latin typeface="Times New Roman" panose="02020603050405020304" charset="0"/>
              <a:ea typeface="-apple-system"/>
              <a:cs typeface="Times New Roman" panose="02020603050405020304" charset="0"/>
            </a:endParaRPr>
          </a:p>
          <a:p>
            <a:pPr marL="0" indent="0">
              <a:spcAft>
                <a:spcPct val="0"/>
              </a:spcAft>
              <a:buFont typeface="Arial" panose="020B0604020202020204"/>
              <a:buNone/>
            </a:pPr>
            <a:endParaRPr lang="zh-CN" altLang="en-US" sz="1200" b="0" i="0">
              <a:solidFill>
                <a:schemeClr val="accent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5665" y="2092325"/>
            <a:ext cx="4543425" cy="2609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17" name="Text Placeholder 4"/>
          <p:cNvSpPr txBox="1"/>
          <p:nvPr/>
        </p:nvSpPr>
        <p:spPr>
          <a:xfrm>
            <a:off x="509050" y="296181"/>
            <a:ext cx="2810469" cy="4967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 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GB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8" name="直接连接符 117"/>
          <p:cNvCxnSpPr/>
          <p:nvPr/>
        </p:nvCxnSpPr>
        <p:spPr>
          <a:xfrm>
            <a:off x="636062" y="909077"/>
            <a:ext cx="7649852" cy="0"/>
          </a:xfrm>
          <a:prstGeom prst="line">
            <a:avLst/>
          </a:prstGeom>
          <a:noFill/>
          <a:ln w="9525" cap="flat" cmpd="sng" algn="ctr">
            <a:solidFill>
              <a:schemeClr val="bg1"/>
            </a:solidFill>
            <a:prstDash val="solid"/>
          </a:ln>
          <a:effectLst/>
        </p:spPr>
      </p:cxnSp>
      <p:sp>
        <p:nvSpPr>
          <p:cNvPr id="38" name="矩形 37"/>
          <p:cNvSpPr/>
          <p:nvPr/>
        </p:nvSpPr>
        <p:spPr>
          <a:xfrm>
            <a:off x="1" y="1173637"/>
            <a:ext cx="9144000" cy="3265139"/>
          </a:xfrm>
          <a:prstGeom prst="rect">
            <a:avLst/>
          </a:prstGeom>
          <a:solidFill>
            <a:srgbClr val="021446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Freeform 81"/>
          <p:cNvSpPr/>
          <p:nvPr>
            <p:custDataLst>
              <p:tags r:id="rId2"/>
            </p:custDataLst>
          </p:nvPr>
        </p:nvSpPr>
        <p:spPr bwMode="auto">
          <a:xfrm>
            <a:off x="1406656" y="2092811"/>
            <a:ext cx="5803772" cy="1678037"/>
          </a:xfrm>
          <a:custGeom>
            <a:avLst/>
            <a:gdLst>
              <a:gd name="T0" fmla="*/ 0 w 5049"/>
              <a:gd name="T1" fmla="*/ 1263 h 1460"/>
              <a:gd name="T2" fmla="*/ 1159 w 5049"/>
              <a:gd name="T3" fmla="*/ 48 h 1460"/>
              <a:gd name="T4" fmla="*/ 2611 w 5049"/>
              <a:gd name="T5" fmla="*/ 1263 h 1460"/>
              <a:gd name="T6" fmla="*/ 2611 w 5049"/>
              <a:gd name="T7" fmla="*/ 1227 h 1460"/>
              <a:gd name="T8" fmla="*/ 3888 w 5049"/>
              <a:gd name="T9" fmla="*/ 15 h 1460"/>
              <a:gd name="T10" fmla="*/ 5049 w 5049"/>
              <a:gd name="T11" fmla="*/ 1138 h 1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49" h="1460">
                <a:moveTo>
                  <a:pt x="0" y="1263"/>
                </a:moveTo>
                <a:cubicBezTo>
                  <a:pt x="192" y="1062"/>
                  <a:pt x="724" y="48"/>
                  <a:pt x="1159" y="48"/>
                </a:cubicBezTo>
                <a:cubicBezTo>
                  <a:pt x="1594" y="48"/>
                  <a:pt x="2369" y="1066"/>
                  <a:pt x="2611" y="1263"/>
                </a:cubicBezTo>
                <a:cubicBezTo>
                  <a:pt x="2853" y="1460"/>
                  <a:pt x="2398" y="1435"/>
                  <a:pt x="2611" y="1227"/>
                </a:cubicBezTo>
                <a:cubicBezTo>
                  <a:pt x="2824" y="1019"/>
                  <a:pt x="3482" y="30"/>
                  <a:pt x="3888" y="15"/>
                </a:cubicBezTo>
                <a:cubicBezTo>
                  <a:pt x="4294" y="0"/>
                  <a:pt x="4807" y="904"/>
                  <a:pt x="5049" y="1138"/>
                </a:cubicBezTo>
              </a:path>
            </a:pathLst>
          </a:custGeom>
          <a:noFill/>
          <a:ln w="508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8580" tIns="34290" rIns="68580" bIns="3429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 Box 1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8630" y="1784350"/>
            <a:ext cx="151638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 defTabSz="914400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如何新建Maven项目，Maven项目的结构是什么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Text Box 3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51050" y="2824480"/>
            <a:ext cx="153416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 defTabSz="914400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Maven的各个生命周期，通过这些生命周期我们可以干什么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 Box 4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80765" y="1579245"/>
            <a:ext cx="1591945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 defTabSz="914400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如何进行依赖管理，父子项目、多模块项目如何管理依赖，依赖的继承和传递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Text Box 4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97170" y="2765425"/>
            <a:ext cx="1259840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noAutofit/>
          </a:bodyPr>
          <a:lstStyle/>
          <a:p>
            <a:pPr algn="ctr" defTabSz="914400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如何在Maven项目中依赖外部jar，如何将第三方jar上传到本地Maven仓库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Text Box 4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557010" y="1678305"/>
            <a:ext cx="162433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ctr" defTabSz="914400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Maven的插件，如何使用、是否可以自己开发Maven插件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5" name="组合 134"/>
          <p:cNvGrpSpPr/>
          <p:nvPr>
            <p:custDataLst>
              <p:tags r:id="rId8"/>
            </p:custDataLst>
          </p:nvPr>
        </p:nvGrpSpPr>
        <p:grpSpPr>
          <a:xfrm>
            <a:off x="2254093" y="1678163"/>
            <a:ext cx="1036261" cy="1036518"/>
            <a:chOff x="2501743" y="1635646"/>
            <a:chExt cx="1036261" cy="1036518"/>
          </a:xfrm>
        </p:grpSpPr>
        <p:sp>
          <p:nvSpPr>
            <p:cNvPr id="136" name="Oval 5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501743" y="1635646"/>
              <a:ext cx="1036261" cy="1036518"/>
            </a:xfrm>
            <a:prstGeom prst="ellipse">
              <a:avLst/>
            </a:prstGeom>
            <a:solidFill>
              <a:srgbClr val="0070C0"/>
            </a:solidFill>
            <a:ln w="88900" cap="flat" cmpd="sng" algn="ctr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  <a:prstDash val="solid"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txBody>
            <a:bodyPr lIns="68580" tIns="34290" rIns="68580" bIns="342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7" name="Text Box 59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639226" y="1835816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kumimoji="0" lang="en-US" altLang="zh-CN" sz="3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8" name="组合 137"/>
          <p:cNvGrpSpPr/>
          <p:nvPr>
            <p:custDataLst>
              <p:tags r:id="rId11"/>
            </p:custDataLst>
          </p:nvPr>
        </p:nvGrpSpPr>
        <p:grpSpPr>
          <a:xfrm>
            <a:off x="3923151" y="2981514"/>
            <a:ext cx="1036261" cy="1036518"/>
            <a:chOff x="4170801" y="2938997"/>
            <a:chExt cx="1036261" cy="1036518"/>
          </a:xfrm>
        </p:grpSpPr>
        <p:sp>
          <p:nvSpPr>
            <p:cNvPr id="139" name="Oval 5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170801" y="2938997"/>
              <a:ext cx="1036261" cy="1036518"/>
            </a:xfrm>
            <a:prstGeom prst="ellipse">
              <a:avLst/>
            </a:prstGeom>
            <a:solidFill>
              <a:srgbClr val="0070C0"/>
            </a:solidFill>
            <a:ln w="88900" cap="flat" cmpd="sng" algn="ctr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  <a:prstDash val="solid"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txBody>
            <a:bodyPr lIns="68580" tIns="34290" rIns="68580" bIns="342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0" name="Text Box 60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292373" y="3105837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kumimoji="0" lang="en-US" altLang="zh-CN" sz="3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1" name="组合 140"/>
          <p:cNvGrpSpPr/>
          <p:nvPr>
            <p:custDataLst>
              <p:tags r:id="rId14"/>
            </p:custDataLst>
          </p:nvPr>
        </p:nvGrpSpPr>
        <p:grpSpPr>
          <a:xfrm>
            <a:off x="5331276" y="1678163"/>
            <a:ext cx="1036261" cy="1036518"/>
            <a:chOff x="5578926" y="1635646"/>
            <a:chExt cx="1036261" cy="1036518"/>
          </a:xfrm>
        </p:grpSpPr>
        <p:sp>
          <p:nvSpPr>
            <p:cNvPr id="142" name="Oval 5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578926" y="1635646"/>
              <a:ext cx="1036261" cy="1036518"/>
            </a:xfrm>
            <a:prstGeom prst="ellipse">
              <a:avLst/>
            </a:prstGeom>
            <a:solidFill>
              <a:srgbClr val="0070C0"/>
            </a:solidFill>
            <a:ln w="88900" cap="flat" cmpd="sng" algn="ctr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  <a:prstDash val="solid"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txBody>
            <a:bodyPr lIns="68580" tIns="34290" rIns="68580" bIns="342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3" name="Text Box 6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721148" y="1835816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kumimoji="0" lang="en-US" altLang="zh-CN" sz="3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4" name="组合 143"/>
          <p:cNvGrpSpPr/>
          <p:nvPr>
            <p:custDataLst>
              <p:tags r:id="rId17"/>
            </p:custDataLst>
          </p:nvPr>
        </p:nvGrpSpPr>
        <p:grpSpPr>
          <a:xfrm>
            <a:off x="6842854" y="2935540"/>
            <a:ext cx="1036261" cy="1036518"/>
            <a:chOff x="7090504" y="2893023"/>
            <a:chExt cx="1036261" cy="1036518"/>
          </a:xfrm>
        </p:grpSpPr>
        <p:sp>
          <p:nvSpPr>
            <p:cNvPr id="145" name="Oval 5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7090504" y="2893023"/>
              <a:ext cx="1036261" cy="1036518"/>
            </a:xfrm>
            <a:prstGeom prst="ellipse">
              <a:avLst/>
            </a:prstGeom>
            <a:solidFill>
              <a:srgbClr val="0070C0"/>
            </a:solidFill>
            <a:ln w="88900" cap="flat" cmpd="sng" algn="ctr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  <a:prstDash val="solid"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txBody>
            <a:bodyPr lIns="68580" tIns="34290" rIns="68580" bIns="342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6" name="Text Box 62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225896" y="3105837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kumimoji="0" lang="en-US" altLang="zh-CN" sz="3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7" name="组合 146"/>
          <p:cNvGrpSpPr/>
          <p:nvPr>
            <p:custDataLst>
              <p:tags r:id="rId20"/>
            </p:custDataLst>
          </p:nvPr>
        </p:nvGrpSpPr>
        <p:grpSpPr>
          <a:xfrm>
            <a:off x="794241" y="2929794"/>
            <a:ext cx="1036261" cy="1036518"/>
            <a:chOff x="1041891" y="2887277"/>
            <a:chExt cx="1036261" cy="1036518"/>
          </a:xfrm>
        </p:grpSpPr>
        <p:sp>
          <p:nvSpPr>
            <p:cNvPr id="148" name="Oval 5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0070C0"/>
            </a:solidFill>
            <a:ln w="88900" cap="flat" cmpd="sng" algn="ctr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  <a:prstDash val="solid"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txBody>
            <a:bodyPr lIns="68580" tIns="34290" rIns="68580" bIns="342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9" name="Text Box 58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77282" y="3105837"/>
              <a:ext cx="782803" cy="631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kumimoji="0" lang="en-US" altLang="zh-CN" sz="3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build="p"/>
      <p:bldP spid="1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040" y="9715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Maven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的依赖管理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3690" y="695325"/>
            <a:ext cx="8459470" cy="151320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Aft>
                <a:spcPts val="600"/>
              </a:spcAft>
            </a:pPr>
            <a:r>
              <a:rPr lang="zh-CN" altLang="en-US" sz="1400" b="1" i="0">
                <a:solidFill>
                  <a:srgbClr val="05073B"/>
                </a:solidFill>
                <a:latin typeface="Times New Roman" panose="02020603050405020304" charset="0"/>
                <a:ea typeface="-apple-system"/>
                <a:cs typeface="Times New Roman" panose="02020603050405020304" charset="0"/>
              </a:rPr>
              <a:t>依赖的排除</a:t>
            </a:r>
            <a:endParaRPr lang="zh-CN" altLang="en-US" sz="1400" b="1" i="0">
              <a:solidFill>
                <a:srgbClr val="05073B"/>
              </a:solidFill>
              <a:latin typeface="Times New Roman" panose="02020603050405020304" charset="0"/>
              <a:ea typeface="-apple-system"/>
              <a:cs typeface="Times New Roman" panose="02020603050405020304" charset="0"/>
            </a:endParaRPr>
          </a:p>
          <a:p>
            <a:pPr marL="0" indent="457200">
              <a:spcAft>
                <a:spcPts val="600"/>
              </a:spcAft>
            </a:pPr>
            <a:endParaRPr lang="zh-CN" altLang="en-US" sz="1400" b="0" i="0">
              <a:solidFill>
                <a:srgbClr val="05073B"/>
              </a:solidFill>
              <a:latin typeface="Times New Roman" panose="02020603050405020304" charset="0"/>
              <a:ea typeface="-apple-system"/>
              <a:cs typeface="Times New Roman" panose="02020603050405020304" charset="0"/>
            </a:endParaRPr>
          </a:p>
          <a:p>
            <a:pPr marL="0" indent="0">
              <a:spcAft>
                <a:spcPct val="0"/>
              </a:spcAft>
              <a:buFont typeface="Arial" panose="020B0604020202020204"/>
              <a:buNone/>
            </a:pPr>
            <a:endParaRPr lang="zh-CN" altLang="en-US" sz="1200" b="0" i="0">
              <a:solidFill>
                <a:schemeClr val="accent1"/>
              </a:solidFill>
              <a:latin typeface="幼圆" panose="02010509060101010101" charset="-122"/>
              <a:ea typeface="幼圆" panose="02010509060101010101" charset="-122"/>
              <a:cs typeface="幼圆" panose="020105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7825" y="1059815"/>
            <a:ext cx="673417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要排除全局范围的传递性依赖，可以在项目的pom.xml文件中添加以下配置：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" y="1431925"/>
            <a:ext cx="4667250" cy="1400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7980" y="3089910"/>
            <a:ext cx="83788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通过以上配置，我们可以排除不需要的传递性依赖项，避免潜在的类冲突或版本冲突问题。</a:t>
            </a:r>
            <a:endParaRPr lang="zh-CN" altLang="en-US"/>
          </a:p>
          <a:p>
            <a:r>
              <a:rPr lang="zh-CN" altLang="en-US"/>
              <a:t>总结：了解Maven的依赖范围、传递和排除机制是管理项目依赖关系的关键。通过合理设置这些属性，我们可以确保项目的构建过程更加可靠和高效。通过排除不必要的传递性依赖，可以避免潜在的类冲突或版本冲突问题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79" name="矩形 78"/>
          <p:cNvSpPr/>
          <p:nvPr/>
        </p:nvSpPr>
        <p:spPr>
          <a:xfrm>
            <a:off x="0" y="1448918"/>
            <a:ext cx="9144000" cy="969534"/>
          </a:xfrm>
          <a:prstGeom prst="rect">
            <a:avLst/>
          </a:prstGeom>
          <a:solidFill>
            <a:srgbClr val="0214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文本框 17"/>
          <p:cNvSpPr txBox="1"/>
          <p:nvPr/>
        </p:nvSpPr>
        <p:spPr>
          <a:xfrm>
            <a:off x="3124835" y="1580515"/>
            <a:ext cx="44246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如何在Maven项目中依赖外部jar，如何将第三方jar上传到本地Maven仓库</a:t>
            </a:r>
            <a:endParaRPr lang="en-US" altLang="zh-CN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491880" y="806222"/>
            <a:ext cx="414516" cy="414516"/>
            <a:chOff x="3543574" y="4265651"/>
            <a:chExt cx="414516" cy="414516"/>
          </a:xfrm>
        </p:grpSpPr>
        <p:sp>
          <p:nvSpPr>
            <p:cNvPr id="83" name="椭圆 82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ysClr val="window" lastClr="FFFFFF"/>
            </a:solidFill>
          </p:grpSpPr>
          <p:sp>
            <p:nvSpPr>
              <p:cNvPr id="85" name="Freeform 12"/>
              <p:cNvSpPr/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>
            <a:off x="4050431" y="806222"/>
            <a:ext cx="414516" cy="414516"/>
            <a:chOff x="4102125" y="4265651"/>
            <a:chExt cx="414516" cy="414516"/>
          </a:xfrm>
        </p:grpSpPr>
        <p:sp>
          <p:nvSpPr>
            <p:cNvPr id="88" name="椭圆 87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ysClr val="window" lastClr="FFFFFF"/>
            </a:solidFill>
          </p:grpSpPr>
          <p:sp>
            <p:nvSpPr>
              <p:cNvPr id="90" name="Freeform 226"/>
              <p:cNvSpPr/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Freeform 227"/>
              <p:cNvSpPr/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Freeform 228"/>
              <p:cNvSpPr/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Freeform 229"/>
              <p:cNvSpPr/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Freeform 230"/>
              <p:cNvSpPr/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96" name="组合 95"/>
          <p:cNvGrpSpPr/>
          <p:nvPr/>
        </p:nvGrpSpPr>
        <p:grpSpPr>
          <a:xfrm>
            <a:off x="5129792" y="806222"/>
            <a:ext cx="414516" cy="414516"/>
            <a:chOff x="5181486" y="4265651"/>
            <a:chExt cx="414516" cy="414516"/>
          </a:xfrm>
        </p:grpSpPr>
        <p:sp>
          <p:nvSpPr>
            <p:cNvPr id="97" name="椭圆 96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ysClr val="window" lastClr="FFFFFF"/>
            </a:solidFill>
          </p:grpSpPr>
          <p:sp>
            <p:nvSpPr>
              <p:cNvPr id="9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Freeform 333"/>
              <p:cNvSpPr/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Freeform 334"/>
              <p:cNvSpPr/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Freeform 335"/>
              <p:cNvSpPr/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4574743" y="806222"/>
            <a:ext cx="414516" cy="414516"/>
            <a:chOff x="4626437" y="4265651"/>
            <a:chExt cx="414516" cy="414516"/>
          </a:xfrm>
        </p:grpSpPr>
        <p:sp>
          <p:nvSpPr>
            <p:cNvPr id="109" name="椭圆 10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ysClr val="window" lastClr="FFFFFF"/>
            </a:solidFill>
          </p:grpSpPr>
          <p:sp>
            <p:nvSpPr>
              <p:cNvPr id="111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Freeform 228"/>
              <p:cNvSpPr/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Freeform 229"/>
              <p:cNvSpPr/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Freeform 230"/>
              <p:cNvSpPr/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Freeform 231"/>
              <p:cNvSpPr/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Freeform 232"/>
              <p:cNvSpPr/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Freeform 233"/>
              <p:cNvSpPr/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51" name="组合 150"/>
          <p:cNvGrpSpPr/>
          <p:nvPr/>
        </p:nvGrpSpPr>
        <p:grpSpPr>
          <a:xfrm>
            <a:off x="1366956" y="1146457"/>
            <a:ext cx="1586056" cy="1586449"/>
            <a:chOff x="1041891" y="2887277"/>
            <a:chExt cx="1036261" cy="1036518"/>
          </a:xfrm>
        </p:grpSpPr>
        <p:sp>
          <p:nvSpPr>
            <p:cNvPr id="152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0070C0"/>
            </a:solidFill>
            <a:ln w="88900" cap="flat" cmpd="sng" algn="ctr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  <a:prstDash val="solid"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txBody>
            <a:bodyPr lIns="68580" tIns="34290" rIns="68580" bIns="342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3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rPr>
                <a:t>04</a:t>
              </a:r>
              <a:endParaRPr kumimoji="0" lang="en-US" altLang="zh-CN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040" y="9715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Maven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项目依赖外部</a:t>
            </a: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jar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3835" y="741680"/>
            <a:ext cx="8750300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2000"/>
              </a:lnSpc>
            </a:pPr>
            <a:r>
              <a:rPr lang="en-US" altLang="zh-CN" sz="1600">
                <a:solidFill>
                  <a:srgbClr val="FF0000"/>
                </a:solidFill>
              </a:rPr>
              <a:t>1</a:t>
            </a:r>
            <a:r>
              <a:rPr lang="zh-CN" altLang="en-US" sz="1600">
                <a:solidFill>
                  <a:srgbClr val="FF0000"/>
                </a:solidFill>
              </a:rPr>
              <a:t>、通过</a:t>
            </a:r>
            <a:r>
              <a:rPr lang="en-US" altLang="zh-CN" sz="1600">
                <a:solidFill>
                  <a:srgbClr val="FF0000"/>
                </a:solidFill>
              </a:rPr>
              <a:t>dependency</a:t>
            </a:r>
            <a:r>
              <a:rPr lang="zh-CN" altLang="en-US" sz="1600">
                <a:solidFill>
                  <a:srgbClr val="FF0000"/>
                </a:solidFill>
              </a:rPr>
              <a:t>引入</a:t>
            </a:r>
            <a:endParaRPr lang="zh-CN" altLang="en-US" sz="1600">
              <a:solidFill>
                <a:srgbClr val="FF0000"/>
              </a:solidFill>
            </a:endParaRPr>
          </a:p>
          <a:p>
            <a:pPr indent="0" fontAlgn="auto">
              <a:lnSpc>
                <a:spcPts val="2000"/>
              </a:lnSpc>
            </a:pPr>
            <a:r>
              <a:rPr lang="en-US" altLang="zh-CN">
                <a:solidFill>
                  <a:schemeClr val="tx2"/>
                </a:solidFill>
              </a:rPr>
              <a:t>1.1</a:t>
            </a:r>
            <a:r>
              <a:rPr lang="zh-CN" altLang="en-US">
                <a:solidFill>
                  <a:schemeClr val="tx2"/>
                </a:solidFill>
              </a:rPr>
              <a:t>、引入</a:t>
            </a:r>
            <a:r>
              <a:rPr lang="en-US" altLang="zh-CN">
                <a:solidFill>
                  <a:schemeClr val="tx2"/>
                </a:solidFill>
              </a:rPr>
              <a:t>jar</a:t>
            </a:r>
            <a:r>
              <a:rPr lang="zh-CN" altLang="en-US">
                <a:solidFill>
                  <a:schemeClr val="tx2"/>
                </a:solidFill>
              </a:rPr>
              <a:t>包，放置在</a:t>
            </a:r>
            <a:r>
              <a:rPr lang="en-US" altLang="zh-CN">
                <a:solidFill>
                  <a:schemeClr val="tx2"/>
                </a:solidFill>
              </a:rPr>
              <a:t>lib</a:t>
            </a:r>
            <a:r>
              <a:rPr lang="zh-CN" altLang="en-US">
                <a:solidFill>
                  <a:schemeClr val="tx2"/>
                </a:solidFill>
              </a:rPr>
              <a:t>目录下</a:t>
            </a:r>
            <a:endParaRPr lang="zh-CN" altLang="en-US">
              <a:solidFill>
                <a:schemeClr val="tx2"/>
              </a:solidFill>
            </a:endParaRPr>
          </a:p>
          <a:p>
            <a:pPr indent="0" fontAlgn="auto">
              <a:lnSpc>
                <a:spcPts val="2000"/>
              </a:lnSpc>
            </a:pPr>
            <a:r>
              <a:rPr lang="en-US" altLang="zh-CN" sz="1200"/>
              <a:t>        </a:t>
            </a:r>
            <a:r>
              <a:rPr lang="zh-CN" altLang="en-US" sz="1200"/>
              <a:t>在</a:t>
            </a:r>
            <a:r>
              <a:rPr lang="en-US" altLang="zh-CN" sz="1200"/>
              <a:t>maven</a:t>
            </a:r>
            <a:r>
              <a:rPr lang="zh-CN" altLang="en-US" sz="1200"/>
              <a:t>项目的</a:t>
            </a:r>
            <a:r>
              <a:rPr lang="en-US" altLang="zh-CN" sz="1200"/>
              <a:t>resource</a:t>
            </a:r>
            <a:r>
              <a:rPr lang="zh-CN" altLang="en-US" sz="1200"/>
              <a:t>目录下新建一个</a:t>
            </a:r>
            <a:r>
              <a:rPr lang="en-US" altLang="zh-CN" sz="1200"/>
              <a:t>lib</a:t>
            </a:r>
            <a:r>
              <a:rPr lang="zh-CN" altLang="en-US" sz="1200"/>
              <a:t>目录，将需要的</a:t>
            </a:r>
            <a:r>
              <a:rPr lang="en-US" altLang="zh-CN" sz="1200"/>
              <a:t>jar</a:t>
            </a:r>
            <a:r>
              <a:rPr lang="zh-CN" altLang="en-US" sz="1200"/>
              <a:t>包放置在</a:t>
            </a:r>
            <a:r>
              <a:rPr lang="en-US" altLang="zh-CN" sz="1200"/>
              <a:t>lib</a:t>
            </a:r>
            <a:r>
              <a:rPr lang="zh-CN" altLang="en-US" sz="1200"/>
              <a:t>目录下。</a:t>
            </a:r>
            <a:endParaRPr lang="zh-CN" altLang="en-US" sz="1200"/>
          </a:p>
          <a:p>
            <a:pPr indent="457200"/>
            <a:endParaRPr lang="zh-CN" altLang="en-US" sz="1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755" y="1581785"/>
            <a:ext cx="2625725" cy="14204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3510" y="3089910"/>
            <a:ext cx="8840470" cy="3473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ts val="2000"/>
              </a:lnSpc>
              <a:buClrTx/>
              <a:buSzTx/>
              <a:buFontTx/>
            </a:pPr>
            <a:r>
              <a:rPr lang="en-US" altLang="zh-CN" sz="1600">
                <a:solidFill>
                  <a:srgbClr val="FF0000"/>
                </a:solidFill>
                <a:sym typeface="+mn-ea"/>
              </a:rPr>
              <a:t>2、通过POM.XML引入</a:t>
            </a:r>
            <a:endParaRPr lang="en-US" altLang="zh-CN" sz="16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3142615"/>
            <a:ext cx="4777740" cy="1621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040" y="97155"/>
            <a:ext cx="66776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、第三方</a:t>
            </a: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jar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包上传到本地的</a:t>
            </a: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maven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仓库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7980" y="741680"/>
            <a:ext cx="8606155" cy="4049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ts val="2000"/>
              </a:lnSpc>
            </a:pPr>
            <a:r>
              <a:rPr lang="en-US" altLang="zh-CN">
                <a:solidFill>
                  <a:schemeClr val="tx2"/>
                </a:solidFill>
              </a:rPr>
              <a:t>1.1</a:t>
            </a:r>
            <a:r>
              <a:rPr lang="zh-CN" altLang="en-US">
                <a:solidFill>
                  <a:schemeClr val="tx2"/>
                </a:solidFill>
              </a:rPr>
              <a:t>、</a:t>
            </a:r>
            <a:r>
              <a:rPr lang="zh-CN">
                <a:solidFill>
                  <a:schemeClr val="tx2"/>
                </a:solidFill>
              </a:rPr>
              <a:t>将</a:t>
            </a:r>
            <a:r>
              <a:rPr lang="en-US" altLang="zh-CN">
                <a:solidFill>
                  <a:schemeClr val="tx2"/>
                </a:solidFill>
              </a:rPr>
              <a:t>jar</a:t>
            </a:r>
            <a:r>
              <a:rPr lang="zh-CN" altLang="en-US">
                <a:solidFill>
                  <a:schemeClr val="tx2"/>
                </a:solidFill>
              </a:rPr>
              <a:t>包放在不含中文的目录下</a:t>
            </a:r>
            <a:r>
              <a:rPr lang="en-US" altLang="zh-CN" sz="1200"/>
              <a:t> </a:t>
            </a:r>
            <a:r>
              <a:rPr lang="zh-CN" altLang="en-US" sz="1200"/>
              <a:t>，</a:t>
            </a:r>
            <a:r>
              <a:rPr lang="zh-CN" sz="1350">
                <a:solidFill>
                  <a:schemeClr val="tx2"/>
                </a:solidFill>
              </a:rPr>
              <a:t>如D:\develop\repo</a:t>
            </a:r>
            <a:r>
              <a:rPr lang="en-US" altLang="zh-CN" sz="1350">
                <a:solidFill>
                  <a:schemeClr val="tx2"/>
                </a:solidFill>
              </a:rPr>
              <a:t>\zip4j-1.3.2.jar</a:t>
            </a:r>
            <a:r>
              <a:rPr lang="zh-CN" sz="1350">
                <a:solidFill>
                  <a:schemeClr val="tx2"/>
                </a:solidFill>
              </a:rPr>
              <a:t>  </a:t>
            </a:r>
            <a:r>
              <a:rPr lang="en-US" altLang="zh-CN" sz="1200"/>
              <a:t>   </a:t>
            </a:r>
            <a:endParaRPr lang="en-US" altLang="zh-CN" sz="1200"/>
          </a:p>
          <a:p>
            <a:pPr indent="0" fontAlgn="auto">
              <a:lnSpc>
                <a:spcPts val="2000"/>
              </a:lnSpc>
            </a:pPr>
            <a:r>
              <a:rPr lang="en-US" altLang="zh-CN" sz="1350">
                <a:solidFill>
                  <a:schemeClr val="tx2"/>
                </a:solidFill>
              </a:rPr>
              <a:t>1.2、在jar包所在的目录输入cmd并回车</a:t>
            </a:r>
            <a:endParaRPr lang="en-US" altLang="zh-CN" sz="1350">
              <a:solidFill>
                <a:schemeClr val="tx2"/>
              </a:solidFill>
            </a:endParaRPr>
          </a:p>
          <a:p>
            <a:pPr indent="0" fontAlgn="auto">
              <a:lnSpc>
                <a:spcPts val="2000"/>
              </a:lnSpc>
            </a:pPr>
            <a:r>
              <a:rPr lang="en-US" altLang="zh-CN">
                <a:solidFill>
                  <a:schemeClr val="tx2"/>
                </a:solidFill>
                <a:sym typeface="+mn-ea"/>
              </a:rPr>
              <a:t>1.3、在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命令行输入操作命令</a:t>
            </a:r>
            <a:endParaRPr lang="zh-CN" altLang="en-US">
              <a:solidFill>
                <a:schemeClr val="tx2"/>
              </a:solidFill>
              <a:sym typeface="+mn-ea"/>
            </a:endParaRPr>
          </a:p>
          <a:p>
            <a:pPr indent="0" fontAlgn="auto">
              <a:lnSpc>
                <a:spcPts val="2000"/>
              </a:lnSpc>
            </a:pPr>
            <a:r>
              <a:rPr lang="en-US" altLang="zh-CN">
                <a:solidFill>
                  <a:schemeClr val="tx2"/>
                </a:solidFill>
              </a:rPr>
              <a:t>mvn install:install-file -DgroupId=zip4j -DartifactId=zip4j -Dversion=1.3.2 -Dpackaging=jar -Dfile=E:\file\zip4j-1.3.2.jar</a:t>
            </a:r>
            <a:endParaRPr lang="en-US" altLang="zh-CN">
              <a:solidFill>
                <a:schemeClr val="tx2"/>
              </a:solidFill>
            </a:endParaRPr>
          </a:p>
          <a:p>
            <a:pPr indent="0" fontAlgn="auto">
              <a:lnSpc>
                <a:spcPts val="2000"/>
              </a:lnSpc>
            </a:pPr>
            <a:r>
              <a:rPr lang="zh-CN" altLang="en-US" sz="1800">
                <a:solidFill>
                  <a:srgbClr val="FF0000"/>
                </a:solidFill>
              </a:rPr>
              <a:t>注意事项：</a:t>
            </a:r>
            <a:endParaRPr lang="en-US" altLang="zh-CN" sz="1800">
              <a:solidFill>
                <a:srgbClr val="FF0000"/>
              </a:solidFill>
            </a:endParaRPr>
          </a:p>
          <a:p>
            <a:pPr indent="0" fontAlgn="auto">
              <a:lnSpc>
                <a:spcPts val="2000"/>
              </a:lnSpc>
            </a:pPr>
            <a:endParaRPr lang="en-US" altLang="zh-CN" sz="12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080" y="1914525"/>
            <a:ext cx="4417695" cy="2876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040" y="97155"/>
            <a:ext cx="66776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、第三方</a:t>
            </a: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jar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包上传到本地的</a:t>
            </a: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maven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仓库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7980" y="741680"/>
            <a:ext cx="8606155" cy="4049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ts val="2000"/>
              </a:lnSpc>
            </a:pPr>
            <a:r>
              <a:rPr lang="en-US" altLang="zh-CN">
                <a:solidFill>
                  <a:schemeClr val="tx2"/>
                </a:solidFill>
              </a:rPr>
              <a:t>1.4</a:t>
            </a:r>
            <a:r>
              <a:rPr lang="zh-CN" altLang="en-US">
                <a:solidFill>
                  <a:schemeClr val="tx2"/>
                </a:solidFill>
              </a:rPr>
              <a:t>、</a:t>
            </a:r>
            <a:r>
              <a:rPr lang="zh-CN">
                <a:solidFill>
                  <a:schemeClr val="tx2"/>
                </a:solidFill>
              </a:rPr>
              <a:t>上传成功</a:t>
            </a:r>
            <a:r>
              <a:rPr lang="en-US" altLang="zh-CN" sz="1200"/>
              <a:t>  </a:t>
            </a:r>
            <a:endParaRPr lang="en-US" altLang="zh-CN" sz="1200"/>
          </a:p>
          <a:p>
            <a:pPr indent="0" fontAlgn="auto">
              <a:lnSpc>
                <a:spcPts val="2000"/>
              </a:lnSpc>
            </a:pPr>
            <a:endParaRPr lang="en-US" altLang="zh-CN" sz="120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490" y="1134110"/>
            <a:ext cx="8161020" cy="1873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7020" y="3135630"/>
            <a:ext cx="836549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出现【BUILD SUCCESS】 说明已经导入成功了，此时可以刷新项目的Maven ，检测是否可以正常使用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0685" y="3446145"/>
            <a:ext cx="840930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2"/>
                </a:solidFill>
                <a:sym typeface="+mn-ea"/>
              </a:rPr>
              <a:t>1.5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tx2"/>
                </a:solidFill>
                <a:sym typeface="+mn-ea"/>
              </a:rPr>
              <a:t>pom</a:t>
            </a:r>
            <a:r>
              <a:rPr lang="zh-CN" altLang="en-US">
                <a:solidFill>
                  <a:schemeClr val="tx2"/>
                </a:solidFill>
                <a:sym typeface="+mn-ea"/>
              </a:rPr>
              <a:t>导入</a:t>
            </a:r>
            <a:endParaRPr lang="zh-CN" altLang="en-US">
              <a:solidFill>
                <a:schemeClr val="tx2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55" y="3446145"/>
            <a:ext cx="4057650" cy="1295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28385" y="3597275"/>
            <a:ext cx="2620645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结语：除了以上两种，还有通过新建lib包 ---&gt; 右键 ---&gt; Add as Library .. ---&gt; 确定。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        但这种方式只适用于本地练习。打包后放服务器上会报错。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79" name="矩形 78"/>
          <p:cNvSpPr/>
          <p:nvPr/>
        </p:nvSpPr>
        <p:spPr>
          <a:xfrm>
            <a:off x="0" y="1448918"/>
            <a:ext cx="9144000" cy="969534"/>
          </a:xfrm>
          <a:prstGeom prst="rect">
            <a:avLst/>
          </a:prstGeom>
          <a:solidFill>
            <a:srgbClr val="0214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文本框 17"/>
          <p:cNvSpPr txBox="1"/>
          <p:nvPr/>
        </p:nvSpPr>
        <p:spPr>
          <a:xfrm>
            <a:off x="3178810" y="1642110"/>
            <a:ext cx="44246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Maven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插件如何使用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491880" y="806222"/>
            <a:ext cx="414516" cy="414516"/>
            <a:chOff x="3543574" y="4265651"/>
            <a:chExt cx="414516" cy="414516"/>
          </a:xfrm>
        </p:grpSpPr>
        <p:sp>
          <p:nvSpPr>
            <p:cNvPr id="83" name="椭圆 82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ysClr val="window" lastClr="FFFFFF"/>
            </a:solidFill>
          </p:grpSpPr>
          <p:sp>
            <p:nvSpPr>
              <p:cNvPr id="85" name="Freeform 12"/>
              <p:cNvSpPr/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>
            <a:off x="4050431" y="806222"/>
            <a:ext cx="414516" cy="414516"/>
            <a:chOff x="4102125" y="4265651"/>
            <a:chExt cx="414516" cy="414516"/>
          </a:xfrm>
        </p:grpSpPr>
        <p:sp>
          <p:nvSpPr>
            <p:cNvPr id="88" name="椭圆 87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ysClr val="window" lastClr="FFFFFF"/>
            </a:solidFill>
          </p:grpSpPr>
          <p:sp>
            <p:nvSpPr>
              <p:cNvPr id="90" name="Freeform 226"/>
              <p:cNvSpPr/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Freeform 227"/>
              <p:cNvSpPr/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Freeform 228"/>
              <p:cNvSpPr/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Freeform 229"/>
              <p:cNvSpPr/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Freeform 230"/>
              <p:cNvSpPr/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96" name="组合 95"/>
          <p:cNvGrpSpPr/>
          <p:nvPr/>
        </p:nvGrpSpPr>
        <p:grpSpPr>
          <a:xfrm>
            <a:off x="5129792" y="806222"/>
            <a:ext cx="414516" cy="414516"/>
            <a:chOff x="5181486" y="4265651"/>
            <a:chExt cx="414516" cy="414516"/>
          </a:xfrm>
        </p:grpSpPr>
        <p:sp>
          <p:nvSpPr>
            <p:cNvPr id="97" name="椭圆 96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ysClr val="window" lastClr="FFFFFF"/>
            </a:solidFill>
          </p:grpSpPr>
          <p:sp>
            <p:nvSpPr>
              <p:cNvPr id="9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Freeform 333"/>
              <p:cNvSpPr/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Freeform 334"/>
              <p:cNvSpPr/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Freeform 335"/>
              <p:cNvSpPr/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4574743" y="806222"/>
            <a:ext cx="414516" cy="414516"/>
            <a:chOff x="4626437" y="4265651"/>
            <a:chExt cx="414516" cy="414516"/>
          </a:xfrm>
        </p:grpSpPr>
        <p:sp>
          <p:nvSpPr>
            <p:cNvPr id="109" name="椭圆 10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ysClr val="window" lastClr="FFFFFF"/>
            </a:solidFill>
          </p:grpSpPr>
          <p:sp>
            <p:nvSpPr>
              <p:cNvPr id="111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Freeform 228"/>
              <p:cNvSpPr/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Freeform 229"/>
              <p:cNvSpPr/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Freeform 230"/>
              <p:cNvSpPr/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Freeform 231"/>
              <p:cNvSpPr/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Freeform 232"/>
              <p:cNvSpPr/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Freeform 233"/>
              <p:cNvSpPr/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51" name="组合 150"/>
          <p:cNvGrpSpPr/>
          <p:nvPr/>
        </p:nvGrpSpPr>
        <p:grpSpPr>
          <a:xfrm>
            <a:off x="1366956" y="1146457"/>
            <a:ext cx="1586056" cy="1586449"/>
            <a:chOff x="1041891" y="2887277"/>
            <a:chExt cx="1036261" cy="1036518"/>
          </a:xfrm>
        </p:grpSpPr>
        <p:sp>
          <p:nvSpPr>
            <p:cNvPr id="152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0070C0"/>
            </a:solidFill>
            <a:ln w="88900" cap="flat" cmpd="sng" algn="ctr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  <a:prstDash val="solid"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txBody>
            <a:bodyPr lIns="68580" tIns="34290" rIns="68580" bIns="342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3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rPr>
                <a:t>05</a:t>
              </a:r>
              <a:endParaRPr kumimoji="0" lang="en-US" altLang="zh-CN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ldLvl="0" animBg="1"/>
      <p:bldP spid="8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1040" y="97155"/>
            <a:ext cx="66776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/>
            <a:r>
              <a:rPr 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maven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插件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875" y="774065"/>
            <a:ext cx="8858250" cy="1571625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350">
                <a:latin typeface="Arial" panose="020B0604020202020204" pitchFamily="34" charset="0"/>
                <a:ea typeface="微软雅黑" panose="020B0503020204020204" pitchFamily="34" charset="-122"/>
              </a:rPr>
              <a:t>Maven 实际上只是Maven插件集合的核心框架。换句话说，插件是执行大部分实际操作的地方。</a:t>
            </a: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/>
            <a:r>
              <a:rPr lang="zh-CN" altLang="en-US" sz="1350">
                <a:latin typeface="Arial" panose="020B0604020202020204" pitchFamily="34" charset="0"/>
                <a:ea typeface="微软雅黑" panose="020B0503020204020204" pitchFamily="34" charset="-122"/>
              </a:rPr>
              <a:t>插件用于：</a:t>
            </a: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457200" algn="l"/>
            <a:r>
              <a:rPr lang="zh-CN" altLang="en-US" sz="1350">
                <a:latin typeface="Arial" panose="020B0604020202020204" pitchFamily="34" charset="0"/>
                <a:ea typeface="微软雅黑" panose="020B0503020204020204" pitchFamily="34" charset="-122"/>
              </a:rPr>
              <a:t>创建jar文件，</a:t>
            </a: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457200" algn="l"/>
            <a:r>
              <a:rPr lang="zh-CN" altLang="en-US" sz="1350">
                <a:latin typeface="Arial" panose="020B0604020202020204" pitchFamily="34" charset="0"/>
                <a:ea typeface="微软雅黑" panose="020B0503020204020204" pitchFamily="34" charset="-122"/>
              </a:rPr>
              <a:t>创建war文件，</a:t>
            </a: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457200" algn="l"/>
            <a:r>
              <a:rPr lang="zh-CN" altLang="en-US" sz="1350">
                <a:latin typeface="Arial" panose="020B0604020202020204" pitchFamily="34" charset="0"/>
                <a:ea typeface="微软雅黑" panose="020B0503020204020204" pitchFamily="34" charset="-122"/>
              </a:rPr>
              <a:t>编译代码，</a:t>
            </a: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457200" algn="l"/>
            <a:r>
              <a:rPr lang="zh-CN" altLang="en-US" sz="1350">
                <a:latin typeface="Arial" panose="020B0604020202020204" pitchFamily="34" charset="0"/>
                <a:ea typeface="微软雅黑" panose="020B0503020204020204" pitchFamily="34" charset="-122"/>
              </a:rPr>
              <a:t>单元测试代码，</a:t>
            </a: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457200" algn="l"/>
            <a:r>
              <a:rPr lang="zh-CN" altLang="en-US" sz="1350">
                <a:latin typeface="Arial" panose="020B0604020202020204" pitchFamily="34" charset="0"/>
                <a:ea typeface="微软雅黑" panose="020B0503020204020204" pitchFamily="34" charset="-122"/>
              </a:rPr>
              <a:t>创建项目文档等。</a:t>
            </a:r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457200" algn="l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2875" y="2345690"/>
            <a:ext cx="89319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一个插件通常提供了一组目标，可使用以下语法来执行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mvn 【plugin-name]：[goal-name]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/>
              <a:t>例如：一个 Java 项目可以使用 Maven 编译器插件来编译目标，通过运行以下命令编译</a:t>
            </a:r>
            <a:endParaRPr lang="zh-CN" altLang="en-US"/>
          </a:p>
          <a:p>
            <a:r>
              <a:rPr lang="zh-CN" altLang="en-US"/>
              <a:t>mvn compiler：compile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2875" y="3267710"/>
            <a:ext cx="8712200" cy="714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插件类型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/>
              <a:t>maven</a:t>
            </a:r>
            <a:r>
              <a:rPr lang="zh-CN" altLang="en-US"/>
              <a:t>主要提供以下两种类型的插件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000125" y="3818255"/>
          <a:ext cx="5121275" cy="76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270"/>
                <a:gridCol w="3977005"/>
              </a:tblGrid>
              <a:tr h="2749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类型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描述</a:t>
                      </a:r>
                      <a:endParaRPr lang="zh-CN" altLang="en-US" sz="1000"/>
                    </a:p>
                  </a:txBody>
                  <a:tcPr/>
                </a:tc>
              </a:tr>
              <a:tr h="244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构建插件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在生成过程中执行，并在</a:t>
                      </a:r>
                      <a:r>
                        <a:rPr lang="en-US" altLang="zh-CN" sz="1000"/>
                        <a:t>pom.xml</a:t>
                      </a:r>
                      <a:r>
                        <a:rPr lang="zh-CN" altLang="en-US" sz="1000"/>
                        <a:t>中的</a:t>
                      </a:r>
                      <a:r>
                        <a:rPr lang="en-US" altLang="zh-CN" sz="1000"/>
                        <a:t>&lt;build/&gt;</a:t>
                      </a:r>
                      <a:r>
                        <a:rPr lang="zh-CN" altLang="en-US" sz="1000"/>
                        <a:t>元素进行配置</a:t>
                      </a:r>
                      <a:endParaRPr lang="zh-CN" altLang="en-US" sz="1000"/>
                    </a:p>
                  </a:txBody>
                  <a:tcPr/>
                </a:tc>
              </a:tr>
              <a:tr h="2216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报告插件</a:t>
                      </a:r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000"/>
                        <a:t>在网站生成期间执行，在</a:t>
                      </a:r>
                      <a:r>
                        <a:rPr lang="en-US" altLang="zh-CN" sz="1000"/>
                        <a:t>pom.xml</a:t>
                      </a:r>
                      <a:r>
                        <a:rPr lang="zh-CN" altLang="en-US" sz="1000"/>
                        <a:t>中的</a:t>
                      </a:r>
                      <a:r>
                        <a:rPr lang="en-US" altLang="zh-CN" sz="1000"/>
                        <a:t>&lt;reporting/&gt;</a:t>
                      </a:r>
                      <a:r>
                        <a:rPr lang="zh-CN" altLang="en-US" sz="1000"/>
                        <a:t>元素进行配置</a:t>
                      </a:r>
                      <a:endParaRPr lang="zh-CN" altLang="en-US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986971" y="0"/>
            <a:ext cx="3178629" cy="5143500"/>
          </a:xfrm>
          <a:prstGeom prst="rect">
            <a:avLst/>
          </a:prstGeom>
          <a:solidFill>
            <a:srgbClr val="021446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73309" y="1414805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感谢您观看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138713" y="2160130"/>
            <a:ext cx="2940548" cy="45719"/>
            <a:chOff x="2054384" y="3643262"/>
            <a:chExt cx="4942263" cy="46281"/>
          </a:xfrm>
        </p:grpSpPr>
        <p:grpSp>
          <p:nvGrpSpPr>
            <p:cNvPr id="23" name="组合 22"/>
            <p:cNvGrpSpPr/>
            <p:nvPr/>
          </p:nvGrpSpPr>
          <p:grpSpPr>
            <a:xfrm>
              <a:off x="2054384" y="3643262"/>
              <a:ext cx="4919404" cy="45719"/>
              <a:chOff x="2010494" y="4118060"/>
              <a:chExt cx="4919404" cy="45719"/>
            </a:xfrm>
          </p:grpSpPr>
          <p:cxnSp>
            <p:nvCxnSpPr>
              <p:cNvPr id="25" name="直接连接符 24"/>
              <p:cNvCxnSpPr/>
              <p:nvPr/>
            </p:nvCxnSpPr>
            <p:spPr>
              <a:xfrm>
                <a:off x="2033354" y="4140342"/>
                <a:ext cx="4896544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椭圆 25"/>
              <p:cNvSpPr/>
              <p:nvPr/>
            </p:nvSpPr>
            <p:spPr>
              <a:xfrm>
                <a:off x="2010494" y="41180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6950928" y="364382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1001801" y="4663373"/>
            <a:ext cx="2803027" cy="275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：李旗</a:t>
            </a:r>
            <a:r>
              <a:rPr lang="zh-CN" alt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nl-NL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5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79" name="矩形 78"/>
          <p:cNvSpPr/>
          <p:nvPr/>
        </p:nvSpPr>
        <p:spPr>
          <a:xfrm>
            <a:off x="0" y="1448918"/>
            <a:ext cx="9144000" cy="969534"/>
          </a:xfrm>
          <a:prstGeom prst="rect">
            <a:avLst/>
          </a:prstGeom>
          <a:solidFill>
            <a:srgbClr val="0214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文本框 17"/>
          <p:cNvSpPr txBox="1"/>
          <p:nvPr/>
        </p:nvSpPr>
        <p:spPr>
          <a:xfrm>
            <a:off x="3337560" y="1395730"/>
            <a:ext cx="55905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如何新建Maven项目，Maven项目的结构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491880" y="806222"/>
            <a:ext cx="414516" cy="414516"/>
            <a:chOff x="3543574" y="4265651"/>
            <a:chExt cx="414516" cy="414516"/>
          </a:xfrm>
        </p:grpSpPr>
        <p:sp>
          <p:nvSpPr>
            <p:cNvPr id="83" name="椭圆 82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ysClr val="window" lastClr="FFFFFF"/>
            </a:solidFill>
          </p:grpSpPr>
          <p:sp>
            <p:nvSpPr>
              <p:cNvPr id="85" name="Freeform 12"/>
              <p:cNvSpPr/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>
            <a:off x="4050431" y="806222"/>
            <a:ext cx="414516" cy="414516"/>
            <a:chOff x="4102125" y="4265651"/>
            <a:chExt cx="414516" cy="414516"/>
          </a:xfrm>
        </p:grpSpPr>
        <p:sp>
          <p:nvSpPr>
            <p:cNvPr id="88" name="椭圆 87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ysClr val="window" lastClr="FFFFFF"/>
            </a:solidFill>
          </p:grpSpPr>
          <p:sp>
            <p:nvSpPr>
              <p:cNvPr id="90" name="Freeform 226"/>
              <p:cNvSpPr/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Freeform 227"/>
              <p:cNvSpPr/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Freeform 228"/>
              <p:cNvSpPr/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Freeform 229"/>
              <p:cNvSpPr/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Freeform 230"/>
              <p:cNvSpPr/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96" name="组合 95"/>
          <p:cNvGrpSpPr/>
          <p:nvPr/>
        </p:nvGrpSpPr>
        <p:grpSpPr>
          <a:xfrm>
            <a:off x="5129792" y="806222"/>
            <a:ext cx="414516" cy="414516"/>
            <a:chOff x="5181486" y="4265651"/>
            <a:chExt cx="414516" cy="414516"/>
          </a:xfrm>
        </p:grpSpPr>
        <p:sp>
          <p:nvSpPr>
            <p:cNvPr id="97" name="椭圆 96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ysClr val="window" lastClr="FFFFFF"/>
            </a:solidFill>
          </p:grpSpPr>
          <p:sp>
            <p:nvSpPr>
              <p:cNvPr id="9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Freeform 333"/>
              <p:cNvSpPr/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Freeform 334"/>
              <p:cNvSpPr/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Freeform 335"/>
              <p:cNvSpPr/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4574743" y="806222"/>
            <a:ext cx="414516" cy="414516"/>
            <a:chOff x="4626437" y="4265651"/>
            <a:chExt cx="414516" cy="414516"/>
          </a:xfrm>
        </p:grpSpPr>
        <p:sp>
          <p:nvSpPr>
            <p:cNvPr id="109" name="椭圆 10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ysClr val="window" lastClr="FFFFFF"/>
            </a:solidFill>
          </p:grpSpPr>
          <p:sp>
            <p:nvSpPr>
              <p:cNvPr id="111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Freeform 228"/>
              <p:cNvSpPr/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Freeform 229"/>
              <p:cNvSpPr/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Freeform 230"/>
              <p:cNvSpPr/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Freeform 231"/>
              <p:cNvSpPr/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Freeform 232"/>
              <p:cNvSpPr/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Freeform 233"/>
              <p:cNvSpPr/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51" name="组合 150"/>
          <p:cNvGrpSpPr/>
          <p:nvPr/>
        </p:nvGrpSpPr>
        <p:grpSpPr>
          <a:xfrm>
            <a:off x="1366956" y="1146457"/>
            <a:ext cx="1586056" cy="1586449"/>
            <a:chOff x="1041891" y="2887277"/>
            <a:chExt cx="1036261" cy="1036518"/>
          </a:xfrm>
        </p:grpSpPr>
        <p:sp>
          <p:nvSpPr>
            <p:cNvPr id="152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0070C0"/>
            </a:solidFill>
            <a:ln w="88900" cap="flat" cmpd="sng" algn="ctr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  <a:prstDash val="solid"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txBody>
            <a:bodyPr lIns="68580" tIns="34290" rIns="68580" bIns="342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3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rPr>
                <a:t>01</a:t>
              </a:r>
              <a:endParaRPr kumimoji="0" lang="en-US" altLang="zh-CN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23322" y="137679"/>
            <a:ext cx="32105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、如何新建Maven项目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67030" y="671195"/>
            <a:ext cx="8524875" cy="414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1800">
              <a:solidFill>
                <a:schemeClr val="accent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8785" y="771525"/>
            <a:ext cx="643953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Maven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167005" y="1070610"/>
            <a:ext cx="8265160" cy="1001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38200" lvl="1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阿里巴巴普惠体" panose="00020600040101010101"/>
                <a:sym typeface="+mn-ea"/>
              </a:rPr>
              <a:t>Maven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是专门用于管理和构建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Java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项目的工具，它的主要功能有：</a:t>
            </a:r>
            <a:endParaRPr lang="en-US" altLang="zh-CN" sz="1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1352550" lvl="2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提供了一套标准化的项目结构</a:t>
            </a:r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1352550" lvl="2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提供了一套标准化的构建流程（编译，测试，打包，发布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……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）</a:t>
            </a:r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1352550" lvl="2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000">
                <a:solidFill>
                  <a:srgbClr val="C00000"/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提供了一套依赖管理机制</a:t>
            </a:r>
            <a:endParaRPr lang="en-US" altLang="zh-CN" sz="1000">
              <a:solidFill>
                <a:srgbClr val="C00000"/>
              </a:solidFill>
              <a:latin typeface="微软雅黑" panose="020B0503020204020204" pitchFamily="34" charset="-122"/>
              <a:ea typeface="Alibaba PuHuiTi B"/>
            </a:endParaRPr>
          </a:p>
          <a:p>
            <a:endParaRPr lang="zh-CN" altLang="en-US" sz="1000"/>
          </a:p>
        </p:txBody>
      </p:sp>
      <p:sp>
        <p:nvSpPr>
          <p:cNvPr id="4" name="文本框 3"/>
          <p:cNvSpPr txBox="1"/>
          <p:nvPr/>
        </p:nvSpPr>
        <p:spPr>
          <a:xfrm>
            <a:off x="-167005" y="2112645"/>
            <a:ext cx="83178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38200" lvl="1" indent="-2286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Alibaba PuHuiTi B"/>
                <a:sym typeface="+mn-ea"/>
              </a:rPr>
              <a:t>依赖管理</a:t>
            </a:r>
            <a:endParaRPr lang="en-US" altLang="zh-CN" sz="1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Alibaba PuHuiTi B"/>
            </a:endParaRPr>
          </a:p>
          <a:p>
            <a:pPr marL="1352550" lvl="2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依赖管理其实就是管理你项目所依赖的第三方资源 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(jar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包、插件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…)</a:t>
            </a:r>
            <a:endParaRPr lang="en-US" altLang="zh-CN" sz="10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0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2860040"/>
            <a:ext cx="2710180" cy="934085"/>
          </a:xfrm>
          <a:prstGeom prst="rect">
            <a:avLst/>
          </a:prstGeom>
        </p:spPr>
      </p:pic>
      <p:sp>
        <p:nvSpPr>
          <p:cNvPr id="19" name="箭头: 右 18"/>
          <p:cNvSpPr/>
          <p:nvPr/>
        </p:nvSpPr>
        <p:spPr>
          <a:xfrm>
            <a:off x="3459444" y="3136230"/>
            <a:ext cx="531231" cy="38114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23410" y="2846070"/>
            <a:ext cx="2377440" cy="1014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下载 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jar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包</a:t>
            </a:r>
            <a:endParaRPr lang="en-US" altLang="zh-CN" sz="10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复制 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jar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包到项目</a:t>
            </a:r>
            <a:endParaRPr lang="en-US" altLang="zh-CN" sz="10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将 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jar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包加入工作环境</a:t>
            </a:r>
            <a:endParaRPr lang="en-US" altLang="zh-CN" sz="10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endParaRPr lang="zh-CN" altLang="en-US" sz="1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99" y="3981395"/>
            <a:ext cx="1612294" cy="705832"/>
          </a:xfrm>
          <a:prstGeom prst="rect">
            <a:avLst/>
          </a:prstGeom>
        </p:spPr>
      </p:pic>
      <p:sp>
        <p:nvSpPr>
          <p:cNvPr id="20" name="箭头: 右 19"/>
          <p:cNvSpPr/>
          <p:nvPr/>
        </p:nvSpPr>
        <p:spPr>
          <a:xfrm>
            <a:off x="2296788" y="4144258"/>
            <a:ext cx="531231" cy="38114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112" y="3952280"/>
            <a:ext cx="2819315" cy="7346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6036945" y="4022725"/>
            <a:ext cx="2775585" cy="594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en-US" altLang="zh-CN" sz="9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Maven </a:t>
            </a:r>
            <a:r>
              <a:rPr lang="zh-CN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使用标准的</a:t>
            </a:r>
            <a:r>
              <a:rPr lang="zh-CN" altLang="en-US" sz="900">
                <a:solidFill>
                  <a:srgbClr val="C00000"/>
                </a:solidFill>
                <a:latin typeface="阿里巴巴普惠体" panose="00020600040101010101"/>
                <a:ea typeface="Alibaba PuHuiTi B"/>
                <a:sym typeface="+mn-ea"/>
              </a:rPr>
              <a:t>坐标</a:t>
            </a:r>
            <a:r>
              <a:rPr lang="zh-CN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配置来管理各种依赖</a:t>
            </a:r>
            <a:endParaRPr lang="en-US" altLang="zh-CN" sz="9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zh-CN" altLang="en-US" sz="9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只需要简单的配置就可以完成依赖管理</a:t>
            </a:r>
            <a:endParaRPr lang="en-US" altLang="zh-CN" sz="9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9380" y="709295"/>
            <a:ext cx="8876030" cy="4099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仓库分类：</a:t>
            </a:r>
            <a:endParaRPr lang="en-US" altLang="zh-CN" sz="10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本地仓库：自己计算机上的一个目录</a:t>
            </a:r>
            <a:endParaRPr lang="en-US" altLang="zh-CN" sz="10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中央仓库：由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Maven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团队维护的全球唯一的仓库</a:t>
            </a:r>
            <a:endParaRPr lang="en-US" altLang="zh-CN" sz="10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地址：</a:t>
            </a:r>
            <a:r>
              <a:rPr lang="en-US" altLang="zh-CN" sz="1000">
                <a:sym typeface="+mn-ea"/>
                <a:hlinkClick r:id="rId1"/>
              </a:rPr>
              <a:t>https://repo1.maven.org/maven2/</a:t>
            </a:r>
            <a:endParaRPr lang="en-US" altLang="zh-CN" sz="10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远程仓库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(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私服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)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：一般由公司团队搭建的私有仓库</a:t>
            </a:r>
            <a:endParaRPr lang="en-US" altLang="zh-CN" sz="10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当项目中使用坐标引入对应依赖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jar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包后，首先会查找本地仓库中是否有对应的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jar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包：</a:t>
            </a:r>
            <a:endParaRPr lang="en-US" altLang="zh-CN" sz="10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如果有，则在项目直接引用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;</a:t>
            </a:r>
            <a:endParaRPr lang="en-US" altLang="zh-CN" sz="10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如果没有，则去中央仓库中下载对应的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jar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包到本地仓库。</a:t>
            </a:r>
            <a:endParaRPr lang="en-US" altLang="zh-CN" sz="10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还可以搭建远程仓库，将来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jar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包的查找顺序则变为：</a:t>
            </a:r>
            <a:endParaRPr lang="en-US" altLang="zh-CN" sz="100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/>
              <a:ea typeface="Alibaba PuHuiTi B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+mn-ea"/>
              </a:rPr>
              <a:t>本地仓库 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Wingdings" panose="05000000000000000000" pitchFamily="2" charset="2"/>
              </a:rPr>
              <a:t>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Wingdings" panose="05000000000000000000" pitchFamily="2" charset="2"/>
              </a:rPr>
              <a:t>远程仓库 </a:t>
            </a:r>
            <a:r>
              <a:rPr lang="en-US" altLang="zh-CN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Wingdings" panose="05000000000000000000" pitchFamily="2" charset="2"/>
              </a:rPr>
              <a:t> </a:t>
            </a: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/>
                <a:ea typeface="Alibaba PuHuiTi B"/>
                <a:sym typeface="Wingdings" panose="05000000000000000000" pitchFamily="2" charset="2"/>
              </a:rPr>
              <a:t>中央仓库</a:t>
            </a:r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810260" y="12636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、如何新建Maven项目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2410" y="3192145"/>
            <a:ext cx="362648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Maven</a:t>
            </a:r>
            <a:r>
              <a:rPr lang="zh-CN" altLang="en-US"/>
              <a:t>的安装配置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0995" y="3512185"/>
            <a:ext cx="8591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解压 </a:t>
            </a:r>
            <a:r>
              <a:rPr lang="en-US" altLang="zh-CN">
                <a:sym typeface="+mn-ea"/>
              </a:rPr>
              <a:t>apache-maven-3.6.1.rar </a:t>
            </a:r>
            <a:r>
              <a:rPr lang="zh-CN" altLang="en-US">
                <a:sym typeface="+mn-ea"/>
              </a:rPr>
              <a:t>既安装完成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配置环境变量 </a:t>
            </a:r>
            <a:r>
              <a:rPr lang="en-US" altLang="zh-CN">
                <a:sym typeface="+mn-ea"/>
              </a:rPr>
              <a:t>MAVEN_HOME </a:t>
            </a:r>
            <a:r>
              <a:rPr lang="zh-CN" altLang="en-US">
                <a:sym typeface="+mn-ea"/>
              </a:rPr>
              <a:t>为安装路径的</a:t>
            </a:r>
            <a:r>
              <a:rPr lang="en-US" altLang="zh-CN">
                <a:sym typeface="+mn-ea"/>
              </a:rPr>
              <a:t>bin</a:t>
            </a:r>
            <a:r>
              <a:rPr lang="zh-CN" altLang="en-US">
                <a:sym typeface="+mn-ea"/>
              </a:rPr>
              <a:t>目录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配置本地仓库：修改 </a:t>
            </a:r>
            <a:r>
              <a:rPr lang="en-US" altLang="zh-CN">
                <a:sym typeface="+mn-ea"/>
              </a:rPr>
              <a:t>conf/settings.xml </a:t>
            </a:r>
            <a:r>
              <a:rPr lang="zh-CN" altLang="en-US">
                <a:sym typeface="+mn-ea"/>
              </a:rPr>
              <a:t>中的 </a:t>
            </a:r>
            <a:r>
              <a:rPr lang="en-US" altLang="zh-CN">
                <a:sym typeface="+mn-ea"/>
              </a:rPr>
              <a:t>&lt;localRepository&gt; </a:t>
            </a:r>
            <a:r>
              <a:rPr lang="zh-CN" altLang="en-US">
                <a:sym typeface="+mn-ea"/>
              </a:rPr>
              <a:t>为一个指定目录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配置阿里云私服：修改 </a:t>
            </a:r>
            <a:r>
              <a:rPr lang="en-US" altLang="zh-CN">
                <a:sym typeface="+mn-ea"/>
              </a:rPr>
              <a:t>conf/settings.xml </a:t>
            </a:r>
            <a:r>
              <a:rPr lang="zh-CN" altLang="en-US">
                <a:sym typeface="+mn-ea"/>
              </a:rPr>
              <a:t>中的 </a:t>
            </a:r>
            <a:r>
              <a:rPr lang="en-US" altLang="zh-CN">
                <a:sym typeface="+mn-ea"/>
              </a:rPr>
              <a:t>&lt;mirrors&gt;</a:t>
            </a:r>
            <a:r>
              <a:rPr lang="zh-CN" altLang="en-US">
                <a:sym typeface="+mn-ea"/>
              </a:rPr>
              <a:t>标签，为其添加如下子标签：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01040" y="9715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、如何新建Maven项目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635635" y="712470"/>
            <a:ext cx="6925945" cy="127254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noAutofit/>
          </a:bodyPr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>
                <a:solidFill>
                  <a:srgbClr val="080808"/>
                </a:solidFill>
                <a:latin typeface="Arial Unicode MS"/>
                <a:ea typeface="Alibaba PuHuiTi B"/>
              </a:rPr>
              <a:t>&lt;</a:t>
            </a:r>
            <a:r>
              <a:rPr lang="en-US" altLang="zh-CN" sz="900">
                <a:solidFill>
                  <a:schemeClr val="accent1">
                    <a:lumMod val="75000"/>
                  </a:schemeClr>
                </a:solidFill>
                <a:latin typeface="Arial Unicode MS"/>
                <a:ea typeface="Alibaba PuHuiTi B"/>
              </a:rPr>
              <a:t>mirror</a:t>
            </a:r>
            <a:r>
              <a:rPr lang="en-US" altLang="zh-CN" sz="900">
                <a:solidFill>
                  <a:srgbClr val="080808"/>
                </a:solidFill>
                <a:latin typeface="Arial Unicode MS"/>
                <a:ea typeface="Alibaba PuHuiTi B"/>
              </a:rPr>
              <a:t>&gt;  </a:t>
            </a:r>
            <a:endParaRPr lang="en-US" altLang="zh-CN" sz="900">
              <a:solidFill>
                <a:srgbClr val="080808"/>
              </a:solidFill>
              <a:latin typeface="Arial Unicode MS"/>
              <a:ea typeface="Alibaba PuHuiTi B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>
                <a:solidFill>
                  <a:srgbClr val="080808"/>
                </a:solidFill>
                <a:latin typeface="Arial Unicode MS"/>
                <a:ea typeface="Alibaba PuHuiTi B"/>
              </a:rPr>
              <a:t>&lt;</a:t>
            </a:r>
            <a:r>
              <a:rPr lang="en-US" altLang="zh-CN" sz="900">
                <a:solidFill>
                  <a:schemeClr val="accent1">
                    <a:lumMod val="75000"/>
                  </a:schemeClr>
                </a:solidFill>
                <a:latin typeface="Arial Unicode MS"/>
                <a:ea typeface="Alibaba PuHuiTi B"/>
              </a:rPr>
              <a:t>id</a:t>
            </a:r>
            <a:r>
              <a:rPr lang="en-US" altLang="zh-CN" sz="900">
                <a:solidFill>
                  <a:srgbClr val="080808"/>
                </a:solidFill>
                <a:latin typeface="Arial Unicode MS"/>
                <a:ea typeface="Alibaba PuHuiTi B"/>
              </a:rPr>
              <a:t>&gt;alimaven&lt;/</a:t>
            </a:r>
            <a:r>
              <a:rPr lang="en-US" altLang="zh-CN" sz="900">
                <a:solidFill>
                  <a:schemeClr val="accent1">
                    <a:lumMod val="75000"/>
                  </a:schemeClr>
                </a:solidFill>
                <a:latin typeface="Arial Unicode MS"/>
                <a:ea typeface="Alibaba PuHuiTi B"/>
              </a:rPr>
              <a:t>id</a:t>
            </a:r>
            <a:r>
              <a:rPr lang="en-US" altLang="zh-CN" sz="900">
                <a:solidFill>
                  <a:srgbClr val="080808"/>
                </a:solidFill>
                <a:latin typeface="Arial Unicode MS"/>
                <a:ea typeface="Alibaba PuHuiTi B"/>
              </a:rPr>
              <a:t>&gt;  </a:t>
            </a:r>
            <a:endParaRPr lang="en-US" altLang="zh-CN" sz="900">
              <a:solidFill>
                <a:srgbClr val="080808"/>
              </a:solidFill>
              <a:latin typeface="Arial Unicode MS"/>
              <a:ea typeface="Alibaba PuHuiTi B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>
                <a:solidFill>
                  <a:srgbClr val="080808"/>
                </a:solidFill>
                <a:latin typeface="Arial Unicode MS"/>
                <a:ea typeface="Alibaba PuHuiTi B"/>
              </a:rPr>
              <a:t>&lt;</a:t>
            </a:r>
            <a:r>
              <a:rPr lang="en-US" altLang="zh-CN" sz="900">
                <a:solidFill>
                  <a:schemeClr val="accent1">
                    <a:lumMod val="75000"/>
                  </a:schemeClr>
                </a:solidFill>
                <a:latin typeface="Arial Unicode MS"/>
                <a:ea typeface="Alibaba PuHuiTi B"/>
              </a:rPr>
              <a:t>name</a:t>
            </a:r>
            <a:r>
              <a:rPr lang="en-US" altLang="zh-CN" sz="900">
                <a:solidFill>
                  <a:srgbClr val="080808"/>
                </a:solidFill>
                <a:latin typeface="Arial Unicode MS"/>
                <a:ea typeface="Alibaba PuHuiTi B"/>
              </a:rPr>
              <a:t>&gt;aliyun maven&lt;/</a:t>
            </a:r>
            <a:r>
              <a:rPr lang="en-US" altLang="zh-CN" sz="900">
                <a:solidFill>
                  <a:schemeClr val="accent1">
                    <a:lumMod val="75000"/>
                  </a:schemeClr>
                </a:solidFill>
                <a:latin typeface="Arial Unicode MS"/>
                <a:ea typeface="Alibaba PuHuiTi B"/>
              </a:rPr>
              <a:t>name</a:t>
            </a:r>
            <a:r>
              <a:rPr lang="en-US" altLang="zh-CN" sz="900">
                <a:solidFill>
                  <a:srgbClr val="080808"/>
                </a:solidFill>
                <a:latin typeface="Arial Unicode MS"/>
                <a:ea typeface="Alibaba PuHuiTi B"/>
              </a:rPr>
              <a:t>&gt;  </a:t>
            </a:r>
            <a:endParaRPr lang="en-US" altLang="zh-CN" sz="900">
              <a:solidFill>
                <a:srgbClr val="080808"/>
              </a:solidFill>
              <a:latin typeface="Arial Unicode MS"/>
              <a:ea typeface="Alibaba PuHuiTi B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>
                <a:solidFill>
                  <a:srgbClr val="080808"/>
                </a:solidFill>
                <a:latin typeface="Arial Unicode MS"/>
                <a:ea typeface="Alibaba PuHuiTi B"/>
              </a:rPr>
              <a:t>&lt;</a:t>
            </a:r>
            <a:r>
              <a:rPr lang="en-US" altLang="zh-CN" sz="900">
                <a:solidFill>
                  <a:schemeClr val="accent1">
                    <a:lumMod val="75000"/>
                  </a:schemeClr>
                </a:solidFill>
                <a:latin typeface="Arial Unicode MS"/>
                <a:ea typeface="Alibaba PuHuiTi B"/>
              </a:rPr>
              <a:t>url</a:t>
            </a:r>
            <a:r>
              <a:rPr lang="en-US" altLang="zh-CN" sz="900">
                <a:solidFill>
                  <a:srgbClr val="080808"/>
                </a:solidFill>
                <a:latin typeface="Arial Unicode MS"/>
                <a:ea typeface="Alibaba PuHuiTi B"/>
              </a:rPr>
              <a:t>&gt;http://maven.aliyun.com/nexus/content/groups/public/&lt;/</a:t>
            </a:r>
            <a:r>
              <a:rPr lang="en-US" altLang="zh-CN" sz="900">
                <a:solidFill>
                  <a:schemeClr val="accent1">
                    <a:lumMod val="75000"/>
                  </a:schemeClr>
                </a:solidFill>
                <a:latin typeface="Arial Unicode MS"/>
                <a:ea typeface="Alibaba PuHuiTi B"/>
              </a:rPr>
              <a:t>url</a:t>
            </a:r>
            <a:r>
              <a:rPr lang="en-US" altLang="zh-CN" sz="900">
                <a:solidFill>
                  <a:srgbClr val="080808"/>
                </a:solidFill>
                <a:latin typeface="Arial Unicode MS"/>
                <a:ea typeface="Alibaba PuHuiTi B"/>
              </a:rPr>
              <a:t>&gt;</a:t>
            </a:r>
            <a:endParaRPr lang="en-US" altLang="zh-CN" sz="900">
              <a:solidFill>
                <a:srgbClr val="080808"/>
              </a:solidFill>
              <a:latin typeface="Arial Unicode MS"/>
              <a:ea typeface="Alibaba PuHuiTi B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>
                <a:solidFill>
                  <a:srgbClr val="080808"/>
                </a:solidFill>
                <a:latin typeface="Arial Unicode MS"/>
                <a:ea typeface="Alibaba PuHuiTi B"/>
              </a:rPr>
              <a:t>&lt;</a:t>
            </a:r>
            <a:r>
              <a:rPr lang="en-US" altLang="zh-CN" sz="900">
                <a:solidFill>
                  <a:schemeClr val="accent1">
                    <a:lumMod val="75000"/>
                  </a:schemeClr>
                </a:solidFill>
                <a:latin typeface="Arial Unicode MS"/>
                <a:ea typeface="Alibaba PuHuiTi B"/>
              </a:rPr>
              <a:t>mirrorOf</a:t>
            </a:r>
            <a:r>
              <a:rPr lang="en-US" altLang="zh-CN" sz="900">
                <a:solidFill>
                  <a:srgbClr val="080808"/>
                </a:solidFill>
                <a:latin typeface="Arial Unicode MS"/>
                <a:ea typeface="Alibaba PuHuiTi B"/>
              </a:rPr>
              <a:t>&gt;central&lt;/</a:t>
            </a:r>
            <a:r>
              <a:rPr lang="en-US" altLang="zh-CN" sz="900">
                <a:solidFill>
                  <a:schemeClr val="accent1">
                    <a:lumMod val="75000"/>
                  </a:schemeClr>
                </a:solidFill>
                <a:latin typeface="Arial Unicode MS"/>
                <a:ea typeface="Alibaba PuHuiTi B"/>
              </a:rPr>
              <a:t>mirrorOf</a:t>
            </a:r>
            <a:r>
              <a:rPr lang="en-US" altLang="zh-CN" sz="900">
                <a:solidFill>
                  <a:srgbClr val="080808"/>
                </a:solidFill>
                <a:latin typeface="Arial Unicode MS"/>
                <a:ea typeface="Alibaba PuHuiTi B"/>
              </a:rPr>
              <a:t>&gt;          </a:t>
            </a:r>
            <a:endParaRPr lang="en-US" altLang="zh-CN" sz="900">
              <a:solidFill>
                <a:srgbClr val="080808"/>
              </a:solidFill>
              <a:latin typeface="Arial Unicode MS"/>
              <a:ea typeface="Alibaba PuHuiTi B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>
                <a:solidFill>
                  <a:srgbClr val="080808"/>
                </a:solidFill>
                <a:latin typeface="Arial Unicode MS"/>
                <a:ea typeface="Alibaba PuHuiTi B"/>
              </a:rPr>
              <a:t>&lt;/</a:t>
            </a:r>
            <a:r>
              <a:rPr lang="en-US" altLang="zh-CN" sz="900">
                <a:solidFill>
                  <a:schemeClr val="accent1">
                    <a:lumMod val="75000"/>
                  </a:schemeClr>
                </a:solidFill>
                <a:latin typeface="Arial Unicode MS"/>
                <a:ea typeface="Alibaba PuHuiTi B"/>
              </a:rPr>
              <a:t>mirror</a:t>
            </a:r>
            <a:r>
              <a:rPr lang="en-US" altLang="zh-CN" sz="900">
                <a:solidFill>
                  <a:srgbClr val="080808"/>
                </a:solidFill>
                <a:latin typeface="Arial Unicode MS"/>
                <a:ea typeface="Alibaba PuHuiTi B"/>
              </a:rPr>
              <a:t>&gt;</a:t>
            </a:r>
            <a:endParaRPr lang="zh-CN" altLang="zh-CN" sz="900">
              <a:latin typeface="Arial" panose="020B0604020202020204" pitchFamily="34" charset="0"/>
              <a:ea typeface="Alibaba PuHuiTi B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6380" y="2182495"/>
            <a:ext cx="6331585" cy="33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IDEA </a:t>
            </a:r>
            <a:r>
              <a:rPr lang="zh-CN" altLang="en-US">
                <a:sym typeface="+mn-ea"/>
              </a:rPr>
              <a:t>配置 </a:t>
            </a:r>
            <a:r>
              <a:rPr lang="en-US" altLang="zh-CN">
                <a:sym typeface="+mn-ea"/>
              </a:rPr>
              <a:t>Maven </a:t>
            </a:r>
            <a:r>
              <a:rPr lang="zh-CN" altLang="en-US">
                <a:sym typeface="+mn-ea"/>
              </a:rPr>
              <a:t>环境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0995" y="2473325"/>
            <a:ext cx="8475345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AutoNum type="arabicPeriod"/>
            </a:pPr>
            <a:r>
              <a:rPr lang="zh-CN" altLang="en-US" sz="1200">
                <a:solidFill>
                  <a:srgbClr val="FF0000"/>
                </a:solidFill>
                <a:sym typeface="+mn-ea"/>
              </a:rPr>
              <a:t>选择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IDEA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中 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File </a:t>
            </a:r>
            <a:r>
              <a:rPr lang="en-US" altLang="zh-CN" sz="1200">
                <a:solidFill>
                  <a:srgbClr val="FF0000"/>
                </a:solidFill>
                <a:sym typeface="Wingdings" panose="05000000000000000000" pitchFamily="2" charset="2"/>
              </a:rPr>
              <a:t>--&gt; Settings</a:t>
            </a:r>
            <a:endParaRPr lang="en-US" altLang="zh-CN" sz="120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sz="1200">
                <a:solidFill>
                  <a:srgbClr val="FF0000"/>
                </a:solidFill>
                <a:sym typeface="Wingdings" panose="05000000000000000000" pitchFamily="2" charset="2"/>
              </a:rPr>
              <a:t>搜索 </a:t>
            </a:r>
            <a:r>
              <a:rPr lang="en-US" altLang="zh-CN" sz="1200">
                <a:solidFill>
                  <a:srgbClr val="FF0000"/>
                </a:solidFill>
                <a:sym typeface="Wingdings" panose="05000000000000000000" pitchFamily="2" charset="2"/>
              </a:rPr>
              <a:t>maven </a:t>
            </a:r>
            <a:endParaRPr lang="en-US" altLang="zh-CN" sz="120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zh-CN" altLang="en-US" sz="1200">
                <a:solidFill>
                  <a:srgbClr val="FF0000"/>
                </a:solidFill>
                <a:sym typeface="Wingdings" panose="05000000000000000000" pitchFamily="2" charset="2"/>
              </a:rPr>
              <a:t>设置 </a:t>
            </a:r>
            <a:r>
              <a:rPr lang="en-US" altLang="zh-CN" sz="1200">
                <a:solidFill>
                  <a:srgbClr val="FF0000"/>
                </a:solidFill>
                <a:sym typeface="Wingdings" panose="05000000000000000000" pitchFamily="2" charset="2"/>
              </a:rPr>
              <a:t>IDEA </a:t>
            </a:r>
            <a:r>
              <a:rPr lang="zh-CN" altLang="en-US" sz="1200">
                <a:solidFill>
                  <a:srgbClr val="FF0000"/>
                </a:solidFill>
                <a:sym typeface="Wingdings" panose="05000000000000000000" pitchFamily="2" charset="2"/>
              </a:rPr>
              <a:t>使用本地安装的 </a:t>
            </a:r>
            <a:r>
              <a:rPr lang="en-US" altLang="zh-CN" sz="1200">
                <a:solidFill>
                  <a:srgbClr val="FF0000"/>
                </a:solidFill>
                <a:sym typeface="Wingdings" panose="05000000000000000000" pitchFamily="2" charset="2"/>
              </a:rPr>
              <a:t>Maven</a:t>
            </a:r>
            <a:r>
              <a:rPr lang="zh-CN" altLang="en-US" sz="1200">
                <a:solidFill>
                  <a:srgbClr val="FF0000"/>
                </a:solidFill>
                <a:sym typeface="Wingdings" panose="05000000000000000000" pitchFamily="2" charset="2"/>
              </a:rPr>
              <a:t>，并修改配置文件路径</a:t>
            </a:r>
            <a:endParaRPr lang="en-US" altLang="zh-CN" sz="120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endParaRPr lang="en-US" altLang="zh-CN" sz="120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7965" y="2079625"/>
            <a:ext cx="1769110" cy="2592705"/>
          </a:xfrm>
          <a:prstGeom prst="rect">
            <a:avLst/>
          </a:prstGeom>
        </p:spPr>
      </p:pic>
      <p:sp>
        <p:nvSpPr>
          <p:cNvPr id="10" name="文本占位符 2"/>
          <p:cNvSpPr txBox="1"/>
          <p:nvPr/>
        </p:nvSpPr>
        <p:spPr>
          <a:xfrm>
            <a:off x="9343834" y="651847"/>
            <a:ext cx="457664" cy="5171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①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15" y="1651635"/>
            <a:ext cx="381000" cy="3333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" y="3114675"/>
            <a:ext cx="3595370" cy="16452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670" y="3671570"/>
            <a:ext cx="409575" cy="314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 bwMode="auto">
          <a:xfrm>
            <a:off x="1842358" y="1131590"/>
            <a:ext cx="4385826" cy="3697563"/>
          </a:xfrm>
          <a:custGeom>
            <a:avLst/>
            <a:gdLst>
              <a:gd name="T0" fmla="*/ 0 w 3668"/>
              <a:gd name="T1" fmla="*/ 2147483647 h 3785"/>
              <a:gd name="T2" fmla="*/ 2147483647 w 3668"/>
              <a:gd name="T3" fmla="*/ 2147483647 h 3785"/>
              <a:gd name="T4" fmla="*/ 2147483647 w 3668"/>
              <a:gd name="T5" fmla="*/ 2147483647 h 3785"/>
              <a:gd name="T6" fmla="*/ 2147483647 w 3668"/>
              <a:gd name="T7" fmla="*/ 2147483647 h 3785"/>
              <a:gd name="T8" fmla="*/ 2147483647 w 3668"/>
              <a:gd name="T9" fmla="*/ 2147483647 h 3785"/>
              <a:gd name="T10" fmla="*/ 2147483647 w 3668"/>
              <a:gd name="T11" fmla="*/ 2147483647 h 3785"/>
              <a:gd name="T12" fmla="*/ 2147483647 w 3668"/>
              <a:gd name="T13" fmla="*/ 2147483647 h 3785"/>
              <a:gd name="T14" fmla="*/ 2147483647 w 3668"/>
              <a:gd name="T15" fmla="*/ 2147483647 h 3785"/>
              <a:gd name="T16" fmla="*/ 2147483647 w 3668"/>
              <a:gd name="T17" fmla="*/ 2147483647 h 3785"/>
              <a:gd name="T18" fmla="*/ 2147483647 w 3668"/>
              <a:gd name="T19" fmla="*/ 2147483647 h 3785"/>
              <a:gd name="T20" fmla="*/ 2147483647 w 3668"/>
              <a:gd name="T21" fmla="*/ 2147483647 h 3785"/>
              <a:gd name="T22" fmla="*/ 2147483647 w 3668"/>
              <a:gd name="T23" fmla="*/ 2147483647 h 3785"/>
              <a:gd name="T24" fmla="*/ 2147483647 w 3668"/>
              <a:gd name="T25" fmla="*/ 2147483647 h 3785"/>
              <a:gd name="T26" fmla="*/ 2147483647 w 3668"/>
              <a:gd name="T27" fmla="*/ 2147483647 h 3785"/>
              <a:gd name="T28" fmla="*/ 2147483647 w 3668"/>
              <a:gd name="T29" fmla="*/ 0 h 3785"/>
              <a:gd name="T30" fmla="*/ 2147483647 w 3668"/>
              <a:gd name="T31" fmla="*/ 2147483647 h 3785"/>
              <a:gd name="T32" fmla="*/ 2147483647 w 3668"/>
              <a:gd name="T33" fmla="*/ 2147483647 h 3785"/>
              <a:gd name="T34" fmla="*/ 2147483647 w 3668"/>
              <a:gd name="T35" fmla="*/ 2147483647 h 3785"/>
              <a:gd name="T36" fmla="*/ 2147483647 w 3668"/>
              <a:gd name="T37" fmla="*/ 2147483647 h 3785"/>
              <a:gd name="T38" fmla="*/ 2147483647 w 3668"/>
              <a:gd name="T39" fmla="*/ 2147483647 h 3785"/>
              <a:gd name="T40" fmla="*/ 2147483647 w 3668"/>
              <a:gd name="T41" fmla="*/ 2147483647 h 3785"/>
              <a:gd name="T42" fmla="*/ 2147483647 w 3668"/>
              <a:gd name="T43" fmla="*/ 2147483647 h 3785"/>
              <a:gd name="T44" fmla="*/ 2147483647 w 3668"/>
              <a:gd name="T45" fmla="*/ 2147483647 h 3785"/>
              <a:gd name="T46" fmla="*/ 2147483647 w 3668"/>
              <a:gd name="T47" fmla="*/ 2147483647 h 3785"/>
              <a:gd name="T48" fmla="*/ 2147483647 w 3668"/>
              <a:gd name="T49" fmla="*/ 2147483647 h 3785"/>
              <a:gd name="T50" fmla="*/ 2147483647 w 3668"/>
              <a:gd name="T51" fmla="*/ 2147483647 h 3785"/>
              <a:gd name="T52" fmla="*/ 2147483647 w 3668"/>
              <a:gd name="T53" fmla="*/ 2147483647 h 3785"/>
              <a:gd name="T54" fmla="*/ 2147483647 w 3668"/>
              <a:gd name="T55" fmla="*/ 2147483647 h 3785"/>
              <a:gd name="T56" fmla="*/ 0 w 3668"/>
              <a:gd name="T57" fmla="*/ 2147483647 h 3785"/>
              <a:gd name="T58" fmla="*/ 0 w 3668"/>
              <a:gd name="T59" fmla="*/ 2147483647 h 3785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3668"/>
              <a:gd name="T91" fmla="*/ 0 h 3785"/>
              <a:gd name="T92" fmla="*/ 3668 w 3668"/>
              <a:gd name="T93" fmla="*/ 3785 h 3785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3668" h="3785">
                <a:moveTo>
                  <a:pt x="0" y="2742"/>
                </a:moveTo>
                <a:lnTo>
                  <a:pt x="253" y="2556"/>
                </a:lnTo>
                <a:lnTo>
                  <a:pt x="515" y="2395"/>
                </a:lnTo>
                <a:lnTo>
                  <a:pt x="798" y="2223"/>
                </a:lnTo>
                <a:lnTo>
                  <a:pt x="1152" y="2000"/>
                </a:lnTo>
                <a:lnTo>
                  <a:pt x="1587" y="1728"/>
                </a:lnTo>
                <a:lnTo>
                  <a:pt x="1869" y="1525"/>
                </a:lnTo>
                <a:lnTo>
                  <a:pt x="2061" y="1394"/>
                </a:lnTo>
                <a:lnTo>
                  <a:pt x="2324" y="1182"/>
                </a:lnTo>
                <a:lnTo>
                  <a:pt x="2557" y="980"/>
                </a:lnTo>
                <a:lnTo>
                  <a:pt x="2769" y="768"/>
                </a:lnTo>
                <a:lnTo>
                  <a:pt x="2941" y="606"/>
                </a:lnTo>
                <a:lnTo>
                  <a:pt x="3193" y="353"/>
                </a:lnTo>
                <a:lnTo>
                  <a:pt x="3011" y="252"/>
                </a:lnTo>
                <a:lnTo>
                  <a:pt x="3648" y="0"/>
                </a:lnTo>
                <a:lnTo>
                  <a:pt x="3668" y="687"/>
                </a:lnTo>
                <a:lnTo>
                  <a:pt x="3466" y="525"/>
                </a:lnTo>
                <a:lnTo>
                  <a:pt x="3213" y="828"/>
                </a:lnTo>
                <a:lnTo>
                  <a:pt x="2910" y="1202"/>
                </a:lnTo>
                <a:lnTo>
                  <a:pt x="2698" y="1515"/>
                </a:lnTo>
                <a:lnTo>
                  <a:pt x="2597" y="1738"/>
                </a:lnTo>
                <a:lnTo>
                  <a:pt x="2496" y="1970"/>
                </a:lnTo>
                <a:lnTo>
                  <a:pt x="2435" y="2182"/>
                </a:lnTo>
                <a:lnTo>
                  <a:pt x="2375" y="2384"/>
                </a:lnTo>
                <a:lnTo>
                  <a:pt x="2264" y="2779"/>
                </a:lnTo>
                <a:lnTo>
                  <a:pt x="2183" y="3152"/>
                </a:lnTo>
                <a:lnTo>
                  <a:pt x="2122" y="3445"/>
                </a:lnTo>
                <a:lnTo>
                  <a:pt x="2042" y="3785"/>
                </a:lnTo>
                <a:lnTo>
                  <a:pt x="0" y="3785"/>
                </a:lnTo>
                <a:lnTo>
                  <a:pt x="0" y="274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 w="9525">
            <a:noFill/>
            <a:round/>
          </a:ln>
        </p:spPr>
        <p:txBody>
          <a:bodyPr wrap="none" lIns="62873" tIns="31437" rIns="62873" bIns="31437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1040" y="9715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1.1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、如何新建Maven项目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8" name="文本占位符 27"/>
          <p:cNvSpPr>
            <a:spLocks noGrp="1"/>
          </p:cNvSpPr>
          <p:nvPr/>
        </p:nvSpPr>
        <p:spPr>
          <a:xfrm>
            <a:off x="290830" y="725805"/>
            <a:ext cx="4516120" cy="351155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/>
              <a:t>IDEA </a:t>
            </a:r>
            <a:r>
              <a:rPr lang="zh-CN" altLang="en-US" sz="1600"/>
              <a:t>创建 </a:t>
            </a:r>
            <a:r>
              <a:rPr lang="en-US" altLang="zh-CN" sz="1600"/>
              <a:t>Maven </a:t>
            </a:r>
            <a:r>
              <a:rPr lang="zh-CN" altLang="en-US" sz="1600"/>
              <a:t>项目</a:t>
            </a:r>
            <a:endParaRPr lang="en-US" altLang="zh-CN" sz="1600"/>
          </a:p>
        </p:txBody>
      </p:sp>
      <p:sp>
        <p:nvSpPr>
          <p:cNvPr id="29" name="文本占位符 28"/>
          <p:cNvSpPr>
            <a:spLocks noGrp="1"/>
          </p:cNvSpPr>
          <p:nvPr/>
        </p:nvSpPr>
        <p:spPr>
          <a:xfrm>
            <a:off x="348615" y="1033145"/>
            <a:ext cx="9214485" cy="88201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zh-CN" altLang="en-US" sz="1000"/>
              <a:t>创建模块，选择</a:t>
            </a:r>
            <a:r>
              <a:rPr lang="en-US" altLang="zh-CN" sz="1000"/>
              <a:t>Maven</a:t>
            </a:r>
            <a:r>
              <a:rPr lang="zh-CN" altLang="en-US" sz="1000"/>
              <a:t>，点击</a:t>
            </a:r>
            <a:r>
              <a:rPr lang="en-US" altLang="zh-CN" sz="1000"/>
              <a:t>Next</a:t>
            </a:r>
            <a:endParaRPr lang="en-US" altLang="zh-CN" sz="1000"/>
          </a:p>
          <a:p>
            <a:pPr marL="342900" indent="-342900">
              <a:buAutoNum type="arabicPeriod"/>
            </a:pPr>
            <a:r>
              <a:rPr lang="zh-CN" altLang="en-US" sz="1000"/>
              <a:t>填写模块名称，坐标信息，点击</a:t>
            </a:r>
            <a:r>
              <a:rPr lang="en-US" altLang="zh-CN" sz="1000"/>
              <a:t>finish</a:t>
            </a:r>
            <a:r>
              <a:rPr lang="zh-CN" altLang="en-US" sz="1000"/>
              <a:t>，创建完成</a:t>
            </a:r>
            <a:endParaRPr lang="en-US" altLang="zh-CN" sz="1000"/>
          </a:p>
          <a:p>
            <a:pPr marL="342900" indent="-342900">
              <a:buAutoNum type="arabicPeriod"/>
            </a:pPr>
            <a:r>
              <a:rPr lang="zh-CN" altLang="en-US" sz="1000"/>
              <a:t>编写 </a:t>
            </a:r>
            <a:r>
              <a:rPr lang="en-US" altLang="zh-CN" sz="1000"/>
              <a:t>HelloWorld</a:t>
            </a:r>
            <a:r>
              <a:rPr lang="zh-CN" altLang="en-US" sz="1000"/>
              <a:t>，并运行</a:t>
            </a:r>
            <a:endParaRPr lang="zh-CN" altLang="en-US" sz="1000"/>
          </a:p>
          <a:p>
            <a:pPr marL="0" indent="0">
              <a:buNone/>
            </a:pPr>
            <a:endParaRPr lang="zh-CN" altLang="en-US" sz="100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4265" y="636905"/>
            <a:ext cx="3715385" cy="3982085"/>
          </a:xfrm>
          <a:prstGeom prst="rect">
            <a:avLst/>
          </a:prstGeom>
        </p:spPr>
      </p:pic>
      <p:sp>
        <p:nvSpPr>
          <p:cNvPr id="41" name="文本占位符 2"/>
          <p:cNvSpPr txBox="1"/>
          <p:nvPr/>
        </p:nvSpPr>
        <p:spPr>
          <a:xfrm>
            <a:off x="8629564" y="2362406"/>
            <a:ext cx="457664" cy="5171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①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2" name="文本占位符 2"/>
          <p:cNvSpPr txBox="1"/>
          <p:nvPr/>
        </p:nvSpPr>
        <p:spPr>
          <a:xfrm>
            <a:off x="2064953" y="4384096"/>
            <a:ext cx="457664" cy="517190"/>
          </a:xfrm>
          <a:prstGeom prst="rect">
            <a:avLst/>
          </a:prstGeom>
        </p:spPr>
        <p:txBody>
          <a:bodyPr/>
          <a:lstStyle>
            <a:lvl1pPr marL="360045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</a:rPr>
              <a:t>②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" y="2264410"/>
            <a:ext cx="4548505" cy="2001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45795"/>
            <a:ext cx="9144000" cy="22853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1040" y="9715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1.2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Maven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的项目结构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97" y="3081108"/>
            <a:ext cx="1477756" cy="38114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39" y="2982846"/>
            <a:ext cx="2281712" cy="58877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050" y="2982595"/>
            <a:ext cx="705485" cy="687705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1181128" y="3757640"/>
            <a:ext cx="3902556" cy="3219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zh-CN" altLang="en-US" sz="10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不同</a:t>
            </a:r>
            <a:r>
              <a:rPr lang="en-US" altLang="zh-CN" sz="10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IDE</a:t>
            </a:r>
            <a:r>
              <a:rPr lang="zh-CN" altLang="en-US" sz="10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之间，项目结构不一样，不通用</a:t>
            </a:r>
            <a:endParaRPr lang="en-US" altLang="zh-CN" sz="1000">
              <a:solidFill>
                <a:srgbClr val="C00000"/>
              </a:solidFill>
              <a:latin typeface="阿里巴巴普惠体" panose="00020600040101010101"/>
              <a:ea typeface="Alibaba PuHuiTi B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53368" y="4168636"/>
            <a:ext cx="11273789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en-US" altLang="zh-CN" sz="12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Maven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提供了一套标准化的项目结构，所有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IDE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使用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Maven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构建的项目结构完全一样，所有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IDE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创建的</a:t>
            </a:r>
            <a:r>
              <a:rPr lang="en-US" altLang="zh-CN" sz="12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Maven</a:t>
            </a:r>
            <a:r>
              <a:rPr lang="zh-CN" altLang="en-US" sz="1200">
                <a:solidFill>
                  <a:srgbClr val="C00000"/>
                </a:solidFill>
                <a:latin typeface="阿里巴巴普惠体" panose="00020600040101010101"/>
                <a:ea typeface="Alibaba PuHuiTi B"/>
              </a:rPr>
              <a:t>项目可以通用</a:t>
            </a:r>
            <a:endParaRPr lang="zh-CN" altLang="en-US" sz="1200">
              <a:solidFill>
                <a:srgbClr val="C00000"/>
              </a:solidFill>
              <a:latin typeface="阿里巴巴普惠体" panose="00020600040101010101"/>
              <a:ea typeface="Alibaba PuHuiTi 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79" name="矩形 78"/>
          <p:cNvSpPr/>
          <p:nvPr/>
        </p:nvSpPr>
        <p:spPr>
          <a:xfrm>
            <a:off x="0" y="1448918"/>
            <a:ext cx="9144000" cy="969534"/>
          </a:xfrm>
          <a:prstGeom prst="rect">
            <a:avLst/>
          </a:prstGeom>
          <a:solidFill>
            <a:srgbClr val="0214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文本框 17"/>
          <p:cNvSpPr txBox="1"/>
          <p:nvPr/>
        </p:nvSpPr>
        <p:spPr>
          <a:xfrm>
            <a:off x="2567940" y="1671955"/>
            <a:ext cx="6473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的生命周期及其作用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491880" y="806222"/>
            <a:ext cx="414516" cy="414516"/>
            <a:chOff x="3543574" y="4265651"/>
            <a:chExt cx="414516" cy="414516"/>
          </a:xfrm>
        </p:grpSpPr>
        <p:sp>
          <p:nvSpPr>
            <p:cNvPr id="83" name="椭圆 82"/>
            <p:cNvSpPr/>
            <p:nvPr/>
          </p:nvSpPr>
          <p:spPr>
            <a:xfrm>
              <a:off x="3543574" y="4265651"/>
              <a:ext cx="414516" cy="414516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3629640" y="4325788"/>
              <a:ext cx="259976" cy="261734"/>
              <a:chOff x="5042691" y="2273922"/>
              <a:chExt cx="702937" cy="707690"/>
            </a:xfrm>
            <a:solidFill>
              <a:sysClr val="window" lastClr="FFFFFF"/>
            </a:solidFill>
          </p:grpSpPr>
          <p:sp>
            <p:nvSpPr>
              <p:cNvPr id="85" name="Freeform 12"/>
              <p:cNvSpPr/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Freeform 13"/>
              <p:cNvSpPr>
                <a:spLocks noEditPoints="1"/>
              </p:cNvSpPr>
              <p:nvPr/>
            </p:nvSpPr>
            <p:spPr bwMode="auto">
              <a:xfrm>
                <a:off x="5042691" y="2273922"/>
                <a:ext cx="529215" cy="655759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7" name="组合 86"/>
          <p:cNvGrpSpPr/>
          <p:nvPr/>
        </p:nvGrpSpPr>
        <p:grpSpPr>
          <a:xfrm>
            <a:off x="4050431" y="806222"/>
            <a:ext cx="414516" cy="414516"/>
            <a:chOff x="4102125" y="4265651"/>
            <a:chExt cx="414516" cy="414516"/>
          </a:xfrm>
        </p:grpSpPr>
        <p:sp>
          <p:nvSpPr>
            <p:cNvPr id="88" name="椭圆 87"/>
            <p:cNvSpPr/>
            <p:nvPr/>
          </p:nvSpPr>
          <p:spPr>
            <a:xfrm>
              <a:off x="4102125" y="4265651"/>
              <a:ext cx="414516" cy="414516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4199233" y="4358783"/>
              <a:ext cx="238761" cy="198211"/>
              <a:chOff x="3132963" y="3140191"/>
              <a:chExt cx="645573" cy="535933"/>
            </a:xfrm>
            <a:solidFill>
              <a:sysClr val="window" lastClr="FFFFFF"/>
            </a:solidFill>
          </p:grpSpPr>
          <p:sp>
            <p:nvSpPr>
              <p:cNvPr id="90" name="Freeform 226"/>
              <p:cNvSpPr/>
              <p:nvPr/>
            </p:nvSpPr>
            <p:spPr bwMode="auto">
              <a:xfrm>
                <a:off x="3421629" y="3217854"/>
                <a:ext cx="356907" cy="392027"/>
              </a:xfrm>
              <a:custGeom>
                <a:avLst/>
                <a:gdLst>
                  <a:gd name="T0" fmla="*/ 0 w 529"/>
                  <a:gd name="T1" fmla="*/ 0 h 581"/>
                  <a:gd name="T2" fmla="*/ 2 w 529"/>
                  <a:gd name="T3" fmla="*/ 11 h 581"/>
                  <a:gd name="T4" fmla="*/ 25 w 529"/>
                  <a:gd name="T5" fmla="*/ 56 h 581"/>
                  <a:gd name="T6" fmla="*/ 473 w 529"/>
                  <a:gd name="T7" fmla="*/ 56 h 581"/>
                  <a:gd name="T8" fmla="*/ 473 w 529"/>
                  <a:gd name="T9" fmla="*/ 525 h 581"/>
                  <a:gd name="T10" fmla="*/ 127 w 529"/>
                  <a:gd name="T11" fmla="*/ 525 h 581"/>
                  <a:gd name="T12" fmla="*/ 127 w 529"/>
                  <a:gd name="T13" fmla="*/ 581 h 581"/>
                  <a:gd name="T14" fmla="*/ 529 w 529"/>
                  <a:gd name="T15" fmla="*/ 581 h 581"/>
                  <a:gd name="T16" fmla="*/ 529 w 529"/>
                  <a:gd name="T17" fmla="*/ 0 h 581"/>
                  <a:gd name="T18" fmla="*/ 0 w 529"/>
                  <a:gd name="T1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9" h="581">
                    <a:moveTo>
                      <a:pt x="0" y="0"/>
                    </a:moveTo>
                    <a:cubicBezTo>
                      <a:pt x="1" y="4"/>
                      <a:pt x="2" y="7"/>
                      <a:pt x="2" y="11"/>
                    </a:cubicBezTo>
                    <a:cubicBezTo>
                      <a:pt x="14" y="22"/>
                      <a:pt x="22" y="38"/>
                      <a:pt x="25" y="56"/>
                    </a:cubicBezTo>
                    <a:cubicBezTo>
                      <a:pt x="473" y="56"/>
                      <a:pt x="473" y="56"/>
                      <a:pt x="473" y="56"/>
                    </a:cubicBezTo>
                    <a:cubicBezTo>
                      <a:pt x="473" y="525"/>
                      <a:pt x="473" y="525"/>
                      <a:pt x="473" y="525"/>
                    </a:cubicBezTo>
                    <a:cubicBezTo>
                      <a:pt x="127" y="525"/>
                      <a:pt x="127" y="525"/>
                      <a:pt x="127" y="525"/>
                    </a:cubicBezTo>
                    <a:cubicBezTo>
                      <a:pt x="127" y="581"/>
                      <a:pt x="127" y="581"/>
                      <a:pt x="127" y="581"/>
                    </a:cubicBezTo>
                    <a:cubicBezTo>
                      <a:pt x="529" y="581"/>
                      <a:pt x="529" y="581"/>
                      <a:pt x="529" y="581"/>
                    </a:cubicBezTo>
                    <a:cubicBezTo>
                      <a:pt x="529" y="0"/>
                      <a:pt x="529" y="0"/>
                      <a:pt x="52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Freeform 227"/>
              <p:cNvSpPr/>
              <p:nvPr/>
            </p:nvSpPr>
            <p:spPr bwMode="auto">
              <a:xfrm>
                <a:off x="3198348" y="3140191"/>
                <a:ext cx="224709" cy="247551"/>
              </a:xfrm>
              <a:custGeom>
                <a:avLst/>
                <a:gdLst>
                  <a:gd name="T0" fmla="*/ 45 w 333"/>
                  <a:gd name="T1" fmla="*/ 243 h 367"/>
                  <a:gd name="T2" fmla="*/ 170 w 333"/>
                  <a:gd name="T3" fmla="*/ 367 h 367"/>
                  <a:gd name="T4" fmla="*/ 289 w 333"/>
                  <a:gd name="T5" fmla="*/ 243 h 367"/>
                  <a:gd name="T6" fmla="*/ 326 w 333"/>
                  <a:gd name="T7" fmla="*/ 203 h 367"/>
                  <a:gd name="T8" fmla="*/ 306 w 333"/>
                  <a:gd name="T9" fmla="*/ 142 h 367"/>
                  <a:gd name="T10" fmla="*/ 166 w 333"/>
                  <a:gd name="T11" fmla="*/ 0 h 367"/>
                  <a:gd name="T12" fmla="*/ 26 w 333"/>
                  <a:gd name="T13" fmla="*/ 142 h 367"/>
                  <a:gd name="T14" fmla="*/ 7 w 333"/>
                  <a:gd name="T15" fmla="*/ 203 h 367"/>
                  <a:gd name="T16" fmla="*/ 45 w 333"/>
                  <a:gd name="T17" fmla="*/ 24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3" h="367">
                    <a:moveTo>
                      <a:pt x="45" y="243"/>
                    </a:moveTo>
                    <a:cubicBezTo>
                      <a:pt x="71" y="308"/>
                      <a:pt x="118" y="367"/>
                      <a:pt x="170" y="367"/>
                    </a:cubicBezTo>
                    <a:cubicBezTo>
                      <a:pt x="222" y="367"/>
                      <a:pt x="266" y="308"/>
                      <a:pt x="289" y="243"/>
                    </a:cubicBezTo>
                    <a:cubicBezTo>
                      <a:pt x="305" y="242"/>
                      <a:pt x="320" y="226"/>
                      <a:pt x="326" y="203"/>
                    </a:cubicBezTo>
                    <a:cubicBezTo>
                      <a:pt x="333" y="176"/>
                      <a:pt x="324" y="149"/>
                      <a:pt x="306" y="142"/>
                    </a:cubicBezTo>
                    <a:cubicBezTo>
                      <a:pt x="302" y="63"/>
                      <a:pt x="241" y="0"/>
                      <a:pt x="166" y="0"/>
                    </a:cubicBezTo>
                    <a:cubicBezTo>
                      <a:pt x="92" y="0"/>
                      <a:pt x="31" y="63"/>
                      <a:pt x="26" y="142"/>
                    </a:cubicBezTo>
                    <a:cubicBezTo>
                      <a:pt x="9" y="149"/>
                      <a:pt x="0" y="176"/>
                      <a:pt x="7" y="203"/>
                    </a:cubicBezTo>
                    <a:cubicBezTo>
                      <a:pt x="13" y="227"/>
                      <a:pt x="29" y="243"/>
                      <a:pt x="45" y="2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Freeform 228"/>
              <p:cNvSpPr/>
              <p:nvPr/>
            </p:nvSpPr>
            <p:spPr bwMode="auto">
              <a:xfrm>
                <a:off x="3481875" y="3306367"/>
                <a:ext cx="233275" cy="180738"/>
              </a:xfrm>
              <a:custGeom>
                <a:avLst/>
                <a:gdLst>
                  <a:gd name="T0" fmla="*/ 41 w 346"/>
                  <a:gd name="T1" fmla="*/ 111 h 268"/>
                  <a:gd name="T2" fmla="*/ 0 w 346"/>
                  <a:gd name="T3" fmla="*/ 151 h 268"/>
                  <a:gd name="T4" fmla="*/ 90 w 346"/>
                  <a:gd name="T5" fmla="*/ 268 h 268"/>
                  <a:gd name="T6" fmla="*/ 254 w 346"/>
                  <a:gd name="T7" fmla="*/ 125 h 268"/>
                  <a:gd name="T8" fmla="*/ 284 w 346"/>
                  <a:gd name="T9" fmla="*/ 158 h 268"/>
                  <a:gd name="T10" fmla="*/ 346 w 346"/>
                  <a:gd name="T11" fmla="*/ 0 h 268"/>
                  <a:gd name="T12" fmla="*/ 184 w 346"/>
                  <a:gd name="T13" fmla="*/ 50 h 268"/>
                  <a:gd name="T14" fmla="*/ 218 w 346"/>
                  <a:gd name="T15" fmla="*/ 87 h 268"/>
                  <a:gd name="T16" fmla="*/ 99 w 346"/>
                  <a:gd name="T17" fmla="*/ 190 h 268"/>
                  <a:gd name="T18" fmla="*/ 41 w 346"/>
                  <a:gd name="T19" fmla="*/ 111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6" h="268">
                    <a:moveTo>
                      <a:pt x="41" y="111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2" y="165"/>
                      <a:pt x="90" y="268"/>
                      <a:pt x="90" y="268"/>
                    </a:cubicBezTo>
                    <a:cubicBezTo>
                      <a:pt x="254" y="125"/>
                      <a:pt x="254" y="125"/>
                      <a:pt x="254" y="125"/>
                    </a:cubicBezTo>
                    <a:cubicBezTo>
                      <a:pt x="284" y="158"/>
                      <a:pt x="284" y="158"/>
                      <a:pt x="284" y="158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184" y="50"/>
                      <a:pt x="184" y="50"/>
                      <a:pt x="184" y="50"/>
                    </a:cubicBezTo>
                    <a:cubicBezTo>
                      <a:pt x="218" y="87"/>
                      <a:pt x="218" y="87"/>
                      <a:pt x="218" y="87"/>
                    </a:cubicBezTo>
                    <a:cubicBezTo>
                      <a:pt x="99" y="190"/>
                      <a:pt x="99" y="190"/>
                      <a:pt x="99" y="190"/>
                    </a:cubicBezTo>
                    <a:lnTo>
                      <a:pt x="41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Freeform 229"/>
              <p:cNvSpPr/>
              <p:nvPr/>
            </p:nvSpPr>
            <p:spPr bwMode="auto">
              <a:xfrm>
                <a:off x="3132963" y="3377178"/>
                <a:ext cx="355480" cy="298946"/>
              </a:xfrm>
              <a:custGeom>
                <a:avLst/>
                <a:gdLst>
                  <a:gd name="T0" fmla="*/ 407 w 527"/>
                  <a:gd name="T1" fmla="*/ 0 h 443"/>
                  <a:gd name="T2" fmla="*/ 294 w 527"/>
                  <a:gd name="T3" fmla="*/ 190 h 443"/>
                  <a:gd name="T4" fmla="*/ 280 w 527"/>
                  <a:gd name="T5" fmla="*/ 105 h 443"/>
                  <a:gd name="T6" fmla="*/ 295 w 527"/>
                  <a:gd name="T7" fmla="*/ 77 h 443"/>
                  <a:gd name="T8" fmla="*/ 263 w 527"/>
                  <a:gd name="T9" fmla="*/ 44 h 443"/>
                  <a:gd name="T10" fmla="*/ 230 w 527"/>
                  <a:gd name="T11" fmla="*/ 77 h 443"/>
                  <a:gd name="T12" fmla="*/ 246 w 527"/>
                  <a:gd name="T13" fmla="*/ 105 h 443"/>
                  <a:gd name="T14" fmla="*/ 232 w 527"/>
                  <a:gd name="T15" fmla="*/ 189 h 443"/>
                  <a:gd name="T16" fmla="*/ 120 w 527"/>
                  <a:gd name="T17" fmla="*/ 0 h 443"/>
                  <a:gd name="T18" fmla="*/ 2 w 527"/>
                  <a:gd name="T19" fmla="*/ 125 h 443"/>
                  <a:gd name="T20" fmla="*/ 0 w 527"/>
                  <a:gd name="T21" fmla="*/ 125 h 443"/>
                  <a:gd name="T22" fmla="*/ 0 w 527"/>
                  <a:gd name="T23" fmla="*/ 402 h 443"/>
                  <a:gd name="T24" fmla="*/ 1 w 527"/>
                  <a:gd name="T25" fmla="*/ 402 h 443"/>
                  <a:gd name="T26" fmla="*/ 263 w 527"/>
                  <a:gd name="T27" fmla="*/ 443 h 443"/>
                  <a:gd name="T28" fmla="*/ 526 w 527"/>
                  <a:gd name="T29" fmla="*/ 402 h 443"/>
                  <a:gd name="T30" fmla="*/ 527 w 527"/>
                  <a:gd name="T31" fmla="*/ 402 h 443"/>
                  <a:gd name="T32" fmla="*/ 527 w 527"/>
                  <a:gd name="T33" fmla="*/ 125 h 443"/>
                  <a:gd name="T34" fmla="*/ 525 w 527"/>
                  <a:gd name="T35" fmla="*/ 125 h 443"/>
                  <a:gd name="T36" fmla="*/ 407 w 527"/>
                  <a:gd name="T37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27" h="443">
                    <a:moveTo>
                      <a:pt x="407" y="0"/>
                    </a:moveTo>
                    <a:cubicBezTo>
                      <a:pt x="294" y="190"/>
                      <a:pt x="294" y="190"/>
                      <a:pt x="294" y="190"/>
                    </a:cubicBezTo>
                    <a:cubicBezTo>
                      <a:pt x="280" y="105"/>
                      <a:pt x="280" y="105"/>
                      <a:pt x="280" y="105"/>
                    </a:cubicBezTo>
                    <a:cubicBezTo>
                      <a:pt x="289" y="99"/>
                      <a:pt x="295" y="89"/>
                      <a:pt x="295" y="77"/>
                    </a:cubicBezTo>
                    <a:cubicBezTo>
                      <a:pt x="295" y="59"/>
                      <a:pt x="281" y="44"/>
                      <a:pt x="263" y="44"/>
                    </a:cubicBezTo>
                    <a:cubicBezTo>
                      <a:pt x="245" y="44"/>
                      <a:pt x="230" y="59"/>
                      <a:pt x="230" y="77"/>
                    </a:cubicBezTo>
                    <a:cubicBezTo>
                      <a:pt x="230" y="89"/>
                      <a:pt x="237" y="99"/>
                      <a:pt x="246" y="105"/>
                    </a:cubicBezTo>
                    <a:cubicBezTo>
                      <a:pt x="232" y="189"/>
                      <a:pt x="232" y="189"/>
                      <a:pt x="232" y="189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56" y="27"/>
                      <a:pt x="12" y="72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402"/>
                      <a:pt x="0" y="402"/>
                      <a:pt x="0" y="402"/>
                    </a:cubicBezTo>
                    <a:cubicBezTo>
                      <a:pt x="1" y="402"/>
                      <a:pt x="1" y="402"/>
                      <a:pt x="1" y="402"/>
                    </a:cubicBezTo>
                    <a:cubicBezTo>
                      <a:pt x="14" y="425"/>
                      <a:pt x="126" y="443"/>
                      <a:pt x="263" y="443"/>
                    </a:cubicBezTo>
                    <a:cubicBezTo>
                      <a:pt x="401" y="443"/>
                      <a:pt x="513" y="425"/>
                      <a:pt x="526" y="402"/>
                    </a:cubicBezTo>
                    <a:cubicBezTo>
                      <a:pt x="527" y="402"/>
                      <a:pt x="527" y="402"/>
                      <a:pt x="527" y="402"/>
                    </a:cubicBezTo>
                    <a:cubicBezTo>
                      <a:pt x="527" y="125"/>
                      <a:pt x="527" y="125"/>
                      <a:pt x="527" y="125"/>
                    </a:cubicBezTo>
                    <a:cubicBezTo>
                      <a:pt x="525" y="125"/>
                      <a:pt x="525" y="125"/>
                      <a:pt x="525" y="125"/>
                    </a:cubicBezTo>
                    <a:cubicBezTo>
                      <a:pt x="515" y="72"/>
                      <a:pt x="471" y="27"/>
                      <a:pt x="40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Freeform 230"/>
              <p:cNvSpPr/>
              <p:nvPr/>
            </p:nvSpPr>
            <p:spPr bwMode="auto">
              <a:xfrm>
                <a:off x="3598655" y="3487105"/>
                <a:ext cx="54536" cy="68241"/>
              </a:xfrm>
              <a:custGeom>
                <a:avLst/>
                <a:gdLst>
                  <a:gd name="T0" fmla="*/ 0 w 81"/>
                  <a:gd name="T1" fmla="*/ 0 h 101"/>
                  <a:gd name="T2" fmla="*/ 0 w 81"/>
                  <a:gd name="T3" fmla="*/ 55 h 101"/>
                  <a:gd name="T4" fmla="*/ 40 w 81"/>
                  <a:gd name="T5" fmla="*/ 101 h 101"/>
                  <a:gd name="T6" fmla="*/ 81 w 81"/>
                  <a:gd name="T7" fmla="*/ 56 h 101"/>
                  <a:gd name="T8" fmla="*/ 81 w 81"/>
                  <a:gd name="T9" fmla="*/ 0 h 101"/>
                  <a:gd name="T10" fmla="*/ 59 w 81"/>
                  <a:gd name="T11" fmla="*/ 0 h 101"/>
                  <a:gd name="T12" fmla="*/ 59 w 81"/>
                  <a:gd name="T13" fmla="*/ 57 h 101"/>
                  <a:gd name="T14" fmla="*/ 40 w 81"/>
                  <a:gd name="T15" fmla="*/ 83 h 101"/>
                  <a:gd name="T16" fmla="*/ 22 w 81"/>
                  <a:gd name="T17" fmla="*/ 57 h 101"/>
                  <a:gd name="T18" fmla="*/ 22 w 81"/>
                  <a:gd name="T19" fmla="*/ 0 h 101"/>
                  <a:gd name="T20" fmla="*/ 0 w 81"/>
                  <a:gd name="T2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1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87"/>
                      <a:pt x="15" y="101"/>
                      <a:pt x="40" y="101"/>
                    </a:cubicBezTo>
                    <a:cubicBezTo>
                      <a:pt x="65" y="101"/>
                      <a:pt x="81" y="86"/>
                      <a:pt x="81" y="56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57"/>
                      <a:pt x="59" y="57"/>
                      <a:pt x="59" y="57"/>
                    </a:cubicBezTo>
                    <a:cubicBezTo>
                      <a:pt x="59" y="75"/>
                      <a:pt x="52" y="83"/>
                      <a:pt x="40" y="83"/>
                    </a:cubicBezTo>
                    <a:cubicBezTo>
                      <a:pt x="29" y="83"/>
                      <a:pt x="22" y="74"/>
                      <a:pt x="22" y="57"/>
                    </a:cubicBezTo>
                    <a:cubicBezTo>
                      <a:pt x="22" y="0"/>
                      <a:pt x="22" y="0"/>
                      <a:pt x="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Freeform 231"/>
              <p:cNvSpPr>
                <a:spLocks noEditPoints="1"/>
              </p:cNvSpPr>
              <p:nvPr/>
            </p:nvSpPr>
            <p:spPr bwMode="auto">
              <a:xfrm>
                <a:off x="3666040" y="3486534"/>
                <a:ext cx="47968" cy="67384"/>
              </a:xfrm>
              <a:custGeom>
                <a:avLst/>
                <a:gdLst>
                  <a:gd name="T0" fmla="*/ 31 w 71"/>
                  <a:gd name="T1" fmla="*/ 0 h 100"/>
                  <a:gd name="T2" fmla="*/ 0 w 71"/>
                  <a:gd name="T3" fmla="*/ 2 h 100"/>
                  <a:gd name="T4" fmla="*/ 0 w 71"/>
                  <a:gd name="T5" fmla="*/ 100 h 100"/>
                  <a:gd name="T6" fmla="*/ 23 w 71"/>
                  <a:gd name="T7" fmla="*/ 100 h 100"/>
                  <a:gd name="T8" fmla="*/ 23 w 71"/>
                  <a:gd name="T9" fmla="*/ 65 h 100"/>
                  <a:gd name="T10" fmla="*/ 30 w 71"/>
                  <a:gd name="T11" fmla="*/ 65 h 100"/>
                  <a:gd name="T12" fmla="*/ 62 w 71"/>
                  <a:gd name="T13" fmla="*/ 55 h 100"/>
                  <a:gd name="T14" fmla="*/ 71 w 71"/>
                  <a:gd name="T15" fmla="*/ 31 h 100"/>
                  <a:gd name="T16" fmla="*/ 61 w 71"/>
                  <a:gd name="T17" fmla="*/ 8 h 100"/>
                  <a:gd name="T18" fmla="*/ 31 w 71"/>
                  <a:gd name="T19" fmla="*/ 0 h 100"/>
                  <a:gd name="T20" fmla="*/ 30 w 71"/>
                  <a:gd name="T21" fmla="*/ 48 h 100"/>
                  <a:gd name="T22" fmla="*/ 23 w 71"/>
                  <a:gd name="T23" fmla="*/ 47 h 100"/>
                  <a:gd name="T24" fmla="*/ 23 w 71"/>
                  <a:gd name="T25" fmla="*/ 18 h 100"/>
                  <a:gd name="T26" fmla="*/ 32 w 71"/>
                  <a:gd name="T27" fmla="*/ 17 h 100"/>
                  <a:gd name="T28" fmla="*/ 49 w 71"/>
                  <a:gd name="T29" fmla="*/ 32 h 100"/>
                  <a:gd name="T30" fmla="*/ 30 w 71"/>
                  <a:gd name="T31" fmla="*/ 4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1" h="100">
                    <a:moveTo>
                      <a:pt x="31" y="0"/>
                    </a:moveTo>
                    <a:cubicBezTo>
                      <a:pt x="17" y="0"/>
                      <a:pt x="7" y="1"/>
                      <a:pt x="0" y="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5" y="65"/>
                      <a:pt x="27" y="65"/>
                      <a:pt x="30" y="65"/>
                    </a:cubicBezTo>
                    <a:cubicBezTo>
                      <a:pt x="43" y="65"/>
                      <a:pt x="55" y="62"/>
                      <a:pt x="62" y="55"/>
                    </a:cubicBezTo>
                    <a:cubicBezTo>
                      <a:pt x="68" y="49"/>
                      <a:pt x="71" y="41"/>
                      <a:pt x="71" y="31"/>
                    </a:cubicBezTo>
                    <a:cubicBezTo>
                      <a:pt x="71" y="22"/>
                      <a:pt x="67" y="13"/>
                      <a:pt x="61" y="8"/>
                    </a:cubicBezTo>
                    <a:cubicBezTo>
                      <a:pt x="54" y="3"/>
                      <a:pt x="44" y="0"/>
                      <a:pt x="31" y="0"/>
                    </a:cubicBezTo>
                    <a:close/>
                    <a:moveTo>
                      <a:pt x="30" y="48"/>
                    </a:moveTo>
                    <a:cubicBezTo>
                      <a:pt x="27" y="48"/>
                      <a:pt x="24" y="48"/>
                      <a:pt x="23" y="47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7" y="17"/>
                      <a:pt x="32" y="17"/>
                    </a:cubicBezTo>
                    <a:cubicBezTo>
                      <a:pt x="43" y="17"/>
                      <a:pt x="49" y="23"/>
                      <a:pt x="49" y="32"/>
                    </a:cubicBezTo>
                    <a:cubicBezTo>
                      <a:pt x="49" y="42"/>
                      <a:pt x="42" y="48"/>
                      <a:pt x="3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96" name="组合 95"/>
          <p:cNvGrpSpPr/>
          <p:nvPr/>
        </p:nvGrpSpPr>
        <p:grpSpPr>
          <a:xfrm>
            <a:off x="5129792" y="806222"/>
            <a:ext cx="414516" cy="414516"/>
            <a:chOff x="5181486" y="4265651"/>
            <a:chExt cx="414516" cy="414516"/>
          </a:xfrm>
        </p:grpSpPr>
        <p:sp>
          <p:nvSpPr>
            <p:cNvPr id="97" name="椭圆 96"/>
            <p:cNvSpPr/>
            <p:nvPr/>
          </p:nvSpPr>
          <p:spPr>
            <a:xfrm>
              <a:off x="5181486" y="4265651"/>
              <a:ext cx="414516" cy="414516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5287222" y="4375239"/>
              <a:ext cx="253419" cy="172633"/>
              <a:chOff x="4895160" y="4287159"/>
              <a:chExt cx="571418" cy="389258"/>
            </a:xfrm>
            <a:solidFill>
              <a:sysClr val="window" lastClr="FFFFFF"/>
            </a:solidFill>
          </p:grpSpPr>
          <p:sp>
            <p:nvSpPr>
              <p:cNvPr id="99" name="Freeform 327"/>
              <p:cNvSpPr>
                <a:spLocks noEditPoints="1"/>
              </p:cNvSpPr>
              <p:nvPr/>
            </p:nvSpPr>
            <p:spPr bwMode="auto">
              <a:xfrm>
                <a:off x="4895160" y="4287159"/>
                <a:ext cx="438051" cy="389258"/>
              </a:xfrm>
              <a:custGeom>
                <a:avLst/>
                <a:gdLst>
                  <a:gd name="T0" fmla="*/ 166 w 171"/>
                  <a:gd name="T1" fmla="*/ 0 h 152"/>
                  <a:gd name="T2" fmla="*/ 5 w 171"/>
                  <a:gd name="T3" fmla="*/ 0 h 152"/>
                  <a:gd name="T4" fmla="*/ 0 w 171"/>
                  <a:gd name="T5" fmla="*/ 5 h 152"/>
                  <a:gd name="T6" fmla="*/ 0 w 171"/>
                  <a:gd name="T7" fmla="*/ 146 h 152"/>
                  <a:gd name="T8" fmla="*/ 5 w 171"/>
                  <a:gd name="T9" fmla="*/ 152 h 152"/>
                  <a:gd name="T10" fmla="*/ 166 w 171"/>
                  <a:gd name="T11" fmla="*/ 152 h 152"/>
                  <a:gd name="T12" fmla="*/ 171 w 171"/>
                  <a:gd name="T13" fmla="*/ 146 h 152"/>
                  <a:gd name="T14" fmla="*/ 171 w 171"/>
                  <a:gd name="T15" fmla="*/ 5 h 152"/>
                  <a:gd name="T16" fmla="*/ 166 w 171"/>
                  <a:gd name="T17" fmla="*/ 0 h 152"/>
                  <a:gd name="T18" fmla="*/ 132 w 171"/>
                  <a:gd name="T19" fmla="*/ 12 h 152"/>
                  <a:gd name="T20" fmla="*/ 139 w 171"/>
                  <a:gd name="T21" fmla="*/ 19 h 152"/>
                  <a:gd name="T22" fmla="*/ 132 w 171"/>
                  <a:gd name="T23" fmla="*/ 26 h 152"/>
                  <a:gd name="T24" fmla="*/ 124 w 171"/>
                  <a:gd name="T25" fmla="*/ 19 h 152"/>
                  <a:gd name="T26" fmla="*/ 132 w 171"/>
                  <a:gd name="T27" fmla="*/ 12 h 152"/>
                  <a:gd name="T28" fmla="*/ 110 w 171"/>
                  <a:gd name="T29" fmla="*/ 12 h 152"/>
                  <a:gd name="T30" fmla="*/ 118 w 171"/>
                  <a:gd name="T31" fmla="*/ 19 h 152"/>
                  <a:gd name="T32" fmla="*/ 110 w 171"/>
                  <a:gd name="T33" fmla="*/ 26 h 152"/>
                  <a:gd name="T34" fmla="*/ 103 w 171"/>
                  <a:gd name="T35" fmla="*/ 19 h 152"/>
                  <a:gd name="T36" fmla="*/ 110 w 171"/>
                  <a:gd name="T37" fmla="*/ 12 h 152"/>
                  <a:gd name="T38" fmla="*/ 160 w 171"/>
                  <a:gd name="T39" fmla="*/ 141 h 152"/>
                  <a:gd name="T40" fmla="*/ 11 w 171"/>
                  <a:gd name="T41" fmla="*/ 141 h 152"/>
                  <a:gd name="T42" fmla="*/ 11 w 171"/>
                  <a:gd name="T43" fmla="*/ 38 h 152"/>
                  <a:gd name="T44" fmla="*/ 160 w 171"/>
                  <a:gd name="T45" fmla="*/ 38 h 152"/>
                  <a:gd name="T46" fmla="*/ 160 w 171"/>
                  <a:gd name="T47" fmla="*/ 141 h 152"/>
                  <a:gd name="T48" fmla="*/ 153 w 171"/>
                  <a:gd name="T49" fmla="*/ 26 h 152"/>
                  <a:gd name="T50" fmla="*/ 146 w 171"/>
                  <a:gd name="T51" fmla="*/ 19 h 152"/>
                  <a:gd name="T52" fmla="*/ 153 w 171"/>
                  <a:gd name="T53" fmla="*/ 12 h 152"/>
                  <a:gd name="T54" fmla="*/ 160 w 171"/>
                  <a:gd name="T55" fmla="*/ 19 h 152"/>
                  <a:gd name="T56" fmla="*/ 153 w 171"/>
                  <a:gd name="T57" fmla="*/ 2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71" h="152">
                    <a:moveTo>
                      <a:pt x="16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9"/>
                      <a:pt x="2" y="152"/>
                      <a:pt x="5" y="152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9" y="152"/>
                      <a:pt x="171" y="149"/>
                      <a:pt x="171" y="146"/>
                    </a:cubicBezTo>
                    <a:cubicBezTo>
                      <a:pt x="171" y="5"/>
                      <a:pt x="171" y="5"/>
                      <a:pt x="171" y="5"/>
                    </a:cubicBezTo>
                    <a:cubicBezTo>
                      <a:pt x="171" y="2"/>
                      <a:pt x="169" y="0"/>
                      <a:pt x="166" y="0"/>
                    </a:cubicBezTo>
                    <a:close/>
                    <a:moveTo>
                      <a:pt x="132" y="12"/>
                    </a:moveTo>
                    <a:cubicBezTo>
                      <a:pt x="136" y="12"/>
                      <a:pt x="139" y="15"/>
                      <a:pt x="139" y="19"/>
                    </a:cubicBezTo>
                    <a:cubicBezTo>
                      <a:pt x="139" y="23"/>
                      <a:pt x="136" y="26"/>
                      <a:pt x="132" y="26"/>
                    </a:cubicBezTo>
                    <a:cubicBezTo>
                      <a:pt x="128" y="26"/>
                      <a:pt x="124" y="23"/>
                      <a:pt x="124" y="19"/>
                    </a:cubicBezTo>
                    <a:cubicBezTo>
                      <a:pt x="124" y="15"/>
                      <a:pt x="128" y="12"/>
                      <a:pt x="132" y="12"/>
                    </a:cubicBezTo>
                    <a:close/>
                    <a:moveTo>
                      <a:pt x="110" y="12"/>
                    </a:moveTo>
                    <a:cubicBezTo>
                      <a:pt x="114" y="12"/>
                      <a:pt x="118" y="15"/>
                      <a:pt x="118" y="19"/>
                    </a:cubicBezTo>
                    <a:cubicBezTo>
                      <a:pt x="118" y="23"/>
                      <a:pt x="114" y="26"/>
                      <a:pt x="110" y="26"/>
                    </a:cubicBezTo>
                    <a:cubicBezTo>
                      <a:pt x="106" y="26"/>
                      <a:pt x="103" y="23"/>
                      <a:pt x="103" y="19"/>
                    </a:cubicBezTo>
                    <a:cubicBezTo>
                      <a:pt x="103" y="15"/>
                      <a:pt x="106" y="12"/>
                      <a:pt x="110" y="12"/>
                    </a:cubicBezTo>
                    <a:close/>
                    <a:moveTo>
                      <a:pt x="160" y="141"/>
                    </a:moveTo>
                    <a:cubicBezTo>
                      <a:pt x="11" y="141"/>
                      <a:pt x="11" y="141"/>
                      <a:pt x="11" y="141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60" y="38"/>
                      <a:pt x="160" y="38"/>
                      <a:pt x="160" y="38"/>
                    </a:cubicBezTo>
                    <a:lnTo>
                      <a:pt x="160" y="141"/>
                    </a:lnTo>
                    <a:close/>
                    <a:moveTo>
                      <a:pt x="153" y="26"/>
                    </a:moveTo>
                    <a:cubicBezTo>
                      <a:pt x="149" y="26"/>
                      <a:pt x="146" y="23"/>
                      <a:pt x="146" y="19"/>
                    </a:cubicBezTo>
                    <a:cubicBezTo>
                      <a:pt x="146" y="15"/>
                      <a:pt x="149" y="12"/>
                      <a:pt x="153" y="12"/>
                    </a:cubicBezTo>
                    <a:cubicBezTo>
                      <a:pt x="157" y="12"/>
                      <a:pt x="160" y="15"/>
                      <a:pt x="160" y="19"/>
                    </a:cubicBezTo>
                    <a:cubicBezTo>
                      <a:pt x="160" y="23"/>
                      <a:pt x="157" y="26"/>
                      <a:pt x="153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Rectangle 328"/>
              <p:cNvSpPr>
                <a:spLocks noChangeArrowheads="1"/>
              </p:cNvSpPr>
              <p:nvPr/>
            </p:nvSpPr>
            <p:spPr bwMode="auto">
              <a:xfrm>
                <a:off x="4953712" y="4417273"/>
                <a:ext cx="315527" cy="5963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Rectangle 329"/>
              <p:cNvSpPr>
                <a:spLocks noChangeArrowheads="1"/>
              </p:cNvSpPr>
              <p:nvPr/>
            </p:nvSpPr>
            <p:spPr bwMode="auto">
              <a:xfrm>
                <a:off x="4953712" y="4501847"/>
                <a:ext cx="99754" cy="1051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Rectangle 330"/>
              <p:cNvSpPr>
                <a:spLocks noChangeArrowheads="1"/>
              </p:cNvSpPr>
              <p:nvPr/>
            </p:nvSpPr>
            <p:spPr bwMode="auto">
              <a:xfrm>
                <a:off x="5071899" y="4505100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Rectangle 331"/>
              <p:cNvSpPr>
                <a:spLocks noChangeArrowheads="1"/>
              </p:cNvSpPr>
              <p:nvPr/>
            </p:nvSpPr>
            <p:spPr bwMode="auto">
              <a:xfrm>
                <a:off x="5071899" y="4548471"/>
                <a:ext cx="107344" cy="1301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Rectangle 332"/>
              <p:cNvSpPr>
                <a:spLocks noChangeArrowheads="1"/>
              </p:cNvSpPr>
              <p:nvPr/>
            </p:nvSpPr>
            <p:spPr bwMode="auto">
              <a:xfrm>
                <a:off x="5071899" y="4589674"/>
                <a:ext cx="107344" cy="1518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Freeform 333"/>
              <p:cNvSpPr/>
              <p:nvPr/>
            </p:nvSpPr>
            <p:spPr bwMode="auto">
              <a:xfrm>
                <a:off x="5225867" y="4569073"/>
                <a:ext cx="40119" cy="41203"/>
              </a:xfrm>
              <a:custGeom>
                <a:avLst/>
                <a:gdLst>
                  <a:gd name="T0" fmla="*/ 11 w 37"/>
                  <a:gd name="T1" fmla="*/ 0 h 38"/>
                  <a:gd name="T2" fmla="*/ 11 w 37"/>
                  <a:gd name="T3" fmla="*/ 2 h 38"/>
                  <a:gd name="T4" fmla="*/ 0 w 37"/>
                  <a:gd name="T5" fmla="*/ 38 h 38"/>
                  <a:gd name="T6" fmla="*/ 35 w 37"/>
                  <a:gd name="T7" fmla="*/ 26 h 38"/>
                  <a:gd name="T8" fmla="*/ 37 w 37"/>
                  <a:gd name="T9" fmla="*/ 26 h 38"/>
                  <a:gd name="T10" fmla="*/ 11 w 37"/>
                  <a:gd name="T1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38">
                    <a:moveTo>
                      <a:pt x="11" y="0"/>
                    </a:moveTo>
                    <a:lnTo>
                      <a:pt x="11" y="2"/>
                    </a:lnTo>
                    <a:lnTo>
                      <a:pt x="0" y="38"/>
                    </a:lnTo>
                    <a:lnTo>
                      <a:pt x="35" y="26"/>
                    </a:lnTo>
                    <a:lnTo>
                      <a:pt x="37" y="26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Freeform 334"/>
              <p:cNvSpPr/>
              <p:nvPr/>
            </p:nvSpPr>
            <p:spPr bwMode="auto">
              <a:xfrm>
                <a:off x="5389594" y="4366311"/>
                <a:ext cx="76984" cy="79153"/>
              </a:xfrm>
              <a:custGeom>
                <a:avLst/>
                <a:gdLst>
                  <a:gd name="T0" fmla="*/ 23 w 30"/>
                  <a:gd name="T1" fmla="*/ 31 h 31"/>
                  <a:gd name="T2" fmla="*/ 28 w 30"/>
                  <a:gd name="T3" fmla="*/ 25 h 31"/>
                  <a:gd name="T4" fmla="*/ 28 w 30"/>
                  <a:gd name="T5" fmla="*/ 18 h 31"/>
                  <a:gd name="T6" fmla="*/ 13 w 30"/>
                  <a:gd name="T7" fmla="*/ 2 h 31"/>
                  <a:gd name="T8" fmla="*/ 6 w 30"/>
                  <a:gd name="T9" fmla="*/ 2 h 31"/>
                  <a:gd name="T10" fmla="*/ 0 w 30"/>
                  <a:gd name="T11" fmla="*/ 8 h 31"/>
                  <a:gd name="T12" fmla="*/ 23 w 30"/>
                  <a:gd name="T13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1">
                    <a:moveTo>
                      <a:pt x="23" y="31"/>
                    </a:moveTo>
                    <a:cubicBezTo>
                      <a:pt x="28" y="25"/>
                      <a:pt x="28" y="25"/>
                      <a:pt x="28" y="25"/>
                    </a:cubicBezTo>
                    <a:cubicBezTo>
                      <a:pt x="30" y="23"/>
                      <a:pt x="30" y="20"/>
                      <a:pt x="28" y="18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0"/>
                      <a:pt x="8" y="0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lnTo>
                      <a:pt x="23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Freeform 335"/>
              <p:cNvSpPr/>
              <p:nvPr/>
            </p:nvSpPr>
            <p:spPr bwMode="auto">
              <a:xfrm>
                <a:off x="5258396" y="4394503"/>
                <a:ext cx="182160" cy="182160"/>
              </a:xfrm>
              <a:custGeom>
                <a:avLst/>
                <a:gdLst>
                  <a:gd name="T0" fmla="*/ 49 w 71"/>
                  <a:gd name="T1" fmla="*/ 0 h 71"/>
                  <a:gd name="T2" fmla="*/ 48 w 71"/>
                  <a:gd name="T3" fmla="*/ 0 h 71"/>
                  <a:gd name="T4" fmla="*/ 2 w 71"/>
                  <a:gd name="T5" fmla="*/ 47 h 71"/>
                  <a:gd name="T6" fmla="*/ 2 w 71"/>
                  <a:gd name="T7" fmla="*/ 54 h 71"/>
                  <a:gd name="T8" fmla="*/ 2 w 71"/>
                  <a:gd name="T9" fmla="*/ 55 h 71"/>
                  <a:gd name="T10" fmla="*/ 8 w 71"/>
                  <a:gd name="T11" fmla="*/ 56 h 71"/>
                  <a:gd name="T12" fmla="*/ 9 w 71"/>
                  <a:gd name="T13" fmla="*/ 62 h 71"/>
                  <a:gd name="T14" fmla="*/ 9 w 71"/>
                  <a:gd name="T15" fmla="*/ 62 h 71"/>
                  <a:gd name="T16" fmla="*/ 15 w 71"/>
                  <a:gd name="T17" fmla="*/ 63 h 71"/>
                  <a:gd name="T18" fmla="*/ 16 w 71"/>
                  <a:gd name="T19" fmla="*/ 69 h 71"/>
                  <a:gd name="T20" fmla="*/ 17 w 71"/>
                  <a:gd name="T21" fmla="*/ 69 h 71"/>
                  <a:gd name="T22" fmla="*/ 24 w 71"/>
                  <a:gd name="T23" fmla="*/ 69 h 71"/>
                  <a:gd name="T24" fmla="*/ 71 w 71"/>
                  <a:gd name="T25" fmla="*/ 23 h 71"/>
                  <a:gd name="T26" fmla="*/ 71 w 71"/>
                  <a:gd name="T27" fmla="*/ 22 h 71"/>
                  <a:gd name="T28" fmla="*/ 49 w 71"/>
                  <a:gd name="T29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1" h="71">
                    <a:moveTo>
                      <a:pt x="49" y="0"/>
                    </a:moveTo>
                    <a:cubicBezTo>
                      <a:pt x="49" y="0"/>
                      <a:pt x="48" y="0"/>
                      <a:pt x="48" y="0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0" y="49"/>
                      <a:pt x="0" y="52"/>
                      <a:pt x="2" y="54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4" y="56"/>
                      <a:pt x="6" y="57"/>
                      <a:pt x="8" y="56"/>
                    </a:cubicBezTo>
                    <a:cubicBezTo>
                      <a:pt x="7" y="58"/>
                      <a:pt x="7" y="60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11" y="64"/>
                      <a:pt x="13" y="64"/>
                      <a:pt x="15" y="63"/>
                    </a:cubicBezTo>
                    <a:cubicBezTo>
                      <a:pt x="14" y="65"/>
                      <a:pt x="15" y="67"/>
                      <a:pt x="16" y="69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9" y="71"/>
                      <a:pt x="22" y="71"/>
                      <a:pt x="24" y="69"/>
                    </a:cubicBezTo>
                    <a:cubicBezTo>
                      <a:pt x="71" y="23"/>
                      <a:pt x="71" y="23"/>
                      <a:pt x="71" y="23"/>
                    </a:cubicBezTo>
                    <a:cubicBezTo>
                      <a:pt x="71" y="23"/>
                      <a:pt x="71" y="22"/>
                      <a:pt x="71" y="22"/>
                    </a:cubicBez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4574743" y="806222"/>
            <a:ext cx="414516" cy="414516"/>
            <a:chOff x="4626437" y="4265651"/>
            <a:chExt cx="414516" cy="414516"/>
          </a:xfrm>
        </p:grpSpPr>
        <p:sp>
          <p:nvSpPr>
            <p:cNvPr id="109" name="椭圆 108"/>
            <p:cNvSpPr/>
            <p:nvPr/>
          </p:nvSpPr>
          <p:spPr>
            <a:xfrm>
              <a:off x="4626437" y="4265651"/>
              <a:ext cx="414516" cy="414516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gradFill flip="none" rotWithShape="1">
                <a:gsLst>
                  <a:gs pos="0">
                    <a:sysClr val="window" lastClr="FFFFFF">
                      <a:lumMod val="75000"/>
                    </a:sysClr>
                  </a:gs>
                  <a:gs pos="100000">
                    <a:sysClr val="window" lastClr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25400" dir="13500000">
                <a:srgbClr val="000000">
                  <a:alpha val="43137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710891" y="4356960"/>
              <a:ext cx="232896" cy="199705"/>
              <a:chOff x="3546346" y="2339026"/>
              <a:chExt cx="897787" cy="769842"/>
            </a:xfrm>
            <a:solidFill>
              <a:sysClr val="window" lastClr="FFFFFF"/>
            </a:solidFill>
          </p:grpSpPr>
          <p:sp>
            <p:nvSpPr>
              <p:cNvPr id="111" name="Rectangle 227"/>
              <p:cNvSpPr>
                <a:spLocks noChangeArrowheads="1"/>
              </p:cNvSpPr>
              <p:nvPr/>
            </p:nvSpPr>
            <p:spPr bwMode="auto">
              <a:xfrm>
                <a:off x="3561526" y="3077423"/>
                <a:ext cx="882607" cy="3144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Freeform 228"/>
              <p:cNvSpPr/>
              <p:nvPr/>
            </p:nvSpPr>
            <p:spPr bwMode="auto">
              <a:xfrm>
                <a:off x="3617909" y="2844302"/>
                <a:ext cx="125777" cy="210351"/>
              </a:xfrm>
              <a:custGeom>
                <a:avLst/>
                <a:gdLst>
                  <a:gd name="T0" fmla="*/ 6 w 49"/>
                  <a:gd name="T1" fmla="*/ 82 h 82"/>
                  <a:gd name="T2" fmla="*/ 43 w 49"/>
                  <a:gd name="T3" fmla="*/ 82 h 82"/>
                  <a:gd name="T4" fmla="*/ 49 w 49"/>
                  <a:gd name="T5" fmla="*/ 76 h 82"/>
                  <a:gd name="T6" fmla="*/ 49 w 49"/>
                  <a:gd name="T7" fmla="*/ 0 h 82"/>
                  <a:gd name="T8" fmla="*/ 0 w 49"/>
                  <a:gd name="T9" fmla="*/ 49 h 82"/>
                  <a:gd name="T10" fmla="*/ 0 w 49"/>
                  <a:gd name="T11" fmla="*/ 76 h 82"/>
                  <a:gd name="T12" fmla="*/ 6 w 49"/>
                  <a:gd name="T13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82">
                    <a:moveTo>
                      <a:pt x="6" y="82"/>
                    </a:moveTo>
                    <a:cubicBezTo>
                      <a:pt x="43" y="82"/>
                      <a:pt x="43" y="82"/>
                      <a:pt x="43" y="82"/>
                    </a:cubicBezTo>
                    <a:cubicBezTo>
                      <a:pt x="46" y="82"/>
                      <a:pt x="49" y="79"/>
                      <a:pt x="49" y="76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9"/>
                      <a:pt x="3" y="82"/>
                      <a:pt x="6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Freeform 229"/>
              <p:cNvSpPr/>
              <p:nvPr/>
            </p:nvSpPr>
            <p:spPr bwMode="auto">
              <a:xfrm>
                <a:off x="3779467" y="2682744"/>
                <a:ext cx="122524" cy="371910"/>
              </a:xfrm>
              <a:custGeom>
                <a:avLst/>
                <a:gdLst>
                  <a:gd name="T0" fmla="*/ 5 w 48"/>
                  <a:gd name="T1" fmla="*/ 145 h 145"/>
                  <a:gd name="T2" fmla="*/ 43 w 48"/>
                  <a:gd name="T3" fmla="*/ 145 h 145"/>
                  <a:gd name="T4" fmla="*/ 48 w 48"/>
                  <a:gd name="T5" fmla="*/ 139 h 145"/>
                  <a:gd name="T6" fmla="*/ 48 w 48"/>
                  <a:gd name="T7" fmla="*/ 0 h 145"/>
                  <a:gd name="T8" fmla="*/ 0 w 48"/>
                  <a:gd name="T9" fmla="*/ 49 h 145"/>
                  <a:gd name="T10" fmla="*/ 0 w 48"/>
                  <a:gd name="T11" fmla="*/ 139 h 145"/>
                  <a:gd name="T12" fmla="*/ 5 w 48"/>
                  <a:gd name="T13" fmla="*/ 1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45">
                    <a:moveTo>
                      <a:pt x="5" y="145"/>
                    </a:moveTo>
                    <a:cubicBezTo>
                      <a:pt x="43" y="145"/>
                      <a:pt x="43" y="145"/>
                      <a:pt x="43" y="145"/>
                    </a:cubicBezTo>
                    <a:cubicBezTo>
                      <a:pt x="46" y="145"/>
                      <a:pt x="48" y="142"/>
                      <a:pt x="48" y="139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2"/>
                      <a:pt x="2" y="145"/>
                      <a:pt x="5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Freeform 230"/>
              <p:cNvSpPr/>
              <p:nvPr/>
            </p:nvSpPr>
            <p:spPr bwMode="auto">
              <a:xfrm>
                <a:off x="3938857" y="2713104"/>
                <a:ext cx="124693" cy="341550"/>
              </a:xfrm>
              <a:custGeom>
                <a:avLst/>
                <a:gdLst>
                  <a:gd name="T0" fmla="*/ 22 w 49"/>
                  <a:gd name="T1" fmla="*/ 22 h 133"/>
                  <a:gd name="T2" fmla="*/ 0 w 49"/>
                  <a:gd name="T3" fmla="*/ 0 h 133"/>
                  <a:gd name="T4" fmla="*/ 0 w 49"/>
                  <a:gd name="T5" fmla="*/ 127 h 133"/>
                  <a:gd name="T6" fmla="*/ 6 w 49"/>
                  <a:gd name="T7" fmla="*/ 133 h 133"/>
                  <a:gd name="T8" fmla="*/ 43 w 49"/>
                  <a:gd name="T9" fmla="*/ 133 h 133"/>
                  <a:gd name="T10" fmla="*/ 49 w 49"/>
                  <a:gd name="T11" fmla="*/ 127 h 133"/>
                  <a:gd name="T12" fmla="*/ 49 w 49"/>
                  <a:gd name="T13" fmla="*/ 26 h 133"/>
                  <a:gd name="T14" fmla="*/ 38 w 49"/>
                  <a:gd name="T15" fmla="*/ 29 h 133"/>
                  <a:gd name="T16" fmla="*/ 22 w 49"/>
                  <a:gd name="T17" fmla="*/ 22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133">
                    <a:moveTo>
                      <a:pt x="22" y="22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30"/>
                      <a:pt x="3" y="133"/>
                      <a:pt x="6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6" y="133"/>
                      <a:pt x="49" y="130"/>
                      <a:pt x="49" y="127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6" y="28"/>
                      <a:pt x="42" y="29"/>
                      <a:pt x="38" y="29"/>
                    </a:cubicBezTo>
                    <a:cubicBezTo>
                      <a:pt x="32" y="29"/>
                      <a:pt x="27" y="26"/>
                      <a:pt x="22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Freeform 231"/>
              <p:cNvSpPr/>
              <p:nvPr/>
            </p:nvSpPr>
            <p:spPr bwMode="auto">
              <a:xfrm>
                <a:off x="4100415" y="2624193"/>
                <a:ext cx="122524" cy="430461"/>
              </a:xfrm>
              <a:custGeom>
                <a:avLst/>
                <a:gdLst>
                  <a:gd name="T0" fmla="*/ 5 w 48"/>
                  <a:gd name="T1" fmla="*/ 168 h 168"/>
                  <a:gd name="T2" fmla="*/ 43 w 48"/>
                  <a:gd name="T3" fmla="*/ 168 h 168"/>
                  <a:gd name="T4" fmla="*/ 48 w 48"/>
                  <a:gd name="T5" fmla="*/ 162 h 168"/>
                  <a:gd name="T6" fmla="*/ 48 w 48"/>
                  <a:gd name="T7" fmla="*/ 0 h 168"/>
                  <a:gd name="T8" fmla="*/ 0 w 48"/>
                  <a:gd name="T9" fmla="*/ 48 h 168"/>
                  <a:gd name="T10" fmla="*/ 0 w 48"/>
                  <a:gd name="T11" fmla="*/ 162 h 168"/>
                  <a:gd name="T12" fmla="*/ 5 w 48"/>
                  <a:gd name="T13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168">
                    <a:moveTo>
                      <a:pt x="5" y="168"/>
                    </a:moveTo>
                    <a:cubicBezTo>
                      <a:pt x="43" y="168"/>
                      <a:pt x="43" y="168"/>
                      <a:pt x="43" y="168"/>
                    </a:cubicBezTo>
                    <a:cubicBezTo>
                      <a:pt x="46" y="168"/>
                      <a:pt x="48" y="165"/>
                      <a:pt x="48" y="162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65"/>
                      <a:pt x="2" y="168"/>
                      <a:pt x="5" y="16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Freeform 232"/>
              <p:cNvSpPr/>
              <p:nvPr/>
            </p:nvSpPr>
            <p:spPr bwMode="auto">
              <a:xfrm>
                <a:off x="4258721" y="2513596"/>
                <a:ext cx="125777" cy="541058"/>
              </a:xfrm>
              <a:custGeom>
                <a:avLst/>
                <a:gdLst>
                  <a:gd name="T0" fmla="*/ 29 w 49"/>
                  <a:gd name="T1" fmla="*/ 0 h 211"/>
                  <a:gd name="T2" fmla="*/ 0 w 49"/>
                  <a:gd name="T3" fmla="*/ 29 h 211"/>
                  <a:gd name="T4" fmla="*/ 0 w 49"/>
                  <a:gd name="T5" fmla="*/ 205 h 211"/>
                  <a:gd name="T6" fmla="*/ 6 w 49"/>
                  <a:gd name="T7" fmla="*/ 211 h 211"/>
                  <a:gd name="T8" fmla="*/ 43 w 49"/>
                  <a:gd name="T9" fmla="*/ 211 h 211"/>
                  <a:gd name="T10" fmla="*/ 49 w 49"/>
                  <a:gd name="T11" fmla="*/ 205 h 211"/>
                  <a:gd name="T12" fmla="*/ 49 w 49"/>
                  <a:gd name="T13" fmla="*/ 22 h 211"/>
                  <a:gd name="T14" fmla="*/ 29 w 49"/>
                  <a:gd name="T1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211">
                    <a:moveTo>
                      <a:pt x="29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08"/>
                      <a:pt x="3" y="211"/>
                      <a:pt x="6" y="211"/>
                    </a:cubicBezTo>
                    <a:cubicBezTo>
                      <a:pt x="43" y="211"/>
                      <a:pt x="43" y="211"/>
                      <a:pt x="43" y="211"/>
                    </a:cubicBezTo>
                    <a:cubicBezTo>
                      <a:pt x="46" y="211"/>
                      <a:pt x="49" y="208"/>
                      <a:pt x="49" y="205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38" y="21"/>
                      <a:pt x="29" y="12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  <p:sp>
            <p:nvSpPr>
              <p:cNvPr id="150" name="Freeform 233"/>
              <p:cNvSpPr/>
              <p:nvPr/>
            </p:nvSpPr>
            <p:spPr bwMode="auto">
              <a:xfrm>
                <a:off x="3546346" y="2339026"/>
                <a:ext cx="871764" cy="610452"/>
              </a:xfrm>
              <a:custGeom>
                <a:avLst/>
                <a:gdLst>
                  <a:gd name="T0" fmla="*/ 20 w 340"/>
                  <a:gd name="T1" fmla="*/ 234 h 238"/>
                  <a:gd name="T2" fmla="*/ 140 w 340"/>
                  <a:gd name="T3" fmla="*/ 113 h 238"/>
                  <a:gd name="T4" fmla="*/ 183 w 340"/>
                  <a:gd name="T5" fmla="*/ 156 h 238"/>
                  <a:gd name="T6" fmla="*/ 199 w 340"/>
                  <a:gd name="T7" fmla="*/ 156 h 238"/>
                  <a:gd name="T8" fmla="*/ 318 w 340"/>
                  <a:gd name="T9" fmla="*/ 37 h 238"/>
                  <a:gd name="T10" fmla="*/ 318 w 340"/>
                  <a:gd name="T11" fmla="*/ 64 h 238"/>
                  <a:gd name="T12" fmla="*/ 329 w 340"/>
                  <a:gd name="T13" fmla="*/ 75 h 238"/>
                  <a:gd name="T14" fmla="*/ 340 w 340"/>
                  <a:gd name="T15" fmla="*/ 64 h 238"/>
                  <a:gd name="T16" fmla="*/ 340 w 340"/>
                  <a:gd name="T17" fmla="*/ 11 h 238"/>
                  <a:gd name="T18" fmla="*/ 337 w 340"/>
                  <a:gd name="T19" fmla="*/ 3 h 238"/>
                  <a:gd name="T20" fmla="*/ 329 w 340"/>
                  <a:gd name="T21" fmla="*/ 0 h 238"/>
                  <a:gd name="T22" fmla="*/ 276 w 340"/>
                  <a:gd name="T23" fmla="*/ 0 h 238"/>
                  <a:gd name="T24" fmla="*/ 265 w 340"/>
                  <a:gd name="T25" fmla="*/ 11 h 238"/>
                  <a:gd name="T26" fmla="*/ 276 w 340"/>
                  <a:gd name="T27" fmla="*/ 22 h 238"/>
                  <a:gd name="T28" fmla="*/ 302 w 340"/>
                  <a:gd name="T29" fmla="*/ 22 h 238"/>
                  <a:gd name="T30" fmla="*/ 191 w 340"/>
                  <a:gd name="T31" fmla="*/ 133 h 238"/>
                  <a:gd name="T32" fmla="*/ 148 w 340"/>
                  <a:gd name="T33" fmla="*/ 90 h 238"/>
                  <a:gd name="T34" fmla="*/ 133 w 340"/>
                  <a:gd name="T35" fmla="*/ 90 h 238"/>
                  <a:gd name="T36" fmla="*/ 4 w 340"/>
                  <a:gd name="T37" fmla="*/ 219 h 238"/>
                  <a:gd name="T38" fmla="*/ 4 w 340"/>
                  <a:gd name="T39" fmla="*/ 234 h 238"/>
                  <a:gd name="T40" fmla="*/ 20 w 340"/>
                  <a:gd name="T41" fmla="*/ 234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40" h="238">
                    <a:moveTo>
                      <a:pt x="20" y="234"/>
                    </a:moveTo>
                    <a:cubicBezTo>
                      <a:pt x="140" y="113"/>
                      <a:pt x="140" y="113"/>
                      <a:pt x="140" y="113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8" y="160"/>
                      <a:pt x="195" y="160"/>
                      <a:pt x="199" y="156"/>
                    </a:cubicBezTo>
                    <a:cubicBezTo>
                      <a:pt x="318" y="37"/>
                      <a:pt x="318" y="37"/>
                      <a:pt x="318" y="37"/>
                    </a:cubicBezTo>
                    <a:cubicBezTo>
                      <a:pt x="318" y="64"/>
                      <a:pt x="318" y="64"/>
                      <a:pt x="318" y="64"/>
                    </a:cubicBezTo>
                    <a:cubicBezTo>
                      <a:pt x="318" y="70"/>
                      <a:pt x="323" y="75"/>
                      <a:pt x="329" y="75"/>
                    </a:cubicBezTo>
                    <a:cubicBezTo>
                      <a:pt x="335" y="75"/>
                      <a:pt x="340" y="70"/>
                      <a:pt x="340" y="64"/>
                    </a:cubicBezTo>
                    <a:cubicBezTo>
                      <a:pt x="340" y="11"/>
                      <a:pt x="340" y="11"/>
                      <a:pt x="340" y="11"/>
                    </a:cubicBezTo>
                    <a:cubicBezTo>
                      <a:pt x="340" y="8"/>
                      <a:pt x="339" y="5"/>
                      <a:pt x="337" y="3"/>
                    </a:cubicBezTo>
                    <a:cubicBezTo>
                      <a:pt x="335" y="1"/>
                      <a:pt x="332" y="0"/>
                      <a:pt x="32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70" y="0"/>
                      <a:pt x="265" y="4"/>
                      <a:pt x="265" y="11"/>
                    </a:cubicBezTo>
                    <a:cubicBezTo>
                      <a:pt x="265" y="17"/>
                      <a:pt x="270" y="22"/>
                      <a:pt x="276" y="22"/>
                    </a:cubicBezTo>
                    <a:cubicBezTo>
                      <a:pt x="302" y="22"/>
                      <a:pt x="302" y="22"/>
                      <a:pt x="302" y="22"/>
                    </a:cubicBezTo>
                    <a:cubicBezTo>
                      <a:pt x="191" y="133"/>
                      <a:pt x="191" y="133"/>
                      <a:pt x="191" y="133"/>
                    </a:cubicBezTo>
                    <a:cubicBezTo>
                      <a:pt x="148" y="90"/>
                      <a:pt x="148" y="90"/>
                      <a:pt x="148" y="90"/>
                    </a:cubicBezTo>
                    <a:cubicBezTo>
                      <a:pt x="144" y="86"/>
                      <a:pt x="137" y="86"/>
                      <a:pt x="133" y="90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0" y="223"/>
                      <a:pt x="0" y="230"/>
                      <a:pt x="4" y="234"/>
                    </a:cubicBezTo>
                    <a:cubicBezTo>
                      <a:pt x="8" y="238"/>
                      <a:pt x="15" y="238"/>
                      <a:pt x="2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51" name="组合 150"/>
          <p:cNvGrpSpPr/>
          <p:nvPr/>
        </p:nvGrpSpPr>
        <p:grpSpPr>
          <a:xfrm>
            <a:off x="792916" y="1162332"/>
            <a:ext cx="1586056" cy="1586449"/>
            <a:chOff x="1041891" y="2887277"/>
            <a:chExt cx="1036261" cy="1036518"/>
          </a:xfrm>
        </p:grpSpPr>
        <p:sp>
          <p:nvSpPr>
            <p:cNvPr id="152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rgbClr val="0070C0"/>
            </a:solidFill>
            <a:ln w="88900" cap="flat" cmpd="sng" algn="ctr">
              <a:gradFill flip="none" rotWithShape="1">
                <a:gsLst>
                  <a:gs pos="0">
                    <a:srgbClr val="FFFFFF"/>
                  </a:gs>
                  <a:gs pos="100000">
                    <a:srgbClr val="D9D9DA"/>
                  </a:gs>
                </a:gsLst>
                <a:lin ang="2700000" scaled="0"/>
                <a:tileRect/>
              </a:gradFill>
              <a:prstDash val="solid"/>
            </a:ln>
            <a:effectLst>
              <a:outerShdw blurRad="279400" dist="76200" dir="2700000" sx="101000" sy="101000" algn="tl" rotWithShape="0">
                <a:prstClr val="black">
                  <a:alpha val="28000"/>
                </a:prstClr>
              </a:outerShdw>
            </a:effectLst>
          </p:spPr>
          <p:txBody>
            <a:bodyPr lIns="68580" tIns="34290" rIns="68580" bIns="3429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3" name="Text Box 58"/>
            <p:cNvSpPr txBox="1">
              <a:spLocks noChangeArrowheads="1"/>
            </p:cNvSpPr>
            <p:nvPr/>
          </p:nvSpPr>
          <p:spPr bwMode="auto">
            <a:xfrm>
              <a:off x="1159958" y="3077737"/>
              <a:ext cx="782803" cy="708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580" tIns="34290" rIns="68580" bIns="3429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6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</a:rPr>
                <a:t>02</a:t>
              </a:r>
              <a:endParaRPr kumimoji="0" lang="en-US" altLang="zh-CN" sz="6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313.65,&quot;left&quot;:25.1,&quot;top&quot;:94.9,&quot;width&quot;:622.55}"/>
</p:tagLst>
</file>

<file path=ppt/tags/tag10.xml><?xml version="1.0" encoding="utf-8"?>
<p:tagLst xmlns:p="http://schemas.openxmlformats.org/presentationml/2006/main">
  <p:tag name="KSO_WM_DIAGRAM_VIRTUALLY_FRAME" val="{&quot;height&quot;:313.65,&quot;left&quot;:25.1,&quot;top&quot;:94.9,&quot;width&quot;:622.55}"/>
</p:tagLst>
</file>

<file path=ppt/tags/tag11.xml><?xml version="1.0" encoding="utf-8"?>
<p:tagLst xmlns:p="http://schemas.openxmlformats.org/presentationml/2006/main">
  <p:tag name="KSO_WM_DIAGRAM_VIRTUALLY_FRAME" val="{&quot;height&quot;:313.65,&quot;left&quot;:25.1,&quot;top&quot;:94.9,&quot;width&quot;:622.55}"/>
</p:tagLst>
</file>

<file path=ppt/tags/tag12.xml><?xml version="1.0" encoding="utf-8"?>
<p:tagLst xmlns:p="http://schemas.openxmlformats.org/presentationml/2006/main">
  <p:tag name="KSO_WM_DIAGRAM_VIRTUALLY_FRAME" val="{&quot;height&quot;:313.65,&quot;left&quot;:25.1,&quot;top&quot;:94.9,&quot;width&quot;:622.55}"/>
</p:tagLst>
</file>

<file path=ppt/tags/tag13.xml><?xml version="1.0" encoding="utf-8"?>
<p:tagLst xmlns:p="http://schemas.openxmlformats.org/presentationml/2006/main">
  <p:tag name="KSO_WM_DIAGRAM_VIRTUALLY_FRAME" val="{&quot;height&quot;:313.65,&quot;left&quot;:25.1,&quot;top&quot;:94.9,&quot;width&quot;:622.55}"/>
</p:tagLst>
</file>

<file path=ppt/tags/tag14.xml><?xml version="1.0" encoding="utf-8"?>
<p:tagLst xmlns:p="http://schemas.openxmlformats.org/presentationml/2006/main">
  <p:tag name="KSO_WM_DIAGRAM_VIRTUALLY_FRAME" val="{&quot;height&quot;:313.65,&quot;left&quot;:25.1,&quot;top&quot;:94.9,&quot;width&quot;:622.55}"/>
</p:tagLst>
</file>

<file path=ppt/tags/tag15.xml><?xml version="1.0" encoding="utf-8"?>
<p:tagLst xmlns:p="http://schemas.openxmlformats.org/presentationml/2006/main">
  <p:tag name="KSO_WM_DIAGRAM_VIRTUALLY_FRAME" val="{&quot;height&quot;:313.65,&quot;left&quot;:25.1,&quot;top&quot;:94.9,&quot;width&quot;:622.55}"/>
</p:tagLst>
</file>

<file path=ppt/tags/tag16.xml><?xml version="1.0" encoding="utf-8"?>
<p:tagLst xmlns:p="http://schemas.openxmlformats.org/presentationml/2006/main">
  <p:tag name="KSO_WM_DIAGRAM_VIRTUALLY_FRAME" val="{&quot;height&quot;:313.65,&quot;left&quot;:25.1,&quot;top&quot;:94.9,&quot;width&quot;:622.55}"/>
</p:tagLst>
</file>

<file path=ppt/tags/tag17.xml><?xml version="1.0" encoding="utf-8"?>
<p:tagLst xmlns:p="http://schemas.openxmlformats.org/presentationml/2006/main">
  <p:tag name="KSO_WM_DIAGRAM_VIRTUALLY_FRAME" val="{&quot;height&quot;:313.65,&quot;left&quot;:25.1,&quot;top&quot;:94.9,&quot;width&quot;:622.55}"/>
</p:tagLst>
</file>

<file path=ppt/tags/tag18.xml><?xml version="1.0" encoding="utf-8"?>
<p:tagLst xmlns:p="http://schemas.openxmlformats.org/presentationml/2006/main">
  <p:tag name="KSO_WM_DIAGRAM_VIRTUALLY_FRAME" val="{&quot;height&quot;:313.65,&quot;left&quot;:25.1,&quot;top&quot;:94.9,&quot;width&quot;:622.55}"/>
</p:tagLst>
</file>

<file path=ppt/tags/tag19.xml><?xml version="1.0" encoding="utf-8"?>
<p:tagLst xmlns:p="http://schemas.openxmlformats.org/presentationml/2006/main">
  <p:tag name="KSO_WM_DIAGRAM_VIRTUALLY_FRAME" val="{&quot;height&quot;:313.65,&quot;left&quot;:25.1,&quot;top&quot;:94.9,&quot;width&quot;:622.55}"/>
</p:tagLst>
</file>

<file path=ppt/tags/tag2.xml><?xml version="1.0" encoding="utf-8"?>
<p:tagLst xmlns:p="http://schemas.openxmlformats.org/presentationml/2006/main">
  <p:tag name="KSO_WM_DIAGRAM_VIRTUALLY_FRAME" val="{&quot;height&quot;:313.65,&quot;left&quot;:25.1,&quot;top&quot;:94.9,&quot;width&quot;:622.55}"/>
</p:tagLst>
</file>

<file path=ppt/tags/tag20.xml><?xml version="1.0" encoding="utf-8"?>
<p:tagLst xmlns:p="http://schemas.openxmlformats.org/presentationml/2006/main">
  <p:tag name="KSO_WM_DIAGRAM_VIRTUALLY_FRAME" val="{&quot;height&quot;:313.65,&quot;left&quot;:25.1,&quot;top&quot;:94.9,&quot;width&quot;:622.55}"/>
</p:tagLst>
</file>

<file path=ppt/tags/tag21.xml><?xml version="1.0" encoding="utf-8"?>
<p:tagLst xmlns:p="http://schemas.openxmlformats.org/presentationml/2006/main">
  <p:tag name="KSO_WM_DIAGRAM_VIRTUALLY_FRAME" val="{&quot;height&quot;:313.65,&quot;left&quot;:25.1,&quot;top&quot;:94.9,&quot;width&quot;:622.55}"/>
</p:tagLst>
</file>

<file path=ppt/tags/tag22.xml><?xml version="1.0" encoding="utf-8"?>
<p:tagLst xmlns:p="http://schemas.openxmlformats.org/presentationml/2006/main">
  <p:tag name="TABLE_ENDDRAG_ORIGIN_RECT" val="473*134"/>
  <p:tag name="TABLE_ENDDRAG_RECT" val="112*212*473*134"/>
</p:tagLst>
</file>

<file path=ppt/tags/tag23.xml><?xml version="1.0" encoding="utf-8"?>
<p:tagLst xmlns:p="http://schemas.openxmlformats.org/presentationml/2006/main">
  <p:tag name="TABLE_ENDDRAG_ORIGIN_RECT" val="427*81"/>
  <p:tag name="TABLE_ENDDRAG_RECT" val="94*291*427*81"/>
</p:tagLst>
</file>

<file path=ppt/tags/tag24.xml><?xml version="1.0" encoding="utf-8"?>
<p:tagLst xmlns:p="http://schemas.openxmlformats.org/presentationml/2006/main">
  <p:tag name="commondata" val="eyJoZGlkIjoiMjQ4MDFjYmI5YTk1NmQ1YzA1MWYyNTdhMGU3MTFkNzQifQ=="/>
</p:tagLst>
</file>

<file path=ppt/tags/tag3.xml><?xml version="1.0" encoding="utf-8"?>
<p:tagLst xmlns:p="http://schemas.openxmlformats.org/presentationml/2006/main">
  <p:tag name="KSO_WM_DIAGRAM_VIRTUALLY_FRAME" val="{&quot;height&quot;:313.65,&quot;left&quot;:25.1,&quot;top&quot;:94.9,&quot;width&quot;:622.55}"/>
</p:tagLst>
</file>

<file path=ppt/tags/tag4.xml><?xml version="1.0" encoding="utf-8"?>
<p:tagLst xmlns:p="http://schemas.openxmlformats.org/presentationml/2006/main">
  <p:tag name="KSO_WM_DIAGRAM_VIRTUALLY_FRAME" val="{&quot;height&quot;:313.65,&quot;left&quot;:25.1,&quot;top&quot;:94.9,&quot;width&quot;:622.55}"/>
</p:tagLst>
</file>

<file path=ppt/tags/tag5.xml><?xml version="1.0" encoding="utf-8"?>
<p:tagLst xmlns:p="http://schemas.openxmlformats.org/presentationml/2006/main">
  <p:tag name="KSO_WM_DIAGRAM_VIRTUALLY_FRAME" val="{&quot;height&quot;:313.65,&quot;left&quot;:25.1,&quot;top&quot;:94.9,&quot;width&quot;:622.55}"/>
</p:tagLst>
</file>

<file path=ppt/tags/tag6.xml><?xml version="1.0" encoding="utf-8"?>
<p:tagLst xmlns:p="http://schemas.openxmlformats.org/presentationml/2006/main">
  <p:tag name="KSO_WM_DIAGRAM_VIRTUALLY_FRAME" val="{&quot;height&quot;:313.65,&quot;left&quot;:25.1,&quot;top&quot;:94.9,&quot;width&quot;:622.55}"/>
</p:tagLst>
</file>

<file path=ppt/tags/tag7.xml><?xml version="1.0" encoding="utf-8"?>
<p:tagLst xmlns:p="http://schemas.openxmlformats.org/presentationml/2006/main">
  <p:tag name="KSO_WM_DIAGRAM_VIRTUALLY_FRAME" val="{&quot;height&quot;:313.65,&quot;left&quot;:25.1,&quot;top&quot;:94.9,&quot;width&quot;:622.55}"/>
</p:tagLst>
</file>

<file path=ppt/tags/tag8.xml><?xml version="1.0" encoding="utf-8"?>
<p:tagLst xmlns:p="http://schemas.openxmlformats.org/presentationml/2006/main">
  <p:tag name="KSO_WM_DIAGRAM_VIRTUALLY_FRAME" val="{&quot;height&quot;:313.65,&quot;left&quot;:25.1,&quot;top&quot;:94.9,&quot;width&quot;:622.55}"/>
</p:tagLst>
</file>

<file path=ppt/tags/tag9.xml><?xml version="1.0" encoding="utf-8"?>
<p:tagLst xmlns:p="http://schemas.openxmlformats.org/presentationml/2006/main">
  <p:tag name="KSO_WM_DIAGRAM_VIRTUALLY_FRAME" val="{&quot;height&quot;:313.65,&quot;left&quot;:25.1,&quot;top&quot;:94.9,&quot;width&quot;:622.55}"/>
</p:tagLst>
</file>

<file path=ppt/theme/theme1.xml><?xml version="1.0" encoding="utf-8"?>
<a:theme xmlns:a="http://schemas.openxmlformats.org/drawingml/2006/main" name="第一PPT，www.1ppt.com">
  <a:themeElements>
    <a:clrScheme name="自定义 24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70C0"/>
      </a:accent2>
      <a:accent3>
        <a:srgbClr val="0070C0"/>
      </a:accent3>
      <a:accent4>
        <a:srgbClr val="0070C0"/>
      </a:accent4>
      <a:accent5>
        <a:srgbClr val="7F7F7F"/>
      </a:accent5>
      <a:accent6>
        <a:srgbClr val="7F7F7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5680</Words>
  <Application>WPS 演示</Application>
  <PresentationFormat>全屏显示(16:9)</PresentationFormat>
  <Paragraphs>414</Paragraphs>
  <Slides>27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53" baseType="lpstr">
      <vt:lpstr>Arial</vt:lpstr>
      <vt:lpstr>宋体</vt:lpstr>
      <vt:lpstr>Wingdings</vt:lpstr>
      <vt:lpstr>Calibri</vt:lpstr>
      <vt:lpstr>微软雅黑</vt:lpstr>
      <vt:lpstr>Impact</vt:lpstr>
      <vt:lpstr>华文新魏</vt:lpstr>
      <vt:lpstr>阿里巴巴普惠体</vt:lpstr>
      <vt:lpstr>Segoe Print</vt:lpstr>
      <vt:lpstr>Alibaba PuHuiTi B</vt:lpstr>
      <vt:lpstr>Arial Unicode MS</vt:lpstr>
      <vt:lpstr>Alibaba PuHuiTi R</vt:lpstr>
      <vt:lpstr>Alibaba PuHuiTi M</vt:lpstr>
      <vt:lpstr>黑体</vt:lpstr>
      <vt:lpstr>阿里巴巴普惠体</vt:lpstr>
      <vt:lpstr>思源黑体 CN Normal</vt:lpstr>
      <vt:lpstr>Arial Unicode MS</vt:lpstr>
      <vt:lpstr>等线</vt:lpstr>
      <vt:lpstr>Times New Roman</vt:lpstr>
      <vt:lpstr>JetBrains Mono</vt:lpstr>
      <vt:lpstr>PingFang SC</vt:lpstr>
      <vt:lpstr>幼圆</vt:lpstr>
      <vt:lpstr>-apple-system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爺，就是那么拽</cp:lastModifiedBy>
  <cp:revision>47</cp:revision>
  <dcterms:created xsi:type="dcterms:W3CDTF">2016-12-20T02:55:00Z</dcterms:created>
  <dcterms:modified xsi:type="dcterms:W3CDTF">2024-08-08T01:21:12Z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B83772A788674298A5015FE52611476C_12</vt:lpwstr>
  </property>
  <property fmtid="{D5CDD505-2E9C-101B-9397-08002B2CF9AE}" pid="3" name="KSOProductBuildVer">
    <vt:lpwstr>2052-12.1.0.17147</vt:lpwstr>
  </property>
</Properties>
</file>