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382" r:id="rId2"/>
    <p:sldId id="303" r:id="rId3"/>
    <p:sldId id="299" r:id="rId4"/>
    <p:sldId id="391" r:id="rId5"/>
    <p:sldId id="392" r:id="rId6"/>
    <p:sldId id="393" r:id="rId7"/>
    <p:sldId id="302" r:id="rId8"/>
    <p:sldId id="385" r:id="rId9"/>
    <p:sldId id="395" r:id="rId10"/>
    <p:sldId id="396" r:id="rId11"/>
    <p:sldId id="294" r:id="rId12"/>
    <p:sldId id="313" r:id="rId13"/>
  </p:sldIdLst>
  <p:sldSz cx="9144000" cy="6858000" type="screen4x3"/>
  <p:notesSz cx="6884988" cy="10018713"/>
  <p:embeddedFontLst>
    <p:embeddedFont>
      <p:font typeface="Ericsson Capital TT" panose="020B0604020202020204" charset="0"/>
      <p:regular r:id="rId1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1136">
          <p15:clr>
            <a:srgbClr val="A4A3A4"/>
          </p15:clr>
        </p15:guide>
        <p15:guide id="3" orient="horz" pos="150">
          <p15:clr>
            <a:srgbClr val="A4A3A4"/>
          </p15:clr>
        </p15:guide>
        <p15:guide id="4" orient="horz" pos="3567">
          <p15:clr>
            <a:srgbClr val="A4A3A4"/>
          </p15:clr>
        </p15:guide>
        <p15:guide id="5" orient="horz" pos="3844">
          <p15:clr>
            <a:srgbClr val="A4A3A4"/>
          </p15:clr>
        </p15:guide>
        <p15:guide id="6" orient="horz" pos="4110">
          <p15:clr>
            <a:srgbClr val="A4A3A4"/>
          </p15:clr>
        </p15:guide>
        <p15:guide id="7" orient="horz" pos="2546">
          <p15:clr>
            <a:srgbClr val="A4A3A4"/>
          </p15:clr>
        </p15:guide>
        <p15:guide id="8" pos="250">
          <p15:clr>
            <a:srgbClr val="A4A3A4"/>
          </p15:clr>
        </p15:guide>
        <p15:guide id="9" pos="3727">
          <p15:clr>
            <a:srgbClr val="A4A3A4"/>
          </p15:clr>
        </p15:guide>
        <p15:guide id="10" pos="2033">
          <p15:clr>
            <a:srgbClr val="A4A3A4"/>
          </p15:clr>
        </p15:guide>
        <p15:guide id="11" pos="3819">
          <p15:clr>
            <a:srgbClr val="A4A3A4"/>
          </p15:clr>
        </p15:guide>
        <p15:guide id="12" pos="5516">
          <p15:clr>
            <a:srgbClr val="A4A3A4"/>
          </p15:clr>
        </p15:guide>
        <p15:guide id="13" pos="1941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A00"/>
    <a:srgbClr val="A4A4A6"/>
    <a:srgbClr val="7A7A80"/>
    <a:srgbClr val="5E605F"/>
    <a:srgbClr val="1F2120"/>
    <a:srgbClr val="58585A"/>
    <a:srgbClr val="000000"/>
    <a:srgbClr val="F5F5F5"/>
    <a:srgbClr val="F0F0F0"/>
    <a:srgbClr val="9F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79C75-4F2C-FF27-949A-D7CC79190772}" v="2637" dt="2025-05-01T19:24:1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6" autoAdjust="0"/>
    <p:restoredTop sz="95319" autoAdjust="0"/>
  </p:normalViewPr>
  <p:slideViewPr>
    <p:cSldViewPr snapToGrid="0" snapToObjects="1">
      <p:cViewPr varScale="1">
        <p:scale>
          <a:sx n="105" d="100"/>
          <a:sy n="105" d="100"/>
        </p:scale>
        <p:origin x="1314" y="114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126" y="-8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F6EF3-415B-4E4B-AACA-3DD32E3B184E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BFA45320-DC93-46B1-95DF-33806F7BA9FF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Engineer Inputs</a:t>
          </a:r>
          <a:endParaRPr lang="en-US" dirty="0"/>
        </a:p>
      </dgm:t>
    </dgm:pt>
    <dgm:pt modelId="{6B90250C-0F08-4EFB-B478-D19A782C5CD2}" type="parTrans" cxnId="{0C7742F4-D107-493C-A8C7-AB843C143134}">
      <dgm:prSet/>
      <dgm:spPr/>
    </dgm:pt>
    <dgm:pt modelId="{2E462E0F-0FD6-4E30-8497-56FED5C1B588}" type="sibTrans" cxnId="{0C7742F4-D107-493C-A8C7-AB843C143134}">
      <dgm:prSet/>
      <dgm:spPr/>
    </dgm:pt>
    <dgm:pt modelId="{DD2AE7DB-3863-4643-A4A0-2EFA2AE5CF47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Real-Time Filtering</a:t>
          </a:r>
          <a:endParaRPr lang="en-US" dirty="0"/>
        </a:p>
      </dgm:t>
    </dgm:pt>
    <dgm:pt modelId="{38A11349-EF03-4AFD-99F3-12EFF4F55FCF}" type="parTrans" cxnId="{952E28E2-535B-415D-A8C7-170DED1162DB}">
      <dgm:prSet/>
      <dgm:spPr/>
    </dgm:pt>
    <dgm:pt modelId="{069BD643-483C-4E82-8B59-BDA662FA5C51}" type="sibTrans" cxnId="{952E28E2-535B-415D-A8C7-170DED1162DB}">
      <dgm:prSet/>
      <dgm:spPr/>
    </dgm:pt>
    <dgm:pt modelId="{97762811-6E9E-42C4-897C-DF83E9314043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Power BI Analytics</a:t>
          </a:r>
          <a:endParaRPr lang="en-US" dirty="0"/>
        </a:p>
      </dgm:t>
    </dgm:pt>
    <dgm:pt modelId="{5B1B3A4C-E324-4C89-B469-4AC7E2E4564D}" type="parTrans" cxnId="{C9D12039-3434-4885-B61B-FF775B5AC4BA}">
      <dgm:prSet/>
      <dgm:spPr/>
    </dgm:pt>
    <dgm:pt modelId="{9DE6DC4D-2662-4A1E-B5DE-F317A8FFE6AE}" type="sibTrans" cxnId="{C9D12039-3434-4885-B61B-FF775B5AC4BA}">
      <dgm:prSet/>
      <dgm:spPr/>
    </dgm:pt>
    <dgm:pt modelId="{0F46EF34-D406-4379-8C5B-E96C22E451D7}">
      <dgm:prSet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Personalized Output</a:t>
          </a:r>
        </a:p>
      </dgm:t>
    </dgm:pt>
    <dgm:pt modelId="{0228F88B-DE54-498C-8029-63031C25C81B}" type="parTrans" cxnId="{8CA5A09D-FEB0-4726-8725-B1B4C8D33E68}">
      <dgm:prSet/>
      <dgm:spPr/>
    </dgm:pt>
    <dgm:pt modelId="{93BEB2D5-BE2A-46D2-93BE-F8CFD025A375}" type="sibTrans" cxnId="{8CA5A09D-FEB0-4726-8725-B1B4C8D33E68}">
      <dgm:prSet/>
      <dgm:spPr/>
    </dgm:pt>
    <dgm:pt modelId="{F108023E-6653-41AA-A55E-8D638D330D9E}" type="pres">
      <dgm:prSet presAssocID="{A9FF6EF3-415B-4E4B-AACA-3DD32E3B184E}" presName="Name0" presStyleCnt="0">
        <dgm:presLayoutVars>
          <dgm:dir/>
          <dgm:animLvl val="lvl"/>
          <dgm:resizeHandles val="exact"/>
        </dgm:presLayoutVars>
      </dgm:prSet>
      <dgm:spPr/>
    </dgm:pt>
    <dgm:pt modelId="{0F246D70-A22D-4F0B-AE93-C74EA7497F89}" type="pres">
      <dgm:prSet presAssocID="{BFA45320-DC93-46B1-95DF-33806F7BA9F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761F13-0518-4146-BF88-49FBE2384D13}" type="pres">
      <dgm:prSet presAssocID="{2E462E0F-0FD6-4E30-8497-56FED5C1B588}" presName="parTxOnlySpace" presStyleCnt="0"/>
      <dgm:spPr/>
    </dgm:pt>
    <dgm:pt modelId="{00743E34-8F65-4F14-BF48-5DC4DFA23D99}" type="pres">
      <dgm:prSet presAssocID="{DD2AE7DB-3863-4643-A4A0-2EFA2AE5CF4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1C1482-58D4-40CA-888B-3821CF2780E6}" type="pres">
      <dgm:prSet presAssocID="{069BD643-483C-4E82-8B59-BDA662FA5C51}" presName="parTxOnlySpace" presStyleCnt="0"/>
      <dgm:spPr/>
    </dgm:pt>
    <dgm:pt modelId="{0F2A6EF3-3CEA-4C51-B26A-33B92BDA49EB}" type="pres">
      <dgm:prSet presAssocID="{97762811-6E9E-42C4-897C-DF83E931404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358C9A-5B00-4420-ABD2-F2AF5915D509}" type="pres">
      <dgm:prSet presAssocID="{9DE6DC4D-2662-4A1E-B5DE-F317A8FFE6AE}" presName="parTxOnlySpace" presStyleCnt="0"/>
      <dgm:spPr/>
    </dgm:pt>
    <dgm:pt modelId="{F80CADBF-4A98-402F-9173-99AFBBBF1BB9}" type="pres">
      <dgm:prSet presAssocID="{0F46EF34-D406-4379-8C5B-E96C22E451D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2341C03-9DEA-4308-86CF-FD9F4A5FEC0B}" type="presOf" srcId="{BFA45320-DC93-46B1-95DF-33806F7BA9FF}" destId="{0F246D70-A22D-4F0B-AE93-C74EA7497F89}" srcOrd="0" destOrd="0" presId="urn:microsoft.com/office/officeart/2005/8/layout/chevron1"/>
    <dgm:cxn modelId="{C9D12039-3434-4885-B61B-FF775B5AC4BA}" srcId="{A9FF6EF3-415B-4E4B-AACA-3DD32E3B184E}" destId="{97762811-6E9E-42C4-897C-DF83E9314043}" srcOrd="2" destOrd="0" parTransId="{5B1B3A4C-E324-4C89-B469-4AC7E2E4564D}" sibTransId="{9DE6DC4D-2662-4A1E-B5DE-F317A8FFE6AE}"/>
    <dgm:cxn modelId="{63DE5C51-9DDC-4365-9A48-00D7E7356CD3}" type="presOf" srcId="{97762811-6E9E-42C4-897C-DF83E9314043}" destId="{0F2A6EF3-3CEA-4C51-B26A-33B92BDA49EB}" srcOrd="0" destOrd="0" presId="urn:microsoft.com/office/officeart/2005/8/layout/chevron1"/>
    <dgm:cxn modelId="{64D58B53-4EB9-41EF-B828-0E6706E72F17}" type="presOf" srcId="{0F46EF34-D406-4379-8C5B-E96C22E451D7}" destId="{F80CADBF-4A98-402F-9173-99AFBBBF1BB9}" srcOrd="0" destOrd="0" presId="urn:microsoft.com/office/officeart/2005/8/layout/chevron1"/>
    <dgm:cxn modelId="{D75C6593-BED2-4EDB-BCB3-8FE8EE83E1E8}" type="presOf" srcId="{DD2AE7DB-3863-4643-A4A0-2EFA2AE5CF47}" destId="{00743E34-8F65-4F14-BF48-5DC4DFA23D99}" srcOrd="0" destOrd="0" presId="urn:microsoft.com/office/officeart/2005/8/layout/chevron1"/>
    <dgm:cxn modelId="{8CA5A09D-FEB0-4726-8725-B1B4C8D33E68}" srcId="{A9FF6EF3-415B-4E4B-AACA-3DD32E3B184E}" destId="{0F46EF34-D406-4379-8C5B-E96C22E451D7}" srcOrd="3" destOrd="0" parTransId="{0228F88B-DE54-498C-8029-63031C25C81B}" sibTransId="{93BEB2D5-BE2A-46D2-93BE-F8CFD025A375}"/>
    <dgm:cxn modelId="{57B6B7DD-0B5B-415C-9534-15BB3675C8B2}" type="presOf" srcId="{A9FF6EF3-415B-4E4B-AACA-3DD32E3B184E}" destId="{F108023E-6653-41AA-A55E-8D638D330D9E}" srcOrd="0" destOrd="0" presId="urn:microsoft.com/office/officeart/2005/8/layout/chevron1"/>
    <dgm:cxn modelId="{952E28E2-535B-415D-A8C7-170DED1162DB}" srcId="{A9FF6EF3-415B-4E4B-AACA-3DD32E3B184E}" destId="{DD2AE7DB-3863-4643-A4A0-2EFA2AE5CF47}" srcOrd="1" destOrd="0" parTransId="{38A11349-EF03-4AFD-99F3-12EFF4F55FCF}" sibTransId="{069BD643-483C-4E82-8B59-BDA662FA5C51}"/>
    <dgm:cxn modelId="{0C7742F4-D107-493C-A8C7-AB843C143134}" srcId="{A9FF6EF3-415B-4E4B-AACA-3DD32E3B184E}" destId="{BFA45320-DC93-46B1-95DF-33806F7BA9FF}" srcOrd="0" destOrd="0" parTransId="{6B90250C-0F08-4EFB-B478-D19A782C5CD2}" sibTransId="{2E462E0F-0FD6-4E30-8497-56FED5C1B588}"/>
    <dgm:cxn modelId="{A30A1EDD-C4A0-45C5-85F8-97510DBB1215}" type="presParOf" srcId="{F108023E-6653-41AA-A55E-8D638D330D9E}" destId="{0F246D70-A22D-4F0B-AE93-C74EA7497F89}" srcOrd="0" destOrd="0" presId="urn:microsoft.com/office/officeart/2005/8/layout/chevron1"/>
    <dgm:cxn modelId="{63D19DCD-BBF7-48B1-84D0-87862225AFA8}" type="presParOf" srcId="{F108023E-6653-41AA-A55E-8D638D330D9E}" destId="{D7761F13-0518-4146-BF88-49FBE2384D13}" srcOrd="1" destOrd="0" presId="urn:microsoft.com/office/officeart/2005/8/layout/chevron1"/>
    <dgm:cxn modelId="{A0F5AD7C-DD2E-4633-BBF2-E9837242FC83}" type="presParOf" srcId="{F108023E-6653-41AA-A55E-8D638D330D9E}" destId="{00743E34-8F65-4F14-BF48-5DC4DFA23D99}" srcOrd="2" destOrd="0" presId="urn:microsoft.com/office/officeart/2005/8/layout/chevron1"/>
    <dgm:cxn modelId="{A418B9EF-D88C-4A0F-BE04-AD71817230ED}" type="presParOf" srcId="{F108023E-6653-41AA-A55E-8D638D330D9E}" destId="{E41C1482-58D4-40CA-888B-3821CF2780E6}" srcOrd="3" destOrd="0" presId="urn:microsoft.com/office/officeart/2005/8/layout/chevron1"/>
    <dgm:cxn modelId="{FD72B1A4-D406-4708-A4C8-69B92CFDDB8C}" type="presParOf" srcId="{F108023E-6653-41AA-A55E-8D638D330D9E}" destId="{0F2A6EF3-3CEA-4C51-B26A-33B92BDA49EB}" srcOrd="4" destOrd="0" presId="urn:microsoft.com/office/officeart/2005/8/layout/chevron1"/>
    <dgm:cxn modelId="{5768F9B5-5219-4017-8EE3-777985F75081}" type="presParOf" srcId="{F108023E-6653-41AA-A55E-8D638D330D9E}" destId="{73358C9A-5B00-4420-ABD2-F2AF5915D509}" srcOrd="5" destOrd="0" presId="urn:microsoft.com/office/officeart/2005/8/layout/chevron1"/>
    <dgm:cxn modelId="{6ED8378F-369E-4EEC-8E79-8B51D0D24566}" type="presParOf" srcId="{F108023E-6653-41AA-A55E-8D638D330D9E}" destId="{F80CADBF-4A98-402F-9173-99AFBBBF1B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246FC-1404-452A-971C-EE73350BE8FA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D74A7009-E258-42DF-932A-A9D3954CF136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Pilot Phase (Q3)</a:t>
          </a:r>
          <a:endParaRPr lang="en-US" dirty="0"/>
        </a:p>
      </dgm:t>
    </dgm:pt>
    <dgm:pt modelId="{41C5D0B4-E812-422A-884F-A862F7FB425A}" type="parTrans" cxnId="{923D457A-73D7-44DB-9BD6-B68CB26D95A8}">
      <dgm:prSet/>
      <dgm:spPr/>
    </dgm:pt>
    <dgm:pt modelId="{7E4F192F-D6B1-4717-B7C0-BAEF7E8AE081}" type="sibTrans" cxnId="{923D457A-73D7-44DB-9BD6-B68CB26D95A8}">
      <dgm:prSet/>
      <dgm:spPr/>
    </dgm:pt>
    <dgm:pt modelId="{AD51CE29-062E-48B1-87E3-7AC37C715566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Scale Phase (Q4)</a:t>
          </a:r>
          <a:endParaRPr lang="en-US" dirty="0"/>
        </a:p>
      </dgm:t>
    </dgm:pt>
    <dgm:pt modelId="{842C4884-A21B-4004-9723-AF6E49E7F670}" type="parTrans" cxnId="{2D2FF1EB-7CBE-4BCA-97F3-E18E82220E16}">
      <dgm:prSet/>
      <dgm:spPr/>
    </dgm:pt>
    <dgm:pt modelId="{A2846D11-894A-4FF6-922D-A1D3AAB82B1A}" type="sibTrans" cxnId="{2D2FF1EB-7CBE-4BCA-97F3-E18E82220E16}">
      <dgm:prSet/>
      <dgm:spPr/>
    </dgm:pt>
    <dgm:pt modelId="{8575E30A-EB73-4719-9252-0B062F68B8E9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Global Rollout    (Q1)</a:t>
          </a:r>
          <a:endParaRPr lang="en-US" dirty="0"/>
        </a:p>
      </dgm:t>
    </dgm:pt>
    <dgm:pt modelId="{72B706FB-DB3B-4C07-B79A-B215DC55C3D4}" type="parTrans" cxnId="{AA58B059-2076-4026-91E9-AD404EA82C9B}">
      <dgm:prSet/>
      <dgm:spPr/>
    </dgm:pt>
    <dgm:pt modelId="{A82A8628-93F1-4568-A4F3-DA15F5E079B4}" type="sibTrans" cxnId="{AA58B059-2076-4026-91E9-AD404EA82C9B}">
      <dgm:prSet/>
      <dgm:spPr/>
    </dgm:pt>
    <dgm:pt modelId="{53B96B10-D5C4-4058-B749-925F5B079E15}">
      <dgm:prSet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Optimization (Q2)</a:t>
          </a:r>
        </a:p>
      </dgm:t>
    </dgm:pt>
    <dgm:pt modelId="{55FBD779-BBB4-4B9F-8B11-ACDE350D7BEA}" type="parTrans" cxnId="{F7B40F97-E366-4339-B948-B41656263E7F}">
      <dgm:prSet/>
      <dgm:spPr/>
    </dgm:pt>
    <dgm:pt modelId="{DADE85E9-5F0D-41C4-97D2-4FB9ECFE7B60}" type="sibTrans" cxnId="{F7B40F97-E366-4339-B948-B41656263E7F}">
      <dgm:prSet/>
      <dgm:spPr/>
    </dgm:pt>
    <dgm:pt modelId="{6F2D1CA9-499A-4AE2-B265-BC779ABA7417}" type="pres">
      <dgm:prSet presAssocID="{B41246FC-1404-452A-971C-EE73350BE8FA}" presName="CompostProcess" presStyleCnt="0">
        <dgm:presLayoutVars>
          <dgm:dir/>
          <dgm:resizeHandles val="exact"/>
        </dgm:presLayoutVars>
      </dgm:prSet>
      <dgm:spPr/>
    </dgm:pt>
    <dgm:pt modelId="{9B8DDE9F-9D4C-461C-AF2C-55ADFBA04545}" type="pres">
      <dgm:prSet presAssocID="{B41246FC-1404-452A-971C-EE73350BE8FA}" presName="arrow" presStyleLbl="bgShp" presStyleIdx="0" presStyleCnt="1"/>
      <dgm:spPr/>
    </dgm:pt>
    <dgm:pt modelId="{F82DC4CC-FC16-47C5-8A11-C6C98205CC0A}" type="pres">
      <dgm:prSet presAssocID="{B41246FC-1404-452A-971C-EE73350BE8FA}" presName="linearProcess" presStyleCnt="0"/>
      <dgm:spPr/>
    </dgm:pt>
    <dgm:pt modelId="{C4F2BCFE-55F3-423C-AA01-30FE3FB898B6}" type="pres">
      <dgm:prSet presAssocID="{D74A7009-E258-42DF-932A-A9D3954CF136}" presName="textNode" presStyleLbl="node1" presStyleIdx="0" presStyleCnt="4">
        <dgm:presLayoutVars>
          <dgm:bulletEnabled val="1"/>
        </dgm:presLayoutVars>
      </dgm:prSet>
      <dgm:spPr/>
    </dgm:pt>
    <dgm:pt modelId="{424933CB-D2C7-4E75-9BFB-11D50D91D4D5}" type="pres">
      <dgm:prSet presAssocID="{7E4F192F-D6B1-4717-B7C0-BAEF7E8AE081}" presName="sibTrans" presStyleCnt="0"/>
      <dgm:spPr/>
    </dgm:pt>
    <dgm:pt modelId="{7FC4021C-0950-466E-9493-06F004EE5558}" type="pres">
      <dgm:prSet presAssocID="{AD51CE29-062E-48B1-87E3-7AC37C715566}" presName="textNode" presStyleLbl="node1" presStyleIdx="1" presStyleCnt="4">
        <dgm:presLayoutVars>
          <dgm:bulletEnabled val="1"/>
        </dgm:presLayoutVars>
      </dgm:prSet>
      <dgm:spPr/>
    </dgm:pt>
    <dgm:pt modelId="{839EF994-1F5E-4ECB-87FD-2A6B15B1EF34}" type="pres">
      <dgm:prSet presAssocID="{A2846D11-894A-4FF6-922D-A1D3AAB82B1A}" presName="sibTrans" presStyleCnt="0"/>
      <dgm:spPr/>
    </dgm:pt>
    <dgm:pt modelId="{3289E29B-66E5-42DC-8C35-E2F2BCD9B87F}" type="pres">
      <dgm:prSet presAssocID="{8575E30A-EB73-4719-9252-0B062F68B8E9}" presName="textNode" presStyleLbl="node1" presStyleIdx="2" presStyleCnt="4">
        <dgm:presLayoutVars>
          <dgm:bulletEnabled val="1"/>
        </dgm:presLayoutVars>
      </dgm:prSet>
      <dgm:spPr/>
    </dgm:pt>
    <dgm:pt modelId="{5CD4A24D-D4DC-4845-BBFC-48526496A1A5}" type="pres">
      <dgm:prSet presAssocID="{A82A8628-93F1-4568-A4F3-DA15F5E079B4}" presName="sibTrans" presStyleCnt="0"/>
      <dgm:spPr/>
    </dgm:pt>
    <dgm:pt modelId="{F4CDA9AD-C53F-4AA9-B673-AEB9F653D4B0}" type="pres">
      <dgm:prSet presAssocID="{53B96B10-D5C4-4058-B749-925F5B079E1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528372C-69EF-49D2-B600-E6E7349A10E0}" type="presOf" srcId="{53B96B10-D5C4-4058-B749-925F5B079E15}" destId="{F4CDA9AD-C53F-4AA9-B673-AEB9F653D4B0}" srcOrd="0" destOrd="0" presId="urn:microsoft.com/office/officeart/2005/8/layout/hProcess9"/>
    <dgm:cxn modelId="{E1A31543-2DDE-43B5-ADAA-E69D4C83E988}" type="presOf" srcId="{8575E30A-EB73-4719-9252-0B062F68B8E9}" destId="{3289E29B-66E5-42DC-8C35-E2F2BCD9B87F}" srcOrd="0" destOrd="0" presId="urn:microsoft.com/office/officeart/2005/8/layout/hProcess9"/>
    <dgm:cxn modelId="{AA58B059-2076-4026-91E9-AD404EA82C9B}" srcId="{B41246FC-1404-452A-971C-EE73350BE8FA}" destId="{8575E30A-EB73-4719-9252-0B062F68B8E9}" srcOrd="2" destOrd="0" parTransId="{72B706FB-DB3B-4C07-B79A-B215DC55C3D4}" sibTransId="{A82A8628-93F1-4568-A4F3-DA15F5E079B4}"/>
    <dgm:cxn modelId="{923D457A-73D7-44DB-9BD6-B68CB26D95A8}" srcId="{B41246FC-1404-452A-971C-EE73350BE8FA}" destId="{D74A7009-E258-42DF-932A-A9D3954CF136}" srcOrd="0" destOrd="0" parTransId="{41C5D0B4-E812-422A-884F-A862F7FB425A}" sibTransId="{7E4F192F-D6B1-4717-B7C0-BAEF7E8AE081}"/>
    <dgm:cxn modelId="{D8A42A8A-1DEF-4D33-9FA3-67E0B58F5875}" type="presOf" srcId="{B41246FC-1404-452A-971C-EE73350BE8FA}" destId="{6F2D1CA9-499A-4AE2-B265-BC779ABA7417}" srcOrd="0" destOrd="0" presId="urn:microsoft.com/office/officeart/2005/8/layout/hProcess9"/>
    <dgm:cxn modelId="{F7B40F97-E366-4339-B948-B41656263E7F}" srcId="{B41246FC-1404-452A-971C-EE73350BE8FA}" destId="{53B96B10-D5C4-4058-B749-925F5B079E15}" srcOrd="3" destOrd="0" parTransId="{55FBD779-BBB4-4B9F-8B11-ACDE350D7BEA}" sibTransId="{DADE85E9-5F0D-41C4-97D2-4FB9ECFE7B60}"/>
    <dgm:cxn modelId="{0C2D17B9-0891-48FC-98A0-93A8ED5EAD97}" type="presOf" srcId="{AD51CE29-062E-48B1-87E3-7AC37C715566}" destId="{7FC4021C-0950-466E-9493-06F004EE5558}" srcOrd="0" destOrd="0" presId="urn:microsoft.com/office/officeart/2005/8/layout/hProcess9"/>
    <dgm:cxn modelId="{E2EE0BE1-3841-4FAC-AB2C-7BA2B89FBE9D}" type="presOf" srcId="{D74A7009-E258-42DF-932A-A9D3954CF136}" destId="{C4F2BCFE-55F3-423C-AA01-30FE3FB898B6}" srcOrd="0" destOrd="0" presId="urn:microsoft.com/office/officeart/2005/8/layout/hProcess9"/>
    <dgm:cxn modelId="{2D2FF1EB-7CBE-4BCA-97F3-E18E82220E16}" srcId="{B41246FC-1404-452A-971C-EE73350BE8FA}" destId="{AD51CE29-062E-48B1-87E3-7AC37C715566}" srcOrd="1" destOrd="0" parTransId="{842C4884-A21B-4004-9723-AF6E49E7F670}" sibTransId="{A2846D11-894A-4FF6-922D-A1D3AAB82B1A}"/>
    <dgm:cxn modelId="{6D165897-EBE2-480C-AA70-C05E210915CF}" type="presParOf" srcId="{6F2D1CA9-499A-4AE2-B265-BC779ABA7417}" destId="{9B8DDE9F-9D4C-461C-AF2C-55ADFBA04545}" srcOrd="0" destOrd="0" presId="urn:microsoft.com/office/officeart/2005/8/layout/hProcess9"/>
    <dgm:cxn modelId="{993813B7-877F-4EEB-A068-47D962A748EB}" type="presParOf" srcId="{6F2D1CA9-499A-4AE2-B265-BC779ABA7417}" destId="{F82DC4CC-FC16-47C5-8A11-C6C98205CC0A}" srcOrd="1" destOrd="0" presId="urn:microsoft.com/office/officeart/2005/8/layout/hProcess9"/>
    <dgm:cxn modelId="{2B695670-902C-4179-A6FB-4638C866839D}" type="presParOf" srcId="{F82DC4CC-FC16-47C5-8A11-C6C98205CC0A}" destId="{C4F2BCFE-55F3-423C-AA01-30FE3FB898B6}" srcOrd="0" destOrd="0" presId="urn:microsoft.com/office/officeart/2005/8/layout/hProcess9"/>
    <dgm:cxn modelId="{4CD01AE0-7596-402E-ACE9-E5BCAAED250C}" type="presParOf" srcId="{F82DC4CC-FC16-47C5-8A11-C6C98205CC0A}" destId="{424933CB-D2C7-4E75-9BFB-11D50D91D4D5}" srcOrd="1" destOrd="0" presId="urn:microsoft.com/office/officeart/2005/8/layout/hProcess9"/>
    <dgm:cxn modelId="{C31DDD40-5EC0-457E-B742-71C0AAAC4114}" type="presParOf" srcId="{F82DC4CC-FC16-47C5-8A11-C6C98205CC0A}" destId="{7FC4021C-0950-466E-9493-06F004EE5558}" srcOrd="2" destOrd="0" presId="urn:microsoft.com/office/officeart/2005/8/layout/hProcess9"/>
    <dgm:cxn modelId="{7071D59C-6F44-4428-8B62-21DB6A4CDEA0}" type="presParOf" srcId="{F82DC4CC-FC16-47C5-8A11-C6C98205CC0A}" destId="{839EF994-1F5E-4ECB-87FD-2A6B15B1EF34}" srcOrd="3" destOrd="0" presId="urn:microsoft.com/office/officeart/2005/8/layout/hProcess9"/>
    <dgm:cxn modelId="{CFB7BF00-C956-4751-9FD2-FD121441269D}" type="presParOf" srcId="{F82DC4CC-FC16-47C5-8A11-C6C98205CC0A}" destId="{3289E29B-66E5-42DC-8C35-E2F2BCD9B87F}" srcOrd="4" destOrd="0" presId="urn:microsoft.com/office/officeart/2005/8/layout/hProcess9"/>
    <dgm:cxn modelId="{B9141751-C68D-45AE-B5EF-51511E9F0600}" type="presParOf" srcId="{F82DC4CC-FC16-47C5-8A11-C6C98205CC0A}" destId="{5CD4A24D-D4DC-4845-BBFC-48526496A1A5}" srcOrd="5" destOrd="0" presId="urn:microsoft.com/office/officeart/2005/8/layout/hProcess9"/>
    <dgm:cxn modelId="{DDD2E27B-0C85-47C0-AD25-11D6BC7EEC6F}" type="presParOf" srcId="{F82DC4CC-FC16-47C5-8A11-C6C98205CC0A}" destId="{F4CDA9AD-C53F-4AA9-B673-AEB9F653D4B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6D70-A22D-4F0B-AE93-C74EA7497F89}">
      <dsp:nvSpPr>
        <dsp:cNvPr id="0" name=""/>
        <dsp:cNvSpPr/>
      </dsp:nvSpPr>
      <dsp:spPr>
        <a:xfrm>
          <a:off x="3960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Engineer Inputs</a:t>
          </a:r>
          <a:endParaRPr lang="en-US" sz="1300" kern="1200" dirty="0"/>
        </a:p>
      </dsp:txBody>
      <dsp:txXfrm>
        <a:off x="465006" y="2431535"/>
        <a:ext cx="1383139" cy="922092"/>
      </dsp:txXfrm>
    </dsp:sp>
    <dsp:sp modelId="{00743E34-8F65-4F14-BF48-5DC4DFA23D99}">
      <dsp:nvSpPr>
        <dsp:cNvPr id="0" name=""/>
        <dsp:cNvSpPr/>
      </dsp:nvSpPr>
      <dsp:spPr>
        <a:xfrm>
          <a:off x="2078668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Real-Time Filtering</a:t>
          </a:r>
          <a:endParaRPr lang="en-US" sz="1300" kern="1200" dirty="0"/>
        </a:p>
      </dsp:txBody>
      <dsp:txXfrm>
        <a:off x="2539714" y="2431535"/>
        <a:ext cx="1383139" cy="922092"/>
      </dsp:txXfrm>
    </dsp:sp>
    <dsp:sp modelId="{0F2A6EF3-3CEA-4C51-B26A-33B92BDA49EB}">
      <dsp:nvSpPr>
        <dsp:cNvPr id="0" name=""/>
        <dsp:cNvSpPr/>
      </dsp:nvSpPr>
      <dsp:spPr>
        <a:xfrm>
          <a:off x="4153377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Power BI Analytics</a:t>
          </a:r>
          <a:endParaRPr lang="en-US" sz="1300" kern="1200" dirty="0"/>
        </a:p>
      </dsp:txBody>
      <dsp:txXfrm>
        <a:off x="4614423" y="2431535"/>
        <a:ext cx="1383139" cy="922092"/>
      </dsp:txXfrm>
    </dsp:sp>
    <dsp:sp modelId="{F80CADBF-4A98-402F-9173-99AFBBBF1BB9}">
      <dsp:nvSpPr>
        <dsp:cNvPr id="0" name=""/>
        <dsp:cNvSpPr/>
      </dsp:nvSpPr>
      <dsp:spPr>
        <a:xfrm>
          <a:off x="6228086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Personalized Output</a:t>
          </a:r>
        </a:p>
      </dsp:txBody>
      <dsp:txXfrm>
        <a:off x="6689132" y="2431535"/>
        <a:ext cx="1383139" cy="922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DDE9F-9D4C-461C-AF2C-55ADFBA04545}">
      <dsp:nvSpPr>
        <dsp:cNvPr id="0" name=""/>
        <dsp:cNvSpPr/>
      </dsp:nvSpPr>
      <dsp:spPr>
        <a:xfrm>
          <a:off x="562105" y="0"/>
          <a:ext cx="6370527" cy="36576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2BCFE-55F3-423C-AA01-30FE3FB898B6}">
      <dsp:nvSpPr>
        <dsp:cNvPr id="0" name=""/>
        <dsp:cNvSpPr/>
      </dsp:nvSpPr>
      <dsp:spPr>
        <a:xfrm>
          <a:off x="3751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Pilot Phase (Q3)</a:t>
          </a:r>
          <a:endParaRPr lang="en-US" sz="1600" kern="1200" dirty="0"/>
        </a:p>
      </dsp:txBody>
      <dsp:txXfrm>
        <a:off x="75171" y="1168699"/>
        <a:ext cx="1661313" cy="1320200"/>
      </dsp:txXfrm>
    </dsp:sp>
    <dsp:sp modelId="{7FC4021C-0950-466E-9493-06F004EE5558}">
      <dsp:nvSpPr>
        <dsp:cNvPr id="0" name=""/>
        <dsp:cNvSpPr/>
      </dsp:nvSpPr>
      <dsp:spPr>
        <a:xfrm>
          <a:off x="1898111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Scale Phase (Q4)</a:t>
          </a:r>
          <a:endParaRPr lang="en-US" sz="1600" kern="1200" dirty="0"/>
        </a:p>
      </dsp:txBody>
      <dsp:txXfrm>
        <a:off x="1969531" y="1168699"/>
        <a:ext cx="1661313" cy="1320200"/>
      </dsp:txXfrm>
    </dsp:sp>
    <dsp:sp modelId="{3289E29B-66E5-42DC-8C35-E2F2BCD9B87F}">
      <dsp:nvSpPr>
        <dsp:cNvPr id="0" name=""/>
        <dsp:cNvSpPr/>
      </dsp:nvSpPr>
      <dsp:spPr>
        <a:xfrm>
          <a:off x="3792472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Global Rollout    (Q1)</a:t>
          </a:r>
          <a:endParaRPr lang="en-US" sz="1600" kern="1200" dirty="0"/>
        </a:p>
      </dsp:txBody>
      <dsp:txXfrm>
        <a:off x="3863892" y="1168699"/>
        <a:ext cx="1661313" cy="1320200"/>
      </dsp:txXfrm>
    </dsp:sp>
    <dsp:sp modelId="{F4CDA9AD-C53F-4AA9-B673-AEB9F653D4B0}">
      <dsp:nvSpPr>
        <dsp:cNvPr id="0" name=""/>
        <dsp:cNvSpPr/>
      </dsp:nvSpPr>
      <dsp:spPr>
        <a:xfrm>
          <a:off x="5686833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Optimization (Q2)</a:t>
          </a:r>
        </a:p>
      </dsp:txBody>
      <dsp:txXfrm>
        <a:off x="5758253" y="1168699"/>
        <a:ext cx="1661313" cy="13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5676C46-1A0B-4D31-73AE-1D22A8116F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Presentation of Ericsson MS PowerPoint Templates and Tools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D1647E-2D90-556B-438C-98DEA036AF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2012-02-08 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E447F685-3893-CB4D-B471-7926D6206C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12882-LXA119463 Uen, Rev F 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8220486-AB8C-9848-B0D7-90B5EAF59A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3FE4E6-9D07-4EB8-80E8-EA7DE8F2E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BC77C-9E57-8A6D-B3E7-E00A30A2FD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03F4E60-4CE3-44F5-B5AD-391136514278}" type="datetime1">
              <a:rPr lang="en-US"/>
              <a:pPr>
                <a:defRPr/>
              </a:pPr>
              <a:t>5/26/2025</a:t>
            </a:fld>
            <a:r>
              <a:rPr lang="en-US"/>
              <a:t>2011-10-19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4C27-2D5B-B007-0620-C76533AEF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fld id="{4701E4FB-9659-488E-8CDC-BE2AFAFE78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06FE55E-DA76-25FB-D3CC-6A8DDE739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Presentation of Ericsson MS PowerPoint Templates and Tools  </a:t>
            </a: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72CF2BB-41F1-36D2-DF10-9FE6E68CD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3B694-D723-5827-8D2E-466C6E56DA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12882-LXA119463 Uen, Rev F  </a:t>
            </a:r>
          </a:p>
        </p:txBody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17B36C71-2557-8E02-86A3-963C689B0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1">
            <a:extLst>
              <a:ext uri="{FF2B5EF4-FFF2-40B4-BE49-F238E27FC236}">
                <a16:creationId xmlns:a16="http://schemas.microsoft.com/office/drawing/2014/main" id="{73602C98-2D59-F7F8-D2F2-336E27802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AEC35F-CB53-4D73-AB70-AEE284A54DA1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05A1F942-D341-2160-E075-C72AB26A3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FC7C0E-4C36-4F91-8E42-81D036B6368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74756" name="Header Placeholder 3">
            <a:extLst>
              <a:ext uri="{FF2B5EF4-FFF2-40B4-BE49-F238E27FC236}">
                <a16:creationId xmlns:a16="http://schemas.microsoft.com/office/drawing/2014/main" id="{7EFB86E5-87D3-0869-813B-F30586D38A8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74757" name="Footer Placeholder 5">
            <a:extLst>
              <a:ext uri="{FF2B5EF4-FFF2-40B4-BE49-F238E27FC236}">
                <a16:creationId xmlns:a16="http://schemas.microsoft.com/office/drawing/2014/main" id="{5008EBF0-A26F-8070-8E79-D7152BB65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1F3AF37E-DB38-229E-3BAA-3F981DA734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73A9C878-6166-0265-B840-B7F8287E7A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1">
            <a:extLst>
              <a:ext uri="{FF2B5EF4-FFF2-40B4-BE49-F238E27FC236}">
                <a16:creationId xmlns:a16="http://schemas.microsoft.com/office/drawing/2014/main" id="{90B8EFF4-9BB8-4672-5837-A583536F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0CD95-4D40-423C-B1D0-2B0E8CA5D4B5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87043" name="Slide Number Placeholder 2">
            <a:extLst>
              <a:ext uri="{FF2B5EF4-FFF2-40B4-BE49-F238E27FC236}">
                <a16:creationId xmlns:a16="http://schemas.microsoft.com/office/drawing/2014/main" id="{9883E539-12E3-F224-E956-7E8331F3A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42A450-BFA4-4794-88F2-34491989B69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87044" name="Header Placeholder 3">
            <a:extLst>
              <a:ext uri="{FF2B5EF4-FFF2-40B4-BE49-F238E27FC236}">
                <a16:creationId xmlns:a16="http://schemas.microsoft.com/office/drawing/2014/main" id="{A7E7ADA7-F5C5-F9BA-799A-8B55AAAE4C2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87045" name="Footer Placeholder 5">
            <a:extLst>
              <a:ext uri="{FF2B5EF4-FFF2-40B4-BE49-F238E27FC236}">
                <a16:creationId xmlns:a16="http://schemas.microsoft.com/office/drawing/2014/main" id="{64D445F4-B6DF-C8AC-8329-F5A94CF41A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87046" name="Date Placeholder 1">
            <a:extLst>
              <a:ext uri="{FF2B5EF4-FFF2-40B4-BE49-F238E27FC236}">
                <a16:creationId xmlns:a16="http://schemas.microsoft.com/office/drawing/2014/main" id="{F8BCD8BD-604D-C907-880A-51B95694EA8C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A8B7018-D793-47BC-AAEB-A405F36A6019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5/26/2025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87047" name="Slide Number Placeholder 2">
            <a:extLst>
              <a:ext uri="{FF2B5EF4-FFF2-40B4-BE49-F238E27FC236}">
                <a16:creationId xmlns:a16="http://schemas.microsoft.com/office/drawing/2014/main" id="{99676ABC-1511-31EF-B9C2-17AADB186ED5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6B8BC19-B76F-499D-B42D-800579571916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2</a:t>
            </a:fld>
            <a:endParaRPr lang="en-US" altLang="en-US" sz="1200"/>
          </a:p>
        </p:txBody>
      </p:sp>
      <p:sp>
        <p:nvSpPr>
          <p:cNvPr id="87048" name="Header Placeholder 3">
            <a:extLst>
              <a:ext uri="{FF2B5EF4-FFF2-40B4-BE49-F238E27FC236}">
                <a16:creationId xmlns:a16="http://schemas.microsoft.com/office/drawing/2014/main" id="{9FCD1F2A-C2B0-FC25-9F2B-83BE13DF37FE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7049" name="Footer Placeholder 5">
            <a:extLst>
              <a:ext uri="{FF2B5EF4-FFF2-40B4-BE49-F238E27FC236}">
                <a16:creationId xmlns:a16="http://schemas.microsoft.com/office/drawing/2014/main" id="{6EA95393-9AB1-2BB5-2DA9-CEA922148704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7050" name="Rectangle 2">
            <a:extLst>
              <a:ext uri="{FF2B5EF4-FFF2-40B4-BE49-F238E27FC236}">
                <a16:creationId xmlns:a16="http://schemas.microsoft.com/office/drawing/2014/main" id="{BA5189C8-172E-9599-083F-6293BA5ED3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Ericsson Group Presentation </a:t>
            </a:r>
          </a:p>
        </p:txBody>
      </p:sp>
      <p:sp>
        <p:nvSpPr>
          <p:cNvPr id="87051" name="Rectangle 3">
            <a:extLst>
              <a:ext uri="{FF2B5EF4-FFF2-40B4-BE49-F238E27FC236}">
                <a16:creationId xmlns:a16="http://schemas.microsoft.com/office/drawing/2014/main" id="{8B599C1D-CE8D-A96A-D9F0-16E36E0BFE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2011-05-05 </a:t>
            </a:r>
          </a:p>
        </p:txBody>
      </p:sp>
      <p:sp>
        <p:nvSpPr>
          <p:cNvPr id="87052" name="Rectangle 6">
            <a:extLst>
              <a:ext uri="{FF2B5EF4-FFF2-40B4-BE49-F238E27FC236}">
                <a16:creationId xmlns:a16="http://schemas.microsoft.com/office/drawing/2014/main" id="{D701E16B-01C0-8418-6509-E1B5BD12BD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LME-11:001143 Uen, Rev B </a:t>
            </a:r>
          </a:p>
        </p:txBody>
      </p:sp>
      <p:sp>
        <p:nvSpPr>
          <p:cNvPr id="87053" name="Rectangle 7">
            <a:extLst>
              <a:ext uri="{FF2B5EF4-FFF2-40B4-BE49-F238E27FC236}">
                <a16:creationId xmlns:a16="http://schemas.microsoft.com/office/drawing/2014/main" id="{51B332F1-B19A-0B61-9F08-223CE11AD4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F88C18D-0174-48CC-A974-888A6C35D60C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7054" name="Rectangle 3">
            <a:extLst>
              <a:ext uri="{FF2B5EF4-FFF2-40B4-BE49-F238E27FC236}">
                <a16:creationId xmlns:a16="http://schemas.microsoft.com/office/drawing/2014/main" id="{B92DF32F-4672-7A66-3D75-D0130EF191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March 2009 </a:t>
            </a:r>
          </a:p>
        </p:txBody>
      </p:sp>
      <p:sp>
        <p:nvSpPr>
          <p:cNvPr id="87055" name="Rectangle 7">
            <a:extLst>
              <a:ext uri="{FF2B5EF4-FFF2-40B4-BE49-F238E27FC236}">
                <a16:creationId xmlns:a16="http://schemas.microsoft.com/office/drawing/2014/main" id="{19BE68E7-1C7F-EE38-816B-A5CE97947F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84579EC-48A4-4FEC-9962-3C8CBE2EC2EA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7056" name="Rectangle 2">
            <a:extLst>
              <a:ext uri="{FF2B5EF4-FFF2-40B4-BE49-F238E27FC236}">
                <a16:creationId xmlns:a16="http://schemas.microsoft.com/office/drawing/2014/main" id="{667C30F3-3D9E-EEBD-AB90-162673A96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52475"/>
            <a:ext cx="5003800" cy="3752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57" name="Rectangle 3">
            <a:extLst>
              <a:ext uri="{FF2B5EF4-FFF2-40B4-BE49-F238E27FC236}">
                <a16:creationId xmlns:a16="http://schemas.microsoft.com/office/drawing/2014/main" id="{44A58A17-C9E5-0AE2-161E-1C2F5DBA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1">
            <a:extLst>
              <a:ext uri="{FF2B5EF4-FFF2-40B4-BE49-F238E27FC236}">
                <a16:creationId xmlns:a16="http://schemas.microsoft.com/office/drawing/2014/main" id="{6C73BA54-1FB2-2EE2-4C35-615EF8733F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B0BDF9-E29D-4247-92A2-32FA7C5339D7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82947" name="Slide Number Placeholder 2">
            <a:extLst>
              <a:ext uri="{FF2B5EF4-FFF2-40B4-BE49-F238E27FC236}">
                <a16:creationId xmlns:a16="http://schemas.microsoft.com/office/drawing/2014/main" id="{645C50BF-1FFB-44A6-AA11-267B55520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8E28EA-91D2-41F1-9BD3-D3B6B92C2189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82948" name="Header Placeholder 3">
            <a:extLst>
              <a:ext uri="{FF2B5EF4-FFF2-40B4-BE49-F238E27FC236}">
                <a16:creationId xmlns:a16="http://schemas.microsoft.com/office/drawing/2014/main" id="{D494611C-851E-7AE6-C0DB-5C1BD276D14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82949" name="Footer Placeholder 5">
            <a:extLst>
              <a:ext uri="{FF2B5EF4-FFF2-40B4-BE49-F238E27FC236}">
                <a16:creationId xmlns:a16="http://schemas.microsoft.com/office/drawing/2014/main" id="{A453B1C0-D4DC-D309-06A7-17DD378EF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82950" name="Date Placeholder 1">
            <a:extLst>
              <a:ext uri="{FF2B5EF4-FFF2-40B4-BE49-F238E27FC236}">
                <a16:creationId xmlns:a16="http://schemas.microsoft.com/office/drawing/2014/main" id="{28B5598A-BE26-5499-461B-BBC5AA2BB8DE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DA15FC6-4C73-4331-ABE4-D28BAE4531F5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5/26/2025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82951" name="Slide Number Placeholder 2">
            <a:extLst>
              <a:ext uri="{FF2B5EF4-FFF2-40B4-BE49-F238E27FC236}">
                <a16:creationId xmlns:a16="http://schemas.microsoft.com/office/drawing/2014/main" id="{F5E1DD50-B639-FB3A-6CB3-408CACB04243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099464A-E597-4659-AF18-3A4E132550DF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3</a:t>
            </a:fld>
            <a:endParaRPr lang="en-US" altLang="en-US" sz="1200"/>
          </a:p>
        </p:txBody>
      </p:sp>
      <p:sp>
        <p:nvSpPr>
          <p:cNvPr id="82952" name="Header Placeholder 3">
            <a:extLst>
              <a:ext uri="{FF2B5EF4-FFF2-40B4-BE49-F238E27FC236}">
                <a16:creationId xmlns:a16="http://schemas.microsoft.com/office/drawing/2014/main" id="{C12A2BC2-FC07-AC65-931D-762A143FA421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2953" name="Footer Placeholder 5">
            <a:extLst>
              <a:ext uri="{FF2B5EF4-FFF2-40B4-BE49-F238E27FC236}">
                <a16:creationId xmlns:a16="http://schemas.microsoft.com/office/drawing/2014/main" id="{9D0B1F09-1A93-7951-F2C6-F82D57AE134B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2954" name="Rectangle 2">
            <a:extLst>
              <a:ext uri="{FF2B5EF4-FFF2-40B4-BE49-F238E27FC236}">
                <a16:creationId xmlns:a16="http://schemas.microsoft.com/office/drawing/2014/main" id="{9D560AE8-56BC-2897-4AD7-CDE5AFE623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Ericsson Group Presentation </a:t>
            </a:r>
          </a:p>
        </p:txBody>
      </p:sp>
      <p:sp>
        <p:nvSpPr>
          <p:cNvPr id="82955" name="Rectangle 3">
            <a:extLst>
              <a:ext uri="{FF2B5EF4-FFF2-40B4-BE49-F238E27FC236}">
                <a16:creationId xmlns:a16="http://schemas.microsoft.com/office/drawing/2014/main" id="{B7E48FCC-3CF6-6EF4-C457-18E0751B80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2011-05-05 </a:t>
            </a:r>
          </a:p>
        </p:txBody>
      </p:sp>
      <p:sp>
        <p:nvSpPr>
          <p:cNvPr id="82956" name="Rectangle 6">
            <a:extLst>
              <a:ext uri="{FF2B5EF4-FFF2-40B4-BE49-F238E27FC236}">
                <a16:creationId xmlns:a16="http://schemas.microsoft.com/office/drawing/2014/main" id="{DCA4E449-4E4A-905A-9A31-F0928B27D2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LME-11:001143 Uen, Rev B </a:t>
            </a:r>
          </a:p>
        </p:txBody>
      </p:sp>
      <p:sp>
        <p:nvSpPr>
          <p:cNvPr id="82957" name="Rectangle 7">
            <a:extLst>
              <a:ext uri="{FF2B5EF4-FFF2-40B4-BE49-F238E27FC236}">
                <a16:creationId xmlns:a16="http://schemas.microsoft.com/office/drawing/2014/main" id="{09487D3F-0D55-D443-792F-800B8047FF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2F97613-925B-4EEC-967E-4A3BD58C9B9F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82958" name="Rectangle 3">
            <a:extLst>
              <a:ext uri="{FF2B5EF4-FFF2-40B4-BE49-F238E27FC236}">
                <a16:creationId xmlns:a16="http://schemas.microsoft.com/office/drawing/2014/main" id="{64B92A2E-F6A7-5542-C848-DB31C899F1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March 2009 </a:t>
            </a:r>
          </a:p>
        </p:txBody>
      </p:sp>
      <p:sp>
        <p:nvSpPr>
          <p:cNvPr id="82959" name="Rectangle 7">
            <a:extLst>
              <a:ext uri="{FF2B5EF4-FFF2-40B4-BE49-F238E27FC236}">
                <a16:creationId xmlns:a16="http://schemas.microsoft.com/office/drawing/2014/main" id="{C0D2CB44-8DAB-0F99-D28E-AE0231C004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7EACD05-D5C9-41DF-89A5-9C5D1D377A65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82960" name="Rectangle 2">
            <a:extLst>
              <a:ext uri="{FF2B5EF4-FFF2-40B4-BE49-F238E27FC236}">
                <a16:creationId xmlns:a16="http://schemas.microsoft.com/office/drawing/2014/main" id="{052724CD-D633-61E8-340A-1B88B008F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2475"/>
            <a:ext cx="5005388" cy="3754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61" name="Rectangle 3">
            <a:extLst>
              <a:ext uri="{FF2B5EF4-FFF2-40B4-BE49-F238E27FC236}">
                <a16:creationId xmlns:a16="http://schemas.microsoft.com/office/drawing/2014/main" id="{01C390C5-1FF2-1DA7-7B93-5F12F30A0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eaLnBrk="1" hangingPunct="1"/>
            <a:endParaRPr lang="sv-SE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3F4E60-4CE3-44F5-B5AD-391136514278}" type="datetime1">
              <a:rPr lang="en-US" smtClean="0"/>
              <a:pPr>
                <a:defRPr/>
              </a:pPr>
              <a:t>5/26/2025</a:t>
            </a:fld>
            <a:r>
              <a:rPr lang="en-US"/>
              <a:t>2011-10-19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1E4FB-9659-488E-8CDC-BE2AFAFE784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of Ericsson MS PowerPoint Templates and Tools 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12882-LXA119463 Uen, Rev F  </a:t>
            </a:r>
          </a:p>
        </p:txBody>
      </p:sp>
    </p:spTree>
    <p:extLst>
      <p:ext uri="{BB962C8B-B14F-4D97-AF65-F5344CB8AC3E}">
        <p14:creationId xmlns:p14="http://schemas.microsoft.com/office/powerpoint/2010/main" val="17301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1">
            <a:extLst>
              <a:ext uri="{FF2B5EF4-FFF2-40B4-BE49-F238E27FC236}">
                <a16:creationId xmlns:a16="http://schemas.microsoft.com/office/drawing/2014/main" id="{A83D0D0A-DE6A-1A48-DF9A-520F57B2B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9D6AD5-93DE-493E-89A6-562CE3347BF2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86019" name="Slide Number Placeholder 2">
            <a:extLst>
              <a:ext uri="{FF2B5EF4-FFF2-40B4-BE49-F238E27FC236}">
                <a16:creationId xmlns:a16="http://schemas.microsoft.com/office/drawing/2014/main" id="{543C9445-FBEA-5C18-8E4C-27B8592D2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E69A3-FBB5-4E90-AE7B-AA3B0F9E9B18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86020" name="Header Placeholder 3">
            <a:extLst>
              <a:ext uri="{FF2B5EF4-FFF2-40B4-BE49-F238E27FC236}">
                <a16:creationId xmlns:a16="http://schemas.microsoft.com/office/drawing/2014/main" id="{29E67565-2C3D-C4CF-CD1A-71053BA88DC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86021" name="Footer Placeholder 5">
            <a:extLst>
              <a:ext uri="{FF2B5EF4-FFF2-40B4-BE49-F238E27FC236}">
                <a16:creationId xmlns:a16="http://schemas.microsoft.com/office/drawing/2014/main" id="{70F7E347-6895-948B-57C7-4175751B47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86022" name="Date Placeholder 1">
            <a:extLst>
              <a:ext uri="{FF2B5EF4-FFF2-40B4-BE49-F238E27FC236}">
                <a16:creationId xmlns:a16="http://schemas.microsoft.com/office/drawing/2014/main" id="{FDCA7D95-BDF2-4178-7850-AA8E57D7C289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A174AC8-A6F8-4FF6-A5B9-3565E4A38B84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5/26/2025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86023" name="Slide Number Placeholder 2">
            <a:extLst>
              <a:ext uri="{FF2B5EF4-FFF2-40B4-BE49-F238E27FC236}">
                <a16:creationId xmlns:a16="http://schemas.microsoft.com/office/drawing/2014/main" id="{48B653CD-EE41-258B-B98E-59B4F5454D36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B17A9BB-8BB7-4AB3-A697-0BAE755A0FFE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7</a:t>
            </a:fld>
            <a:endParaRPr lang="en-US" altLang="en-US" sz="1200"/>
          </a:p>
        </p:txBody>
      </p:sp>
      <p:sp>
        <p:nvSpPr>
          <p:cNvPr id="86024" name="Header Placeholder 3">
            <a:extLst>
              <a:ext uri="{FF2B5EF4-FFF2-40B4-BE49-F238E27FC236}">
                <a16:creationId xmlns:a16="http://schemas.microsoft.com/office/drawing/2014/main" id="{3D0B88BF-32FB-3267-808F-7D6CB7D91BF6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6025" name="Footer Placeholder 5">
            <a:extLst>
              <a:ext uri="{FF2B5EF4-FFF2-40B4-BE49-F238E27FC236}">
                <a16:creationId xmlns:a16="http://schemas.microsoft.com/office/drawing/2014/main" id="{4DFEC7B3-E9A9-C346-26BF-294D4513A208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6026" name="Rectangle 2">
            <a:extLst>
              <a:ext uri="{FF2B5EF4-FFF2-40B4-BE49-F238E27FC236}">
                <a16:creationId xmlns:a16="http://schemas.microsoft.com/office/drawing/2014/main" id="{F82FA66C-FD67-DE2F-810E-7B2AFE81B1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Ericsson Group Presentation </a:t>
            </a:r>
          </a:p>
        </p:txBody>
      </p:sp>
      <p:sp>
        <p:nvSpPr>
          <p:cNvPr id="86027" name="Rectangle 3">
            <a:extLst>
              <a:ext uri="{FF2B5EF4-FFF2-40B4-BE49-F238E27FC236}">
                <a16:creationId xmlns:a16="http://schemas.microsoft.com/office/drawing/2014/main" id="{4F55E6F4-74BD-CFE2-C3E5-A4B5CAA176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2011-05-05 </a:t>
            </a:r>
          </a:p>
        </p:txBody>
      </p:sp>
      <p:sp>
        <p:nvSpPr>
          <p:cNvPr id="86028" name="Rectangle 6">
            <a:extLst>
              <a:ext uri="{FF2B5EF4-FFF2-40B4-BE49-F238E27FC236}">
                <a16:creationId xmlns:a16="http://schemas.microsoft.com/office/drawing/2014/main" id="{F98BBBA6-EA20-FBE0-5225-6189B980F5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LME-11:001143 Uen, Rev B </a:t>
            </a:r>
          </a:p>
        </p:txBody>
      </p:sp>
      <p:sp>
        <p:nvSpPr>
          <p:cNvPr id="86029" name="Rectangle 7">
            <a:extLst>
              <a:ext uri="{FF2B5EF4-FFF2-40B4-BE49-F238E27FC236}">
                <a16:creationId xmlns:a16="http://schemas.microsoft.com/office/drawing/2014/main" id="{2C221DB0-0062-EC60-E171-511668A1BC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4605E58-4FB6-4357-9871-AF54A562955A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30" name="Rectangle 3">
            <a:extLst>
              <a:ext uri="{FF2B5EF4-FFF2-40B4-BE49-F238E27FC236}">
                <a16:creationId xmlns:a16="http://schemas.microsoft.com/office/drawing/2014/main" id="{B9548493-711D-D141-050D-E618BBB8A0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March 2009 </a:t>
            </a:r>
          </a:p>
        </p:txBody>
      </p:sp>
      <p:sp>
        <p:nvSpPr>
          <p:cNvPr id="86031" name="Rectangle 7">
            <a:extLst>
              <a:ext uri="{FF2B5EF4-FFF2-40B4-BE49-F238E27FC236}">
                <a16:creationId xmlns:a16="http://schemas.microsoft.com/office/drawing/2014/main" id="{E8340EB2-78CD-039E-19DB-CF9FE95A98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84EFC4E-5912-4421-9944-537854F5E774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32" name="Rectangle 2">
            <a:extLst>
              <a:ext uri="{FF2B5EF4-FFF2-40B4-BE49-F238E27FC236}">
                <a16:creationId xmlns:a16="http://schemas.microsoft.com/office/drawing/2014/main" id="{1D96C55D-BA75-5BA3-08C7-D061E664E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2475"/>
            <a:ext cx="5005388" cy="3754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33" name="Rectangle 3">
            <a:extLst>
              <a:ext uri="{FF2B5EF4-FFF2-40B4-BE49-F238E27FC236}">
                <a16:creationId xmlns:a16="http://schemas.microsoft.com/office/drawing/2014/main" id="{5E70A055-99ED-8465-0049-9814EC4CC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eaLnBrk="1" hangingPunct="1"/>
            <a:endParaRPr lang="sv-SE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1">
            <a:extLst>
              <a:ext uri="{FF2B5EF4-FFF2-40B4-BE49-F238E27FC236}">
                <a16:creationId xmlns:a16="http://schemas.microsoft.com/office/drawing/2014/main" id="{922F8254-904F-EFB7-0E8D-CA31450A6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E3A465-CF00-4F5C-B56A-B2624B03B6F9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78851" name="Slide Number Placeholder 2">
            <a:extLst>
              <a:ext uri="{FF2B5EF4-FFF2-40B4-BE49-F238E27FC236}">
                <a16:creationId xmlns:a16="http://schemas.microsoft.com/office/drawing/2014/main" id="{A6217306-D064-39BB-6F50-52892CC4E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8ED255-578C-4727-9DF5-43802E0E01DB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8852" name="Header Placeholder 3">
            <a:extLst>
              <a:ext uri="{FF2B5EF4-FFF2-40B4-BE49-F238E27FC236}">
                <a16:creationId xmlns:a16="http://schemas.microsoft.com/office/drawing/2014/main" id="{FBD1B6B4-7E90-8146-6CCF-ED422DC70F5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78853" name="Footer Placeholder 5">
            <a:extLst>
              <a:ext uri="{FF2B5EF4-FFF2-40B4-BE49-F238E27FC236}">
                <a16:creationId xmlns:a16="http://schemas.microsoft.com/office/drawing/2014/main" id="{A2408D93-6769-75D7-05E1-83BE5209E2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78854" name="Date Placeholder 1">
            <a:extLst>
              <a:ext uri="{FF2B5EF4-FFF2-40B4-BE49-F238E27FC236}">
                <a16:creationId xmlns:a16="http://schemas.microsoft.com/office/drawing/2014/main" id="{C3CC76A6-4B8C-9F9B-9B47-A653E692709E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E7C07FB-F172-4593-A675-2834EEA454C1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5/26/2025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78855" name="Slide Number Placeholder 2">
            <a:extLst>
              <a:ext uri="{FF2B5EF4-FFF2-40B4-BE49-F238E27FC236}">
                <a16:creationId xmlns:a16="http://schemas.microsoft.com/office/drawing/2014/main" id="{8A262460-175F-A93F-AD2E-CAD290175BF5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166D0BB-6463-47AD-9FB3-5508674DD714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8</a:t>
            </a:fld>
            <a:endParaRPr lang="en-US" altLang="en-US" sz="1200"/>
          </a:p>
        </p:txBody>
      </p:sp>
      <p:sp>
        <p:nvSpPr>
          <p:cNvPr id="78856" name="Header Placeholder 3">
            <a:extLst>
              <a:ext uri="{FF2B5EF4-FFF2-40B4-BE49-F238E27FC236}">
                <a16:creationId xmlns:a16="http://schemas.microsoft.com/office/drawing/2014/main" id="{1C3F9969-2012-1F26-8022-F7B1795D1496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57" name="Footer Placeholder 5">
            <a:extLst>
              <a:ext uri="{FF2B5EF4-FFF2-40B4-BE49-F238E27FC236}">
                <a16:creationId xmlns:a16="http://schemas.microsoft.com/office/drawing/2014/main" id="{5ABB3567-9A2C-4B36-6752-702E6CEA6A57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58" name="Rectangle 2">
            <a:extLst>
              <a:ext uri="{FF2B5EF4-FFF2-40B4-BE49-F238E27FC236}">
                <a16:creationId xmlns:a16="http://schemas.microsoft.com/office/drawing/2014/main" id="{1888743F-8FC6-2430-70E4-C05D728957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Ericsson Group Presentation </a:t>
            </a:r>
          </a:p>
        </p:txBody>
      </p:sp>
      <p:sp>
        <p:nvSpPr>
          <p:cNvPr id="78859" name="Rectangle 3">
            <a:extLst>
              <a:ext uri="{FF2B5EF4-FFF2-40B4-BE49-F238E27FC236}">
                <a16:creationId xmlns:a16="http://schemas.microsoft.com/office/drawing/2014/main" id="{AFC79350-06F2-5363-5021-C9FBE09A35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2011-05-05 </a:t>
            </a:r>
          </a:p>
        </p:txBody>
      </p:sp>
      <p:sp>
        <p:nvSpPr>
          <p:cNvPr id="78860" name="Rectangle 6">
            <a:extLst>
              <a:ext uri="{FF2B5EF4-FFF2-40B4-BE49-F238E27FC236}">
                <a16:creationId xmlns:a16="http://schemas.microsoft.com/office/drawing/2014/main" id="{A02F7FDF-E6DF-774E-2BB3-91C15518D1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LME-11:001143 Uen, Rev B </a:t>
            </a:r>
          </a:p>
        </p:txBody>
      </p:sp>
      <p:sp>
        <p:nvSpPr>
          <p:cNvPr id="78861" name="Rectangle 7">
            <a:extLst>
              <a:ext uri="{FF2B5EF4-FFF2-40B4-BE49-F238E27FC236}">
                <a16:creationId xmlns:a16="http://schemas.microsoft.com/office/drawing/2014/main" id="{B93BDF6B-3E17-6C68-FEF9-9A95C4FBF9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E66C7FB-48E2-4DE5-BF18-AA15C9FC1D42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62" name="Rectangle 3">
            <a:extLst>
              <a:ext uri="{FF2B5EF4-FFF2-40B4-BE49-F238E27FC236}">
                <a16:creationId xmlns:a16="http://schemas.microsoft.com/office/drawing/2014/main" id="{F73DA334-8961-F094-62DD-7FC2115F60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March 2009 </a:t>
            </a:r>
          </a:p>
        </p:txBody>
      </p:sp>
      <p:sp>
        <p:nvSpPr>
          <p:cNvPr id="78863" name="Rectangle 7">
            <a:extLst>
              <a:ext uri="{FF2B5EF4-FFF2-40B4-BE49-F238E27FC236}">
                <a16:creationId xmlns:a16="http://schemas.microsoft.com/office/drawing/2014/main" id="{89402D31-C409-9607-E6B5-363B1F494A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63ECD30-B7F6-4022-9873-EB7C3A8ACF3D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64" name="Rectangle 2">
            <a:extLst>
              <a:ext uri="{FF2B5EF4-FFF2-40B4-BE49-F238E27FC236}">
                <a16:creationId xmlns:a16="http://schemas.microsoft.com/office/drawing/2014/main" id="{F513C358-F367-8057-D43F-15AE5E569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2475"/>
            <a:ext cx="5005388" cy="3754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65" name="Rectangle 3">
            <a:extLst>
              <a:ext uri="{FF2B5EF4-FFF2-40B4-BE49-F238E27FC236}">
                <a16:creationId xmlns:a16="http://schemas.microsoft.com/office/drawing/2014/main" id="{9049CD5E-8406-4CFA-2210-9AFA90126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1">
            <a:extLst>
              <a:ext uri="{FF2B5EF4-FFF2-40B4-BE49-F238E27FC236}">
                <a16:creationId xmlns:a16="http://schemas.microsoft.com/office/drawing/2014/main" id="{8C85EFEF-8E0E-3B67-C6D3-3D49A7D22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ED17A8-2265-45FC-B4C3-075EFCC5B0E0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77827" name="Slide Number Placeholder 2">
            <a:extLst>
              <a:ext uri="{FF2B5EF4-FFF2-40B4-BE49-F238E27FC236}">
                <a16:creationId xmlns:a16="http://schemas.microsoft.com/office/drawing/2014/main" id="{9D361715-3800-1336-C829-61710DD6A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E4B62F-7433-48C2-B197-C887E0868326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7828" name="Header Placeholder 3">
            <a:extLst>
              <a:ext uri="{FF2B5EF4-FFF2-40B4-BE49-F238E27FC236}">
                <a16:creationId xmlns:a16="http://schemas.microsoft.com/office/drawing/2014/main" id="{06EF0240-7A0B-6010-AD13-F201E801ADC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77829" name="Footer Placeholder 5">
            <a:extLst>
              <a:ext uri="{FF2B5EF4-FFF2-40B4-BE49-F238E27FC236}">
                <a16:creationId xmlns:a16="http://schemas.microsoft.com/office/drawing/2014/main" id="{C7FC4C75-861E-2F6A-BC95-CB2D81AB76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77830" name="Date Placeholder 1">
            <a:extLst>
              <a:ext uri="{FF2B5EF4-FFF2-40B4-BE49-F238E27FC236}">
                <a16:creationId xmlns:a16="http://schemas.microsoft.com/office/drawing/2014/main" id="{A2E0263F-0119-CE45-054A-32A746866BFD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F3B48FF-D356-4FB5-BA4A-F14F6754CFFF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5/26/2025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77831" name="Slide Number Placeholder 2">
            <a:extLst>
              <a:ext uri="{FF2B5EF4-FFF2-40B4-BE49-F238E27FC236}">
                <a16:creationId xmlns:a16="http://schemas.microsoft.com/office/drawing/2014/main" id="{0FD4AD47-F1C9-3F8E-F7EA-3CDC322F67ED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CAA429D-2263-45CE-A4DF-F89E0B1B1C6A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11</a:t>
            </a:fld>
            <a:endParaRPr lang="en-US" altLang="en-US" sz="1200"/>
          </a:p>
        </p:txBody>
      </p:sp>
      <p:sp>
        <p:nvSpPr>
          <p:cNvPr id="77832" name="Header Placeholder 3">
            <a:extLst>
              <a:ext uri="{FF2B5EF4-FFF2-40B4-BE49-F238E27FC236}">
                <a16:creationId xmlns:a16="http://schemas.microsoft.com/office/drawing/2014/main" id="{53C4C1CE-502F-30A4-0A60-4B4002882DBA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833" name="Footer Placeholder 5">
            <a:extLst>
              <a:ext uri="{FF2B5EF4-FFF2-40B4-BE49-F238E27FC236}">
                <a16:creationId xmlns:a16="http://schemas.microsoft.com/office/drawing/2014/main" id="{AD6ED63A-02B3-365C-DC19-16A925D25C3B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834" name="Slide Image Placeholder 1">
            <a:extLst>
              <a:ext uri="{FF2B5EF4-FFF2-40B4-BE49-F238E27FC236}">
                <a16:creationId xmlns:a16="http://schemas.microsoft.com/office/drawing/2014/main" id="{0174FC47-287E-75AC-C84A-F7A251395C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8213" y="752475"/>
            <a:ext cx="5010150" cy="3757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35" name="Notes Placeholder 2">
            <a:extLst>
              <a:ext uri="{FF2B5EF4-FFF2-40B4-BE49-F238E27FC236}">
                <a16:creationId xmlns:a16="http://schemas.microsoft.com/office/drawing/2014/main" id="{25A168C6-30D9-C55B-59AE-ABFFEEE63E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7388" y="4759325"/>
            <a:ext cx="5510212" cy="450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7836" name="Header Placeholder 3">
            <a:extLst>
              <a:ext uri="{FF2B5EF4-FFF2-40B4-BE49-F238E27FC236}">
                <a16:creationId xmlns:a16="http://schemas.microsoft.com/office/drawing/2014/main" id="{80B88642-3CBC-39FF-A6BE-24169763498A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Ericsson Group Presentation </a:t>
            </a:r>
          </a:p>
        </p:txBody>
      </p:sp>
      <p:sp>
        <p:nvSpPr>
          <p:cNvPr id="77837" name="Date Placeholder 4">
            <a:extLst>
              <a:ext uri="{FF2B5EF4-FFF2-40B4-BE49-F238E27FC236}">
                <a16:creationId xmlns:a16="http://schemas.microsoft.com/office/drawing/2014/main" id="{82244415-75E3-AE2D-3DD0-2CB7839616D0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2011-05-05 </a:t>
            </a:r>
          </a:p>
        </p:txBody>
      </p:sp>
      <p:sp>
        <p:nvSpPr>
          <p:cNvPr id="77838" name="Footer Placeholder 5">
            <a:extLst>
              <a:ext uri="{FF2B5EF4-FFF2-40B4-BE49-F238E27FC236}">
                <a16:creationId xmlns:a16="http://schemas.microsoft.com/office/drawing/2014/main" id="{B69CBC2F-CBE5-759C-9BEC-3248F84B8AB6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LME-11:001143 Uen, Rev B </a:t>
            </a:r>
          </a:p>
        </p:txBody>
      </p:sp>
      <p:sp>
        <p:nvSpPr>
          <p:cNvPr id="77839" name="Slide Number Placeholder 6">
            <a:extLst>
              <a:ext uri="{FF2B5EF4-FFF2-40B4-BE49-F238E27FC236}">
                <a16:creationId xmlns:a16="http://schemas.microsoft.com/office/drawing/2014/main" id="{0CE7ED58-8374-224C-D343-4F8FEBC863B1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7B860F2-A623-4826-BECF-1E1D4C0B39CB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1">
            <a:extLst>
              <a:ext uri="{FF2B5EF4-FFF2-40B4-BE49-F238E27FC236}">
                <a16:creationId xmlns:a16="http://schemas.microsoft.com/office/drawing/2014/main" id="{C037E02D-C119-3A25-5C39-AF7486E954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9482EE-4D69-4022-8981-54D1F5AAB9EA}" type="datetime1">
              <a:rPr lang="en-US" altLang="en-US" sz="1200"/>
              <a:pPr eaLnBrk="1" hangingPunct="1"/>
              <a:t>5/26/2025</a:t>
            </a:fld>
            <a:r>
              <a:rPr lang="en-US" altLang="en-US" sz="1200"/>
              <a:t>2011-10-19 </a:t>
            </a:r>
          </a:p>
        </p:txBody>
      </p:sp>
      <p:sp>
        <p:nvSpPr>
          <p:cNvPr id="99331" name="Slide Number Placeholder 2">
            <a:extLst>
              <a:ext uri="{FF2B5EF4-FFF2-40B4-BE49-F238E27FC236}">
                <a16:creationId xmlns:a16="http://schemas.microsoft.com/office/drawing/2014/main" id="{5EBE70B4-1EDF-465A-7E2D-B6BFDF627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ED300A-3391-481E-B3A0-A0B1A9FEA10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99332" name="Header Placeholder 3">
            <a:extLst>
              <a:ext uri="{FF2B5EF4-FFF2-40B4-BE49-F238E27FC236}">
                <a16:creationId xmlns:a16="http://schemas.microsoft.com/office/drawing/2014/main" id="{1FA769A4-5E48-54A1-A3D9-7B6E75CD924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99333" name="Footer Placeholder 5">
            <a:extLst>
              <a:ext uri="{FF2B5EF4-FFF2-40B4-BE49-F238E27FC236}">
                <a16:creationId xmlns:a16="http://schemas.microsoft.com/office/drawing/2014/main" id="{E5CF25C5-473F-8D06-42AF-46DBBE321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99334" name="Date Placeholder 1">
            <a:extLst>
              <a:ext uri="{FF2B5EF4-FFF2-40B4-BE49-F238E27FC236}">
                <a16:creationId xmlns:a16="http://schemas.microsoft.com/office/drawing/2014/main" id="{687D5405-08B8-FC42-0B48-43D7FACBAD86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FAC4FAE-12C6-49B5-B7FB-339D7291BB89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5/26/2025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99335" name="Slide Number Placeholder 2">
            <a:extLst>
              <a:ext uri="{FF2B5EF4-FFF2-40B4-BE49-F238E27FC236}">
                <a16:creationId xmlns:a16="http://schemas.microsoft.com/office/drawing/2014/main" id="{80ABB950-B5BE-264A-34F0-178B23AB019E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D46BCC8-E073-47B7-B352-72F5D2FCA95D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12</a:t>
            </a:fld>
            <a:endParaRPr lang="en-US" altLang="en-US" sz="1200"/>
          </a:p>
        </p:txBody>
      </p:sp>
      <p:sp>
        <p:nvSpPr>
          <p:cNvPr id="99336" name="Header Placeholder 3">
            <a:extLst>
              <a:ext uri="{FF2B5EF4-FFF2-40B4-BE49-F238E27FC236}">
                <a16:creationId xmlns:a16="http://schemas.microsoft.com/office/drawing/2014/main" id="{9270AF35-FD15-D117-4E4E-66FDD2B158B3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9337" name="Footer Placeholder 5">
            <a:extLst>
              <a:ext uri="{FF2B5EF4-FFF2-40B4-BE49-F238E27FC236}">
                <a16:creationId xmlns:a16="http://schemas.microsoft.com/office/drawing/2014/main" id="{9EFD3F30-992C-21C2-76AC-DCD99BF90BEB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9338" name="Rectangle 2">
            <a:extLst>
              <a:ext uri="{FF2B5EF4-FFF2-40B4-BE49-F238E27FC236}">
                <a16:creationId xmlns:a16="http://schemas.microsoft.com/office/drawing/2014/main" id="{3EBF522B-FE66-E4A6-0C50-38B437D3BD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Ericsson Group Presentation </a:t>
            </a:r>
          </a:p>
        </p:txBody>
      </p:sp>
      <p:sp>
        <p:nvSpPr>
          <p:cNvPr id="99339" name="Rectangle 3">
            <a:extLst>
              <a:ext uri="{FF2B5EF4-FFF2-40B4-BE49-F238E27FC236}">
                <a16:creationId xmlns:a16="http://schemas.microsoft.com/office/drawing/2014/main" id="{51A953E9-B0FC-87E5-1E88-0FF2838808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2011-05-05 </a:t>
            </a:r>
          </a:p>
        </p:txBody>
      </p:sp>
      <p:sp>
        <p:nvSpPr>
          <p:cNvPr id="99340" name="Rectangle 6">
            <a:extLst>
              <a:ext uri="{FF2B5EF4-FFF2-40B4-BE49-F238E27FC236}">
                <a16:creationId xmlns:a16="http://schemas.microsoft.com/office/drawing/2014/main" id="{2A51997D-2472-9690-AA85-0977C85889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LME-11:001143 Uen, Rev B </a:t>
            </a:r>
          </a:p>
        </p:txBody>
      </p:sp>
      <p:sp>
        <p:nvSpPr>
          <p:cNvPr id="99341" name="Rectangle 7">
            <a:extLst>
              <a:ext uri="{FF2B5EF4-FFF2-40B4-BE49-F238E27FC236}">
                <a16:creationId xmlns:a16="http://schemas.microsoft.com/office/drawing/2014/main" id="{CC8C5899-4113-CC13-6144-78F37CB6BC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BA14BD4-5ED3-441F-AA49-0F6D0304CC18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99342" name="Rectangle 2">
            <a:extLst>
              <a:ext uri="{FF2B5EF4-FFF2-40B4-BE49-F238E27FC236}">
                <a16:creationId xmlns:a16="http://schemas.microsoft.com/office/drawing/2014/main" id="{79A3270B-AA5A-D5E0-F2C1-6C7BB347F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8213" y="752475"/>
            <a:ext cx="5010150" cy="3757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43" name="Rectangle 3">
            <a:extLst>
              <a:ext uri="{FF2B5EF4-FFF2-40B4-BE49-F238E27FC236}">
                <a16:creationId xmlns:a16="http://schemas.microsoft.com/office/drawing/2014/main" id="{75A4DBE9-3B88-9462-F7A6-F1B13C747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759325"/>
            <a:ext cx="5510212" cy="450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>
            <a:extLst>
              <a:ext uri="{FF2B5EF4-FFF2-40B4-BE49-F238E27FC236}">
                <a16:creationId xmlns:a16="http://schemas.microsoft.com/office/drawing/2014/main" id="{0EC091AF-BA38-758C-5514-DAD653CEE77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1808163"/>
            <a:ext cx="8351838" cy="28400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 sz="7000" smtClean="0">
                <a:latin typeface="Ericsson Capital TT" pitchFamily="2" charset="0"/>
              </a:defRPr>
            </a:lvl1pPr>
          </a:lstStyle>
          <a:p>
            <a:pPr lvl="0"/>
            <a:r>
              <a:rPr lang="en-US" altLang="en-US" noProof="0"/>
              <a:t>Click to add Title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0CBAFF3F-3C8B-FE01-87A4-995D1A99586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0" y="5137150"/>
            <a:ext cx="8355013" cy="13858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 marL="0" indent="0">
              <a:buFont typeface="Arial" panose="020B0604020202020204" pitchFamily="34" charset="0"/>
              <a:buNone/>
              <a:defRPr sz="3000" smtClean="0"/>
            </a:lvl1pPr>
          </a:lstStyle>
          <a:p>
            <a:pPr lvl="0"/>
            <a:r>
              <a:rPr lang="en-US" altLang="en-US" noProof="0"/>
              <a:t>Click to Add subtitle</a:t>
            </a:r>
          </a:p>
        </p:txBody>
      </p:sp>
      <p:pic>
        <p:nvPicPr>
          <p:cNvPr id="103433" name="Logo2011">
            <a:hlinkClick r:id="rId2" action="ppaction://hlinksldjump"/>
            <a:extLst>
              <a:ext uri="{FF2B5EF4-FFF2-40B4-BE49-F238E27FC236}">
                <a16:creationId xmlns:a16="http://schemas.microsoft.com/office/drawing/2014/main" id="{ABFCC1F2-849E-D097-E04C-1CAC57C126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31800"/>
            <a:ext cx="1047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48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80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40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34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00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550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343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6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73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800225"/>
            <a:ext cx="4098925" cy="385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0225"/>
            <a:ext cx="4100513" cy="385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40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45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1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8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8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3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6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>
            <a:extLst>
              <a:ext uri="{FF2B5EF4-FFF2-40B4-BE49-F238E27FC236}">
                <a16:creationId xmlns:a16="http://schemas.microsoft.com/office/drawing/2014/main" id="{721573A1-18EB-719D-BC75-9E657998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Slide title 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44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 minimum 24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minimum 20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</a:rPr>
              <a:t>Characters for Embedded font:</a:t>
            </a:r>
            <a:br>
              <a:rPr lang="en-US" altLang="en-US" sz="500">
                <a:solidFill>
                  <a:srgbClr val="9FB7D3"/>
                </a:solidFill>
              </a:rPr>
            </a:b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500">
              <a:solidFill>
                <a:srgbClr val="9FB7D3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5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1400">
              <a:solidFill>
                <a:schemeClr val="bg1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1027" name="Econ2011" descr="ECON_RGB">
            <a:hlinkClick r:id="rId21" action="ppaction://hlinksldjump"/>
            <a:extLst>
              <a:ext uri="{FF2B5EF4-FFF2-40B4-BE49-F238E27FC236}">
                <a16:creationId xmlns:a16="http://schemas.microsoft.com/office/drawing/2014/main" id="{AE22797E-02A6-369D-D294-8D4AF442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3" name="txtfooterCopy">
            <a:extLst>
              <a:ext uri="{FF2B5EF4-FFF2-40B4-BE49-F238E27FC236}">
                <a16:creationId xmlns:a16="http://schemas.microsoft.com/office/drawing/2014/main" id="{7843BAAD-8003-2D67-6AF5-F719D0122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800">
                <a:solidFill>
                  <a:srgbClr val="87888A"/>
                </a:solidFill>
              </a:rPr>
              <a:t>Presentation of Ericsson MS PowerPoint Templates and Tools  |  Ericsson Internal  |  12882-LXA119463 Uen, Rev F  |  2012-02-08  |  Page </a:t>
            </a:r>
            <a:fld id="{034E4DE9-E2C0-459A-86AA-79F55CBBDE57}" type="slidenum">
              <a:rPr lang="en-US" altLang="en-US" sz="800">
                <a:solidFill>
                  <a:srgbClr val="87888A"/>
                </a:solidFill>
              </a:rPr>
              <a:pPr algn="l" eaLnBrk="1" hangingPunct="1">
                <a:spcBef>
                  <a:spcPct val="50000"/>
                </a:spcBef>
              </a:pPr>
              <a:t>‹#›</a:t>
            </a:fld>
            <a:endParaRPr lang="en-US" altLang="en-US" sz="800">
              <a:solidFill>
                <a:srgbClr val="87888A"/>
              </a:solidFill>
            </a:endParaRPr>
          </a:p>
        </p:txBody>
      </p:sp>
      <p:sp>
        <p:nvSpPr>
          <p:cNvPr id="1029" name="Content_SM">
            <a:extLst>
              <a:ext uri="{FF2B5EF4-FFF2-40B4-BE49-F238E27FC236}">
                <a16:creationId xmlns:a16="http://schemas.microsoft.com/office/drawing/2014/main" id="{AF594BE9-9F15-0D5A-A29F-813AE4DEF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itle_SM">
            <a:extLst>
              <a:ext uri="{FF2B5EF4-FFF2-40B4-BE49-F238E27FC236}">
                <a16:creationId xmlns:a16="http://schemas.microsoft.com/office/drawing/2014/main" id="{3A59CD01-FE16-9F9A-3430-A4BE2C3A5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panose="020B0604020202020204" pitchFamily="34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linkedin.com/in/shayburns/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hyperlink" Target="https://github.com/MrWhiteTree/ericsson-lnd-optimization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.emf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>
            <a:extLst>
              <a:ext uri="{FF2B5EF4-FFF2-40B4-BE49-F238E27FC236}">
                <a16:creationId xmlns:a16="http://schemas.microsoft.com/office/drawing/2014/main" id="{15E8BE90-99F1-2029-398D-77EB7A189D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3699" y="1808163"/>
            <a:ext cx="8355013" cy="2840037"/>
          </a:xfrm>
        </p:spPr>
        <p:txBody>
          <a:bodyPr/>
          <a:lstStyle/>
          <a:p>
            <a:r>
              <a:rPr lang="en-US" sz="6100" dirty="0">
                <a:solidFill>
                  <a:srgbClr val="F5F5F5"/>
                </a:solidFill>
                <a:latin typeface="Ericsson Capital TT"/>
              </a:rPr>
              <a:t>L&amp;D Recommendations for Ericsson Engineers</a:t>
            </a:r>
            <a:endParaRPr lang="en-US" sz="6100" dirty="0">
              <a:solidFill>
                <a:srgbClr val="F5F5F5"/>
              </a:solidFill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AA72530C-B1E7-5023-ABBC-B1208D8A0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5F5F5"/>
                </a:solidFill>
                <a:ea typeface="+mn-lt"/>
                <a:cs typeface="+mn-lt"/>
              </a:rPr>
              <a:t>Data-Driven Personalization for Workforce Development</a:t>
            </a:r>
            <a:endParaRPr lang="en-US" sz="2800">
              <a:solidFill>
                <a:srgbClr val="F5F5F5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E533-2200-E9A5-5A11-6AF8782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Ericsson </a:t>
            </a:r>
            <a:r>
              <a:rPr lang="en-US" dirty="0">
                <a:solidFill>
                  <a:srgbClr val="F08A00"/>
                </a:solidFill>
              </a:rPr>
              <a:t>upskilling </a:t>
            </a:r>
            <a:r>
              <a:rPr lang="en-US" dirty="0"/>
              <a:t>roadmap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77F89211-7F4B-DA17-862C-13EF3CE4D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581927"/>
              </p:ext>
            </p:extLst>
          </p:nvPr>
        </p:nvGraphicFramePr>
        <p:xfrm>
          <a:off x="396658" y="1328802"/>
          <a:ext cx="749473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4" name="Content Placeholder 2">
            <a:extLst>
              <a:ext uri="{FF2B5EF4-FFF2-40B4-BE49-F238E27FC236}">
                <a16:creationId xmlns:a16="http://schemas.microsoft.com/office/drawing/2014/main" id="{A708EFE5-3D5E-44D9-9ACF-4DFAA3814196}"/>
              </a:ext>
            </a:extLst>
          </p:cNvPr>
          <p:cNvSpPr txBox="1">
            <a:spLocks/>
          </p:cNvSpPr>
          <p:nvPr/>
        </p:nvSpPr>
        <p:spPr>
          <a:xfrm>
            <a:off x="393700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R&amp;D Team Pilot</a:t>
            </a:r>
            <a:endParaRPr lang="en-US" b="1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Entry-Level Certs (10.2% performance lift)</a:t>
            </a:r>
          </a:p>
          <a:p>
            <a:pPr marL="175895" indent="-175895"/>
            <a:r>
              <a:rPr lang="en-US" sz="1600" kern="0" dirty="0">
                <a:cs typeface="Arial"/>
              </a:rPr>
              <a:t>45+ Leadership Bootcamp (559 gaps closed)</a:t>
            </a:r>
          </a:p>
          <a:p>
            <a:pPr marL="175895" indent="-175895"/>
            <a:r>
              <a:rPr lang="en-US" sz="1600" b="1" kern="0" dirty="0">
                <a:cs typeface="Arial"/>
              </a:rPr>
              <a:t>Target</a:t>
            </a:r>
            <a:r>
              <a:rPr lang="en-US" sz="1600" kern="0" dirty="0">
                <a:cs typeface="Arial"/>
              </a:rPr>
              <a:t>: 20% skill reduction by Dec. 2026</a:t>
            </a:r>
          </a:p>
          <a:p>
            <a:pPr marL="175895" indent="-175895"/>
            <a:endParaRPr lang="en-US" sz="1800" kern="0" dirty="0">
              <a:cs typeface="Arial"/>
            </a:endParaRPr>
          </a:p>
        </p:txBody>
      </p:sp>
      <p:sp>
        <p:nvSpPr>
          <p:cNvPr id="385" name="Content Placeholder 2">
            <a:extLst>
              <a:ext uri="{FF2B5EF4-FFF2-40B4-BE49-F238E27FC236}">
                <a16:creationId xmlns:a16="http://schemas.microsoft.com/office/drawing/2014/main" id="{8A75E0F2-BE62-2B26-DB3A-2AA7EA72AC3B}"/>
              </a:ext>
            </a:extLst>
          </p:cNvPr>
          <p:cNvSpPr txBox="1">
            <a:spLocks/>
          </p:cNvSpPr>
          <p:nvPr/>
        </p:nvSpPr>
        <p:spPr>
          <a:xfrm>
            <a:off x="2283043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5G/IoT Expansion</a:t>
            </a:r>
            <a:endParaRPr lang="en-US" u="sng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5G Labs for 45+ </a:t>
            </a:r>
          </a:p>
          <a:p>
            <a:pPr marL="175895" indent="-175895"/>
            <a:r>
              <a:rPr lang="en-US" sz="1600" kern="0" dirty="0">
                <a:cs typeface="Arial"/>
              </a:rPr>
              <a:t>AI/ML Training for 35-44 (0.49</a:t>
            </a:r>
            <a:r>
              <a:rPr lang="en-US" sz="1600" kern="0" dirty="0">
                <a:ea typeface="+mn-lt"/>
                <a:cs typeface="+mn-lt"/>
              </a:rPr>
              <a:t>→0.51 scores)</a:t>
            </a:r>
          </a:p>
          <a:p>
            <a:pPr marL="175895" indent="-175895"/>
            <a:r>
              <a:rPr lang="en-US" sz="1600" b="1" kern="0" dirty="0">
                <a:cs typeface="Arial"/>
              </a:rPr>
              <a:t>Coverage</a:t>
            </a:r>
            <a:r>
              <a:rPr lang="en-US" sz="1600" kern="0" dirty="0">
                <a:cs typeface="Arial"/>
              </a:rPr>
              <a:t>: 5 regions</a:t>
            </a:r>
          </a:p>
          <a:p>
            <a:pPr marL="175895" indent="-175895"/>
            <a:endParaRPr lang="en-US" sz="1800" kern="0" dirty="0">
              <a:cs typeface="Arial"/>
            </a:endParaRPr>
          </a:p>
        </p:txBody>
      </p:sp>
      <p:sp>
        <p:nvSpPr>
          <p:cNvPr id="387" name="Content Placeholder 2">
            <a:extLst>
              <a:ext uri="{FF2B5EF4-FFF2-40B4-BE49-F238E27FC236}">
                <a16:creationId xmlns:a16="http://schemas.microsoft.com/office/drawing/2014/main" id="{D53B566F-EA32-CA4C-2FB2-83BF84790C4F}"/>
              </a:ext>
            </a:extLst>
          </p:cNvPr>
          <p:cNvSpPr txBox="1">
            <a:spLocks/>
          </p:cNvSpPr>
          <p:nvPr/>
        </p:nvSpPr>
        <p:spPr>
          <a:xfrm>
            <a:off x="4041648" y="3862258"/>
            <a:ext cx="2167128" cy="26665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Company-Wide Mandates</a:t>
            </a:r>
            <a:endParaRPr lang="en-US" u="sng" dirty="0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Entry-Level Certifications required </a:t>
            </a:r>
            <a:endParaRPr lang="en-US" dirty="0"/>
          </a:p>
          <a:p>
            <a:pPr marL="175895" indent="-175895"/>
            <a:r>
              <a:rPr lang="en-US" sz="1600" kern="0" dirty="0">
                <a:cs typeface="Arial"/>
              </a:rPr>
              <a:t>Cybersecurity Drills (25-34 focus)</a:t>
            </a:r>
            <a:endParaRPr lang="en-US" sz="1600" kern="0" dirty="0">
              <a:ea typeface="+mn-lt"/>
              <a:cs typeface="+mn-lt"/>
            </a:endParaRPr>
          </a:p>
          <a:p>
            <a:pPr marL="175895" indent="-175895"/>
            <a:r>
              <a:rPr lang="en-US" sz="1600" b="1" kern="0" dirty="0">
                <a:cs typeface="Arial"/>
              </a:rPr>
              <a:t>Partner</a:t>
            </a:r>
            <a:r>
              <a:rPr lang="en-US" sz="1600" kern="0" dirty="0">
                <a:cs typeface="Arial"/>
              </a:rPr>
              <a:t>: Cisco simulators deployed</a:t>
            </a:r>
          </a:p>
        </p:txBody>
      </p:sp>
      <p:sp>
        <p:nvSpPr>
          <p:cNvPr id="388" name="Content Placeholder 2">
            <a:extLst>
              <a:ext uri="{FF2B5EF4-FFF2-40B4-BE49-F238E27FC236}">
                <a16:creationId xmlns:a16="http://schemas.microsoft.com/office/drawing/2014/main" id="{818E4987-F8EA-887E-8FB6-2CA81282A13C}"/>
              </a:ext>
            </a:extLst>
          </p:cNvPr>
          <p:cNvSpPr txBox="1">
            <a:spLocks/>
          </p:cNvSpPr>
          <p:nvPr/>
        </p:nvSpPr>
        <p:spPr>
          <a:xfrm>
            <a:off x="6030412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AI-Driven Automation</a:t>
            </a:r>
            <a:endParaRPr lang="en-US" u="sng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Dynamic skill gap forecasting </a:t>
            </a:r>
            <a:endParaRPr lang="en-US" dirty="0"/>
          </a:p>
          <a:p>
            <a:pPr marL="175895" indent="-175895"/>
            <a:r>
              <a:rPr lang="en-US" sz="1600" kern="0" dirty="0">
                <a:cs typeface="Arial"/>
              </a:rPr>
              <a:t>Cert-linked promotions</a:t>
            </a:r>
          </a:p>
        </p:txBody>
      </p:sp>
    </p:spTree>
    <p:extLst>
      <p:ext uri="{BB962C8B-B14F-4D97-AF65-F5344CB8AC3E}">
        <p14:creationId xmlns:p14="http://schemas.microsoft.com/office/powerpoint/2010/main" val="17014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DA1E1E6F-9711-9F9F-58C8-A6D7DAF0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2281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D4ACB7-BEBE-4BD8-CAC6-8799C1B39B41}"/>
              </a:ext>
            </a:extLst>
          </p:cNvPr>
          <p:cNvSpPr txBox="1">
            <a:spLocks/>
          </p:cNvSpPr>
          <p:nvPr/>
        </p:nvSpPr>
        <p:spPr bwMode="auto">
          <a:xfrm>
            <a:off x="400050" y="1555750"/>
            <a:ext cx="7772400" cy="677863"/>
          </a:xfrm>
          <a:prstGeom prst="rect">
            <a:avLst/>
          </a:prstGeom>
          <a:noFill/>
          <a:ln>
            <a:noFill/>
          </a:ln>
        </p:spPr>
        <p:txBody>
          <a:bodyPr lIns="72000" tIns="0" rIns="72000" bIns="0" anchor="t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452120" indent="-452120">
              <a:spcBef>
                <a:spcPts val="0"/>
              </a:spcBef>
              <a:buClr>
                <a:srgbClr val="FFFFFF"/>
              </a:buClr>
              <a:buFont typeface="Ericsson Capital TT" pitchFamily="2" charset="0"/>
              <a:buChar char="&gt;"/>
              <a:defRPr/>
            </a:pPr>
            <a:r>
              <a:rPr lang="en-GB" sz="4400" b="0" dirty="0">
                <a:solidFill>
                  <a:srgbClr val="FFFFFF"/>
                </a:solidFill>
              </a:rPr>
              <a:t>Thank you</a:t>
            </a:r>
            <a:endParaRPr lang="en-US" dirty="0"/>
          </a:p>
        </p:txBody>
      </p:sp>
      <p:pic>
        <p:nvPicPr>
          <p:cNvPr id="28680" name="Econ2011" descr="ECON_RGB">
            <a:extLst>
              <a:ext uri="{FF2B5EF4-FFF2-40B4-BE49-F238E27FC236}">
                <a16:creationId xmlns:a16="http://schemas.microsoft.com/office/drawing/2014/main" id="{F80F8390-0CF5-E9E0-2C22-EA0254AB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691D9-21A1-725A-929A-445F1E4A46A0}"/>
              </a:ext>
            </a:extLst>
          </p:cNvPr>
          <p:cNvSpPr txBox="1"/>
          <p:nvPr/>
        </p:nvSpPr>
        <p:spPr>
          <a:xfrm>
            <a:off x="894029" y="2127565"/>
            <a:ext cx="3603279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900" i="1" dirty="0">
                <a:solidFill>
                  <a:schemeClr val="bg1"/>
                </a:solidFill>
                <a:latin typeface="Arial"/>
                <a:cs typeface="Arial"/>
              </a:rPr>
              <a:t>Driving Growth Through Data</a:t>
            </a:r>
          </a:p>
        </p:txBody>
      </p:sp>
      <p:pic>
        <p:nvPicPr>
          <p:cNvPr id="9" name="Picture 8" descr="A black cat silhouette in a circle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FB8FF205-A8A3-91CF-CC42-47E07A97D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7" y="5502848"/>
            <a:ext cx="267135" cy="267135"/>
          </a:xfrm>
          <a:prstGeom prst="rect">
            <a:avLst/>
          </a:prstGeom>
        </p:spPr>
      </p:pic>
      <p:pic>
        <p:nvPicPr>
          <p:cNvPr id="17" name="Picture 16" descr="A black and white circle with a letter in it&#10;&#10;AI-generated content may be incorrect.">
            <a:extLst>
              <a:ext uri="{FF2B5EF4-FFF2-40B4-BE49-F238E27FC236}">
                <a16:creationId xmlns:a16="http://schemas.microsoft.com/office/drawing/2014/main" id="{52C0DE89-B7B3-7ED4-B77A-FDE06DBD8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617" y="6115561"/>
            <a:ext cx="260215" cy="260215"/>
          </a:xfrm>
          <a:prstGeom prst="rect">
            <a:avLst/>
          </a:prstGeom>
        </p:spPr>
      </p:pic>
      <p:pic>
        <p:nvPicPr>
          <p:cNvPr id="19" name="Picture 18" descr="A white circle with black letters in it&#10;&#10;AI-generated content may be incorrect.">
            <a:hlinkClick r:id="rId8" action="ppaction://hlinkfile"/>
            <a:extLst>
              <a:ext uri="{FF2B5EF4-FFF2-40B4-BE49-F238E27FC236}">
                <a16:creationId xmlns:a16="http://schemas.microsoft.com/office/drawing/2014/main" id="{CCA92525-8968-7BBF-A589-6C4097291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7" y="5769983"/>
            <a:ext cx="357196" cy="357196"/>
          </a:xfrm>
          <a:prstGeom prst="rect">
            <a:avLst/>
          </a:prstGeom>
        </p:spPr>
      </p:pic>
      <p:pic>
        <p:nvPicPr>
          <p:cNvPr id="21" name="Picture 20" descr="A black phone symbol in a white circle&#10;&#10;AI-generated content may be incorrect.">
            <a:extLst>
              <a:ext uri="{FF2B5EF4-FFF2-40B4-BE49-F238E27FC236}">
                <a16:creationId xmlns:a16="http://schemas.microsoft.com/office/drawing/2014/main" id="{BAA1AFF7-7BD8-B361-72E0-E9D39C6E9F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9" y="6414006"/>
            <a:ext cx="260215" cy="2602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F8C719-2571-0EDB-771A-9D83CD2601A5}"/>
              </a:ext>
            </a:extLst>
          </p:cNvPr>
          <p:cNvSpPr txBox="1"/>
          <p:nvPr/>
        </p:nvSpPr>
        <p:spPr>
          <a:xfrm>
            <a:off x="703245" y="5147439"/>
            <a:ext cx="197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</a:rPr>
              <a:t>Let’s Connect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AD31D-8127-E582-CE0C-4357201B805E}"/>
              </a:ext>
            </a:extLst>
          </p:cNvPr>
          <p:cNvSpPr txBox="1"/>
          <p:nvPr/>
        </p:nvSpPr>
        <p:spPr>
          <a:xfrm>
            <a:off x="1152090" y="5529407"/>
            <a:ext cx="1618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github.com/MrWhiteTree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76594-470E-2A2D-BEE8-3FFA04289865}"/>
              </a:ext>
            </a:extLst>
          </p:cNvPr>
          <p:cNvSpPr txBox="1"/>
          <p:nvPr/>
        </p:nvSpPr>
        <p:spPr>
          <a:xfrm>
            <a:off x="1119225" y="5838143"/>
            <a:ext cx="171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linkedin.com/in/shayburns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0DF33-543C-FDFB-B7B6-92E24B23EEF5}"/>
              </a:ext>
            </a:extLst>
          </p:cNvPr>
          <p:cNvSpPr txBox="1"/>
          <p:nvPr/>
        </p:nvSpPr>
        <p:spPr>
          <a:xfrm>
            <a:off x="1160197" y="6118356"/>
            <a:ext cx="1526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shayrburns@gmail.com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B3401-A319-2A2D-A9EF-F95A1E03B6B9}"/>
              </a:ext>
            </a:extLst>
          </p:cNvPr>
          <p:cNvSpPr txBox="1"/>
          <p:nvPr/>
        </p:nvSpPr>
        <p:spPr>
          <a:xfrm>
            <a:off x="1152090" y="6398569"/>
            <a:ext cx="1078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(682) 367-2903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FB4EE4-0F55-A975-A265-C6FD0D1CF8BE}"/>
              </a:ext>
            </a:extLst>
          </p:cNvPr>
          <p:cNvCxnSpPr/>
          <p:nvPr/>
        </p:nvCxnSpPr>
        <p:spPr bwMode="auto">
          <a:xfrm>
            <a:off x="879047" y="5466891"/>
            <a:ext cx="1978031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Logo_ChapterSlide_Normal" descr="Logo_ChapterSlide_Normal">
            <a:extLst>
              <a:ext uri="{FF2B5EF4-FFF2-40B4-BE49-F238E27FC236}">
                <a16:creationId xmlns:a16="http://schemas.microsoft.com/office/drawing/2014/main" id="{54F8BC7C-6A1C-7D12-9319-A88E335A285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9144000" cy="691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78A9F140-6582-FDE6-FF24-C47933E3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3" b="11293"/>
          <a:stretch>
            <a:fillRect/>
          </a:stretch>
        </p:blipFill>
        <p:spPr bwMode="auto">
          <a:xfrm>
            <a:off x="4498975" y="2312988"/>
            <a:ext cx="4645025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49411A27-2E93-9C8E-AF76-6DC5B34E3AAC}"/>
              </a:ext>
            </a:extLst>
          </p:cNvPr>
          <p:cNvSpPr txBox="1">
            <a:spLocks/>
          </p:cNvSpPr>
          <p:nvPr/>
        </p:nvSpPr>
        <p:spPr bwMode="auto">
          <a:xfrm>
            <a:off x="393700" y="518022"/>
            <a:ext cx="7494588" cy="52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GB" altLang="en-US" kern="0" dirty="0"/>
              <a:t>AGENDA</a:t>
            </a:r>
            <a:endParaRPr lang="en-US" kern="0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7F7A269-C1CB-5D3A-78B4-3C962495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507951"/>
            <a:ext cx="809155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kern="0" dirty="0">
                <a:solidFill>
                  <a:srgbClr val="58585A"/>
                </a:solidFill>
                <a:latin typeface="Ericsson Capital TT"/>
              </a:rPr>
              <a:t>Business CHALLENGE</a:t>
            </a:r>
            <a:r>
              <a:rPr lang="en-US" altLang="en-US" kern="0" dirty="0">
                <a:solidFill>
                  <a:srgbClr val="89BA17"/>
                </a:solidFill>
                <a:latin typeface="Ericsson Capital TT"/>
              </a:rPr>
              <a:t> 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DATA FOUNDATION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F08A00"/>
                </a:solidFill>
                <a:latin typeface="Ericsson Capital TT"/>
              </a:rPr>
              <a:t>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KEY INSIGHTS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E95C38"/>
                </a:solidFill>
                <a:latin typeface="Ericsson Capital TT"/>
              </a:rPr>
              <a:t>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solution WALKTHROUGH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007B78"/>
                </a:solidFill>
                <a:latin typeface="Ericsson Capital TT"/>
              </a:rPr>
              <a:t>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IMPACT &amp; NEXT STEPS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kern="0" dirty="0">
                <a:latin typeface="Ericsson Capital TT"/>
              </a:rPr>
              <a:t> </a:t>
            </a:r>
            <a:endParaRPr lang="en-US" kern="0" dirty="0">
              <a:latin typeface="Ericsson Capital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EE30ABD7-D5DE-82ED-BAEF-1A62DFB40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957" y="47882"/>
            <a:ext cx="4644917" cy="1678280"/>
          </a:xfr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58585A"/>
                </a:solidFill>
              </a:rPr>
              <a:t>The Problem: One-Size-Fits-All L&amp;D </a:t>
            </a:r>
            <a:r>
              <a:rPr lang="en-GB" sz="3600" dirty="0">
                <a:solidFill>
                  <a:srgbClr val="F08A00"/>
                </a:solidFill>
              </a:rPr>
              <a:t>Fails </a:t>
            </a:r>
            <a:r>
              <a:rPr lang="en-GB" sz="3600" dirty="0">
                <a:solidFill>
                  <a:srgbClr val="58585A"/>
                </a:solidFill>
              </a:rPr>
              <a:t>Engineers</a:t>
            </a:r>
            <a:endParaRPr lang="en-US" sz="3600">
              <a:solidFill>
                <a:srgbClr val="58585A"/>
              </a:solidFill>
            </a:endParaRPr>
          </a:p>
        </p:txBody>
      </p:sp>
      <p:pic>
        <p:nvPicPr>
          <p:cNvPr id="33795" name="Picture 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C741F7B2-CA2C-101F-C681-A3E74940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0" t="609" r="-2320" b="-609"/>
          <a:stretch/>
        </p:blipFill>
        <p:spPr bwMode="auto">
          <a:xfrm>
            <a:off x="4043646" y="-11317"/>
            <a:ext cx="4500567" cy="687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Rectangle 13">
            <a:extLst>
              <a:ext uri="{FF2B5EF4-FFF2-40B4-BE49-F238E27FC236}">
                <a16:creationId xmlns:a16="http://schemas.microsoft.com/office/drawing/2014/main" id="{2B79202A-CE5E-0704-3985-4F44F1B48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300" y="1716719"/>
            <a:ext cx="4166058" cy="3684261"/>
          </a:xfrm>
          <a:noFill/>
        </p:spPr>
        <p:txBody>
          <a:bodyPr/>
          <a:lstStyle/>
          <a:p>
            <a:pPr marL="175895" indent="-175895" eaLnBrk="1" hangingPunct="1">
              <a:buClr>
                <a:schemeClr val="accent2"/>
              </a:buClr>
              <a:buFont typeface="Arial" panose="020B0604020202020204" pitchFamily="34" charset="0"/>
              <a:buNone/>
            </a:pPr>
            <a:endParaRPr lang="en-GB" altLang="en-US" dirty="0">
              <a:cs typeface="Arial"/>
            </a:endParaRPr>
          </a:p>
          <a:p>
            <a:pPr marL="175895" indent="-175895">
              <a:buClr>
                <a:schemeClr val="accent2"/>
              </a:buClr>
            </a:pPr>
            <a:r>
              <a:rPr lang="sv-SE" dirty="0">
                <a:ea typeface="+mn-lt"/>
                <a:cs typeface="+mn-lt"/>
              </a:rPr>
              <a:t>Problem 1:</a:t>
            </a:r>
            <a:endParaRPr lang="sv-SE" dirty="0"/>
          </a:p>
          <a:p>
            <a:pPr lvl="1" eaLnBrk="1" hangingPunct="1">
              <a:buClr>
                <a:schemeClr val="accent2"/>
              </a:buClr>
            </a:pPr>
            <a:r>
              <a:rPr lang="sv-SE" dirty="0">
                <a:ea typeface="+mn-lt"/>
                <a:cs typeface="+mn-lt"/>
              </a:rPr>
              <a:t>Mid-</a:t>
            </a:r>
            <a:r>
              <a:rPr lang="sv-SE" dirty="0" err="1">
                <a:ea typeface="+mn-lt"/>
                <a:cs typeface="+mn-lt"/>
              </a:rPr>
              <a:t>career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engineers</a:t>
            </a:r>
            <a:r>
              <a:rPr lang="sv-SE" dirty="0">
                <a:ea typeface="+mn-lt"/>
                <a:cs typeface="+mn-lt"/>
              </a:rPr>
              <a:t> (35-44) show 27% </a:t>
            </a:r>
            <a:r>
              <a:rPr lang="sv-SE" dirty="0" err="1">
                <a:ea typeface="+mn-lt"/>
                <a:cs typeface="+mn-lt"/>
              </a:rPr>
              <a:t>lower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training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completion</a:t>
            </a:r>
            <a:r>
              <a:rPr lang="sv-SE" dirty="0">
                <a:ea typeface="+mn-lt"/>
                <a:cs typeface="+mn-lt"/>
              </a:rPr>
              <a:t> vs. </a:t>
            </a:r>
            <a:r>
              <a:rPr lang="sv-SE" dirty="0" err="1">
                <a:ea typeface="+mn-lt"/>
                <a:cs typeface="+mn-lt"/>
              </a:rPr>
              <a:t>peers</a:t>
            </a:r>
            <a:endParaRPr lang="sv-SE" altLang="en-US" dirty="0" err="1">
              <a:cs typeface="Arial"/>
            </a:endParaRPr>
          </a:p>
          <a:p>
            <a:pPr marL="175895" indent="-175895">
              <a:buClr>
                <a:schemeClr val="accent2"/>
              </a:buClr>
            </a:pPr>
            <a:r>
              <a:rPr lang="en-US" altLang="en-US" dirty="0"/>
              <a:t>Problem 2:</a:t>
            </a:r>
            <a:endParaRPr lang="en-US" altLang="en-US" dirty="0">
              <a:cs typeface="Arial"/>
            </a:endParaRPr>
          </a:p>
          <a:p>
            <a:pPr lvl="1"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62% of skill gaps in cybersecurity go unaddressed for 6+ months</a:t>
            </a:r>
            <a:endParaRPr lang="en-US" altLang="en-US" dirty="0">
              <a:cs typeface="Arial"/>
            </a:endParaRPr>
          </a:p>
          <a:p>
            <a:pPr marL="175895" indent="-175895">
              <a:buClr>
                <a:schemeClr val="accent2"/>
              </a:buClr>
              <a:buFont typeface="Arial" pitchFamily="2" charset="0"/>
              <a:buChar char="›"/>
            </a:pPr>
            <a:r>
              <a:rPr lang="en-US" dirty="0">
                <a:cs typeface="Arial"/>
              </a:rPr>
              <a:t>Problem 3: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HR spends 73% of L&amp;D time on manual matching</a:t>
            </a:r>
            <a:endParaRPr lang="en-US" dirty="0">
              <a:cs typeface="Arial"/>
            </a:endParaRPr>
          </a:p>
          <a:p>
            <a:pPr lvl="1">
              <a:buClr>
                <a:schemeClr val="accent2"/>
              </a:buClr>
            </a:pPr>
            <a:endParaRPr lang="en-US" dirty="0">
              <a:cs typeface="Arial"/>
            </a:endParaRPr>
          </a:p>
          <a:p>
            <a:pPr marL="175895" indent="-175895" eaLnBrk="1" hangingPunct="1">
              <a:buClr>
                <a:schemeClr val="accent2"/>
              </a:buClr>
            </a:pPr>
            <a:endParaRPr lang="en-US" altLang="en-US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759D513-0114-D73E-66C8-27A1755E3E9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18698" y="1951671"/>
            <a:ext cx="2687638" cy="410463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6527-666A-A238-DE72-3AB8E7D5AF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8423" y="1947344"/>
            <a:ext cx="2687638" cy="4724399"/>
          </a:xfrm>
        </p:spPr>
        <p:txBody>
          <a:bodyPr/>
          <a:lstStyle/>
          <a:p>
            <a:pPr marL="175895" indent="-175895"/>
            <a:r>
              <a:rPr lang="en-US" sz="900" dirty="0">
                <a:solidFill>
                  <a:srgbClr val="1F7199"/>
                </a:solidFill>
                <a:latin typeface="Courier New"/>
                <a:cs typeface="Courier New"/>
              </a:rPr>
              <a:t># Define the fields and data types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data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= {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Employee_ID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range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(1, 6001),  # 6000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employees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Age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randint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(18, 60,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ages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between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18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and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60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Career_Stage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choice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(['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Entry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-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Level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Mid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-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Career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Senior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'], 6000),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Skills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choice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(['5G',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AI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ML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Cybersecurity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Leadership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'], 6000),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Training_Participation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randint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(0, 600,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training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participation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Certifications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randint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(0, 5,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certifications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Performance_Metrics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uniform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(0, 1,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performance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scores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Skill_Gaps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choice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(['5G',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AI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ML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Cybersecurity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Leadership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'], 6000)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}</a:t>
            </a:r>
            <a:endParaRPr lang="en-US" sz="900" dirty="0"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2EBF-6F04-9750-653A-6920C2ED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Creation with </a:t>
            </a:r>
            <a:r>
              <a:rPr lang="en-US" dirty="0">
                <a:solidFill>
                  <a:srgbClr val="F08A00"/>
                </a:solidFill>
              </a:rPr>
              <a:t>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39938B-B173-9514-1B5D-3121502A2D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1075" y="1709690"/>
            <a:ext cx="2687638" cy="4724399"/>
          </a:xfrm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cs typeface="Arial"/>
              </a:rPr>
              <a:t>Why Python?</a:t>
            </a:r>
            <a:endParaRPr lang="en-US"/>
          </a:p>
          <a:p>
            <a:pPr marL="175895" indent="-175895"/>
            <a:r>
              <a:rPr lang="en-US" dirty="0">
                <a:cs typeface="Arial"/>
              </a:rPr>
              <a:t>Rapid Prototyping</a:t>
            </a:r>
          </a:p>
          <a:p>
            <a:pPr marL="175895" indent="-175895">
              <a:lnSpc>
                <a:spcPct val="200000"/>
              </a:lnSpc>
            </a:pPr>
            <a:r>
              <a:rPr lang="en-US" dirty="0">
                <a:cs typeface="Arial"/>
              </a:rPr>
              <a:t>Control over data</a:t>
            </a:r>
          </a:p>
          <a:p>
            <a:pPr marL="175895" indent="-175895">
              <a:lnSpc>
                <a:spcPct val="200000"/>
              </a:lnSpc>
            </a:pPr>
            <a:r>
              <a:rPr lang="en-US" dirty="0">
                <a:cs typeface="Arial"/>
              </a:rPr>
              <a:t>Easy CSV export</a:t>
            </a:r>
          </a:p>
        </p:txBody>
      </p:sp>
    </p:spTree>
    <p:extLst>
      <p:ext uri="{BB962C8B-B14F-4D97-AF65-F5344CB8AC3E}">
        <p14:creationId xmlns:p14="http://schemas.microsoft.com/office/powerpoint/2010/main" val="412270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1D45-F517-A953-C639-E405898F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diagram of a company&#10;&#10;AI-generated content may be incorrect.">
            <a:extLst>
              <a:ext uri="{FF2B5EF4-FFF2-40B4-BE49-F238E27FC236}">
                <a16:creationId xmlns:a16="http://schemas.microsoft.com/office/drawing/2014/main" id="{6A1E1B77-0CF5-270C-E365-556454FA2E5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8698" y="2076881"/>
            <a:ext cx="2687638" cy="38542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E328-7BA4-4C01-2CF9-8717471452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09740" y="2113376"/>
            <a:ext cx="2687638" cy="4113291"/>
          </a:xfrm>
        </p:spPr>
        <p:txBody>
          <a:bodyPr/>
          <a:lstStyle/>
          <a:p>
            <a:pPr marL="175895" indent="-175895"/>
            <a:r>
              <a:rPr lang="en-US" sz="900" dirty="0">
                <a:solidFill>
                  <a:srgbClr val="1F7199"/>
                </a:solidFill>
                <a:latin typeface="Courier New"/>
                <a:cs typeface="Courier New"/>
              </a:rPr>
              <a:t># Step 2: Create the Engineers table</a:t>
            </a:r>
            <a:endParaRPr lang="en-US" sz="900" dirty="0">
              <a:solidFill>
                <a:srgbClr val="58585A"/>
              </a:solidFill>
              <a:latin typeface="Arial"/>
              <a:cs typeface="Arial"/>
            </a:endParaRPr>
          </a:p>
          <a:p>
            <a:pPr marL="175895" indent="-175895"/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cursor.execute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lang="en-US" sz="900" b="1" dirty="0">
                <a:solidFill>
                  <a:srgbClr val="888888"/>
                </a:solidFill>
                <a:latin typeface="Courier New"/>
                <a:cs typeface="Courier New"/>
              </a:rPr>
              <a:t>'''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CREATE TABLE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NOT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EXISTS Engineers (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Employee_ID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PRIMARY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KEY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Age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Career_Stage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TEXT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Skills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TEXT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Training_Participation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Certifications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Performance_Metrics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REAL,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Skill_Gaps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TEXT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)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b="1" dirty="0">
                <a:solidFill>
                  <a:srgbClr val="888888"/>
                </a:solidFill>
                <a:latin typeface="Courier New"/>
                <a:cs typeface="Courier New"/>
              </a:rPr>
              <a:t>'''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)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conn.commit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()</a:t>
            </a:r>
            <a:endParaRPr lang="en-US" sz="900" dirty="0"/>
          </a:p>
          <a:p>
            <a:pPr marL="175895" indent="-175895"/>
            <a:r>
              <a:rPr lang="en-US" sz="900" dirty="0">
                <a:solidFill>
                  <a:srgbClr val="1F7199"/>
                </a:solidFill>
                <a:latin typeface="Courier New"/>
                <a:cs typeface="Courier New"/>
              </a:rPr>
              <a:t># Step 3: Import data from CSV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
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df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= 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pd.read_csv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'ericsson_engineers.csv')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
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df.to_sql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'Engineers', conn, </a:t>
            </a:r>
            <a:r>
              <a:rPr lang="en-US" sz="900" err="1">
                <a:solidFill>
                  <a:srgbClr val="888888"/>
                </a:solidFill>
                <a:latin typeface="Courier New"/>
                <a:cs typeface="Courier New"/>
              </a:rPr>
              <a:t>if_exists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='replace', index=False)</a:t>
            </a:r>
            <a:r>
              <a:rPr lang="en-US" sz="1100" dirty="0">
                <a:solidFill>
                  <a:srgbClr val="444444"/>
                </a:solidFill>
                <a:latin typeface="Courier New"/>
                <a:cs typeface="Courier New"/>
              </a:rPr>
              <a:t>
</a:t>
            </a:r>
            <a:br>
              <a:rPr lang="en-US" sz="1100" dirty="0">
                <a:solidFill>
                  <a:srgbClr val="444444"/>
                </a:solidFill>
                <a:latin typeface="Courier New"/>
                <a:cs typeface="Courier New"/>
              </a:rPr>
            </a:br>
            <a:endParaRPr lang="en-US" sz="1100" dirty="0">
              <a:solidFill>
                <a:srgbClr val="44444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4505-B02F-31F4-3562-94786654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8585A"/>
                </a:solidFill>
              </a:rPr>
              <a:t>Structured Analysis with </a:t>
            </a:r>
            <a:r>
              <a:rPr lang="en-US" dirty="0">
                <a:solidFill>
                  <a:srgbClr val="F08A00"/>
                </a:solidFill>
              </a:rPr>
              <a:t>SQL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E900F7-E794-B9C0-85E8-450C97C4DD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72391" y="1800225"/>
            <a:ext cx="2676322" cy="4113291"/>
          </a:xfrm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cs typeface="Arial"/>
              </a:rPr>
              <a:t>Why SQL?</a:t>
            </a:r>
            <a:endParaRPr lang="en-US"/>
          </a:p>
          <a:p>
            <a:pPr marL="175895" indent="-175895"/>
            <a:r>
              <a:rPr lang="en-US" sz="2000" dirty="0">
                <a:cs typeface="Arial"/>
              </a:rPr>
              <a:t>Fast Aggregations</a:t>
            </a:r>
          </a:p>
          <a:p>
            <a:pPr marL="175895" indent="-175895"/>
            <a:r>
              <a:rPr lang="en-US" sz="2000" dirty="0">
                <a:cs typeface="Arial"/>
              </a:rPr>
              <a:t>Handles future data growth</a:t>
            </a:r>
          </a:p>
          <a:p>
            <a:pPr marL="175895" indent="-175895"/>
            <a:r>
              <a:rPr lang="en-US" sz="2000" dirty="0">
                <a:cs typeface="Arial"/>
              </a:rPr>
              <a:t>Clear relationships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20BC00-90B5-D88A-2C5A-EAF6E909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47981"/>
              </p:ext>
            </p:extLst>
          </p:nvPr>
        </p:nvGraphicFramePr>
        <p:xfrm>
          <a:off x="6077138" y="4175238"/>
          <a:ext cx="2667807" cy="1752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95881">
                  <a:extLst>
                    <a:ext uri="{9D8B030D-6E8A-4147-A177-3AD203B41FA5}">
                      <a16:colId xmlns:a16="http://schemas.microsoft.com/office/drawing/2014/main" val="2121436447"/>
                    </a:ext>
                  </a:extLst>
                </a:gridCol>
                <a:gridCol w="1671926">
                  <a:extLst>
                    <a:ext uri="{9D8B030D-6E8A-4147-A177-3AD203B41FA5}">
                      <a16:colId xmlns:a16="http://schemas.microsoft.com/office/drawing/2014/main" val="28086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E605F"/>
                          </a:solidFill>
                        </a:rPr>
                        <a:t>Career Stage</a:t>
                      </a:r>
                    </a:p>
                  </a:txBody>
                  <a:tcPr>
                    <a:solidFill>
                      <a:srgbClr val="1F21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E605F"/>
                          </a:solidFill>
                        </a:rPr>
                        <a:t>Avg. Training Hours</a:t>
                      </a:r>
                    </a:p>
                  </a:txBody>
                  <a:tcPr>
                    <a:solidFill>
                      <a:srgbClr val="1F2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301.5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9B7ECC-1AAD-07B1-8F9A-CFAD46B4C260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8033252"/>
              </p:ext>
            </p:extLst>
          </p:nvPr>
        </p:nvGraphicFramePr>
        <p:xfrm>
          <a:off x="314246" y="-1055088"/>
          <a:ext cx="8537278" cy="578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C54A06E-A0A2-2696-367D-9D076463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End-to-end </a:t>
            </a:r>
            <a:r>
              <a:rPr lang="en-US" sz="4000" dirty="0">
                <a:solidFill>
                  <a:srgbClr val="F08A00"/>
                </a:solidFill>
              </a:rPr>
              <a:t>Solution</a:t>
            </a:r>
            <a:r>
              <a:rPr lang="en-US" sz="4000" dirty="0"/>
              <a:t>: From Data to Decisions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0C342-F0E3-5774-D97F-A0C3F52744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7" t="-3302" r="-62" b="1129"/>
          <a:stretch/>
        </p:blipFill>
        <p:spPr>
          <a:xfrm>
            <a:off x="4738799" y="2558452"/>
            <a:ext cx="4099601" cy="2047618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FDE2CFE-1C0F-56DE-4726-FFEDEEB4D867}"/>
              </a:ext>
            </a:extLst>
          </p:cNvPr>
          <p:cNvSpPr/>
          <p:nvPr/>
        </p:nvSpPr>
        <p:spPr bwMode="auto">
          <a:xfrm>
            <a:off x="6640883" y="2660854"/>
            <a:ext cx="2193822" cy="1168413"/>
          </a:xfrm>
          <a:prstGeom prst="cloudCallou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D3E48-1B6C-E56D-95EC-D38CF715445D}"/>
              </a:ext>
            </a:extLst>
          </p:cNvPr>
          <p:cNvSpPr txBox="1"/>
          <p:nvPr/>
        </p:nvSpPr>
        <p:spPr>
          <a:xfrm>
            <a:off x="6848129" y="2781666"/>
            <a:ext cx="17738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Entry-Level Performance is Below Average </a:t>
            </a: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E40DE4-BF4B-4A2F-4EBA-432D238FE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86049"/>
              </p:ext>
            </p:extLst>
          </p:nvPr>
        </p:nvGraphicFramePr>
        <p:xfrm>
          <a:off x="305554" y="4730435"/>
          <a:ext cx="8540230" cy="2038435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2160694">
                  <a:extLst>
                    <a:ext uri="{9D8B030D-6E8A-4147-A177-3AD203B41FA5}">
                      <a16:colId xmlns:a16="http://schemas.microsoft.com/office/drawing/2014/main" val="1227678304"/>
                    </a:ext>
                  </a:extLst>
                </a:gridCol>
                <a:gridCol w="3213622">
                  <a:extLst>
                    <a:ext uri="{9D8B030D-6E8A-4147-A177-3AD203B41FA5}">
                      <a16:colId xmlns:a16="http://schemas.microsoft.com/office/drawing/2014/main" val="1773298661"/>
                    </a:ext>
                  </a:extLst>
                </a:gridCol>
                <a:gridCol w="3165914">
                  <a:extLst>
                    <a:ext uri="{9D8B030D-6E8A-4147-A177-3AD203B41FA5}">
                      <a16:colId xmlns:a16="http://schemas.microsoft.com/office/drawing/2014/main" val="1313815651"/>
                    </a:ext>
                  </a:extLst>
                </a:gridCol>
              </a:tblGrid>
              <a:tr h="838851">
                <a:tc>
                  <a:txBody>
                    <a:bodyPr/>
                    <a:lstStyle/>
                    <a:p>
                      <a:r>
                        <a:rPr lang="en-US" dirty="0"/>
                        <a:t>Dashboard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Entry-Level Employees Receive Most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Leadership Gaps Peak Among 45+ 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52136"/>
                  </a:ext>
                </a:extLst>
              </a:tr>
              <a:tr h="1199584">
                <a:tc>
                  <a:txBody>
                    <a:bodyPr/>
                    <a:lstStyle/>
                    <a:p>
                      <a:r>
                        <a:rPr lang="en-US" dirty="0" err="1"/>
                        <a:t>Buisness</a:t>
                      </a:r>
                      <a:r>
                        <a:rPr lang="en-US" dirty="0"/>
                        <a:t>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training aligns with role-specific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Launch leadership </a:t>
                      </a:r>
                      <a:r>
                        <a:rPr lang="en-US" sz="1400"/>
                        <a:t>programs for 45+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29302"/>
                  </a:ext>
                </a:extLst>
              </a:tr>
            </a:tbl>
          </a:graphicData>
        </a:graphic>
      </p:graphicFrame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3954EB-6229-06CB-EE01-AF0CDA488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000" y="2563498"/>
            <a:ext cx="4269556" cy="20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Bildobjekt 19" descr="earth.psd">
            <a:extLst>
              <a:ext uri="{FF2B5EF4-FFF2-40B4-BE49-F238E27FC236}">
                <a16:creationId xmlns:a16="http://schemas.microsoft.com/office/drawing/2014/main" id="{4007A1BE-BBF4-BA08-DD25-97E7E3A6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Econ2011" descr="ECON_RGB">
            <a:extLst>
              <a:ext uri="{FF2B5EF4-FFF2-40B4-BE49-F238E27FC236}">
                <a16:creationId xmlns:a16="http://schemas.microsoft.com/office/drawing/2014/main" id="{7327867C-F818-EA70-DBFE-2212A7C9F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0BFF08CA-F360-EAF6-DA4E-0F9ADE002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525242"/>
            <a:ext cx="8351838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altLang="en-US" sz="7200" kern="0" dirty="0">
                <a:solidFill>
                  <a:schemeClr val="bg1"/>
                </a:solidFill>
              </a:rPr>
              <a:t>Live demo: Power bi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B75471A9-59F4-B4F4-6BC3-D501C560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6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Econ2011" descr="ECON_RGB">
            <a:extLst>
              <a:ext uri="{FF2B5EF4-FFF2-40B4-BE49-F238E27FC236}">
                <a16:creationId xmlns:a16="http://schemas.microsoft.com/office/drawing/2014/main" id="{C15B3F44-FF54-E870-4A22-57EC0F0E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069156E7-85C7-C9CF-47F0-3B60546D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808163"/>
            <a:ext cx="8351838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altLang="en-US" sz="7200" kern="0" dirty="0">
                <a:solidFill>
                  <a:schemeClr val="bg1"/>
                </a:solidFill>
              </a:rPr>
              <a:t>Live demo: Power apps</a:t>
            </a:r>
            <a:r>
              <a:rPr lang="en-US" altLang="en-US" kern="0" dirty="0">
                <a:solidFill>
                  <a:srgbClr val="89BA17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83BD-04DF-890C-24E0-440E512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3" y="323220"/>
            <a:ext cx="7494588" cy="1085371"/>
          </a:xfrm>
        </p:spPr>
        <p:txBody>
          <a:bodyPr/>
          <a:lstStyle/>
          <a:p>
            <a:r>
              <a:rPr lang="en-US" sz="3500" dirty="0"/>
              <a:t>ROI Projection: </a:t>
            </a:r>
            <a:r>
              <a:rPr lang="en-US" sz="3500" dirty="0">
                <a:solidFill>
                  <a:srgbClr val="F08A00"/>
                </a:solidFill>
              </a:rPr>
              <a:t>Performance </a:t>
            </a:r>
            <a:r>
              <a:rPr lang="en-US" sz="3500" dirty="0"/>
              <a:t>upskill &amp; Cost Efficiency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BC2982-1453-3F07-C586-A42BD5E4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36123"/>
              </p:ext>
            </p:extLst>
          </p:nvPr>
        </p:nvGraphicFramePr>
        <p:xfrm>
          <a:off x="31314" y="1492684"/>
          <a:ext cx="9080076" cy="260634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70019">
                  <a:extLst>
                    <a:ext uri="{9D8B030D-6E8A-4147-A177-3AD203B41FA5}">
                      <a16:colId xmlns:a16="http://schemas.microsoft.com/office/drawing/2014/main" val="2568722351"/>
                    </a:ext>
                  </a:extLst>
                </a:gridCol>
                <a:gridCol w="2270019">
                  <a:extLst>
                    <a:ext uri="{9D8B030D-6E8A-4147-A177-3AD203B41FA5}">
                      <a16:colId xmlns:a16="http://schemas.microsoft.com/office/drawing/2014/main" val="1289888450"/>
                    </a:ext>
                  </a:extLst>
                </a:gridCol>
                <a:gridCol w="2270019">
                  <a:extLst>
                    <a:ext uri="{9D8B030D-6E8A-4147-A177-3AD203B41FA5}">
                      <a16:colId xmlns:a16="http://schemas.microsoft.com/office/drawing/2014/main" val="3825035312"/>
                    </a:ext>
                  </a:extLst>
                </a:gridCol>
                <a:gridCol w="2270019">
                  <a:extLst>
                    <a:ext uri="{9D8B030D-6E8A-4147-A177-3AD203B41FA5}">
                      <a16:colId xmlns:a16="http://schemas.microsoft.com/office/drawing/2014/main" val="3658171608"/>
                    </a:ext>
                  </a:extLst>
                </a:gridCol>
              </a:tblGrid>
              <a:tr h="4801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(Current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(Projected)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(+/-)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88880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1300" dirty="0"/>
                        <a:t>Entry-Level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 (No cert)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 (Certified)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6366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r>
                        <a:rPr lang="en-US" sz="1300" dirty="0"/>
                        <a:t>45+ Leadership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0.518 (Training)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6416"/>
                  </a:ext>
                </a:extLst>
              </a:tr>
              <a:tr h="480178">
                <a:tc>
                  <a:txBody>
                    <a:bodyPr/>
                    <a:lstStyle/>
                    <a:p>
                      <a:r>
                        <a:rPr lang="en-US" sz="1300" dirty="0"/>
                        <a:t>5G Skill Gaps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 EE (45+/25-34)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 (50% reduction)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07314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1300" dirty="0"/>
                        <a:t>AI/ML Performance (25-34)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 (Mentoring)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6832"/>
                  </a:ext>
                </a:extLst>
              </a:tr>
              <a:tr h="342984">
                <a:tc>
                  <a:txBody>
                    <a:bodyPr/>
                    <a:lstStyle/>
                    <a:p>
                      <a:r>
                        <a:rPr lang="en-US" sz="1200" dirty="0"/>
                        <a:t>Cybersecurity Score (35-44)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0.496 (Drills)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17719"/>
                  </a:ext>
                </a:extLst>
              </a:tr>
            </a:tbl>
          </a:graphicData>
        </a:graphic>
      </p:graphicFrame>
      <p:pic>
        <p:nvPicPr>
          <p:cNvPr id="5" name="Picture 4" descr="A graph of performance uplift by initiative&#10;&#10;AI-generated content may be incorrect.">
            <a:extLst>
              <a:ext uri="{FF2B5EF4-FFF2-40B4-BE49-F238E27FC236}">
                <a16:creationId xmlns:a16="http://schemas.microsoft.com/office/drawing/2014/main" id="{91CAE0B7-7CB4-8605-C665-CB76FC3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4" y="4172210"/>
            <a:ext cx="3883069" cy="2334017"/>
          </a:xfrm>
          <a:prstGeom prst="rect">
            <a:avLst/>
          </a:prstGeom>
        </p:spPr>
      </p:pic>
      <p:pic>
        <p:nvPicPr>
          <p:cNvPr id="6" name="Picture 5" descr="A graph with a line graph&#10;&#10;AI-generated content may be incorrect.">
            <a:extLst>
              <a:ext uri="{FF2B5EF4-FFF2-40B4-BE49-F238E27FC236}">
                <a16:creationId xmlns:a16="http://schemas.microsoft.com/office/drawing/2014/main" id="{0869C8F3-999C-EBC7-EB86-AF6472C3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61" y="4172211"/>
            <a:ext cx="3966576" cy="23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4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Chapter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922</Words>
  <Application>Microsoft Office PowerPoint</Application>
  <PresentationFormat>On-screen Show (4:3)</PresentationFormat>
  <Paragraphs>220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Ericsson Capital TT</vt:lpstr>
      <vt:lpstr>PresentationTemplate2011</vt:lpstr>
      <vt:lpstr>L&amp;D Recommendations for Ericsson Engineers</vt:lpstr>
      <vt:lpstr>PowerPoint Presentation</vt:lpstr>
      <vt:lpstr>The Problem: One-Size-Fits-All L&amp;D Fails Engineers</vt:lpstr>
      <vt:lpstr>Synthetic Data Creation with Python</vt:lpstr>
      <vt:lpstr>Structured Analysis with SQL</vt:lpstr>
      <vt:lpstr>End-to-end Solution: From Data to Decisions</vt:lpstr>
      <vt:lpstr>PowerPoint Presentation</vt:lpstr>
      <vt:lpstr>PowerPoint Presentation</vt:lpstr>
      <vt:lpstr>ROI Projection: Performance upskill &amp; Cost Efficiency</vt:lpstr>
      <vt:lpstr>Ericsson upskilling roadmap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Ericsson MS PowerPoint Templates and Tools</dc:title>
  <dc:creator>LME/D/IB  Kjell-Åke Rydén</dc:creator>
  <cp:keywords/>
  <dc:description>12882-LXA119463 Uen_x000d_  Rev F</dc:description>
  <cp:lastModifiedBy>Burns, Shay</cp:lastModifiedBy>
  <cp:revision>1136</cp:revision>
  <dcterms:created xsi:type="dcterms:W3CDTF">2011-05-24T09:22:48Z</dcterms:created>
  <dcterms:modified xsi:type="dcterms:W3CDTF">2025-05-26T18:58:22Z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>12882-LXA119463 Uen, Rev F</vt:lpwstr>
  </property>
  <property fmtid="{D5CDD505-2E9C-101B-9397-08002B2CF9AE}" pid="27" name="MiddleFooterField">
    <vt:lpwstr>Ericsson Internal</vt:lpwstr>
  </property>
  <property fmtid="{D5CDD505-2E9C-101B-9397-08002B2CF9AE}" pid="28" name="RightFooterField">
    <vt:lpwstr>Presentation of Ericsson MS PowerPoint Templates and Tools</vt:lpwstr>
  </property>
  <property fmtid="{D5CDD505-2E9C-101B-9397-08002B2CF9AE}" pid="29" name="RightFooterField2">
    <vt:lpwstr>2012-02-08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R6A</vt:lpwstr>
  </property>
  <property fmtid="{D5CDD505-2E9C-101B-9397-08002B2CF9AE}" pid="37" name="Prepared">
    <vt:lpwstr>LME/D/IB  Kjell-Åke Rydén</vt:lpwstr>
  </property>
  <property fmtid="{D5CDD505-2E9C-101B-9397-08002B2CF9AE}" pid="38" name="ApprovedBy">
    <vt:lpwstr>LME/D/IB  Behdad Banian</vt:lpwstr>
  </property>
  <property fmtid="{D5CDD505-2E9C-101B-9397-08002B2CF9AE}" pid="39" name="DocNo">
    <vt:lpwstr>12882-LXA119463 Uen</vt:lpwstr>
  </property>
  <property fmtid="{D5CDD505-2E9C-101B-9397-08002B2CF9AE}" pid="40" name="Checked">
    <vt:lpwstr/>
  </property>
  <property fmtid="{D5CDD505-2E9C-101B-9397-08002B2CF9AE}" pid="41" name="Revision">
    <vt:lpwstr>F</vt:lpwstr>
  </property>
  <property fmtid="{D5CDD505-2E9C-101B-9397-08002B2CF9AE}" pid="42" name="DocName">
    <vt:lpwstr>ILLUSTRATIVE MTRL</vt:lpwstr>
  </property>
  <property fmtid="{D5CDD505-2E9C-101B-9397-08002B2CF9AE}" pid="43" name="Title">
    <vt:lpwstr>Presentation of Ericsson MS PowerPoint Templates and Tools</vt:lpwstr>
  </property>
  <property fmtid="{D5CDD505-2E9C-101B-9397-08002B2CF9AE}" pid="44" name="Date">
    <vt:lpwstr>2012-02-08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