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EA4"/>
    <a:srgbClr val="0053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91" d="100"/>
          <a:sy n="91" d="100"/>
        </p:scale>
        <p:origin x="60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5/31/2020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11038254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798491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407024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389818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5/31/2020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271144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966084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5/31/2020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78757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5/31/2020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67707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5/31/2020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702906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5/31/2020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75830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5/31/2020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5471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5/31/2020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4556415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decanter.com/learn/advice/understan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4EF7B-A405-44EC-87D4-14155BDE448D}"/>
              </a:ext>
            </a:extLst>
          </p:cNvPr>
          <p:cNvSpPr>
            <a:spLocks noGrp="1"/>
          </p:cNvSpPr>
          <p:nvPr>
            <p:ph type="ctrTitle"/>
          </p:nvPr>
        </p:nvSpPr>
        <p:spPr/>
        <p:txBody>
          <a:bodyPr/>
          <a:lstStyle/>
          <a:p>
            <a:r>
              <a:rPr lang="en-US" sz="2400" b="1" u="sng" dirty="0">
                <a:latin typeface="Times New Roman" panose="02020603050405020304" pitchFamily="18" charset="0"/>
                <a:cs typeface="Times New Roman" panose="02020603050405020304" pitchFamily="18" charset="0"/>
              </a:rPr>
              <a:t>“DEVELOPMENT OF A THERMAL-BASED OLFACTORY DISPLAY FOR AROMA SENSORY TRAINING”</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A5BE5B9-2556-415D-A6C9-0D9408760421}"/>
              </a:ext>
            </a:extLst>
          </p:cNvPr>
          <p:cNvSpPr>
            <a:spLocks noGrp="1"/>
          </p:cNvSpPr>
          <p:nvPr>
            <p:ph type="subTitle" idx="1"/>
          </p:nvPr>
        </p:nvSpPr>
        <p:spPr>
          <a:xfrm>
            <a:off x="7552890" y="4373403"/>
            <a:ext cx="3366782" cy="1370479"/>
          </a:xfrm>
        </p:spPr>
        <p:txBody>
          <a:bodyPr>
            <a:normAutofit fontScale="25000" lnSpcReduction="20000"/>
          </a:bodyPr>
          <a:lstStyle/>
          <a:p>
            <a:pPr>
              <a:lnSpc>
                <a:spcPct val="90000"/>
              </a:lnSpc>
              <a:spcBef>
                <a:spcPts val="1001"/>
              </a:spcBef>
            </a:pPr>
            <a:r>
              <a:rPr lang="en-IN" sz="7200" spc="-1" dirty="0">
                <a:latin typeface="Times New Roman" panose="02020603050405020304" pitchFamily="18" charset="0"/>
                <a:cs typeface="Times New Roman" panose="02020603050405020304" pitchFamily="18" charset="0"/>
              </a:rPr>
              <a:t>Guided By</a:t>
            </a:r>
          </a:p>
          <a:p>
            <a:pPr>
              <a:lnSpc>
                <a:spcPct val="90000"/>
              </a:lnSpc>
              <a:spcBef>
                <a:spcPts val="1001"/>
              </a:spcBef>
            </a:pPr>
            <a:r>
              <a:rPr lang="en-US" sz="7200" b="1" dirty="0">
                <a:latin typeface="Times New Roman" panose="02020603050405020304" pitchFamily="18" charset="0"/>
                <a:cs typeface="Times New Roman" panose="02020603050405020304" pitchFamily="18" charset="0"/>
              </a:rPr>
              <a:t>Prof.   KOKILA. S</a:t>
            </a:r>
            <a:endParaRPr lang="en-IN" sz="7200" b="1" dirty="0">
              <a:latin typeface="Times New Roman" panose="02020603050405020304" pitchFamily="18" charset="0"/>
              <a:cs typeface="Times New Roman" panose="02020603050405020304" pitchFamily="18" charset="0"/>
            </a:endParaRPr>
          </a:p>
          <a:p>
            <a:pPr>
              <a:lnSpc>
                <a:spcPct val="90000"/>
              </a:lnSpc>
              <a:spcBef>
                <a:spcPts val="1001"/>
              </a:spcBef>
            </a:pPr>
            <a:r>
              <a:rPr lang="en-US" sz="7200" dirty="0">
                <a:latin typeface="Times New Roman" panose="02020603050405020304" pitchFamily="18" charset="0"/>
                <a:cs typeface="Times New Roman" panose="02020603050405020304" pitchFamily="18" charset="0"/>
              </a:rPr>
              <a:t>Dayananda Sagar University</a:t>
            </a:r>
            <a:br>
              <a:rPr lang="en-US" sz="7200" dirty="0">
                <a:latin typeface="Times New Roman" panose="02020603050405020304" pitchFamily="18" charset="0"/>
                <a:cs typeface="Times New Roman" panose="02020603050405020304" pitchFamily="18" charset="0"/>
              </a:rPr>
            </a:br>
            <a:r>
              <a:rPr lang="en-US" sz="7200" dirty="0">
                <a:latin typeface="Times New Roman" panose="02020603050405020304" pitchFamily="18" charset="0"/>
                <a:cs typeface="Times New Roman" panose="02020603050405020304" pitchFamily="18" charset="0"/>
              </a:rPr>
              <a:t>Bengaluru-560068, India</a:t>
            </a:r>
            <a:endParaRPr lang="en-IN" sz="7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B8E5835-CF32-40C6-9820-A8BCCACE9EFD}"/>
              </a:ext>
            </a:extLst>
          </p:cNvPr>
          <p:cNvPicPr>
            <a:picLocks noChangeAspect="1"/>
          </p:cNvPicPr>
          <p:nvPr/>
        </p:nvPicPr>
        <p:blipFill>
          <a:blip r:embed="rId2"/>
          <a:stretch>
            <a:fillRect/>
          </a:stretch>
        </p:blipFill>
        <p:spPr>
          <a:xfrm>
            <a:off x="75501" y="57364"/>
            <a:ext cx="1461751" cy="1082180"/>
          </a:xfrm>
          <a:prstGeom prst="rect">
            <a:avLst/>
          </a:prstGeom>
        </p:spPr>
      </p:pic>
      <p:sp>
        <p:nvSpPr>
          <p:cNvPr id="5" name="TextBox 4">
            <a:extLst>
              <a:ext uri="{FF2B5EF4-FFF2-40B4-BE49-F238E27FC236}">
                <a16:creationId xmlns:a16="http://schemas.microsoft.com/office/drawing/2014/main" id="{8368178A-BE1D-43D0-B359-CA82EC868FC5}"/>
              </a:ext>
            </a:extLst>
          </p:cNvPr>
          <p:cNvSpPr txBox="1"/>
          <p:nvPr/>
        </p:nvSpPr>
        <p:spPr>
          <a:xfrm>
            <a:off x="671120" y="1295367"/>
            <a:ext cx="10620462" cy="1643527"/>
          </a:xfrm>
          <a:prstGeom prst="rect">
            <a:avLst/>
          </a:prstGeom>
          <a:noFill/>
        </p:spPr>
        <p:txBody>
          <a:bodyPr wrap="square" rtlCol="0">
            <a:spAutoFit/>
          </a:bodyPr>
          <a:lstStyle/>
          <a:p>
            <a:pPr algn="ctr">
              <a:lnSpc>
                <a:spcPct val="60000"/>
              </a:lnSpc>
              <a:spcAft>
                <a:spcPts val="1200"/>
              </a:spcAft>
            </a:pPr>
            <a:r>
              <a:rPr lang="en-IN" sz="3200" b="1" dirty="0">
                <a:solidFill>
                  <a:srgbClr val="005EA4"/>
                </a:solidFill>
                <a:latin typeface="Times New Roman" panose="02020603050405020304" pitchFamily="18" charset="0"/>
                <a:cs typeface="Times New Roman" panose="02020603050405020304" pitchFamily="18" charset="0"/>
              </a:rPr>
              <a:t>Dayananda Sagar University</a:t>
            </a:r>
          </a:p>
          <a:p>
            <a:pPr algn="ctr">
              <a:lnSpc>
                <a:spcPct val="60000"/>
              </a:lnSpc>
              <a:spcAft>
                <a:spcPts val="1200"/>
              </a:spcAft>
            </a:pPr>
            <a:r>
              <a:rPr lang="en-IN" sz="3200" b="1" dirty="0">
                <a:solidFill>
                  <a:srgbClr val="005EA4"/>
                </a:solidFill>
                <a:latin typeface="Times New Roman" panose="02020603050405020304" pitchFamily="18" charset="0"/>
                <a:cs typeface="Times New Roman" panose="02020603050405020304" pitchFamily="18" charset="0"/>
              </a:rPr>
              <a:t>School of Engineering</a:t>
            </a:r>
          </a:p>
          <a:p>
            <a:pPr algn="ctr">
              <a:lnSpc>
                <a:spcPct val="60000"/>
              </a:lnSpc>
              <a:spcAft>
                <a:spcPts val="1200"/>
              </a:spcAft>
            </a:pPr>
            <a:r>
              <a:rPr lang="en-IN" sz="2400" b="1" dirty="0">
                <a:solidFill>
                  <a:srgbClr val="005EA4"/>
                </a:solidFill>
                <a:latin typeface="Times New Roman" panose="02020603050405020304" pitchFamily="18" charset="0"/>
                <a:cs typeface="Times New Roman" panose="02020603050405020304" pitchFamily="18" charset="0"/>
              </a:rPr>
              <a:t>Department of Electronics &amp; Communication Engineering</a:t>
            </a:r>
          </a:p>
          <a:p>
            <a:endParaRPr lang="en-IN" dirty="0"/>
          </a:p>
        </p:txBody>
      </p:sp>
      <p:sp>
        <p:nvSpPr>
          <p:cNvPr id="6" name="Rectangle 5">
            <a:extLst>
              <a:ext uri="{FF2B5EF4-FFF2-40B4-BE49-F238E27FC236}">
                <a16:creationId xmlns:a16="http://schemas.microsoft.com/office/drawing/2014/main" id="{B68C44C6-E924-4D88-9D27-5D687DA12136}"/>
              </a:ext>
            </a:extLst>
          </p:cNvPr>
          <p:cNvSpPr/>
          <p:nvPr/>
        </p:nvSpPr>
        <p:spPr>
          <a:xfrm>
            <a:off x="2167157" y="4373403"/>
            <a:ext cx="2471955" cy="1124410"/>
          </a:xfrm>
          <a:prstGeom prst="rect">
            <a:avLst/>
          </a:prstGeom>
        </p:spPr>
        <p:txBody>
          <a:bodyPr wrap="square">
            <a:spAutoFit/>
          </a:bodyPr>
          <a:lstStyle/>
          <a:p>
            <a:pPr algn="ctr">
              <a:lnSpc>
                <a:spcPct val="90000"/>
              </a:lnSpc>
              <a:spcBef>
                <a:spcPts val="1001"/>
              </a:spcBef>
            </a:pPr>
            <a:r>
              <a:rPr lang="en-IN" sz="2000" spc="-1" dirty="0">
                <a:solidFill>
                  <a:srgbClr val="002060"/>
                </a:solidFill>
                <a:latin typeface="Times New Roman" panose="02020603050405020304" pitchFamily="18" charset="0"/>
                <a:cs typeface="Times New Roman" panose="02020603050405020304" pitchFamily="18" charset="0"/>
              </a:rPr>
              <a:t>Presented By</a:t>
            </a:r>
          </a:p>
          <a:p>
            <a:pPr algn="ctr">
              <a:lnSpc>
                <a:spcPct val="90000"/>
              </a:lnSpc>
              <a:spcBef>
                <a:spcPts val="1001"/>
              </a:spcBef>
            </a:pPr>
            <a:r>
              <a:rPr lang="en-IN" sz="2000" b="1" spc="-1" dirty="0">
                <a:solidFill>
                  <a:srgbClr val="002060"/>
                </a:solidFill>
                <a:latin typeface="Times New Roman" panose="02020603050405020304" pitchFamily="18" charset="0"/>
                <a:cs typeface="Times New Roman" panose="02020603050405020304" pitchFamily="18" charset="0"/>
              </a:rPr>
              <a:t>VISHAL G YADAV</a:t>
            </a:r>
          </a:p>
          <a:p>
            <a:pPr algn="ctr">
              <a:lnSpc>
                <a:spcPct val="90000"/>
              </a:lnSpc>
              <a:spcBef>
                <a:spcPts val="1001"/>
              </a:spcBef>
            </a:pPr>
            <a:r>
              <a:rPr lang="en-IN" sz="1600" spc="-1" dirty="0">
                <a:solidFill>
                  <a:srgbClr val="002060"/>
                </a:solidFill>
                <a:latin typeface="Times New Roman" panose="02020603050405020304" pitchFamily="18" charset="0"/>
                <a:cs typeface="Times New Roman" panose="02020603050405020304" pitchFamily="18" charset="0"/>
              </a:rPr>
              <a:t>[ENG16EC0095]</a:t>
            </a:r>
          </a:p>
        </p:txBody>
      </p:sp>
    </p:spTree>
    <p:extLst>
      <p:ext uri="{BB962C8B-B14F-4D97-AF65-F5344CB8AC3E}">
        <p14:creationId xmlns:p14="http://schemas.microsoft.com/office/powerpoint/2010/main" val="3847178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F4F8FF-FD1C-4EEC-980E-2390CD6BD8A9}"/>
              </a:ext>
            </a:extLst>
          </p:cNvPr>
          <p:cNvSpPr>
            <a:spLocks noGrp="1"/>
          </p:cNvSpPr>
          <p:nvPr>
            <p:ph idx="1"/>
          </p:nvPr>
        </p:nvSpPr>
        <p:spPr>
          <a:xfrm>
            <a:off x="1371600" y="1409350"/>
            <a:ext cx="9441809" cy="4303553"/>
          </a:xfrm>
        </p:spPr>
        <p:txBody>
          <a:bodyPr>
            <a:normAutofit/>
          </a:bodyPr>
          <a:lstStyle/>
          <a:p>
            <a:pPr algn="just">
              <a:buClr>
                <a:srgbClr val="002060"/>
              </a:buCl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Subjects had no prior knowledge of the aroma selection. Detection and recognition times were recorded with a stopwatch. </a:t>
            </a:r>
          </a:p>
          <a:p>
            <a:pPr algn="just">
              <a:buClr>
                <a:srgbClr val="002060"/>
              </a:buCl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The tests were stopped after the aroma had been correctly guessed, or if the subject was unable to identify the aroma in under 180 seconds (3 minutes). </a:t>
            </a:r>
          </a:p>
          <a:p>
            <a:pPr algn="just">
              <a:buClr>
                <a:srgbClr val="002060"/>
              </a:buCl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The volunteer tests were conducted in a large room, with an extracting ceiling ventilation system. This ventilator was used to ‘reset’ the ambient environment as quickly as possible, so that the perceived smell is neutral between aromas. </a:t>
            </a:r>
          </a:p>
          <a:p>
            <a:pPr algn="just">
              <a:buClr>
                <a:srgbClr val="002060"/>
              </a:buCl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Numerous studies have indicated that healthy young adults (20-39) perform best in olfactory tests. In addition to age, gender is an important factor to consider in human olfactory ability. A recent meta- review indicates that women generally outperform men in every aspect of olfactory abilities (including identification, dis- crimination and thresholds). </a:t>
            </a:r>
          </a:p>
          <a:p>
            <a:pPr algn="just">
              <a:buClr>
                <a:srgbClr val="002060"/>
              </a:buCl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Along with other sensory functions, the sense of smell is known to decline with age. This condition is referred to as </a:t>
            </a:r>
            <a:r>
              <a:rPr lang="en-US" sz="1600" dirty="0" err="1">
                <a:latin typeface="Times New Roman" panose="02020603050405020304" pitchFamily="18" charset="0"/>
                <a:cs typeface="Times New Roman" panose="02020603050405020304" pitchFamily="18" charset="0"/>
              </a:rPr>
              <a:t>presbyosmia</a:t>
            </a:r>
            <a:r>
              <a:rPr lang="en-US" sz="1600" dirty="0">
                <a:latin typeface="Times New Roman" panose="02020603050405020304" pitchFamily="18" charset="0"/>
                <a:cs typeface="Times New Roman" panose="02020603050405020304" pitchFamily="18" charset="0"/>
              </a:rPr>
              <a:t> and affects over 50% of individuals between the ages of 65-80</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2645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16659-5EBF-456D-9FAB-31BC69E0A0B7}"/>
              </a:ext>
            </a:extLst>
          </p:cNvPr>
          <p:cNvSpPr>
            <a:spLocks noGrp="1"/>
          </p:cNvSpPr>
          <p:nvPr>
            <p:ph type="title"/>
          </p:nvPr>
        </p:nvSpPr>
        <p:spPr>
          <a:xfrm>
            <a:off x="1371600" y="685800"/>
            <a:ext cx="2151776" cy="656439"/>
          </a:xfrm>
        </p:spPr>
        <p:txBody>
          <a:bodyPr>
            <a:normAutofit fontScale="90000"/>
          </a:bodyPr>
          <a:lstStyle/>
          <a:p>
            <a:r>
              <a:rPr lang="en-US" sz="3600" b="1" i="1" u="sng" dirty="0">
                <a:latin typeface="Times New Roman" panose="02020603050405020304" pitchFamily="18" charset="0"/>
                <a:cs typeface="Times New Roman" panose="02020603050405020304" pitchFamily="18" charset="0"/>
              </a:rPr>
              <a:t>RESULTS</a:t>
            </a:r>
            <a:br>
              <a:rPr lang="en-IN" sz="3200" b="1" i="1" dirty="0">
                <a:latin typeface="Times New Roman" panose="02020603050405020304" pitchFamily="18" charset="0"/>
                <a:cs typeface="Times New Roman" panose="02020603050405020304" pitchFamily="18" charset="0"/>
              </a:rPr>
            </a:br>
            <a:endParaRPr lang="en-IN" sz="3200"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25745F-FA9B-4CCD-928C-E49562A19F8B}"/>
              </a:ext>
            </a:extLst>
          </p:cNvPr>
          <p:cNvSpPr>
            <a:spLocks noGrp="1"/>
          </p:cNvSpPr>
          <p:nvPr>
            <p:ph idx="1"/>
          </p:nvPr>
        </p:nvSpPr>
        <p:spPr>
          <a:xfrm>
            <a:off x="1371600" y="2074877"/>
            <a:ext cx="6061046" cy="4097323"/>
          </a:xfrm>
        </p:spPr>
        <p:txBody>
          <a:bodyPr>
            <a:normAutofit/>
          </a:bodyPr>
          <a:lstStyle/>
          <a:p>
            <a:pPr algn="just">
              <a:buClr>
                <a:srgbClr val="002060"/>
              </a:buCl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olfactory training usually involve participants sensing vials between 10-15 seconds. Experiments to demonstrate the basic functionality of the device therefore focused on creating consistent and reproducible aroma pulses, as quickly as possible. </a:t>
            </a:r>
          </a:p>
          <a:p>
            <a:pPr algn="just">
              <a:buClr>
                <a:srgbClr val="002060"/>
              </a:buCl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A single aroma channel was activated for 30 seconds and then turned off. Readings were taken from the BME680 and the internal fan was on for the duration of the recording period (2 minutes). The experiment was then repeated 3 times.</a:t>
            </a:r>
          </a:p>
          <a:p>
            <a:pPr algn="just">
              <a:buClr>
                <a:srgbClr val="002060"/>
              </a:buCl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a consistent aroma pulse of 1.0-1.2 ppm can be rapidly generated, after about 30 seconds of heating. Aided by the axial fan, the aroma is quickly dissipated, and return to baseline levels. The advantage of using wax is that the aromas are ‘trapped’ at room temperature. As a result, the aromas can be deployed in a controlled manner.</a:t>
            </a:r>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6325D55-3227-45E2-8116-0911C93852A0}"/>
              </a:ext>
            </a:extLst>
          </p:cNvPr>
          <p:cNvPicPr/>
          <p:nvPr/>
        </p:nvPicPr>
        <p:blipFill>
          <a:blip r:embed="rId2"/>
          <a:stretch>
            <a:fillRect/>
          </a:stretch>
        </p:blipFill>
        <p:spPr>
          <a:xfrm>
            <a:off x="7966945" y="1770077"/>
            <a:ext cx="3131690" cy="2634143"/>
          </a:xfrm>
          <a:prstGeom prst="rect">
            <a:avLst/>
          </a:prstGeom>
        </p:spPr>
      </p:pic>
      <p:sp>
        <p:nvSpPr>
          <p:cNvPr id="5" name="Rectangle 4">
            <a:extLst>
              <a:ext uri="{FF2B5EF4-FFF2-40B4-BE49-F238E27FC236}">
                <a16:creationId xmlns:a16="http://schemas.microsoft.com/office/drawing/2014/main" id="{22054F72-CE9F-4E84-9EE8-474DC2737AF1}"/>
              </a:ext>
            </a:extLst>
          </p:cNvPr>
          <p:cNvSpPr/>
          <p:nvPr/>
        </p:nvSpPr>
        <p:spPr>
          <a:xfrm>
            <a:off x="7899233" y="4469127"/>
            <a:ext cx="3267113" cy="307777"/>
          </a:xfrm>
          <a:prstGeom prst="rect">
            <a:avLst/>
          </a:prstGeom>
        </p:spPr>
        <p:txBody>
          <a:bodyPr wrap="none">
            <a:spAutoFit/>
          </a:bodyPr>
          <a:lstStyle/>
          <a:p>
            <a:r>
              <a:rPr lang="en-US" sz="1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Fig. 3.1. Single aroma repeatability test. </a:t>
            </a:r>
            <a:endParaRPr lang="en-IN" sz="1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5252C98-1436-47C3-AD85-5572BDDFC92D}"/>
              </a:ext>
            </a:extLst>
          </p:cNvPr>
          <p:cNvSpPr txBox="1"/>
          <p:nvPr/>
        </p:nvSpPr>
        <p:spPr>
          <a:xfrm>
            <a:off x="1371600" y="1446911"/>
            <a:ext cx="3225567" cy="738664"/>
          </a:xfrm>
          <a:prstGeom prst="rect">
            <a:avLst/>
          </a:prstGeom>
          <a:noFill/>
        </p:spPr>
        <p:txBody>
          <a:bodyPr wrap="square" rtlCol="0">
            <a:spAutoFit/>
          </a:bodyPr>
          <a:lstStyle/>
          <a:p>
            <a:pPr marL="285750" indent="-285750">
              <a:buFont typeface="Wingdings" panose="05000000000000000000" pitchFamily="2" charset="2"/>
              <a:buChar char="v"/>
            </a:pPr>
            <a:r>
              <a:rPr lang="en-US" sz="2400" b="1" dirty="0">
                <a:solidFill>
                  <a:srgbClr val="002060"/>
                </a:solidFill>
                <a:latin typeface="Times New Roman" panose="02020603050405020304" pitchFamily="18" charset="0"/>
                <a:cs typeface="Times New Roman" panose="02020603050405020304" pitchFamily="18" charset="0"/>
              </a:rPr>
              <a:t>Functionality Testing</a:t>
            </a:r>
            <a:endParaRPr lang="en-IN" sz="2400" dirty="0">
              <a:solidFill>
                <a:srgbClr val="00206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0561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84BC74-3C75-4FD3-8558-A8B363F0BA45}"/>
              </a:ext>
            </a:extLst>
          </p:cNvPr>
          <p:cNvSpPr>
            <a:spLocks noGrp="1"/>
          </p:cNvSpPr>
          <p:nvPr>
            <p:ph idx="1"/>
          </p:nvPr>
        </p:nvSpPr>
        <p:spPr>
          <a:xfrm>
            <a:off x="1371600" y="436228"/>
            <a:ext cx="5599651" cy="2894201"/>
          </a:xfrm>
        </p:spPr>
        <p:txBody>
          <a:bodyPr>
            <a:normAutofit/>
          </a:bodyPr>
          <a:lstStyle/>
          <a:p>
            <a:pPr algn="just">
              <a:buClr>
                <a:srgbClr val="002060"/>
              </a:buCl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Fig. 3.2.demonstrates that the wax begins to emit significant aroma concentrations after reaching approximately 30◦C. </a:t>
            </a:r>
          </a:p>
          <a:p>
            <a:pPr algn="just">
              <a:buClr>
                <a:srgbClr val="002060"/>
              </a:buCl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These heating characteristics from Fig.  3.2. can be used to produce longer aroma pulses, with constant ppm outputs. </a:t>
            </a:r>
          </a:p>
          <a:p>
            <a:pPr algn="just">
              <a:buClr>
                <a:srgbClr val="002060"/>
              </a:buCl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This can be achieved by using either the readings from the BME680 gas sensor, or PT1000 temperature sensor, to create a feedback loop. </a:t>
            </a:r>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29D58A7-93E6-40E8-8BA1-8C2F30D92AAE}"/>
              </a:ext>
            </a:extLst>
          </p:cNvPr>
          <p:cNvPicPr/>
          <p:nvPr/>
        </p:nvPicPr>
        <p:blipFill>
          <a:blip r:embed="rId2"/>
          <a:stretch>
            <a:fillRect/>
          </a:stretch>
        </p:blipFill>
        <p:spPr>
          <a:xfrm>
            <a:off x="7549216" y="436228"/>
            <a:ext cx="3551251" cy="2449585"/>
          </a:xfrm>
          <a:prstGeom prst="rect">
            <a:avLst/>
          </a:prstGeom>
        </p:spPr>
      </p:pic>
      <p:sp>
        <p:nvSpPr>
          <p:cNvPr id="5" name="Rectangle 4">
            <a:extLst>
              <a:ext uri="{FF2B5EF4-FFF2-40B4-BE49-F238E27FC236}">
                <a16:creationId xmlns:a16="http://schemas.microsoft.com/office/drawing/2014/main" id="{182CECF3-FD1D-4E3D-9C77-A3D7ADC5322C}"/>
              </a:ext>
            </a:extLst>
          </p:cNvPr>
          <p:cNvSpPr/>
          <p:nvPr/>
        </p:nvSpPr>
        <p:spPr>
          <a:xfrm>
            <a:off x="7751428" y="2885813"/>
            <a:ext cx="3634265" cy="307777"/>
          </a:xfrm>
          <a:prstGeom prst="rect">
            <a:avLst/>
          </a:prstGeom>
        </p:spPr>
        <p:txBody>
          <a:bodyPr wrap="none">
            <a:spAutoFit/>
          </a:bodyPr>
          <a:lstStyle/>
          <a:p>
            <a:pPr marR="563880">
              <a:spcBef>
                <a:spcPts val="5"/>
              </a:spcBef>
              <a:spcAft>
                <a:spcPts val="0"/>
              </a:spcAft>
            </a:pPr>
            <a:r>
              <a:rPr lang="en-US" sz="1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Fig. 3.2. </a:t>
            </a: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Aroma capsule temperature.</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D6E327E-310F-4E70-A271-13F3585E2D48}"/>
              </a:ext>
            </a:extLst>
          </p:cNvPr>
          <p:cNvPicPr/>
          <p:nvPr/>
        </p:nvPicPr>
        <p:blipFill>
          <a:blip r:embed="rId3"/>
          <a:stretch>
            <a:fillRect/>
          </a:stretch>
        </p:blipFill>
        <p:spPr>
          <a:xfrm>
            <a:off x="7549216" y="3330429"/>
            <a:ext cx="3551251" cy="2455039"/>
          </a:xfrm>
          <a:prstGeom prst="rect">
            <a:avLst/>
          </a:prstGeom>
        </p:spPr>
      </p:pic>
      <p:sp>
        <p:nvSpPr>
          <p:cNvPr id="8" name="Rectangle 7">
            <a:extLst>
              <a:ext uri="{FF2B5EF4-FFF2-40B4-BE49-F238E27FC236}">
                <a16:creationId xmlns:a16="http://schemas.microsoft.com/office/drawing/2014/main" id="{082F9A03-7BB3-44EF-A2AC-6B8D227BC2C4}"/>
              </a:ext>
            </a:extLst>
          </p:cNvPr>
          <p:cNvSpPr/>
          <p:nvPr/>
        </p:nvSpPr>
        <p:spPr>
          <a:xfrm>
            <a:off x="7460099" y="5780014"/>
            <a:ext cx="3729482" cy="307777"/>
          </a:xfrm>
          <a:prstGeom prst="rect">
            <a:avLst/>
          </a:prstGeom>
        </p:spPr>
        <p:txBody>
          <a:bodyPr wrap="none">
            <a:spAutoFit/>
          </a:bodyPr>
          <a:lstStyle/>
          <a:p>
            <a:pPr marL="592455" marR="592455" algn="ctr">
              <a:spcBef>
                <a:spcPts val="295"/>
              </a:spcBef>
              <a:spcAft>
                <a:spcPts val="0"/>
              </a:spcAft>
            </a:pPr>
            <a:r>
              <a:rPr lang="en-US" sz="1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Fig. 3.3. Aroma discrimination.</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0B446CC-FF79-4F36-9F4E-83AA46485B16}"/>
              </a:ext>
            </a:extLst>
          </p:cNvPr>
          <p:cNvSpPr txBox="1"/>
          <p:nvPr/>
        </p:nvSpPr>
        <p:spPr>
          <a:xfrm>
            <a:off x="1371600" y="3401059"/>
            <a:ext cx="5599651" cy="2308324"/>
          </a:xfrm>
          <a:prstGeom prst="rect">
            <a:avLst/>
          </a:prstGeom>
          <a:noFill/>
        </p:spPr>
        <p:txBody>
          <a:bodyPr wrap="square" rtlCol="0">
            <a:spAutoFit/>
          </a:bodyPr>
          <a:lstStyle/>
          <a:p>
            <a:pPr marL="285750" indent="-285750" algn="just">
              <a:buClr>
                <a:srgbClr val="002060"/>
              </a:buClr>
              <a:buFont typeface="Franklin Gothic Book" panose="020B0503020102020204" pitchFamily="34" charset="0"/>
              <a:buChar char="►"/>
            </a:pPr>
            <a:r>
              <a:rPr lang="en-US" sz="1600" dirty="0">
                <a:solidFill>
                  <a:srgbClr val="002060"/>
                </a:solidFill>
                <a:latin typeface="Times New Roman" panose="02020603050405020304" pitchFamily="18" charset="0"/>
                <a:cs typeface="Times New Roman" panose="02020603050405020304" pitchFamily="18" charset="0"/>
              </a:rPr>
              <a:t>These parameters can be used to control the duty-cycle of the Peltier heaters, to maintain a constant aroma output. </a:t>
            </a:r>
          </a:p>
          <a:p>
            <a:pPr marL="285750" indent="-285750" algn="just">
              <a:buClr>
                <a:srgbClr val="002060"/>
              </a:buClr>
              <a:buFont typeface="Franklin Gothic Book" panose="020B0503020102020204" pitchFamily="34" charset="0"/>
              <a:buChar char="►"/>
            </a:pPr>
            <a:r>
              <a:rPr lang="en-US" sz="1600" dirty="0">
                <a:solidFill>
                  <a:srgbClr val="002060"/>
                </a:solidFill>
                <a:latin typeface="Times New Roman" panose="02020603050405020304" pitchFamily="18" charset="0"/>
                <a:cs typeface="Times New Roman" panose="02020603050405020304" pitchFamily="18" charset="0"/>
              </a:rPr>
              <a:t>The aromas can be presented in under 40 seconds, with a 20 second period during which the aroma concentration is significantly detectable.</a:t>
            </a:r>
          </a:p>
          <a:p>
            <a:pPr marL="285750" indent="-285750" algn="just">
              <a:buClr>
                <a:srgbClr val="002060"/>
              </a:buClr>
              <a:buFont typeface="Franklin Gothic Book" panose="020B0503020102020204" pitchFamily="34" charset="0"/>
              <a:buChar char="►"/>
            </a:pPr>
            <a:r>
              <a:rPr lang="en-US" sz="1600" dirty="0">
                <a:solidFill>
                  <a:srgbClr val="002060"/>
                </a:solidFill>
                <a:latin typeface="Times New Roman" panose="02020603050405020304" pitchFamily="18" charset="0"/>
                <a:cs typeface="Times New Roman" panose="02020603050405020304" pitchFamily="18" charset="0"/>
              </a:rPr>
              <a:t>Moreover, the aromas are observed to quickly drop back to baseline levels, which avoids cross-contamination between scents. Baseline levels shown in Fig. 3.3. are not zero ppm, due to VOCs present in ambient air.</a:t>
            </a:r>
            <a:endParaRPr lang="en-IN" sz="16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0219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4F4FF-7935-474E-9EEE-8D9673626EB8}"/>
              </a:ext>
            </a:extLst>
          </p:cNvPr>
          <p:cNvSpPr>
            <a:spLocks noGrp="1"/>
          </p:cNvSpPr>
          <p:nvPr>
            <p:ph type="title"/>
          </p:nvPr>
        </p:nvSpPr>
        <p:spPr>
          <a:xfrm>
            <a:off x="1371600" y="685800"/>
            <a:ext cx="2923563" cy="455103"/>
          </a:xfrm>
        </p:spPr>
        <p:txBody>
          <a:bodyPr>
            <a:noAutofit/>
          </a:bodyPr>
          <a:lstStyle/>
          <a:p>
            <a:pPr marL="342900" indent="-34290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Intensity Testing</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759069-0D59-4302-BD08-418E5F994402}"/>
              </a:ext>
            </a:extLst>
          </p:cNvPr>
          <p:cNvSpPr>
            <a:spLocks noGrp="1"/>
          </p:cNvSpPr>
          <p:nvPr>
            <p:ph idx="1"/>
          </p:nvPr>
        </p:nvSpPr>
        <p:spPr>
          <a:xfrm>
            <a:off x="1195431" y="1572935"/>
            <a:ext cx="6094602" cy="4718807"/>
          </a:xfrm>
        </p:spPr>
        <p:txBody>
          <a:bodyPr>
            <a:noAutofit/>
          </a:bodyPr>
          <a:lstStyle/>
          <a:p>
            <a:pPr algn="just">
              <a:buClr>
                <a:srgbClr val="002060"/>
              </a:buCl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Prior to conducting tests with volunteers, it was necessary to determine what aroma intensity levels would be appropriate for experimentation. On a subjective ‘pleasantness’ scale, from 1-5, the aroma pulses should ideally be perceived as a 3 or 4, i.e. strong enough to easily detect and recognize.</a:t>
            </a:r>
          </a:p>
          <a:p>
            <a:pPr algn="just">
              <a:buClr>
                <a:srgbClr val="002060"/>
              </a:buCl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A BME680 sensor was mounted on a clamp-stand, at the approximate height of the participant’s face (30 cm). Five aromas intensity levels were tested, using different numbers of drops for each level. </a:t>
            </a:r>
          </a:p>
          <a:p>
            <a:pPr algn="just">
              <a:buClr>
                <a:srgbClr val="002060"/>
              </a:buCl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These values were recorded, as well as ratings from 1-5 from a subset of participants. The aroma intensity test results are shown in Table II. Each drop of essential oil is approximately 0.02g.</a:t>
            </a:r>
          </a:p>
          <a:p>
            <a:pPr algn="just">
              <a:buClr>
                <a:srgbClr val="002060"/>
              </a:buCl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Based on the results from Table   II, 6   drops (0.12g) of essential oil, per aroma capsule, was suitable to produce an appropriately pleasant aroma for volunteer testing.</a:t>
            </a:r>
          </a:p>
          <a:p>
            <a:pPr algn="just">
              <a:buClr>
                <a:srgbClr val="002060"/>
              </a:buClr>
              <a:buFont typeface="Franklin Gothic Book" panose="020B0503020102020204" pitchFamily="34" charset="0"/>
              <a:buChar char="►"/>
            </a:pPr>
            <a:endParaRPr lang="en-IN" sz="1600" dirty="0"/>
          </a:p>
        </p:txBody>
      </p:sp>
      <p:pic>
        <p:nvPicPr>
          <p:cNvPr id="4" name="Picture 3">
            <a:extLst>
              <a:ext uri="{FF2B5EF4-FFF2-40B4-BE49-F238E27FC236}">
                <a16:creationId xmlns:a16="http://schemas.microsoft.com/office/drawing/2014/main" id="{0C79DC22-1073-4FB9-8DAA-E86ADC374D50}"/>
              </a:ext>
            </a:extLst>
          </p:cNvPr>
          <p:cNvPicPr/>
          <p:nvPr/>
        </p:nvPicPr>
        <p:blipFill>
          <a:blip r:embed="rId2"/>
          <a:stretch>
            <a:fillRect/>
          </a:stretch>
        </p:blipFill>
        <p:spPr>
          <a:xfrm>
            <a:off x="7499758" y="2146603"/>
            <a:ext cx="4074765" cy="3247518"/>
          </a:xfrm>
          <a:prstGeom prst="rect">
            <a:avLst/>
          </a:prstGeom>
        </p:spPr>
      </p:pic>
    </p:spTree>
    <p:extLst>
      <p:ext uri="{BB962C8B-B14F-4D97-AF65-F5344CB8AC3E}">
        <p14:creationId xmlns:p14="http://schemas.microsoft.com/office/powerpoint/2010/main" val="1138977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39C28-C1C7-49BC-B15B-EA173811D1AA}"/>
              </a:ext>
            </a:extLst>
          </p:cNvPr>
          <p:cNvSpPr>
            <a:spLocks noGrp="1"/>
          </p:cNvSpPr>
          <p:nvPr>
            <p:ph type="title"/>
          </p:nvPr>
        </p:nvSpPr>
        <p:spPr>
          <a:xfrm>
            <a:off x="1371600" y="685800"/>
            <a:ext cx="3099732" cy="639661"/>
          </a:xfrm>
        </p:spPr>
        <p:txBody>
          <a:bodyPr>
            <a:normAutofit/>
          </a:bodyPr>
          <a:lstStyle/>
          <a:p>
            <a:pPr marL="342900" indent="-34290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Volunteer Testing</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F572EB-72F1-41E4-A58E-33AF524CE619}"/>
              </a:ext>
            </a:extLst>
          </p:cNvPr>
          <p:cNvSpPr>
            <a:spLocks noGrp="1"/>
          </p:cNvSpPr>
          <p:nvPr>
            <p:ph idx="1"/>
          </p:nvPr>
        </p:nvSpPr>
        <p:spPr>
          <a:xfrm>
            <a:off x="1371600" y="1191237"/>
            <a:ext cx="5448650" cy="1853967"/>
          </a:xfrm>
        </p:spPr>
        <p:txBody>
          <a:bodyPr>
            <a:normAutofit lnSpcReduction="10000"/>
          </a:bodyPr>
          <a:lstStyle/>
          <a:p>
            <a:pPr algn="just">
              <a:buClr>
                <a:srgbClr val="002060"/>
              </a:buCl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Table III gives an overview of the volunteer test results. The ‘rate’ refers to the percentage of participants (out of 15) which were able to detect and recognize the aroma in the given time.</a:t>
            </a:r>
            <a:endParaRPr lang="en-IN" sz="1600" dirty="0">
              <a:latin typeface="Times New Roman" panose="02020603050405020304" pitchFamily="18" charset="0"/>
              <a:cs typeface="Times New Roman" panose="02020603050405020304" pitchFamily="18" charset="0"/>
            </a:endParaRPr>
          </a:p>
          <a:p>
            <a:pPr algn="just">
              <a:buClr>
                <a:srgbClr val="002060"/>
              </a:buCl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As shown in Table III, 100% of participants were able to detect the aromas in under 3 minutes. On average, the detection times were under 60 seconds.</a:t>
            </a:r>
          </a:p>
          <a:p>
            <a:pPr>
              <a:buClr>
                <a:srgbClr val="002060"/>
              </a:buClr>
              <a:buFont typeface="Franklin Gothic Book" panose="020B0503020102020204" pitchFamily="34" charset="0"/>
              <a:buChar char="►"/>
            </a:pPr>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EF7A100-BF87-43A7-99C3-4DBF1C5AA9D2}"/>
              </a:ext>
            </a:extLst>
          </p:cNvPr>
          <p:cNvPicPr/>
          <p:nvPr/>
        </p:nvPicPr>
        <p:blipFill>
          <a:blip r:embed="rId2"/>
          <a:stretch>
            <a:fillRect/>
          </a:stretch>
        </p:blipFill>
        <p:spPr>
          <a:xfrm>
            <a:off x="7022258" y="1005630"/>
            <a:ext cx="3742210" cy="1954635"/>
          </a:xfrm>
          <a:prstGeom prst="rect">
            <a:avLst/>
          </a:prstGeom>
        </p:spPr>
      </p:pic>
      <p:pic>
        <p:nvPicPr>
          <p:cNvPr id="5" name="Picture 4">
            <a:extLst>
              <a:ext uri="{FF2B5EF4-FFF2-40B4-BE49-F238E27FC236}">
                <a16:creationId xmlns:a16="http://schemas.microsoft.com/office/drawing/2014/main" id="{43F4E2D0-99DE-4D6B-AF6C-603DA4D3CCE3}"/>
              </a:ext>
            </a:extLst>
          </p:cNvPr>
          <p:cNvPicPr/>
          <p:nvPr/>
        </p:nvPicPr>
        <p:blipFill>
          <a:blip r:embed="rId3"/>
          <a:stretch>
            <a:fillRect/>
          </a:stretch>
        </p:blipFill>
        <p:spPr>
          <a:xfrm>
            <a:off x="7022258" y="3175059"/>
            <a:ext cx="3908598" cy="2835653"/>
          </a:xfrm>
          <a:prstGeom prst="rect">
            <a:avLst/>
          </a:prstGeom>
        </p:spPr>
      </p:pic>
      <p:sp>
        <p:nvSpPr>
          <p:cNvPr id="6" name="Rectangle 5">
            <a:extLst>
              <a:ext uri="{FF2B5EF4-FFF2-40B4-BE49-F238E27FC236}">
                <a16:creationId xmlns:a16="http://schemas.microsoft.com/office/drawing/2014/main" id="{4D11FA46-AD22-4B1A-B172-5AC3A18DA0C3}"/>
              </a:ext>
            </a:extLst>
          </p:cNvPr>
          <p:cNvSpPr/>
          <p:nvPr/>
        </p:nvSpPr>
        <p:spPr>
          <a:xfrm>
            <a:off x="6945264" y="5893158"/>
            <a:ext cx="3896195" cy="369332"/>
          </a:xfrm>
          <a:prstGeom prst="rect">
            <a:avLst/>
          </a:prstGeom>
        </p:spPr>
        <p:txBody>
          <a:bodyPr wrap="none">
            <a:spAutoFit/>
          </a:bodyPr>
          <a:lstStyle/>
          <a:p>
            <a:pPr marL="684530" marR="640080" algn="ctr">
              <a:spcAft>
                <a:spcPts val="0"/>
              </a:spcAft>
            </a:pPr>
            <a:r>
              <a:rPr lang="en-US" sz="1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Fig. 3.4. Detection time results</a:t>
            </a:r>
            <a:r>
              <a:rPr lang="en-US" b="1" dirty="0">
                <a:solidFill>
                  <a:srgbClr val="000000"/>
                </a:solidFill>
                <a:latin typeface="Garamond" panose="02020404030301010803" pitchFamily="18" charset="0"/>
                <a:ea typeface="Times New Roman" panose="02020603050405020304" pitchFamily="18" charset="0"/>
              </a:rPr>
              <a:t>.</a:t>
            </a:r>
            <a:endParaRPr lang="en-IN" dirty="0">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1F9B23C8-B312-452F-8E37-522C9E61F62C}"/>
              </a:ext>
            </a:extLst>
          </p:cNvPr>
          <p:cNvSpPr txBox="1"/>
          <p:nvPr/>
        </p:nvSpPr>
        <p:spPr>
          <a:xfrm>
            <a:off x="1396768" y="3175059"/>
            <a:ext cx="5448650" cy="3539430"/>
          </a:xfrm>
          <a:prstGeom prst="rect">
            <a:avLst/>
          </a:prstGeom>
          <a:noFill/>
        </p:spPr>
        <p:txBody>
          <a:bodyPr wrap="square" rtlCol="0">
            <a:spAutoFit/>
          </a:bodyPr>
          <a:lstStyle/>
          <a:p>
            <a:pPr marL="285750" indent="-285750" algn="just">
              <a:buClr>
                <a:srgbClr val="002060"/>
              </a:buClr>
              <a:buFont typeface="Franklin Gothic Book" panose="020B0503020102020204" pitchFamily="34" charset="0"/>
              <a:buChar char="►"/>
            </a:pPr>
            <a:r>
              <a:rPr lang="en-US" sz="1600" dirty="0">
                <a:solidFill>
                  <a:srgbClr val="002060"/>
                </a:solidFill>
                <a:latin typeface="Times New Roman" panose="02020603050405020304" pitchFamily="18" charset="0"/>
                <a:cs typeface="Times New Roman" panose="02020603050405020304" pitchFamily="18" charset="0"/>
              </a:rPr>
              <a:t>Fig. 9 and 10 show box plots of the detection and         recognition times, respectively.</a:t>
            </a:r>
          </a:p>
          <a:p>
            <a:pPr algn="just">
              <a:buClr>
                <a:srgbClr val="002060"/>
              </a:buClr>
            </a:pPr>
            <a:endParaRPr lang="en-US" sz="1600" dirty="0">
              <a:solidFill>
                <a:srgbClr val="002060"/>
              </a:solidFill>
              <a:latin typeface="Times New Roman" panose="02020603050405020304" pitchFamily="18" charset="0"/>
              <a:cs typeface="Times New Roman" panose="02020603050405020304" pitchFamily="18" charset="0"/>
            </a:endParaRPr>
          </a:p>
          <a:p>
            <a:pPr marL="285750" indent="-285750" algn="just">
              <a:buClr>
                <a:srgbClr val="002060"/>
              </a:buClr>
              <a:buFont typeface="Franklin Gothic Book" panose="020B0503020102020204" pitchFamily="34" charset="0"/>
              <a:buChar char="►"/>
            </a:pPr>
            <a:r>
              <a:rPr lang="en-US" sz="1600" dirty="0">
                <a:solidFill>
                  <a:srgbClr val="002060"/>
                </a:solidFill>
                <a:latin typeface="Times New Roman" panose="02020603050405020304" pitchFamily="18" charset="0"/>
                <a:cs typeface="Times New Roman" panose="02020603050405020304" pitchFamily="18" charset="0"/>
              </a:rPr>
              <a:t>This indicates that the intensity levels of the aromas were appropriately selected. The fastest detection times were around 10 seconds, which demonstrates that the aromas are presented to the user relatively quickly. </a:t>
            </a:r>
          </a:p>
          <a:p>
            <a:pPr marL="285750" indent="-285750" algn="just">
              <a:buClr>
                <a:srgbClr val="002060"/>
              </a:buClr>
              <a:buFont typeface="Franklin Gothic Book" panose="020B0503020102020204" pitchFamily="34" charset="0"/>
              <a:buChar char="►"/>
            </a:pPr>
            <a:endParaRPr lang="en-US" sz="1600" dirty="0">
              <a:solidFill>
                <a:srgbClr val="002060"/>
              </a:solidFill>
              <a:latin typeface="Times New Roman" panose="02020603050405020304" pitchFamily="18" charset="0"/>
              <a:cs typeface="Times New Roman" panose="02020603050405020304" pitchFamily="18" charset="0"/>
            </a:endParaRPr>
          </a:p>
          <a:p>
            <a:pPr marL="285750" indent="-285750" algn="just">
              <a:buClr>
                <a:srgbClr val="002060"/>
              </a:buClr>
              <a:buFont typeface="Franklin Gothic Book" panose="020B0503020102020204" pitchFamily="34" charset="0"/>
              <a:buChar char="►"/>
            </a:pPr>
            <a:r>
              <a:rPr lang="en-US" sz="1600" dirty="0">
                <a:solidFill>
                  <a:srgbClr val="002060"/>
                </a:solidFill>
                <a:latin typeface="Times New Roman" panose="02020603050405020304" pitchFamily="18" charset="0"/>
                <a:cs typeface="Times New Roman" panose="02020603050405020304" pitchFamily="18" charset="0"/>
              </a:rPr>
              <a:t>Cinnamon, lavender and cherry could be correctly identified by more than half of participants, with relatively short recognition times. On the other hand, chocolate could only be identified by less than a third of volunteers and green apple took more than 150 seconds (on average) to recognize. </a:t>
            </a:r>
          </a:p>
          <a:p>
            <a:pPr marL="285750" indent="-285750" algn="just">
              <a:buClr>
                <a:srgbClr val="002060"/>
              </a:buClr>
              <a:buFont typeface="Franklin Gothic Book" panose="020B0503020102020204" pitchFamily="34" charset="0"/>
              <a:buChar char="►"/>
            </a:pPr>
            <a:endParaRPr lang="en-IN" sz="16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1057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8F75AE-D875-4731-A804-D6307EFAD17A}"/>
              </a:ext>
            </a:extLst>
          </p:cNvPr>
          <p:cNvSpPr>
            <a:spLocks noGrp="1"/>
          </p:cNvSpPr>
          <p:nvPr>
            <p:ph idx="1"/>
          </p:nvPr>
        </p:nvSpPr>
        <p:spPr>
          <a:xfrm>
            <a:off x="1371600" y="436229"/>
            <a:ext cx="5993934" cy="2514600"/>
          </a:xfrm>
        </p:spPr>
        <p:txBody>
          <a:bodyPr/>
          <a:lstStyle/>
          <a:p>
            <a:pPr algn="just">
              <a:buClr>
                <a:srgbClr val="002060"/>
              </a:buCl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The recognition times and rates are expected to decrease with repeated testing (i.e. training). A scoring system for speed of detection and smell recognition rate could be used to measure improvement.</a:t>
            </a:r>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4AAFF98-8789-4DE1-B7D5-AA7387621C9B}"/>
              </a:ext>
            </a:extLst>
          </p:cNvPr>
          <p:cNvPicPr/>
          <p:nvPr/>
        </p:nvPicPr>
        <p:blipFill>
          <a:blip r:embed="rId2"/>
          <a:stretch>
            <a:fillRect/>
          </a:stretch>
        </p:blipFill>
        <p:spPr>
          <a:xfrm>
            <a:off x="7516536" y="436228"/>
            <a:ext cx="4419600" cy="2514600"/>
          </a:xfrm>
          <a:prstGeom prst="rect">
            <a:avLst/>
          </a:prstGeom>
        </p:spPr>
      </p:pic>
      <p:sp>
        <p:nvSpPr>
          <p:cNvPr id="5" name="Rectangle 4">
            <a:extLst>
              <a:ext uri="{FF2B5EF4-FFF2-40B4-BE49-F238E27FC236}">
                <a16:creationId xmlns:a16="http://schemas.microsoft.com/office/drawing/2014/main" id="{7F503E6F-EAD4-4DE5-8935-D69BE99183D4}"/>
              </a:ext>
            </a:extLst>
          </p:cNvPr>
          <p:cNvSpPr/>
          <p:nvPr/>
        </p:nvSpPr>
        <p:spPr>
          <a:xfrm>
            <a:off x="7764457" y="2997925"/>
            <a:ext cx="4070923" cy="307777"/>
          </a:xfrm>
          <a:prstGeom prst="rect">
            <a:avLst/>
          </a:prstGeom>
        </p:spPr>
        <p:txBody>
          <a:bodyPr wrap="none">
            <a:spAutoFit/>
          </a:bodyPr>
          <a:lstStyle/>
          <a:p>
            <a:pPr marL="684530" marR="640080" algn="ctr">
              <a:spcBef>
                <a:spcPts val="700"/>
              </a:spcBef>
              <a:spcAft>
                <a:spcPts val="0"/>
              </a:spcAf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Fig. 3.5. Recognition time results.</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E8555E9-A6C6-44AD-9513-F6BF9C1AE72C}"/>
              </a:ext>
            </a:extLst>
          </p:cNvPr>
          <p:cNvPicPr/>
          <p:nvPr/>
        </p:nvPicPr>
        <p:blipFill>
          <a:blip r:embed="rId3"/>
          <a:stretch>
            <a:fillRect/>
          </a:stretch>
        </p:blipFill>
        <p:spPr>
          <a:xfrm>
            <a:off x="7516536" y="3632433"/>
            <a:ext cx="4400859" cy="2789339"/>
          </a:xfrm>
          <a:prstGeom prst="rect">
            <a:avLst/>
          </a:prstGeom>
        </p:spPr>
      </p:pic>
      <p:sp>
        <p:nvSpPr>
          <p:cNvPr id="7" name="TextBox 6">
            <a:extLst>
              <a:ext uri="{FF2B5EF4-FFF2-40B4-BE49-F238E27FC236}">
                <a16:creationId xmlns:a16="http://schemas.microsoft.com/office/drawing/2014/main" id="{7A42DBB6-4E26-4A83-AF7E-AF87B115C89C}"/>
              </a:ext>
            </a:extLst>
          </p:cNvPr>
          <p:cNvSpPr txBox="1"/>
          <p:nvPr/>
        </p:nvSpPr>
        <p:spPr>
          <a:xfrm>
            <a:off x="1484851" y="4152990"/>
            <a:ext cx="5956184" cy="2062103"/>
          </a:xfrm>
          <a:prstGeom prst="rect">
            <a:avLst/>
          </a:prstGeom>
          <a:noFill/>
        </p:spPr>
        <p:txBody>
          <a:bodyPr wrap="square" rtlCol="0">
            <a:spAutoFit/>
          </a:bodyPr>
          <a:lstStyle/>
          <a:p>
            <a:pPr marL="285750" indent="-285750">
              <a:buClr>
                <a:srgbClr val="002060"/>
              </a:buClr>
              <a:buFont typeface="Times New Roman" panose="02020603050405020304" pitchFamily="18" charset="0"/>
              <a:buChar char="►"/>
            </a:pPr>
            <a:r>
              <a:rPr lang="en-US" sz="1600" dirty="0">
                <a:solidFill>
                  <a:srgbClr val="002060"/>
                </a:solidFill>
                <a:latin typeface="Times New Roman" panose="02020603050405020304" pitchFamily="18" charset="0"/>
                <a:cs typeface="Times New Roman" panose="02020603050405020304" pitchFamily="18" charset="0"/>
              </a:rPr>
              <a:t>Lastly, we analyzed olfactory abilities, based on gender, as shown in Table IV. It demonstrates that females consistently performed better in the detection test – outperforming males in the detection of every aroma (on average, almost 12 seconds faster).</a:t>
            </a:r>
          </a:p>
          <a:p>
            <a:pPr marL="285750" indent="-285750">
              <a:buClr>
                <a:srgbClr val="002060"/>
              </a:buClr>
              <a:buFont typeface="Times New Roman" panose="02020603050405020304" pitchFamily="18" charset="0"/>
              <a:buChar char="►"/>
            </a:pPr>
            <a:r>
              <a:rPr lang="en-US" sz="1600" dirty="0">
                <a:solidFill>
                  <a:srgbClr val="002060"/>
                </a:solidFill>
                <a:latin typeface="Times New Roman" panose="02020603050405020304" pitchFamily="18" charset="0"/>
                <a:cs typeface="Times New Roman" panose="02020603050405020304" pitchFamily="18" charset="0"/>
              </a:rPr>
              <a:t>However, the recognition time results suggest that the males were faster at recognizing the majority of aromas;</a:t>
            </a:r>
          </a:p>
          <a:p>
            <a:pPr>
              <a:buClr>
                <a:srgbClr val="002060"/>
              </a:buClr>
            </a:pPr>
            <a:r>
              <a:rPr lang="en-US" sz="1600" dirty="0">
                <a:solidFill>
                  <a:srgbClr val="002060"/>
                </a:solidFill>
                <a:latin typeface="Times New Roman" panose="02020603050405020304" pitchFamily="18" charset="0"/>
                <a:cs typeface="Times New Roman" panose="02020603050405020304" pitchFamily="18" charset="0"/>
              </a:rPr>
              <a:t>      specifically: chocolate, cherry, green apple and lavender.  </a:t>
            </a:r>
          </a:p>
          <a:p>
            <a:pPr>
              <a:buClr>
                <a:srgbClr val="002060"/>
              </a:buClr>
            </a:pPr>
            <a:endParaRPr lang="en-IN" sz="16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1688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14F5C-DC6B-4427-8FCE-194AFB6C65BE}"/>
              </a:ext>
            </a:extLst>
          </p:cNvPr>
          <p:cNvSpPr>
            <a:spLocks noGrp="1"/>
          </p:cNvSpPr>
          <p:nvPr>
            <p:ph type="title"/>
          </p:nvPr>
        </p:nvSpPr>
        <p:spPr>
          <a:xfrm>
            <a:off x="1371600" y="861969"/>
            <a:ext cx="3233956" cy="631272"/>
          </a:xfrm>
        </p:spPr>
        <p:txBody>
          <a:bodyPr>
            <a:normAutofit/>
          </a:bodyPr>
          <a:lstStyle/>
          <a:p>
            <a:r>
              <a:rPr lang="en-IN" sz="3200" b="1" i="1"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793975B-AE04-428A-A5D6-0A71F94525F0}"/>
              </a:ext>
            </a:extLst>
          </p:cNvPr>
          <p:cNvSpPr>
            <a:spLocks noGrp="1"/>
          </p:cNvSpPr>
          <p:nvPr>
            <p:ph idx="1"/>
          </p:nvPr>
        </p:nvSpPr>
        <p:spPr/>
        <p:txBody>
          <a:bodyPr>
            <a:normAutofit/>
          </a:bodyPr>
          <a:lstStyle/>
          <a:p>
            <a:pPr algn="just">
              <a:buClr>
                <a:srgbClr val="002060"/>
              </a:buClr>
              <a:buFont typeface="Times New Roman" panose="02020603050405020304" pitchFamily="18" charset="0"/>
              <a:buChar char="►"/>
            </a:pPr>
            <a:r>
              <a:rPr lang="en-US" sz="1700" dirty="0">
                <a:latin typeface="Times New Roman" panose="02020603050405020304" pitchFamily="18" charset="0"/>
                <a:cs typeface="Times New Roman" panose="02020603050405020304" pitchFamily="18" charset="0"/>
              </a:rPr>
              <a:t>In this seminar, we have demonstrated the development of an olfactory training game, which employs a thermoelectric heating approach to present the user with wine-related aromas. The developed unit holds up to 12 different aromas that can be released individually (in the training game) or in a pre-defined sequence (sensory games 1 and 2). Testing with volunteers suggests that a run-time of at least 2 minutes is required for subjects to detect and recognize the generated smells. Differences between genders indicate that females are consistently faster at detecting aromas, while males are generally faster at recognizing them. The developed olfactory display has been successfully deployed and demonstrated.</a:t>
            </a:r>
            <a:endParaRPr lang="en-IN" sz="1700" dirty="0">
              <a:latin typeface="Times New Roman" panose="02020603050405020304" pitchFamily="18" charset="0"/>
              <a:cs typeface="Times New Roman" panose="02020603050405020304" pitchFamily="18" charset="0"/>
            </a:endParaRPr>
          </a:p>
          <a:p>
            <a:pPr algn="just">
              <a:buClr>
                <a:srgbClr val="002060"/>
              </a:buClr>
              <a:buFont typeface="Times New Roman" panose="02020603050405020304" pitchFamily="18" charset="0"/>
              <a:buChar char="►"/>
            </a:pPr>
            <a:r>
              <a:rPr lang="en-US" sz="1700" dirty="0">
                <a:latin typeface="Times New Roman" panose="02020603050405020304" pitchFamily="18" charset="0"/>
                <a:cs typeface="Times New Roman" panose="02020603050405020304" pitchFamily="18" charset="0"/>
              </a:rPr>
              <a:t>To finally conclude, this research will help the patients with anosmia and  this olfactory display  will ensure them to retrieve their aroma sensing  ability to   correspond better to the physical world. This will also benefit scientists and researchers to understand the convolutions and to better implement a measure and demonstration of this aroma sensing feature. </a:t>
            </a:r>
            <a:endParaRPr lang="en-IN" sz="1700" dirty="0">
              <a:latin typeface="Times New Roman" panose="02020603050405020304" pitchFamily="18" charset="0"/>
              <a:cs typeface="Times New Roman" panose="02020603050405020304" pitchFamily="18" charset="0"/>
            </a:endParaRPr>
          </a:p>
          <a:p>
            <a:pPr marL="0" indent="0">
              <a:buNone/>
            </a:pPr>
            <a:endParaRPr lang="en-IN" dirty="0"/>
          </a:p>
          <a:p>
            <a:endParaRPr lang="en-IN" dirty="0"/>
          </a:p>
        </p:txBody>
      </p:sp>
    </p:spTree>
    <p:extLst>
      <p:ext uri="{BB962C8B-B14F-4D97-AF65-F5344CB8AC3E}">
        <p14:creationId xmlns:p14="http://schemas.microsoft.com/office/powerpoint/2010/main" val="3952346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5D5C-AEE2-4096-BF5A-0663C48021E0}"/>
              </a:ext>
            </a:extLst>
          </p:cNvPr>
          <p:cNvSpPr>
            <a:spLocks noGrp="1"/>
          </p:cNvSpPr>
          <p:nvPr>
            <p:ph type="title"/>
          </p:nvPr>
        </p:nvSpPr>
        <p:spPr>
          <a:xfrm>
            <a:off x="1371600" y="685800"/>
            <a:ext cx="3150066" cy="564160"/>
          </a:xfrm>
        </p:spPr>
        <p:txBody>
          <a:bodyPr>
            <a:normAutofit/>
          </a:bodyPr>
          <a:lstStyle/>
          <a:p>
            <a:r>
              <a:rPr lang="en-IN" sz="3200" b="1" i="1" u="sng"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CA200BE5-C647-43D3-B52F-EB03BB745EB9}"/>
              </a:ext>
            </a:extLst>
          </p:cNvPr>
          <p:cNvSpPr>
            <a:spLocks noGrp="1"/>
          </p:cNvSpPr>
          <p:nvPr>
            <p:ph idx="1"/>
          </p:nvPr>
        </p:nvSpPr>
        <p:spPr>
          <a:xfrm>
            <a:off x="1254154" y="1921079"/>
            <a:ext cx="10498822" cy="4387443"/>
          </a:xfrm>
        </p:spPr>
        <p:txBody>
          <a:bodyPr>
            <a:noAutofit/>
          </a:bodyPr>
          <a:lstStyle/>
          <a:p>
            <a:r>
              <a:rPr lang="en-US" sz="1600" dirty="0">
                <a:latin typeface="Times New Roman" panose="02020603050405020304" pitchFamily="18" charset="0"/>
                <a:cs typeface="Times New Roman" panose="02020603050405020304" pitchFamily="18" charset="0"/>
              </a:rPr>
              <a:t>[1] D. Purves, G.  Augustine, and D.  Fitzpatrick, “Olfactory perception in humans,” in </a:t>
            </a:r>
            <a:r>
              <a:rPr lang="en-US" sz="1600" i="1" dirty="0">
                <a:latin typeface="Times New Roman" panose="02020603050405020304" pitchFamily="18" charset="0"/>
                <a:cs typeface="Times New Roman" panose="02020603050405020304" pitchFamily="18" charset="0"/>
              </a:rPr>
              <a:t>Neuroscience</a:t>
            </a:r>
            <a:r>
              <a:rPr lang="en-US" sz="1600" dirty="0">
                <a:latin typeface="Times New Roman" panose="02020603050405020304" pitchFamily="18" charset="0"/>
                <a:cs typeface="Times New Roman" panose="02020603050405020304" pitchFamily="18" charset="0"/>
              </a:rPr>
              <a:t>, 3rd ed. Sunderland, MA, USA: Sinauer Associates, 2001, pp. 339–341.</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[2] N. S. Herrera and R. P. McMahan, “Development of a simple and low- cost olfactory display for immersive media experiences,” in </a:t>
            </a:r>
            <a:r>
              <a:rPr lang="en-US" sz="1600" i="1" dirty="0">
                <a:latin typeface="Times New Roman" panose="02020603050405020304" pitchFamily="18" charset="0"/>
                <a:cs typeface="Times New Roman" panose="02020603050405020304" pitchFamily="18" charset="0"/>
              </a:rPr>
              <a:t>Proc. 2nd Int. Workshop Immersive Media Expert.</a:t>
            </a:r>
            <a:r>
              <a:rPr lang="en-US" sz="1600" dirty="0">
                <a:latin typeface="Times New Roman" panose="02020603050405020304" pitchFamily="18" charset="0"/>
                <a:cs typeface="Times New Roman" panose="02020603050405020304" pitchFamily="18" charset="0"/>
              </a:rPr>
              <a:t>, 2014, pp. 1–6.</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[3] Y. </a:t>
            </a:r>
            <a:r>
              <a:rPr lang="en-US" sz="1600" dirty="0" err="1">
                <a:latin typeface="Times New Roman" panose="02020603050405020304" pitchFamily="18" charset="0"/>
                <a:cs typeface="Times New Roman" panose="02020603050405020304" pitchFamily="18" charset="0"/>
              </a:rPr>
              <a:t>Yanagida</a:t>
            </a:r>
            <a:r>
              <a:rPr lang="en-US" sz="1600" dirty="0">
                <a:latin typeface="Times New Roman" panose="02020603050405020304" pitchFamily="18" charset="0"/>
                <a:cs typeface="Times New Roman" panose="02020603050405020304" pitchFamily="18" charset="0"/>
              </a:rPr>
              <a:t> and A. </a:t>
            </a:r>
            <a:r>
              <a:rPr lang="en-US" sz="1600" dirty="0" err="1">
                <a:latin typeface="Times New Roman" panose="02020603050405020304" pitchFamily="18" charset="0"/>
                <a:cs typeface="Times New Roman" panose="02020603050405020304" pitchFamily="18" charset="0"/>
              </a:rPr>
              <a:t>Tomono</a:t>
            </a:r>
            <a:r>
              <a:rPr lang="en-US" sz="1600" dirty="0">
                <a:latin typeface="Times New Roman" panose="02020603050405020304" pitchFamily="18" charset="0"/>
                <a:cs typeface="Times New Roman" panose="02020603050405020304" pitchFamily="18" charset="0"/>
              </a:rPr>
              <a:t>, “Basics for olfactory display,” in </a:t>
            </a:r>
            <a:r>
              <a:rPr lang="en-US" sz="1600" i="1" dirty="0">
                <a:latin typeface="Times New Roman" panose="02020603050405020304" pitchFamily="18" charset="0"/>
                <a:cs typeface="Times New Roman" panose="02020603050405020304" pitchFamily="18" charset="0"/>
              </a:rPr>
              <a:t>Human Olfactory Displays and Interfaces: Odor Sensing and Presentation</a:t>
            </a:r>
            <a:r>
              <a:rPr lang="en-US" sz="1600" dirty="0">
                <a:latin typeface="Times New Roman" panose="02020603050405020304" pitchFamily="18" charset="0"/>
                <a:cs typeface="Times New Roman" panose="02020603050405020304" pitchFamily="18" charset="0"/>
              </a:rPr>
              <a:t>. Hershey, PA, USA: IGI Global, 2013, pp. 60–86.</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[4] M. </a:t>
            </a:r>
            <a:r>
              <a:rPr lang="en-US" sz="1600" dirty="0" err="1">
                <a:latin typeface="Times New Roman" panose="02020603050405020304" pitchFamily="18" charset="0"/>
                <a:cs typeface="Times New Roman" panose="02020603050405020304" pitchFamily="18" charset="0"/>
              </a:rPr>
              <a:t>Damm</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et al.</a:t>
            </a:r>
            <a:r>
              <a:rPr lang="en-US" sz="1600" dirty="0">
                <a:latin typeface="Times New Roman" panose="02020603050405020304" pitchFamily="18" charset="0"/>
                <a:cs typeface="Times New Roman" panose="02020603050405020304" pitchFamily="18" charset="0"/>
              </a:rPr>
              <a:t>, “Olfactory training is helpful in postinfectious </a:t>
            </a:r>
            <a:r>
              <a:rPr lang="en-US" sz="1600" dirty="0" err="1">
                <a:latin typeface="Times New Roman" panose="02020603050405020304" pitchFamily="18" charset="0"/>
                <a:cs typeface="Times New Roman" panose="02020603050405020304" pitchFamily="18" charset="0"/>
              </a:rPr>
              <a:t>olfac</a:t>
            </a:r>
            <a:r>
              <a:rPr lang="en-US" sz="1600" dirty="0">
                <a:latin typeface="Times New Roman" panose="02020603050405020304" pitchFamily="18" charset="0"/>
                <a:cs typeface="Times New Roman" panose="02020603050405020304" pitchFamily="18" charset="0"/>
              </a:rPr>
              <a:t>- tory loss: A randomized, controlled, multicenter study,” </a:t>
            </a:r>
            <a:r>
              <a:rPr lang="en-US" sz="1600" i="1" dirty="0">
                <a:latin typeface="Times New Roman" panose="02020603050405020304" pitchFamily="18" charset="0"/>
                <a:cs typeface="Times New Roman" panose="02020603050405020304" pitchFamily="18" charset="0"/>
              </a:rPr>
              <a:t>Laryngoscope</a:t>
            </a:r>
            <a:r>
              <a:rPr lang="en-US" sz="1600" dirty="0">
                <a:latin typeface="Times New Roman" panose="02020603050405020304" pitchFamily="18" charset="0"/>
                <a:cs typeface="Times New Roman" panose="02020603050405020304" pitchFamily="18" charset="0"/>
              </a:rPr>
              <a:t>, vol. 124, no. 4, pp. 826–831, Apr. 2014.</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[5] G. </a:t>
            </a:r>
            <a:r>
              <a:rPr lang="en-US" sz="1600" dirty="0" err="1">
                <a:latin typeface="Times New Roman" panose="02020603050405020304" pitchFamily="18" charset="0"/>
                <a:cs typeface="Times New Roman" panose="02020603050405020304" pitchFamily="18" charset="0"/>
              </a:rPr>
              <a:t>Morrot</a:t>
            </a:r>
            <a:r>
              <a:rPr lang="en-US" sz="1600" dirty="0">
                <a:latin typeface="Times New Roman" panose="02020603050405020304" pitchFamily="18" charset="0"/>
                <a:cs typeface="Times New Roman" panose="02020603050405020304" pitchFamily="18" charset="0"/>
              </a:rPr>
              <a:t>, F. </a:t>
            </a:r>
            <a:r>
              <a:rPr lang="en-US" sz="1600" dirty="0" err="1">
                <a:latin typeface="Times New Roman" panose="02020603050405020304" pitchFamily="18" charset="0"/>
                <a:cs typeface="Times New Roman" panose="02020603050405020304" pitchFamily="18" charset="0"/>
              </a:rPr>
              <a:t>Brochet</a:t>
            </a:r>
            <a:r>
              <a:rPr lang="en-US" sz="1600" dirty="0">
                <a:latin typeface="Times New Roman" panose="02020603050405020304" pitchFamily="18" charset="0"/>
                <a:cs typeface="Times New Roman" panose="02020603050405020304" pitchFamily="18" charset="0"/>
              </a:rPr>
              <a:t>, and D. </a:t>
            </a:r>
            <a:r>
              <a:rPr lang="en-US" sz="1600" dirty="0" err="1">
                <a:latin typeface="Times New Roman" panose="02020603050405020304" pitchFamily="18" charset="0"/>
                <a:cs typeface="Times New Roman" panose="02020603050405020304" pitchFamily="18" charset="0"/>
              </a:rPr>
              <a:t>Dubourdieu</a:t>
            </a:r>
            <a:r>
              <a:rPr lang="en-US" sz="1600" dirty="0">
                <a:latin typeface="Times New Roman" panose="02020603050405020304" pitchFamily="18" charset="0"/>
                <a:cs typeface="Times New Roman" panose="02020603050405020304" pitchFamily="18" charset="0"/>
              </a:rPr>
              <a:t>, “The color of odors,” </a:t>
            </a:r>
            <a:r>
              <a:rPr lang="en-US" sz="1600" i="1" dirty="0">
                <a:latin typeface="Times New Roman" panose="02020603050405020304" pitchFamily="18" charset="0"/>
                <a:cs typeface="Times New Roman" panose="02020603050405020304" pitchFamily="18" charset="0"/>
              </a:rPr>
              <a:t>Brain Lang.</a:t>
            </a:r>
            <a:r>
              <a:rPr lang="en-US" sz="1600" dirty="0">
                <a:latin typeface="Times New Roman" panose="02020603050405020304" pitchFamily="18" charset="0"/>
                <a:cs typeface="Times New Roman" panose="02020603050405020304" pitchFamily="18" charset="0"/>
              </a:rPr>
              <a:t>, vol. 79, no. 2, pp. 309–320, 2001.</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[6] J. Robinson, </a:t>
            </a:r>
            <a:r>
              <a:rPr lang="en-US" sz="1600" i="1" dirty="0">
                <a:latin typeface="Times New Roman" panose="02020603050405020304" pitchFamily="18" charset="0"/>
                <a:cs typeface="Times New Roman" panose="02020603050405020304" pitchFamily="18" charset="0"/>
              </a:rPr>
              <a:t>The Oxford Companion to Wine</a:t>
            </a:r>
            <a:r>
              <a:rPr lang="en-US" sz="1600" dirty="0">
                <a:latin typeface="Times New Roman" panose="02020603050405020304" pitchFamily="18" charset="0"/>
                <a:cs typeface="Times New Roman" panose="02020603050405020304" pitchFamily="18" charset="0"/>
              </a:rPr>
              <a:t>, 3rd ed. New York, NY, USA: Oxford Univ. Press, 2006.</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[7] L. Seal. (2018). </a:t>
            </a:r>
            <a:r>
              <a:rPr lang="en-US" sz="1600" i="1" dirty="0">
                <a:latin typeface="Times New Roman" panose="02020603050405020304" pitchFamily="18" charset="0"/>
                <a:cs typeface="Times New Roman" panose="02020603050405020304" pitchFamily="18" charset="0"/>
              </a:rPr>
              <a:t>Understanding Tasting Notes</a:t>
            </a:r>
            <a:r>
              <a:rPr lang="en-US" sz="1600" dirty="0">
                <a:latin typeface="Times New Roman" panose="02020603050405020304" pitchFamily="18" charset="0"/>
                <a:cs typeface="Times New Roman" panose="02020603050405020304" pitchFamily="18" charset="0"/>
              </a:rPr>
              <a:t>. Accessed: Nov. 3, 2018 [Online]. Available: https</a:t>
            </a:r>
            <a:r>
              <a:rPr lang="en-US" sz="1600" dirty="0">
                <a:latin typeface="Times New Roman" panose="02020603050405020304" pitchFamily="18" charset="0"/>
                <a:cs typeface="Times New Roman" panose="02020603050405020304" pitchFamily="18" charset="0"/>
                <a:hlinkClick r:id="rId2"/>
              </a:rPr>
              <a:t>://w</a:t>
            </a:r>
            <a:r>
              <a:rPr lang="en-US" sz="1600" dirty="0">
                <a:latin typeface="Times New Roman" panose="02020603050405020304" pitchFamily="18" charset="0"/>
                <a:cs typeface="Times New Roman" panose="02020603050405020304" pitchFamily="18" charset="0"/>
              </a:rPr>
              <a:t>ww.</a:t>
            </a:r>
            <a:r>
              <a:rPr lang="en-US" sz="1600" dirty="0">
                <a:latin typeface="Times New Roman" panose="02020603050405020304" pitchFamily="18" charset="0"/>
                <a:cs typeface="Times New Roman" panose="02020603050405020304" pitchFamily="18" charset="0"/>
                <a:hlinkClick r:id="rId2"/>
              </a:rPr>
              <a:t>decanter.com/learn/advice/understand-</a:t>
            </a:r>
            <a:r>
              <a:rPr lang="en-US" sz="1600" dirty="0">
                <a:latin typeface="Times New Roman" panose="02020603050405020304" pitchFamily="18" charset="0"/>
                <a:cs typeface="Times New Roman" panose="02020603050405020304" pitchFamily="18" charset="0"/>
              </a:rPr>
              <a:t> tasting-notes-decoded-344920/</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[8] D. W. Kim, Y. H. Cho, K. Nishimoto, Y. Kawakami, S. </a:t>
            </a:r>
            <a:r>
              <a:rPr lang="en-US" sz="1600" dirty="0" err="1">
                <a:latin typeface="Times New Roman" panose="02020603050405020304" pitchFamily="18" charset="0"/>
                <a:cs typeface="Times New Roman" panose="02020603050405020304" pitchFamily="18" charset="0"/>
              </a:rPr>
              <a:t>Kunifuji</a:t>
            </a:r>
            <a:r>
              <a:rPr lang="en-US" sz="1600" dirty="0">
                <a:latin typeface="Times New Roman" panose="02020603050405020304" pitchFamily="18" charset="0"/>
                <a:cs typeface="Times New Roman" panose="02020603050405020304" pitchFamily="18" charset="0"/>
              </a:rPr>
              <a:t>, and H. Ando, “Development of aroma-card based soundless olfactory display,” in </a:t>
            </a:r>
            <a:r>
              <a:rPr lang="en-US" sz="1600" i="1" dirty="0">
                <a:latin typeface="Times New Roman" panose="02020603050405020304" pitchFamily="18" charset="0"/>
                <a:cs typeface="Times New Roman" panose="02020603050405020304" pitchFamily="18" charset="0"/>
              </a:rPr>
              <a:t>Proc. 16th IEEE Int. Conf. Electron. Circuits Syst. (ICECS)</a:t>
            </a:r>
            <a:r>
              <a:rPr lang="en-US" sz="1600" dirty="0">
                <a:latin typeface="Times New Roman" panose="02020603050405020304" pitchFamily="18" charset="0"/>
                <a:cs typeface="Times New Roman" panose="02020603050405020304" pitchFamily="18" charset="0"/>
              </a:rPr>
              <a:t>, Dec. 2009, pp. 703–706. </a:t>
            </a: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7846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698B96-9E21-4A5A-8175-611BD82B6F03}"/>
              </a:ext>
            </a:extLst>
          </p:cNvPr>
          <p:cNvSpPr>
            <a:spLocks noGrp="1"/>
          </p:cNvSpPr>
          <p:nvPr>
            <p:ph type="ctrTitle"/>
          </p:nvPr>
        </p:nvSpPr>
        <p:spPr>
          <a:xfrm>
            <a:off x="1915385" y="2107236"/>
            <a:ext cx="8361229" cy="2098226"/>
          </a:xfrm>
        </p:spPr>
        <p:txBody>
          <a:bodyPr/>
          <a:lstStyle/>
          <a:p>
            <a:r>
              <a:rPr lang="en-IN" sz="5400" b="1" i="1" dirty="0">
                <a:solidFill>
                  <a:srgbClr val="002060"/>
                </a:solidFill>
                <a:latin typeface="Times New Roman" panose="02020603050405020304" pitchFamily="18" charset="0"/>
                <a:cs typeface="Times New Roman" panose="02020603050405020304" pitchFamily="18" charset="0"/>
              </a:rPr>
              <a:t>THANKYOU FOR YOUR PATIENCE!</a:t>
            </a:r>
          </a:p>
        </p:txBody>
      </p:sp>
    </p:spTree>
    <p:extLst>
      <p:ext uri="{BB962C8B-B14F-4D97-AF65-F5344CB8AC3E}">
        <p14:creationId xmlns:p14="http://schemas.microsoft.com/office/powerpoint/2010/main" val="3766010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BA1E1-A653-44F2-A62B-E50ABC335690}"/>
              </a:ext>
            </a:extLst>
          </p:cNvPr>
          <p:cNvSpPr>
            <a:spLocks noGrp="1"/>
          </p:cNvSpPr>
          <p:nvPr>
            <p:ph type="title"/>
          </p:nvPr>
        </p:nvSpPr>
        <p:spPr>
          <a:xfrm>
            <a:off x="1371600" y="685800"/>
            <a:ext cx="8342851" cy="815829"/>
          </a:xfrm>
        </p:spPr>
        <p:txBody>
          <a:bodyPr>
            <a:normAutofit/>
          </a:bodyPr>
          <a:lstStyle/>
          <a:p>
            <a:r>
              <a:rPr lang="en-IN" sz="3200" b="1" i="1" u="sng" dirty="0">
                <a:latin typeface="Times New Roman" panose="02020603050405020304" pitchFamily="18" charset="0"/>
                <a:cs typeface="Times New Roman" panose="02020603050405020304" pitchFamily="18" charset="0"/>
              </a:rPr>
              <a:t>CONTENTS TO BE COVERED</a:t>
            </a:r>
          </a:p>
        </p:txBody>
      </p:sp>
      <p:sp>
        <p:nvSpPr>
          <p:cNvPr id="3" name="Content Placeholder 2">
            <a:extLst>
              <a:ext uri="{FF2B5EF4-FFF2-40B4-BE49-F238E27FC236}">
                <a16:creationId xmlns:a16="http://schemas.microsoft.com/office/drawing/2014/main" id="{22742CDC-E937-471B-A351-A50147C7CF49}"/>
              </a:ext>
            </a:extLst>
          </p:cNvPr>
          <p:cNvSpPr>
            <a:spLocks noGrp="1"/>
          </p:cNvSpPr>
          <p:nvPr>
            <p:ph idx="1"/>
          </p:nvPr>
        </p:nvSpPr>
        <p:spPr>
          <a:xfrm>
            <a:off x="1371600" y="2286000"/>
            <a:ext cx="4724400" cy="3581400"/>
          </a:xfrm>
        </p:spPr>
        <p:txBody>
          <a:bodyPr>
            <a:normAutofit/>
          </a:bodyPr>
          <a:lstStyle/>
          <a:p>
            <a:pPr>
              <a:buClr>
                <a:srgbClr val="002060"/>
              </a:buClr>
              <a:buFont typeface="Franklin Gothic Book" panose="020B0503020102020204" pitchFamily="34" charset="0"/>
              <a:buChar char="►"/>
            </a:pPr>
            <a:r>
              <a:rPr lang="en-IN" sz="2400">
                <a:latin typeface="Times New Roman" panose="02020603050405020304" pitchFamily="18" charset="0"/>
                <a:cs typeface="Times New Roman" panose="02020603050405020304" pitchFamily="18" charset="0"/>
              </a:rPr>
              <a:t>INTRODUCTION</a:t>
            </a:r>
            <a:endParaRPr lang="en-IN" sz="2400" dirty="0">
              <a:latin typeface="Times New Roman" panose="02020603050405020304" pitchFamily="18" charset="0"/>
              <a:cs typeface="Times New Roman" panose="02020603050405020304" pitchFamily="18" charset="0"/>
            </a:endParaRPr>
          </a:p>
          <a:p>
            <a:pPr>
              <a:buClr>
                <a:srgbClr val="002060"/>
              </a:buClr>
              <a:buFont typeface="Franklin Gothic Book" panose="020B0503020102020204" pitchFamily="34" charset="0"/>
              <a:buChar char="►"/>
            </a:pPr>
            <a:r>
              <a:rPr lang="en-IN" sz="2400" dirty="0">
                <a:latin typeface="Times New Roman" panose="02020603050405020304" pitchFamily="18" charset="0"/>
                <a:cs typeface="Times New Roman" panose="02020603050405020304" pitchFamily="18" charset="0"/>
              </a:rPr>
              <a:t>MATERIALS </a:t>
            </a:r>
          </a:p>
          <a:p>
            <a:pPr>
              <a:buClr>
                <a:srgbClr val="002060"/>
              </a:buClr>
              <a:buFont typeface="Franklin Gothic Book" panose="020B0503020102020204" pitchFamily="34" charset="0"/>
              <a:buChar char="►"/>
            </a:pPr>
            <a:r>
              <a:rPr lang="en-IN" sz="2400" dirty="0">
                <a:latin typeface="Times New Roman" panose="02020603050405020304" pitchFamily="18" charset="0"/>
                <a:cs typeface="Times New Roman" panose="02020603050405020304" pitchFamily="18" charset="0"/>
              </a:rPr>
              <a:t>METHODS</a:t>
            </a:r>
          </a:p>
          <a:p>
            <a:pPr>
              <a:buClr>
                <a:srgbClr val="002060"/>
              </a:buClr>
              <a:buFont typeface="Franklin Gothic Book" panose="020B0503020102020204" pitchFamily="34" charset="0"/>
              <a:buChar char="►"/>
            </a:pPr>
            <a:r>
              <a:rPr lang="en-IN" sz="2400" dirty="0">
                <a:latin typeface="Times New Roman" panose="02020603050405020304" pitchFamily="18" charset="0"/>
                <a:cs typeface="Times New Roman" panose="02020603050405020304" pitchFamily="18" charset="0"/>
              </a:rPr>
              <a:t>EXPERIMENTS</a:t>
            </a:r>
          </a:p>
          <a:p>
            <a:pPr>
              <a:buClr>
                <a:srgbClr val="002060"/>
              </a:buClr>
              <a:buFont typeface="Franklin Gothic Book" panose="020B0503020102020204" pitchFamily="34" charset="0"/>
              <a:buChar char="►"/>
            </a:pPr>
            <a:r>
              <a:rPr lang="en-IN" sz="2400" dirty="0">
                <a:latin typeface="Times New Roman" panose="02020603050405020304" pitchFamily="18" charset="0"/>
                <a:cs typeface="Times New Roman" panose="02020603050405020304" pitchFamily="18" charset="0"/>
              </a:rPr>
              <a:t>RESULTS </a:t>
            </a:r>
          </a:p>
          <a:p>
            <a:pPr>
              <a:buClr>
                <a:srgbClr val="002060"/>
              </a:buClr>
              <a:buFont typeface="Franklin Gothic Book" panose="020B0503020102020204" pitchFamily="34" charset="0"/>
              <a:buChar char="►"/>
            </a:pPr>
            <a:r>
              <a:rPr lang="en-IN" sz="2400" dirty="0">
                <a:latin typeface="Times New Roman" panose="02020603050405020304" pitchFamily="18" charset="0"/>
                <a:cs typeface="Times New Roman" panose="02020603050405020304" pitchFamily="18" charset="0"/>
              </a:rPr>
              <a:t>CONCLUSION</a:t>
            </a:r>
          </a:p>
          <a:p>
            <a:pPr>
              <a:buClr>
                <a:srgbClr val="002060"/>
              </a:buClr>
              <a:buFont typeface="Franklin Gothic Book" panose="020B0503020102020204" pitchFamily="34" charset="0"/>
              <a:buChar char="►"/>
            </a:pPr>
            <a:r>
              <a:rPr lang="en-IN" sz="24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2400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6CDE0-4C9F-4D5B-A40A-2A9F1124901B}"/>
              </a:ext>
            </a:extLst>
          </p:cNvPr>
          <p:cNvSpPr>
            <a:spLocks noGrp="1"/>
          </p:cNvSpPr>
          <p:nvPr>
            <p:ph type="title"/>
          </p:nvPr>
        </p:nvSpPr>
        <p:spPr>
          <a:xfrm>
            <a:off x="1371600" y="685800"/>
            <a:ext cx="3485626" cy="589327"/>
          </a:xfrm>
        </p:spPr>
        <p:txBody>
          <a:bodyPr>
            <a:normAutofit/>
          </a:bodyPr>
          <a:lstStyle/>
          <a:p>
            <a:r>
              <a:rPr lang="en-IN" sz="3200" b="1" i="1" u="sng"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2A0E6D77-BF57-4589-8E06-C805FC2BD90C}"/>
              </a:ext>
            </a:extLst>
          </p:cNvPr>
          <p:cNvSpPr>
            <a:spLocks noGrp="1"/>
          </p:cNvSpPr>
          <p:nvPr>
            <p:ph idx="1"/>
          </p:nvPr>
        </p:nvSpPr>
        <p:spPr>
          <a:xfrm>
            <a:off x="1228288" y="1743336"/>
            <a:ext cx="9601200" cy="5114664"/>
          </a:xfrm>
        </p:spPr>
        <p:txBody>
          <a:bodyPr>
            <a:noAutofit/>
          </a:bodyPr>
          <a:lstStyle/>
          <a:p>
            <a:pPr algn="just">
              <a:buClr>
                <a:srgbClr val="002060"/>
              </a:buClr>
              <a:buFont typeface="Franklin Gothic Book" panose="020B0503020102020204" pitchFamily="34" charset="0"/>
              <a:buChar char="►"/>
            </a:pPr>
            <a:r>
              <a:rPr lang="en-US" sz="1800" dirty="0">
                <a:latin typeface="Times New Roman" panose="02020603050405020304" pitchFamily="18" charset="0"/>
                <a:cs typeface="Times New Roman" panose="02020603050405020304" pitchFamily="18" charset="0"/>
              </a:rPr>
              <a:t>Human olfaction (the sense of smell) if often considered the least acute of the senses in human beings. Nonetheless, we heavily rely on our sense of smell in dangerous situations, such as identifying spoiled food, toxic substances, and locating undetected fires.</a:t>
            </a:r>
          </a:p>
          <a:p>
            <a:pPr algn="just">
              <a:buClr>
                <a:srgbClr val="002060"/>
              </a:buClr>
              <a:buFont typeface="Franklin Gothic Book" panose="020B0503020102020204" pitchFamily="34" charset="0"/>
              <a:buChar char="►"/>
            </a:pPr>
            <a:r>
              <a:rPr lang="en-US" sz="1800" dirty="0">
                <a:latin typeface="Times New Roman" panose="02020603050405020304" pitchFamily="18" charset="0"/>
                <a:cs typeface="Times New Roman" panose="02020603050405020304" pitchFamily="18" charset="0"/>
              </a:rPr>
              <a:t>Despite its importance for everyday life, olfaction has been largely neglected in educational and medical applications as we assume that it has nothing to do with our diurnal activities and schedules, Ignoring the known reality will lead to an unknown consequences.</a:t>
            </a:r>
          </a:p>
          <a:p>
            <a:pPr algn="just">
              <a:buClr>
                <a:srgbClr val="002060"/>
              </a:buClr>
              <a:buFont typeface="Franklin Gothic Book" panose="020B0503020102020204" pitchFamily="34" charset="0"/>
              <a:buChar char="►"/>
            </a:pPr>
            <a:r>
              <a:rPr lang="en-US" sz="1800" dirty="0">
                <a:latin typeface="Times New Roman" panose="02020603050405020304" pitchFamily="18" charset="0"/>
                <a:cs typeface="Times New Roman" panose="02020603050405020304" pitchFamily="18" charset="0"/>
              </a:rPr>
              <a:t>To address the underutilization of smells, in recent years there have been significant advances in the development of olfactory displays. These displays are computer- controlled devices that generate one or more scents to a human user.</a:t>
            </a:r>
          </a:p>
          <a:p>
            <a:pPr algn="just">
              <a:buClr>
                <a:srgbClr val="002060"/>
              </a:buClr>
              <a:buFont typeface="Franklin Gothic Book" panose="020B0503020102020204" pitchFamily="34" charset="0"/>
              <a:buChar char="►"/>
            </a:pPr>
            <a:r>
              <a:rPr lang="en-US" sz="1800" dirty="0">
                <a:latin typeface="Times New Roman" panose="02020603050405020304" pitchFamily="18" charset="0"/>
                <a:cs typeface="Times New Roman" panose="02020603050405020304" pitchFamily="18" charset="0"/>
              </a:rPr>
              <a:t>Olfactory training is currently used trend in the medical domain as a therapeutic method for treating olfactory dysfunctions and anosmia (complete loss of smell) [4]. However, the concept of ‘smell training’ also has potential for professionals that require olfactory expertise, such as perfumers and oenologists (wine specialist).</a:t>
            </a:r>
          </a:p>
          <a:p>
            <a:pPr algn="just">
              <a:buClr>
                <a:srgbClr val="002060"/>
              </a:buClr>
              <a:buFont typeface="Franklin Gothic Book" panose="020B0503020102020204" pitchFamily="34" charset="0"/>
              <a:buChar char="►"/>
            </a:pPr>
            <a:r>
              <a:rPr lang="en-US" sz="1800" dirty="0">
                <a:latin typeface="Times New Roman" panose="02020603050405020304" pitchFamily="18" charset="0"/>
                <a:cs typeface="Times New Roman" panose="02020603050405020304" pitchFamily="18" charset="0"/>
              </a:rPr>
              <a:t>This thesis reports on the current work to develop an effective and portable olfactory display, with the intended application in education and medical solutions. </a:t>
            </a:r>
            <a:endParaRPr lang="en-IN" sz="1800" dirty="0">
              <a:latin typeface="Times New Roman" panose="02020603050405020304" pitchFamily="18" charset="0"/>
              <a:cs typeface="Times New Roman" panose="02020603050405020304" pitchFamily="18" charset="0"/>
            </a:endParaRPr>
          </a:p>
          <a:p>
            <a:pPr marL="0" indent="0" algn="just">
              <a:buClr>
                <a:srgbClr val="002060"/>
              </a:buClr>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2886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56D06-1D3F-41DB-9978-DDA4523080B7}"/>
              </a:ext>
            </a:extLst>
          </p:cNvPr>
          <p:cNvSpPr>
            <a:spLocks noGrp="1"/>
          </p:cNvSpPr>
          <p:nvPr>
            <p:ph type="title"/>
          </p:nvPr>
        </p:nvSpPr>
        <p:spPr>
          <a:xfrm>
            <a:off x="1371600" y="685800"/>
            <a:ext cx="2923563" cy="589327"/>
          </a:xfrm>
        </p:spPr>
        <p:txBody>
          <a:bodyPr>
            <a:normAutofit/>
          </a:bodyPr>
          <a:lstStyle/>
          <a:p>
            <a:r>
              <a:rPr lang="en-IN" sz="3200" b="1" i="1" u="sng" dirty="0">
                <a:latin typeface="Times New Roman" panose="02020603050405020304" pitchFamily="18" charset="0"/>
                <a:cs typeface="Times New Roman" panose="02020603050405020304" pitchFamily="18" charset="0"/>
              </a:rPr>
              <a:t>MATERIALS</a:t>
            </a:r>
          </a:p>
        </p:txBody>
      </p:sp>
      <p:sp>
        <p:nvSpPr>
          <p:cNvPr id="3" name="Content Placeholder 2">
            <a:extLst>
              <a:ext uri="{FF2B5EF4-FFF2-40B4-BE49-F238E27FC236}">
                <a16:creationId xmlns:a16="http://schemas.microsoft.com/office/drawing/2014/main" id="{14B41301-1FD6-4B14-A34A-17165AD77923}"/>
              </a:ext>
            </a:extLst>
          </p:cNvPr>
          <p:cNvSpPr>
            <a:spLocks noGrp="1"/>
          </p:cNvSpPr>
          <p:nvPr>
            <p:ph idx="1"/>
          </p:nvPr>
        </p:nvSpPr>
        <p:spPr>
          <a:xfrm>
            <a:off x="1320232" y="2523932"/>
            <a:ext cx="6072606" cy="3648267"/>
          </a:xfrm>
        </p:spPr>
        <p:txBody>
          <a:bodyPr>
            <a:normAutofit/>
          </a:bodyPr>
          <a:lstStyle/>
          <a:p>
            <a:pPr algn="just">
              <a:buClr>
                <a:srgbClr val="002060"/>
              </a:buCl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The aroma generator design operates using a thermal release approach, employing Peltier heaters. </a:t>
            </a:r>
          </a:p>
          <a:p>
            <a:pPr algn="just">
              <a:buClr>
                <a:srgbClr val="002060"/>
              </a:buCl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thermal techniques offer simplicity, ease of control, usually low-cost to construct and quiet operation as they have no moving parts.</a:t>
            </a:r>
          </a:p>
          <a:p>
            <a:pPr algn="just">
              <a:buClr>
                <a:srgbClr val="002060"/>
              </a:buCl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This design employs (15*15*3.2)mm Peltier pads to achieve a uniform heat distribution, a sheet of copper (22*22*0.5mm) was placed on top of each ‘hot’ side of the Peltier modules.</a:t>
            </a:r>
          </a:p>
          <a:p>
            <a:pPr algn="just">
              <a:buClr>
                <a:srgbClr val="002060"/>
              </a:buCl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A thin film temperature sensor (PT1000, Lab facility, UK) is embedded in the copper sheet, for temperature monitoring. The surface between the Peltier and copper was interfaced using silicone thermal grease.</a:t>
            </a:r>
            <a:endParaRPr lang="en-IN" sz="1600"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A745FF39-1CE4-414F-A8C6-5986C25668F1}"/>
              </a:ext>
            </a:extLst>
          </p:cNvPr>
          <p:cNvSpPr>
            <a:spLocks noChangeArrowheads="1"/>
          </p:cNvSpPr>
          <p:nvPr/>
        </p:nvSpPr>
        <p:spPr bwMode="auto">
          <a:xfrm>
            <a:off x="1320232" y="1442329"/>
            <a:ext cx="289137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49" name="Picture 6">
            <a:extLst>
              <a:ext uri="{FF2B5EF4-FFF2-40B4-BE49-F238E27FC236}">
                <a16:creationId xmlns:a16="http://schemas.microsoft.com/office/drawing/2014/main" id="{324B20C7-D750-4804-81FF-B718497FF5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2158" y="2523933"/>
            <a:ext cx="3664592" cy="310298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02F30ABC-E3AE-489E-B335-5D9E39220F60}"/>
              </a:ext>
            </a:extLst>
          </p:cNvPr>
          <p:cNvSpPr>
            <a:spLocks noChangeArrowheads="1"/>
          </p:cNvSpPr>
          <p:nvPr/>
        </p:nvSpPr>
        <p:spPr bwMode="auto">
          <a:xfrm>
            <a:off x="1371600" y="1517027"/>
            <a:ext cx="28913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defTabSz="914400" rtl="0" eaLnBrk="0" fontAlgn="base" latinLnBrk="0" hangingPunct="0">
              <a:lnSpc>
                <a:spcPct val="100000"/>
              </a:lnSpc>
              <a:spcBef>
                <a:spcPct val="0"/>
              </a:spcBef>
              <a:spcAft>
                <a:spcPct val="0"/>
              </a:spcAft>
              <a:buClr>
                <a:srgbClr val="002060"/>
              </a:buClr>
              <a:buSzTx/>
              <a:buFont typeface="Wingdings" panose="05000000000000000000" pitchFamily="2" charset="2"/>
              <a:buChar char="v"/>
              <a:tabLst/>
            </a:pPr>
            <a:r>
              <a:rPr kumimoji="0" lang="en-US" altLang="en-US" sz="2400" b="1" i="0" strike="noStrike" cap="none" normalizeH="0" baseline="0" dirty="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Aroma Generator</a:t>
            </a:r>
            <a:endParaRPr kumimoji="0" lang="en-US" altLang="en-US" sz="2400" b="0" i="0"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386676D-A443-4F89-9D47-0C2FC83F09DB}"/>
              </a:ext>
            </a:extLst>
          </p:cNvPr>
          <p:cNvSpPr txBox="1"/>
          <p:nvPr/>
        </p:nvSpPr>
        <p:spPr>
          <a:xfrm>
            <a:off x="7652158" y="5879811"/>
            <a:ext cx="3664591" cy="584775"/>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Fig. 2.1. Structure of single aroma dispenser.</a:t>
            </a:r>
            <a:endParaRPr lang="en-IN" sz="1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86284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3F85-FA08-4DE6-8027-940BDA9B14F7}"/>
              </a:ext>
            </a:extLst>
          </p:cNvPr>
          <p:cNvSpPr>
            <a:spLocks noGrp="1"/>
          </p:cNvSpPr>
          <p:nvPr>
            <p:ph type="title"/>
          </p:nvPr>
        </p:nvSpPr>
        <p:spPr>
          <a:xfrm>
            <a:off x="1371600" y="1180750"/>
            <a:ext cx="2839673" cy="530605"/>
          </a:xfrm>
        </p:spPr>
        <p:txBody>
          <a:bodyPr>
            <a:normAutofit/>
          </a:bodyPr>
          <a:lstStyle/>
          <a:p>
            <a:pPr marL="342900" indent="-342900">
              <a:buFont typeface="Wingdings" panose="05000000000000000000" pitchFamily="2" charset="2"/>
              <a:buChar char="v"/>
            </a:pPr>
            <a:r>
              <a:rPr lang="en-IN" sz="2400" b="1" dirty="0">
                <a:solidFill>
                  <a:srgbClr val="002060"/>
                </a:solidFill>
                <a:latin typeface="Times New Roman" panose="02020603050405020304" pitchFamily="18" charset="0"/>
                <a:cs typeface="Times New Roman" panose="02020603050405020304" pitchFamily="18" charset="0"/>
              </a:rPr>
              <a:t>Aroma Dispenser</a:t>
            </a:r>
          </a:p>
        </p:txBody>
      </p:sp>
      <p:sp>
        <p:nvSpPr>
          <p:cNvPr id="3" name="Content Placeholder 2">
            <a:extLst>
              <a:ext uri="{FF2B5EF4-FFF2-40B4-BE49-F238E27FC236}">
                <a16:creationId xmlns:a16="http://schemas.microsoft.com/office/drawing/2014/main" id="{70FCF3E1-A175-4FDE-8800-9D0BBFAF6875}"/>
              </a:ext>
            </a:extLst>
          </p:cNvPr>
          <p:cNvSpPr>
            <a:spLocks noGrp="1"/>
          </p:cNvSpPr>
          <p:nvPr>
            <p:ph idx="1"/>
          </p:nvPr>
        </p:nvSpPr>
        <p:spPr>
          <a:xfrm>
            <a:off x="1371600" y="2225605"/>
            <a:ext cx="6144936" cy="2791012"/>
          </a:xfrm>
        </p:spPr>
        <p:txBody>
          <a:bodyPr>
            <a:normAutofit/>
          </a:bodyPr>
          <a:lstStyle/>
          <a:p>
            <a:pPr algn="just">
              <a:buClr>
                <a:srgbClr val="002060"/>
              </a:buClr>
              <a:buFont typeface="Franklin Gothic Book" panose="020B0503020102020204" pitchFamily="34" charset="0"/>
              <a:buChar char="►"/>
            </a:pPr>
            <a:r>
              <a:rPr lang="en-US" sz="18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aroma dispensing unit Fig. 2.2. was designed to drive up to six aroma capsules and weight 350g</a:t>
            </a:r>
            <a:r>
              <a:rPr lang="en-US" sz="1800" dirty="0">
                <a:latin typeface="Times New Roman" panose="02020603050405020304" pitchFamily="18" charset="0"/>
                <a:cs typeface="Times New Roman" panose="02020603050405020304" pitchFamily="18" charset="0"/>
              </a:rPr>
              <a:t>.</a:t>
            </a:r>
          </a:p>
          <a:p>
            <a:pPr algn="just">
              <a:buClr>
                <a:srgbClr val="002060"/>
              </a:buClr>
              <a:buFont typeface="Franklin Gothic Book" panose="020B0503020102020204" pitchFamily="34" charset="0"/>
              <a:buChar char="►"/>
            </a:pPr>
            <a:r>
              <a:rPr lang="en-US" sz="1800" dirty="0">
                <a:latin typeface="Times New Roman" panose="02020603050405020304" pitchFamily="18" charset="0"/>
                <a:cs typeface="Times New Roman" panose="02020603050405020304" pitchFamily="18" charset="0"/>
              </a:rPr>
              <a:t>The selected enclosure was fitted with two of these units, thereby increasing the number of aroma capsules to 12, per device. </a:t>
            </a:r>
          </a:p>
          <a:p>
            <a:pPr algn="just">
              <a:buClr>
                <a:srgbClr val="002060"/>
              </a:buClr>
              <a:buFont typeface="Franklin Gothic Book" panose="020B0503020102020204" pitchFamily="34" charset="0"/>
              <a:buChar char="►"/>
            </a:pPr>
            <a:r>
              <a:rPr lang="en-US" sz="1800" dirty="0">
                <a:latin typeface="Times New Roman" panose="02020603050405020304" pitchFamily="18" charset="0"/>
                <a:cs typeface="Times New Roman" panose="02020603050405020304" pitchFamily="18" charset="0"/>
              </a:rPr>
              <a:t>Our olfactory display is compatible with popular wine aroma essential oil training kits.</a:t>
            </a:r>
            <a:endParaRPr lang="en-IN" sz="1800" dirty="0">
              <a:latin typeface="Times New Roman" panose="02020603050405020304" pitchFamily="18" charset="0"/>
              <a:cs typeface="Times New Roman" panose="02020603050405020304" pitchFamily="18" charset="0"/>
            </a:endParaRPr>
          </a:p>
        </p:txBody>
      </p:sp>
      <p:pic>
        <p:nvPicPr>
          <p:cNvPr id="4" name="image23.jpeg">
            <a:extLst>
              <a:ext uri="{FF2B5EF4-FFF2-40B4-BE49-F238E27FC236}">
                <a16:creationId xmlns:a16="http://schemas.microsoft.com/office/drawing/2014/main" id="{5033FEF6-DDEF-48E1-A9A7-6795B74FBDCE}"/>
              </a:ext>
            </a:extLst>
          </p:cNvPr>
          <p:cNvPicPr/>
          <p:nvPr/>
        </p:nvPicPr>
        <p:blipFill>
          <a:blip r:embed="rId2" cstate="print"/>
          <a:stretch>
            <a:fillRect/>
          </a:stretch>
        </p:blipFill>
        <p:spPr>
          <a:xfrm>
            <a:off x="7940086" y="2225605"/>
            <a:ext cx="2519680" cy="2239010"/>
          </a:xfrm>
          <a:prstGeom prst="rect">
            <a:avLst/>
          </a:prstGeom>
        </p:spPr>
      </p:pic>
      <p:sp>
        <p:nvSpPr>
          <p:cNvPr id="5" name="TextBox 4">
            <a:extLst>
              <a:ext uri="{FF2B5EF4-FFF2-40B4-BE49-F238E27FC236}">
                <a16:creationId xmlns:a16="http://schemas.microsoft.com/office/drawing/2014/main" id="{FFC52A25-9164-4623-A6EA-A2308EBF8358}"/>
              </a:ext>
            </a:extLst>
          </p:cNvPr>
          <p:cNvSpPr txBox="1"/>
          <p:nvPr/>
        </p:nvSpPr>
        <p:spPr>
          <a:xfrm>
            <a:off x="7940086" y="4706224"/>
            <a:ext cx="2808914" cy="923330"/>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Fig. 2.2.  Aroma dispensing unit</a:t>
            </a:r>
            <a:r>
              <a:rPr lang="en-US" b="1" dirty="0"/>
              <a:t>.</a:t>
            </a:r>
            <a:endParaRPr lang="en-IN" dirty="0"/>
          </a:p>
          <a:p>
            <a:r>
              <a:rPr lang="en-US" b="1" dirty="0"/>
              <a:t> </a:t>
            </a:r>
            <a:endParaRPr lang="en-IN" dirty="0"/>
          </a:p>
          <a:p>
            <a:endParaRPr lang="en-IN" dirty="0"/>
          </a:p>
        </p:txBody>
      </p:sp>
    </p:spTree>
    <p:extLst>
      <p:ext uri="{BB962C8B-B14F-4D97-AF65-F5344CB8AC3E}">
        <p14:creationId xmlns:p14="http://schemas.microsoft.com/office/powerpoint/2010/main" val="2837504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B5454-8FC5-4E07-8301-C28748D35BA1}"/>
              </a:ext>
            </a:extLst>
          </p:cNvPr>
          <p:cNvSpPr>
            <a:spLocks noGrp="1"/>
          </p:cNvSpPr>
          <p:nvPr>
            <p:ph type="title"/>
          </p:nvPr>
        </p:nvSpPr>
        <p:spPr>
          <a:xfrm>
            <a:off x="1371600" y="1306586"/>
            <a:ext cx="4724400" cy="622883"/>
          </a:xfrm>
        </p:spPr>
        <p:txBody>
          <a:bodyPr>
            <a:normAutofit fontScale="90000"/>
          </a:bodyPr>
          <a:lstStyle/>
          <a:p>
            <a:pPr marL="342900" indent="-34290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Tabular Column of Tasting Notes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E0A60B-3317-466F-9732-DFE9970C6FD7}"/>
              </a:ext>
            </a:extLst>
          </p:cNvPr>
          <p:cNvSpPr>
            <a:spLocks noGrp="1"/>
          </p:cNvSpPr>
          <p:nvPr>
            <p:ph idx="1"/>
          </p:nvPr>
        </p:nvSpPr>
        <p:spPr>
          <a:xfrm>
            <a:off x="1371600" y="2286000"/>
            <a:ext cx="4724400" cy="3581400"/>
          </a:xfrm>
        </p:spPr>
        <p:txBody>
          <a:bodyPr/>
          <a:lstStyle/>
          <a:p>
            <a:pPr algn="just">
              <a:buClr>
                <a:srgbClr val="002060"/>
              </a:buCl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The proposed device has multiple working channels to present the user with a sequence of different aromas, or a combination of scents. </a:t>
            </a:r>
          </a:p>
          <a:p>
            <a:pPr algn="just">
              <a:buClr>
                <a:srgbClr val="002060"/>
              </a:buCl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These capsules were filled with 1g of odorless paraffin wax (M220B, Specialist Crafts, UK).</a:t>
            </a:r>
          </a:p>
          <a:p>
            <a:pPr algn="just">
              <a:buClr>
                <a:srgbClr val="002060"/>
              </a:buCl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Then color-coded using colored-wax (Candle Dye, </a:t>
            </a:r>
            <a:r>
              <a:rPr lang="en-US" sz="1600" dirty="0" err="1">
                <a:latin typeface="Times New Roman" panose="02020603050405020304" pitchFamily="18" charset="0"/>
                <a:cs typeface="Times New Roman" panose="02020603050405020304" pitchFamily="18" charset="0"/>
              </a:rPr>
              <a:t>LiveMoor</a:t>
            </a:r>
            <a:r>
              <a:rPr lang="en-US" sz="1600" dirty="0">
                <a:latin typeface="Times New Roman" panose="02020603050405020304" pitchFamily="18" charset="0"/>
                <a:cs typeface="Times New Roman" panose="02020603050405020304" pitchFamily="18" charset="0"/>
              </a:rPr>
              <a:t> UK) and scented using commercially available essential oils. </a:t>
            </a:r>
          </a:p>
          <a:p>
            <a:pPr algn="just">
              <a:buClr>
                <a:srgbClr val="002060"/>
              </a:buCl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The oils selected for preliminary testing of the unit correspond with tasting notes from a variety of red- and white-wines, as shown in Table I.</a:t>
            </a:r>
            <a:endParaRPr lang="en-IN" sz="1600" dirty="0">
              <a:latin typeface="Times New Roman" panose="02020603050405020304" pitchFamily="18" charset="0"/>
              <a:cs typeface="Times New Roman" panose="02020603050405020304" pitchFamily="18" charset="0"/>
            </a:endParaRPr>
          </a:p>
          <a:p>
            <a:pPr algn="just">
              <a:buClr>
                <a:srgbClr val="002060"/>
              </a:buClr>
              <a:buFont typeface="Franklin Gothic Book" panose="020B0503020102020204" pitchFamily="34" charset="0"/>
              <a:buChar char="►"/>
            </a:pPr>
            <a:endParaRPr lang="en-IN" dirty="0"/>
          </a:p>
        </p:txBody>
      </p:sp>
      <p:pic>
        <p:nvPicPr>
          <p:cNvPr id="4" name="Picture 3">
            <a:extLst>
              <a:ext uri="{FF2B5EF4-FFF2-40B4-BE49-F238E27FC236}">
                <a16:creationId xmlns:a16="http://schemas.microsoft.com/office/drawing/2014/main" id="{6A7037BC-920E-4C72-9A74-4A3D4D4F873F}"/>
              </a:ext>
            </a:extLst>
          </p:cNvPr>
          <p:cNvPicPr/>
          <p:nvPr/>
        </p:nvPicPr>
        <p:blipFill>
          <a:blip r:embed="rId2"/>
          <a:stretch>
            <a:fillRect/>
          </a:stretch>
        </p:blipFill>
        <p:spPr>
          <a:xfrm>
            <a:off x="6542971" y="2286000"/>
            <a:ext cx="4424680" cy="2982286"/>
          </a:xfrm>
          <a:prstGeom prst="rect">
            <a:avLst/>
          </a:prstGeom>
        </p:spPr>
      </p:pic>
      <p:sp>
        <p:nvSpPr>
          <p:cNvPr id="5" name="TextBox 4">
            <a:extLst>
              <a:ext uri="{FF2B5EF4-FFF2-40B4-BE49-F238E27FC236}">
                <a16:creationId xmlns:a16="http://schemas.microsoft.com/office/drawing/2014/main" id="{EE2E6582-4A5C-4CCF-96A7-0CA3EC72FB1C}"/>
              </a:ext>
            </a:extLst>
          </p:cNvPr>
          <p:cNvSpPr txBox="1"/>
          <p:nvPr/>
        </p:nvSpPr>
        <p:spPr>
          <a:xfrm>
            <a:off x="1371600" y="543545"/>
            <a:ext cx="4970477" cy="584775"/>
          </a:xfrm>
          <a:prstGeom prst="rect">
            <a:avLst/>
          </a:prstGeom>
          <a:noFill/>
        </p:spPr>
        <p:txBody>
          <a:bodyPr wrap="square" rtlCol="0">
            <a:spAutoFit/>
          </a:bodyPr>
          <a:lstStyle/>
          <a:p>
            <a:r>
              <a:rPr lang="en-IN" sz="3200" b="1" i="1" u="sng" dirty="0">
                <a:solidFill>
                  <a:srgbClr val="002060"/>
                </a:solidFill>
                <a:latin typeface="Times New Roman" panose="02020603050405020304" pitchFamily="18" charset="0"/>
                <a:cs typeface="Times New Roman" panose="02020603050405020304" pitchFamily="18" charset="0"/>
              </a:rPr>
              <a:t>METHODS</a:t>
            </a:r>
          </a:p>
        </p:txBody>
      </p:sp>
    </p:spTree>
    <p:extLst>
      <p:ext uri="{BB962C8B-B14F-4D97-AF65-F5344CB8AC3E}">
        <p14:creationId xmlns:p14="http://schemas.microsoft.com/office/powerpoint/2010/main" val="2144630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9F6F2-CDD3-4506-A0D3-C77948ACDB3A}"/>
              </a:ext>
            </a:extLst>
          </p:cNvPr>
          <p:cNvSpPr>
            <a:spLocks noGrp="1"/>
          </p:cNvSpPr>
          <p:nvPr>
            <p:ph type="title"/>
          </p:nvPr>
        </p:nvSpPr>
        <p:spPr>
          <a:xfrm>
            <a:off x="1371600" y="990600"/>
            <a:ext cx="4207079" cy="530604"/>
          </a:xfrm>
        </p:spPr>
        <p:txBody>
          <a:bodyPr>
            <a:normAutofit fontScale="90000"/>
          </a:bodyPr>
          <a:lstStyle/>
          <a:p>
            <a:pPr marL="342900" indent="-342900">
              <a:buFont typeface="Wingdings" panose="05000000000000000000" pitchFamily="2" charset="2"/>
              <a:buChar char="v"/>
            </a:pPr>
            <a:r>
              <a:rPr lang="en-US" sz="2400" b="1" dirty="0">
                <a:latin typeface="Times New Roman" panose="02020603050405020304" pitchFamily="18" charset="0"/>
                <a:ea typeface="Yu Gothic" panose="020B0400000000000000" pitchFamily="34" charset="-128"/>
                <a:cs typeface="Times New Roman" panose="02020603050405020304" pitchFamily="18" charset="0"/>
              </a:rPr>
              <a:t>Block Diagram of the System</a:t>
            </a:r>
            <a:endParaRPr lang="en-IN" sz="2400" b="1" dirty="0">
              <a:latin typeface="Times New Roman" panose="02020603050405020304" pitchFamily="18" charset="0"/>
              <a:ea typeface="Yu Gothic" panose="020B0400000000000000" pitchFamily="34" charset="-128"/>
              <a:cs typeface="Times New Roman" panose="02020603050405020304" pitchFamily="18" charset="0"/>
            </a:endParaRPr>
          </a:p>
        </p:txBody>
      </p:sp>
      <p:sp>
        <p:nvSpPr>
          <p:cNvPr id="3" name="Content Placeholder 2">
            <a:extLst>
              <a:ext uri="{FF2B5EF4-FFF2-40B4-BE49-F238E27FC236}">
                <a16:creationId xmlns:a16="http://schemas.microsoft.com/office/drawing/2014/main" id="{C5067A5B-1472-4B07-BF0C-8ECE205F3A00}"/>
              </a:ext>
            </a:extLst>
          </p:cNvPr>
          <p:cNvSpPr>
            <a:spLocks noGrp="1"/>
          </p:cNvSpPr>
          <p:nvPr>
            <p:ph idx="1"/>
          </p:nvPr>
        </p:nvSpPr>
        <p:spPr>
          <a:xfrm>
            <a:off x="1371600" y="2168554"/>
            <a:ext cx="5331204" cy="4689446"/>
          </a:xfrm>
        </p:spPr>
        <p:txBody>
          <a:bodyPr>
            <a:normAutofit/>
          </a:bodyPr>
          <a:lstStyle/>
          <a:p>
            <a:pPr algn="just">
              <a:buClr>
                <a:srgbClr val="002060"/>
              </a:buCl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A custom PCB was designed for the aroma dispensing unit, which implements a simple on-off controller circuit for the Peltier pads.</a:t>
            </a:r>
          </a:p>
          <a:p>
            <a:pPr algn="just">
              <a:buClr>
                <a:srgbClr val="002060"/>
              </a:buCl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Peltier devices are typically used for environmental applications where both cooling and heating is needed as they have been used previously for olfactory displays.</a:t>
            </a:r>
          </a:p>
          <a:p>
            <a:pPr algn="just">
              <a:buClr>
                <a:srgbClr val="002060"/>
              </a:buCl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The unit also includes two 80mm axial fans (FMA8005AS- M, </a:t>
            </a:r>
            <a:r>
              <a:rPr lang="en-US" sz="1600" dirty="0" err="1">
                <a:latin typeface="Times New Roman" panose="02020603050405020304" pitchFamily="18" charset="0"/>
                <a:cs typeface="Times New Roman" panose="02020603050405020304" pitchFamily="18" charset="0"/>
              </a:rPr>
              <a:t>Micronel</a:t>
            </a:r>
            <a:r>
              <a:rPr lang="en-US" sz="1600" dirty="0">
                <a:latin typeface="Times New Roman" panose="02020603050405020304" pitchFamily="18" charset="0"/>
                <a:cs typeface="Times New Roman" panose="02020603050405020304" pitchFamily="18" charset="0"/>
              </a:rPr>
              <a:t>, UK), and two VOC (volatile organic compound) gas sensors (BME680, Bosch, Germany), which are mounted to the back of the fans. This allows us to monitor aroma concentration levels. </a:t>
            </a:r>
          </a:p>
          <a:p>
            <a:pPr algn="just">
              <a:buClr>
                <a:srgbClr val="002060"/>
              </a:buCl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This iteration of the Feather M0 board includes a low-energy (LE) Bluetooth module (nRF51822, Nordic Semiconductor, Norway) which allows the unit to be controlled using either wired USB or Bluetooth communication.</a:t>
            </a:r>
          </a:p>
          <a:p>
            <a:pPr algn="just">
              <a:buClr>
                <a:srgbClr val="002060"/>
              </a:buClr>
              <a:buFont typeface="Franklin Gothic Book" panose="020B0503020102020204" pitchFamily="34" charset="0"/>
              <a:buChar char="►"/>
            </a:pPr>
            <a:endParaRPr lang="en-US" sz="1600" dirty="0">
              <a:latin typeface="Times New Roman" panose="02020603050405020304" pitchFamily="18" charset="0"/>
              <a:cs typeface="Times New Roman" panose="02020603050405020304" pitchFamily="18" charset="0"/>
            </a:endParaRPr>
          </a:p>
        </p:txBody>
      </p:sp>
      <p:pic>
        <p:nvPicPr>
          <p:cNvPr id="4" name="image24.jpeg">
            <a:extLst>
              <a:ext uri="{FF2B5EF4-FFF2-40B4-BE49-F238E27FC236}">
                <a16:creationId xmlns:a16="http://schemas.microsoft.com/office/drawing/2014/main" id="{DD8A3A6F-2D43-435B-A83F-ECD8F8176719}"/>
              </a:ext>
            </a:extLst>
          </p:cNvPr>
          <p:cNvPicPr/>
          <p:nvPr/>
        </p:nvPicPr>
        <p:blipFill>
          <a:blip r:embed="rId2" cstate="print"/>
          <a:stretch>
            <a:fillRect/>
          </a:stretch>
        </p:blipFill>
        <p:spPr>
          <a:xfrm>
            <a:off x="6904468" y="2172748"/>
            <a:ext cx="3684905" cy="2512503"/>
          </a:xfrm>
          <a:prstGeom prst="rect">
            <a:avLst/>
          </a:prstGeom>
        </p:spPr>
      </p:pic>
      <p:sp>
        <p:nvSpPr>
          <p:cNvPr id="5" name="TextBox 4">
            <a:extLst>
              <a:ext uri="{FF2B5EF4-FFF2-40B4-BE49-F238E27FC236}">
                <a16:creationId xmlns:a16="http://schemas.microsoft.com/office/drawing/2014/main" id="{EE6E9AA8-9D7D-43B2-B935-7FBDAB54E535}"/>
              </a:ext>
            </a:extLst>
          </p:cNvPr>
          <p:cNvSpPr txBox="1"/>
          <p:nvPr/>
        </p:nvSpPr>
        <p:spPr>
          <a:xfrm>
            <a:off x="7197754" y="4932727"/>
            <a:ext cx="2701255" cy="523220"/>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Fig. 2.3.  System block diagram.</a:t>
            </a:r>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2568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49BC2-EC79-4BC1-AABB-6E2733FCC238}"/>
              </a:ext>
            </a:extLst>
          </p:cNvPr>
          <p:cNvSpPr>
            <a:spLocks noGrp="1"/>
          </p:cNvSpPr>
          <p:nvPr>
            <p:ph type="title"/>
          </p:nvPr>
        </p:nvSpPr>
        <p:spPr>
          <a:xfrm>
            <a:off x="1371600" y="694189"/>
            <a:ext cx="4945310" cy="706772"/>
          </a:xfrm>
        </p:spPr>
        <p:txBody>
          <a:bodyPr>
            <a:normAutofit fontScale="90000"/>
          </a:bodyPr>
          <a:lstStyle/>
          <a:p>
            <a:pPr marL="342900" indent="-34290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Complete Aroma Generator System</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EA59F7-7C04-4A36-812A-87F743BF2493}"/>
              </a:ext>
            </a:extLst>
          </p:cNvPr>
          <p:cNvSpPr>
            <a:spLocks noGrp="1"/>
          </p:cNvSpPr>
          <p:nvPr>
            <p:ph idx="1"/>
          </p:nvPr>
        </p:nvSpPr>
        <p:spPr>
          <a:xfrm>
            <a:off x="1371599" y="1590413"/>
            <a:ext cx="5566095" cy="3652706"/>
          </a:xfrm>
        </p:spPr>
        <p:txBody>
          <a:bodyPr>
            <a:normAutofit fontScale="92500" lnSpcReduction="20000"/>
          </a:bodyPr>
          <a:lstStyle/>
          <a:p>
            <a:pPr algn="just">
              <a:buClr>
                <a:srgbClr val="002060"/>
              </a:buCl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The unit can be controlled from a laptop or tablet PC and weighs 1.7kg, with two aroma dispensing units. Fig. 2.4. shows the final aroma generator.</a:t>
            </a:r>
            <a:endParaRPr lang="en-IN" sz="1600" dirty="0">
              <a:latin typeface="Times New Roman" panose="02020603050405020304" pitchFamily="18" charset="0"/>
              <a:cs typeface="Times New Roman" panose="02020603050405020304" pitchFamily="18" charset="0"/>
            </a:endParaRPr>
          </a:p>
          <a:p>
            <a:pPr algn="just">
              <a:buClr>
                <a:srgbClr val="002060"/>
              </a:buCl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The intended application of this device is an aroma training game, which has three elements; one training game and two sensory games. </a:t>
            </a:r>
          </a:p>
          <a:p>
            <a:pPr algn="just">
              <a:buClr>
                <a:srgbClr val="002060"/>
              </a:buCl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Training Game – the user is presented with an aroma selected from the graphical user interface (GUI).</a:t>
            </a:r>
          </a:p>
          <a:p>
            <a:pPr algn="just">
              <a:buClr>
                <a:srgbClr val="002060"/>
              </a:buCl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Sensory Game 1: Aroma Identification – the user is presented with an unknown aroma and the task is to match the aroma with possible options from the GUI.</a:t>
            </a:r>
          </a:p>
          <a:p>
            <a:pPr algn="just">
              <a:buClr>
                <a:srgbClr val="002060"/>
              </a:buCl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Sensory Game 2: Aroma Discrimination – the user is presented with three aromas, one after the other, and the task is to identify the sample that has a different smell,</a:t>
            </a:r>
          </a:p>
          <a:p>
            <a:pPr marL="0" indent="0" algn="just">
              <a:buClr>
                <a:srgbClr val="002060"/>
              </a:buClr>
              <a:buNone/>
            </a:pPr>
            <a:r>
              <a:rPr lang="en-US" sz="1600" dirty="0">
                <a:latin typeface="Times New Roman" panose="02020603050405020304" pitchFamily="18" charset="0"/>
                <a:cs typeface="Times New Roman" panose="02020603050405020304" pitchFamily="18" charset="0"/>
              </a:rPr>
              <a:t>        e.g. cinnamon, chocolate, Lemongrass.</a:t>
            </a:r>
          </a:p>
          <a:p>
            <a:pPr marL="0" indent="0" algn="just">
              <a:buClr>
                <a:srgbClr val="002060"/>
              </a:buClr>
              <a:buNone/>
            </a:pPr>
            <a:endParaRPr lang="en-US" sz="1600" dirty="0">
              <a:latin typeface="Times New Roman" panose="02020603050405020304" pitchFamily="18" charset="0"/>
              <a:cs typeface="Times New Roman" panose="02020603050405020304" pitchFamily="18" charset="0"/>
            </a:endParaRPr>
          </a:p>
          <a:p>
            <a:pPr algn="just">
              <a:buClr>
                <a:srgbClr val="002060"/>
              </a:buClr>
              <a:buFont typeface="Franklin Gothic Book" panose="020B0503020102020204" pitchFamily="34" charset="0"/>
              <a:buChar char="►"/>
            </a:pPr>
            <a:endParaRPr lang="en-IN" sz="1600" dirty="0">
              <a:latin typeface="Times New Roman" panose="02020603050405020304" pitchFamily="18" charset="0"/>
              <a:cs typeface="Times New Roman" panose="02020603050405020304" pitchFamily="18" charset="0"/>
            </a:endParaRPr>
          </a:p>
        </p:txBody>
      </p:sp>
      <p:pic>
        <p:nvPicPr>
          <p:cNvPr id="5" name="image26.jpeg">
            <a:extLst>
              <a:ext uri="{FF2B5EF4-FFF2-40B4-BE49-F238E27FC236}">
                <a16:creationId xmlns:a16="http://schemas.microsoft.com/office/drawing/2014/main" id="{97D41A7B-EE48-4BF6-B213-812D9EEFE030}"/>
              </a:ext>
            </a:extLst>
          </p:cNvPr>
          <p:cNvPicPr/>
          <p:nvPr/>
        </p:nvPicPr>
        <p:blipFill>
          <a:blip r:embed="rId2" cstate="print"/>
          <a:stretch>
            <a:fillRect/>
          </a:stretch>
        </p:blipFill>
        <p:spPr>
          <a:xfrm>
            <a:off x="7189365" y="2214694"/>
            <a:ext cx="3498209" cy="2810312"/>
          </a:xfrm>
          <a:prstGeom prst="rect">
            <a:avLst/>
          </a:prstGeom>
        </p:spPr>
      </p:pic>
      <p:sp>
        <p:nvSpPr>
          <p:cNvPr id="6" name="TextBox 5">
            <a:extLst>
              <a:ext uri="{FF2B5EF4-FFF2-40B4-BE49-F238E27FC236}">
                <a16:creationId xmlns:a16="http://schemas.microsoft.com/office/drawing/2014/main" id="{B4ACF3E4-4237-4409-815C-BCC9A2CD82A9}"/>
              </a:ext>
            </a:extLst>
          </p:cNvPr>
          <p:cNvSpPr txBox="1"/>
          <p:nvPr/>
        </p:nvSpPr>
        <p:spPr>
          <a:xfrm>
            <a:off x="7583647" y="5243119"/>
            <a:ext cx="3463255" cy="369332"/>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Fig. 2.4. Completed aroma generator.</a:t>
            </a:r>
            <a:r>
              <a:rPr lang="en-US" b="1" dirty="0"/>
              <a:t>	</a:t>
            </a:r>
            <a:endParaRPr lang="en-IN" dirty="0"/>
          </a:p>
        </p:txBody>
      </p:sp>
    </p:spTree>
    <p:extLst>
      <p:ext uri="{BB962C8B-B14F-4D97-AF65-F5344CB8AC3E}">
        <p14:creationId xmlns:p14="http://schemas.microsoft.com/office/powerpoint/2010/main" val="2003413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25EF9-07C6-4BA9-88AB-24F51EF5A88D}"/>
              </a:ext>
            </a:extLst>
          </p:cNvPr>
          <p:cNvSpPr>
            <a:spLocks noGrp="1"/>
          </p:cNvSpPr>
          <p:nvPr>
            <p:ph type="title"/>
          </p:nvPr>
        </p:nvSpPr>
        <p:spPr>
          <a:xfrm>
            <a:off x="1371600" y="518020"/>
            <a:ext cx="5524150" cy="421547"/>
          </a:xfrm>
        </p:spPr>
        <p:txBody>
          <a:bodyPr>
            <a:noAutofit/>
          </a:bodyPr>
          <a:lstStyle/>
          <a:p>
            <a:r>
              <a:rPr lang="en-US" sz="3200" b="1" i="1" u="sng" dirty="0">
                <a:latin typeface="Times New Roman" panose="02020603050405020304" pitchFamily="18" charset="0"/>
                <a:cs typeface="Times New Roman" panose="02020603050405020304" pitchFamily="18" charset="0"/>
              </a:rPr>
              <a:t>EXPERIMENTS</a:t>
            </a:r>
            <a:br>
              <a:rPr lang="en-IN" sz="3200" b="1" i="1" u="sng" dirty="0">
                <a:latin typeface="Times New Roman" panose="02020603050405020304" pitchFamily="18" charset="0"/>
                <a:cs typeface="Times New Roman" panose="02020603050405020304" pitchFamily="18" charset="0"/>
              </a:rPr>
            </a:br>
            <a:endParaRPr lang="en-IN" sz="3200" b="1" i="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124160-A981-4FD8-9CE6-E02260EA8640}"/>
              </a:ext>
            </a:extLst>
          </p:cNvPr>
          <p:cNvSpPr>
            <a:spLocks noGrp="1"/>
          </p:cNvSpPr>
          <p:nvPr>
            <p:ph idx="1"/>
          </p:nvPr>
        </p:nvSpPr>
        <p:spPr>
          <a:xfrm>
            <a:off x="1371600" y="1325461"/>
            <a:ext cx="5448650" cy="5318620"/>
          </a:xfrm>
        </p:spPr>
        <p:txBody>
          <a:bodyPr>
            <a:normAutofit fontScale="92500" lnSpcReduction="10000"/>
          </a:bodyPr>
          <a:lstStyle/>
          <a:p>
            <a:pPr algn="just">
              <a:buClr>
                <a:srgbClr val="002060"/>
              </a:buCl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Two sets of experiments were conducted to evaluate the developed olfactory display. </a:t>
            </a:r>
          </a:p>
          <a:p>
            <a:pPr algn="just">
              <a:buClr>
                <a:srgbClr val="002060"/>
              </a:buCl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The first experiments tested the basic functionality of the device to replicate the events in the proposed sensory games. </a:t>
            </a:r>
          </a:p>
          <a:p>
            <a:pPr algn="just">
              <a:buClr>
                <a:srgbClr val="002060"/>
              </a:buCl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The second set of trials were conducted with volunteer participants, to investigate intensity levels and detection/recognition times for six different wine- related aromas.</a:t>
            </a:r>
          </a:p>
          <a:p>
            <a:pPr algn="just">
              <a:buClr>
                <a:srgbClr val="002060"/>
              </a:buCl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A total of 15 healthy volunteers (were aged 20-25, with 6 females and 9 males) were recruited to participate in the olfactory display evaluation.</a:t>
            </a:r>
          </a:p>
          <a:p>
            <a:pPr algn="just">
              <a:buClr>
                <a:srgbClr val="002060"/>
              </a:buCl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The experimental set-up for testing volunteers is shown in Fig. 2.5. The participants were asked to sit at a computer desk, with the olfactory display in front of them (around 30 cm away). They were then asked to lean forward, into the vertical vortex generated by the axial fan.</a:t>
            </a:r>
          </a:p>
          <a:p>
            <a:pPr algn="just">
              <a:buClr>
                <a:srgbClr val="002060"/>
              </a:buCl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Subjects were told to give verbal indications when they could smell the aroma (detection) and give a running commentary of guesses regarding what the flavor of the aroma was (recognition). The six aromas, listed in Table I, were used for the volunteer experiments. </a:t>
            </a:r>
            <a:endParaRPr lang="en-IN" sz="1600" dirty="0">
              <a:latin typeface="Times New Roman" panose="02020603050405020304" pitchFamily="18" charset="0"/>
              <a:cs typeface="Times New Roman" panose="02020603050405020304" pitchFamily="18" charset="0"/>
            </a:endParaRPr>
          </a:p>
          <a:p>
            <a:pPr algn="just">
              <a:buClr>
                <a:srgbClr val="002060"/>
              </a:buClr>
              <a:buFont typeface="Franklin Gothic Book" panose="020B0503020102020204" pitchFamily="34" charset="0"/>
              <a:buChar char="►"/>
            </a:pPr>
            <a:endParaRPr lang="en-IN" dirty="0"/>
          </a:p>
        </p:txBody>
      </p:sp>
      <p:pic>
        <p:nvPicPr>
          <p:cNvPr id="4" name="image25.jpeg">
            <a:extLst>
              <a:ext uri="{FF2B5EF4-FFF2-40B4-BE49-F238E27FC236}">
                <a16:creationId xmlns:a16="http://schemas.microsoft.com/office/drawing/2014/main" id="{017141E2-3D7D-4AF9-AAD7-B0ADFC6D06D6}"/>
              </a:ext>
            </a:extLst>
          </p:cNvPr>
          <p:cNvPicPr/>
          <p:nvPr/>
        </p:nvPicPr>
        <p:blipFill>
          <a:blip r:embed="rId2" cstate="print"/>
          <a:stretch>
            <a:fillRect/>
          </a:stretch>
        </p:blipFill>
        <p:spPr>
          <a:xfrm>
            <a:off x="7097085" y="1786856"/>
            <a:ext cx="3582100" cy="2888128"/>
          </a:xfrm>
          <a:prstGeom prst="rect">
            <a:avLst/>
          </a:prstGeom>
        </p:spPr>
      </p:pic>
      <p:sp>
        <p:nvSpPr>
          <p:cNvPr id="5" name="TextBox 4">
            <a:extLst>
              <a:ext uri="{FF2B5EF4-FFF2-40B4-BE49-F238E27FC236}">
                <a16:creationId xmlns:a16="http://schemas.microsoft.com/office/drawing/2014/main" id="{9E80E892-9381-446B-BB18-AA6FEB49BF12}"/>
              </a:ext>
            </a:extLst>
          </p:cNvPr>
          <p:cNvSpPr txBox="1"/>
          <p:nvPr/>
        </p:nvSpPr>
        <p:spPr>
          <a:xfrm>
            <a:off x="6820250" y="4848837"/>
            <a:ext cx="4286774" cy="1138773"/>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Fig. 2.5. Experimental set-up for tests with volunteers.</a:t>
            </a:r>
            <a:r>
              <a:rPr lang="en-US" b="1" dirty="0"/>
              <a:t>	</a:t>
            </a:r>
            <a:endParaRPr lang="en-IN" dirty="0"/>
          </a:p>
          <a:p>
            <a:r>
              <a:rPr lang="en-US" b="1" dirty="0"/>
              <a:t> </a:t>
            </a:r>
            <a:endParaRPr lang="en-IN" dirty="0"/>
          </a:p>
          <a:p>
            <a:endParaRPr lang="en-IN" dirty="0"/>
          </a:p>
        </p:txBody>
      </p:sp>
    </p:spTree>
    <p:extLst>
      <p:ext uri="{BB962C8B-B14F-4D97-AF65-F5344CB8AC3E}">
        <p14:creationId xmlns:p14="http://schemas.microsoft.com/office/powerpoint/2010/main" val="3027828005"/>
      </p:ext>
    </p:extLst>
  </p:cSld>
  <p:clrMapOvr>
    <a:masterClrMapping/>
  </p:clrMapOvr>
</p:sld>
</file>

<file path=ppt/theme/theme1.xml><?xml version="1.0" encoding="utf-8"?>
<a:theme xmlns:a="http://schemas.openxmlformats.org/drawingml/2006/main" name="Crop">
  <a:themeElements>
    <a:clrScheme name="Custom 8">
      <a:dk1>
        <a:sysClr val="windowText" lastClr="000000"/>
      </a:dk1>
      <a:lt1>
        <a:srgbClr val="FFFFFF"/>
      </a:lt1>
      <a:dk2>
        <a:srgbClr val="002060"/>
      </a:dk2>
      <a:lt2>
        <a:srgbClr val="F2F2F2"/>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
  <TotalTime>0</TotalTime>
  <Words>2614</Words>
  <Application>Microsoft Office PowerPoint</Application>
  <PresentationFormat>Widescreen</PresentationFormat>
  <Paragraphs>117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Franklin Gothic Book</vt:lpstr>
      <vt:lpstr>Garamond</vt:lpstr>
      <vt:lpstr>Times New Roman</vt:lpstr>
      <vt:lpstr>Wingdings</vt:lpstr>
      <vt:lpstr>Crop</vt:lpstr>
      <vt:lpstr>“DEVELOPMENT OF A THERMAL-BASED OLFACTORY DISPLAY FOR AROMA SENSORY TRAINING” </vt:lpstr>
      <vt:lpstr>CONTENTS TO BE COVERED</vt:lpstr>
      <vt:lpstr>INTRODUCTION</vt:lpstr>
      <vt:lpstr>MATERIALS</vt:lpstr>
      <vt:lpstr>Aroma Dispenser</vt:lpstr>
      <vt:lpstr>Tabular Column of Tasting Notes</vt:lpstr>
      <vt:lpstr>Block Diagram of the System</vt:lpstr>
      <vt:lpstr>Complete Aroma Generator System </vt:lpstr>
      <vt:lpstr>EXPERIMENTS </vt:lpstr>
      <vt:lpstr>PowerPoint Presentation</vt:lpstr>
      <vt:lpstr>RESULTS </vt:lpstr>
      <vt:lpstr>PowerPoint Presentation</vt:lpstr>
      <vt:lpstr>Intensity Testing </vt:lpstr>
      <vt:lpstr>Volunteer Testing</vt:lpstr>
      <vt:lpstr>PowerPoint Presentation</vt:lpstr>
      <vt:lpstr>CONCLUSION</vt:lpstr>
      <vt:lpstr>REFERENCES</vt:lpstr>
      <vt:lpstr>THANKYOU FOR YOUR PATIENCE!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 THERMAL-BASED OLFACTORY DISPLAY FOR AROMA SENSORY TRAINING”</dc:title>
  <dc:creator>VISHAL G YADAV</dc:creator>
  <cp:lastModifiedBy>VISHAL G YADAV</cp:lastModifiedBy>
  <cp:revision>32</cp:revision>
  <dcterms:created xsi:type="dcterms:W3CDTF">2020-04-10T13:30:58Z</dcterms:created>
  <dcterms:modified xsi:type="dcterms:W3CDTF">2020-05-31T16:54:37Z</dcterms:modified>
</cp:coreProperties>
</file>