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315" r:id="rId3"/>
    <p:sldId id="257" r:id="rId4"/>
    <p:sldId id="316" r:id="rId5"/>
    <p:sldId id="317" r:id="rId6"/>
    <p:sldId id="318" r:id="rId7"/>
    <p:sldId id="31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6256E4-FD56-4EBC-B9BF-B8AE2072324D}">
          <p14:sldIdLst>
            <p14:sldId id="256"/>
            <p14:sldId id="315"/>
            <p14:sldId id="257"/>
            <p14:sldId id="316"/>
            <p14:sldId id="317"/>
            <p14:sldId id="318"/>
            <p14:sldId id="319"/>
          </p14:sldIdLst>
        </p14:section>
        <p14:section name="Untitled Section" id="{AF4CE60E-8C01-4879-8C88-3B3C2319E643}">
          <p14:sldIdLst/>
        </p14:section>
      </p14:sectionLst>
    </p:ext>
    <p:ext uri="{EFAFB233-063F-42B5-8137-9DF3F51BA10A}">
      <p15:sldGuideLst xmlns:p15="http://schemas.microsoft.com/office/powerpoint/2012/main">
        <p15:guide id="1" orient="horz" pos="2136" userDrawn="1">
          <p15:clr>
            <a:srgbClr val="A4A3A4"/>
          </p15:clr>
        </p15:guide>
        <p15:guide id="2" pos="3817"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1517" autoAdjust="0"/>
  </p:normalViewPr>
  <p:slideViewPr>
    <p:cSldViewPr snapToGrid="0" showGuides="1">
      <p:cViewPr varScale="1">
        <p:scale>
          <a:sx n="74" d="100"/>
          <a:sy n="74" d="100"/>
        </p:scale>
        <p:origin x="811" y="67"/>
      </p:cViewPr>
      <p:guideLst>
        <p:guide orient="horz" pos="2136"/>
        <p:guide pos="3817"/>
        <p:guide orient="horz" pos="2160"/>
      </p:guideLst>
    </p:cSldViewPr>
  </p:slideViewPr>
  <p:outlineViewPr>
    <p:cViewPr>
      <p:scale>
        <a:sx n="33" d="100"/>
        <a:sy n="33" d="100"/>
      </p:scale>
      <p:origin x="0" y="3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782DC3-D1E8-4752-9FE9-F8B3610D93D0}" type="datetimeFigureOut">
              <a:rPr lang="en-US" smtClean="0"/>
              <a:t>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82D70E-2392-4D81-A521-F0C8676E9D14}" type="slidenum">
              <a:rPr lang="en-US" smtClean="0"/>
              <a:t>‹#›</a:t>
            </a:fld>
            <a:endParaRPr lang="en-US"/>
          </a:p>
        </p:txBody>
      </p:sp>
    </p:spTree>
    <p:extLst>
      <p:ext uri="{BB962C8B-B14F-4D97-AF65-F5344CB8AC3E}">
        <p14:creationId xmlns:p14="http://schemas.microsoft.com/office/powerpoint/2010/main" val="1780619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82D70E-2392-4D81-A521-F0C8676E9D14}" type="slidenum">
              <a:rPr lang="en-US" smtClean="0"/>
              <a:t>1</a:t>
            </a:fld>
            <a:endParaRPr lang="en-US"/>
          </a:p>
        </p:txBody>
      </p:sp>
    </p:spTree>
    <p:extLst>
      <p:ext uri="{BB962C8B-B14F-4D97-AF65-F5344CB8AC3E}">
        <p14:creationId xmlns:p14="http://schemas.microsoft.com/office/powerpoint/2010/main" val="458477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82D70E-2392-4D81-A521-F0C8676E9D14}" type="slidenum">
              <a:rPr lang="en-US" smtClean="0"/>
              <a:t>4</a:t>
            </a:fld>
            <a:endParaRPr lang="en-US"/>
          </a:p>
        </p:txBody>
      </p:sp>
    </p:spTree>
    <p:extLst>
      <p:ext uri="{BB962C8B-B14F-4D97-AF65-F5344CB8AC3E}">
        <p14:creationId xmlns:p14="http://schemas.microsoft.com/office/powerpoint/2010/main" val="2258367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3DFF84F-1315-419D-A90B-2A059CBB4816}" type="datetime1">
              <a:rPr lang="en-US" smtClean="0"/>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37F56-E672-494D-8224-4B2C38622DE8}" type="slidenum">
              <a:rPr lang="en-US" smtClean="0"/>
              <a:pPr/>
              <a:t>‹#›</a:t>
            </a:fld>
            <a:endParaRPr lang="en-US"/>
          </a:p>
        </p:txBody>
      </p:sp>
    </p:spTree>
    <p:extLst>
      <p:ext uri="{BB962C8B-B14F-4D97-AF65-F5344CB8AC3E}">
        <p14:creationId xmlns:p14="http://schemas.microsoft.com/office/powerpoint/2010/main" val="2727348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2A2B1-5998-406F-BD16-30A1264A38FD}" type="datetime1">
              <a:rPr lang="en-US" smtClean="0"/>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37F56-E672-494D-8224-4B2C38622DE8}" type="slidenum">
              <a:rPr lang="en-US" smtClean="0"/>
              <a:pPr/>
              <a:t>‹#›</a:t>
            </a:fld>
            <a:endParaRPr lang="en-US"/>
          </a:p>
        </p:txBody>
      </p:sp>
    </p:spTree>
    <p:extLst>
      <p:ext uri="{BB962C8B-B14F-4D97-AF65-F5344CB8AC3E}">
        <p14:creationId xmlns:p14="http://schemas.microsoft.com/office/powerpoint/2010/main" val="310766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A0B37B-2C00-449B-94FB-43E47D4B178E}" type="datetime1">
              <a:rPr lang="en-US" smtClean="0"/>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37F56-E672-494D-8224-4B2C38622DE8}" type="slidenum">
              <a:rPr lang="en-US" smtClean="0"/>
              <a:pPr/>
              <a:t>‹#›</a:t>
            </a:fld>
            <a:endParaRPr lang="en-US"/>
          </a:p>
        </p:txBody>
      </p:sp>
    </p:spTree>
    <p:extLst>
      <p:ext uri="{BB962C8B-B14F-4D97-AF65-F5344CB8AC3E}">
        <p14:creationId xmlns:p14="http://schemas.microsoft.com/office/powerpoint/2010/main" val="45508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FBA06F-CCD0-4419-94AC-3CF2BBB962A9}" type="datetime1">
              <a:rPr lang="en-US" smtClean="0"/>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37F56-E672-494D-8224-4B2C38622DE8}" type="slidenum">
              <a:rPr lang="en-US" smtClean="0"/>
              <a:pPr/>
              <a:t>‹#›</a:t>
            </a:fld>
            <a:endParaRPr lang="en-US"/>
          </a:p>
        </p:txBody>
      </p:sp>
    </p:spTree>
    <p:extLst>
      <p:ext uri="{BB962C8B-B14F-4D97-AF65-F5344CB8AC3E}">
        <p14:creationId xmlns:p14="http://schemas.microsoft.com/office/powerpoint/2010/main" val="1676137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0069DF-A725-402B-B861-9FD9FCF479D2}" type="datetime1">
              <a:rPr lang="en-US" smtClean="0"/>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37F56-E672-494D-8224-4B2C38622DE8}" type="slidenum">
              <a:rPr lang="en-US" smtClean="0"/>
              <a:pPr/>
              <a:t>‹#›</a:t>
            </a:fld>
            <a:endParaRPr lang="en-US"/>
          </a:p>
        </p:txBody>
      </p:sp>
    </p:spTree>
    <p:extLst>
      <p:ext uri="{BB962C8B-B14F-4D97-AF65-F5344CB8AC3E}">
        <p14:creationId xmlns:p14="http://schemas.microsoft.com/office/powerpoint/2010/main" val="1049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28625B-DC99-4D4C-90B4-F2D2ACDA1C90}" type="datetime1">
              <a:rPr lang="en-US" smtClean="0"/>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037F56-E672-494D-8224-4B2C38622DE8}" type="slidenum">
              <a:rPr lang="en-US" smtClean="0"/>
              <a:pPr/>
              <a:t>‹#›</a:t>
            </a:fld>
            <a:endParaRPr lang="en-US"/>
          </a:p>
        </p:txBody>
      </p:sp>
    </p:spTree>
    <p:extLst>
      <p:ext uri="{BB962C8B-B14F-4D97-AF65-F5344CB8AC3E}">
        <p14:creationId xmlns:p14="http://schemas.microsoft.com/office/powerpoint/2010/main" val="2669148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2AC7DD8-882E-4A6F-94AA-1EB04ADCBB4D}" type="datetime1">
              <a:rPr lang="en-US" smtClean="0"/>
              <a:t>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037F56-E672-494D-8224-4B2C38622DE8}" type="slidenum">
              <a:rPr lang="en-US" smtClean="0"/>
              <a:pPr/>
              <a:t>‹#›</a:t>
            </a:fld>
            <a:endParaRPr lang="en-US"/>
          </a:p>
        </p:txBody>
      </p:sp>
    </p:spTree>
    <p:extLst>
      <p:ext uri="{BB962C8B-B14F-4D97-AF65-F5344CB8AC3E}">
        <p14:creationId xmlns:p14="http://schemas.microsoft.com/office/powerpoint/2010/main" val="1289822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415077-44B7-4EA2-A217-00A9B366486E}" type="datetime1">
              <a:rPr lang="en-US" smtClean="0"/>
              <a:t>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037F56-E672-494D-8224-4B2C38622DE8}" type="slidenum">
              <a:rPr lang="en-US" smtClean="0"/>
              <a:pPr/>
              <a:t>‹#›</a:t>
            </a:fld>
            <a:endParaRPr lang="en-US"/>
          </a:p>
        </p:txBody>
      </p:sp>
    </p:spTree>
    <p:extLst>
      <p:ext uri="{BB962C8B-B14F-4D97-AF65-F5344CB8AC3E}">
        <p14:creationId xmlns:p14="http://schemas.microsoft.com/office/powerpoint/2010/main" val="718981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471097-FA9D-4C98-BF9A-D53D84943D60}" type="datetime1">
              <a:rPr lang="en-US" smtClean="0"/>
              <a:t>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037F56-E672-494D-8224-4B2C38622DE8}" type="slidenum">
              <a:rPr lang="en-US" smtClean="0"/>
              <a:pPr/>
              <a:t>‹#›</a:t>
            </a:fld>
            <a:endParaRPr lang="en-US"/>
          </a:p>
        </p:txBody>
      </p:sp>
    </p:spTree>
    <p:extLst>
      <p:ext uri="{BB962C8B-B14F-4D97-AF65-F5344CB8AC3E}">
        <p14:creationId xmlns:p14="http://schemas.microsoft.com/office/powerpoint/2010/main" val="2023250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p:cNvSpPr>
            <a:spLocks noGrp="1"/>
          </p:cNvSpPr>
          <p:nvPr>
            <p:ph type="dt" sz="half" idx="10"/>
          </p:nvPr>
        </p:nvSpPr>
        <p:spPr/>
        <p:txBody>
          <a:bodyPr/>
          <a:lstStyle/>
          <a:p>
            <a:fld id="{44A17B81-E75E-4B56-8858-85467E68E0E8}" type="datetime1">
              <a:rPr lang="en-US" smtClean="0"/>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037F56-E672-494D-8224-4B2C38622DE8}" type="slidenum">
              <a:rPr lang="en-US" smtClean="0"/>
              <a:pPr/>
              <a:t>‹#›</a:t>
            </a:fld>
            <a:endParaRPr lang="en-US"/>
          </a:p>
        </p:txBody>
      </p:sp>
    </p:spTree>
    <p:extLst>
      <p:ext uri="{BB962C8B-B14F-4D97-AF65-F5344CB8AC3E}">
        <p14:creationId xmlns:p14="http://schemas.microsoft.com/office/powerpoint/2010/main" val="1729253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p:cNvSpPr>
            <a:spLocks noGrp="1"/>
          </p:cNvSpPr>
          <p:nvPr>
            <p:ph type="dt" sz="half" idx="10"/>
          </p:nvPr>
        </p:nvSpPr>
        <p:spPr/>
        <p:txBody>
          <a:bodyPr/>
          <a:lstStyle/>
          <a:p>
            <a:fld id="{B50685CA-CD78-4931-87DB-C28141DF72AE}" type="datetime1">
              <a:rPr lang="en-US" smtClean="0"/>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037F56-E672-494D-8224-4B2C38622DE8}" type="slidenum">
              <a:rPr lang="en-US" smtClean="0"/>
              <a:pPr/>
              <a:t>‹#›</a:t>
            </a:fld>
            <a:endParaRPr lang="en-US"/>
          </a:p>
        </p:txBody>
      </p:sp>
    </p:spTree>
    <p:extLst>
      <p:ext uri="{BB962C8B-B14F-4D97-AF65-F5344CB8AC3E}">
        <p14:creationId xmlns:p14="http://schemas.microsoft.com/office/powerpoint/2010/main" val="3395711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8070AC-E8BA-4EBC-8A45-690B42985DEF}" type="datetime1">
              <a:rPr lang="en-US" smtClean="0"/>
              <a:t>1/1/2020</a:t>
            </a:fld>
            <a:endParaRPr lang="en-US"/>
          </a:p>
        </p:txBody>
      </p:sp>
      <p:sp>
        <p:nvSpPr>
          <p:cNvPr id="5" name="Footer Placeholder 4"/>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037F56-E672-494D-8224-4B2C38622DE8}" type="slidenum">
              <a:rPr lang="en-US" smtClean="0"/>
              <a:pPr/>
              <a:t>‹#›</a:t>
            </a:fld>
            <a:endParaRPr lang="en-US"/>
          </a:p>
        </p:txBody>
      </p:sp>
    </p:spTree>
    <p:extLst>
      <p:ext uri="{BB962C8B-B14F-4D97-AF65-F5344CB8AC3E}">
        <p14:creationId xmlns:p14="http://schemas.microsoft.com/office/powerpoint/2010/main" val="4155267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urldefense.proofpoint.com/v2/url?u=https-3A__twitter.com_autodeskindia_status_1181931627808612352&amp;d=DwMFaQ&amp;c=76Q6Tcqc-t2x0ciWn7KFdCiqt6IQ7a_IF9uzNzd_2pA&amp;r=7WKaIa7Y-LhTEYbYQcrRl5ZaJRl-DcMIOjHYtousdx8&amp;m=JcPsU0pDWo2FGSQ2uv0p9JBJu1643Yzo6Dp6wgWZiZ4&amp;s=S8r26afzVz9PSozVgTNOmPxc1y51mChFFBOSur-h_Mk&amp;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261625" y="74078"/>
            <a:ext cx="11592551" cy="981545"/>
          </a:xfrm>
          <a:noFill/>
          <a:ln w="3175">
            <a:solidFill>
              <a:schemeClr val="tx1"/>
            </a:solidFill>
          </a:ln>
        </p:spPr>
        <p:txBody>
          <a:bodyPr anchor="ctr">
            <a:noAutofit/>
          </a:bodyPr>
          <a:lstStyle/>
          <a:p>
            <a:r>
              <a:rPr lang="en-US" sz="2601" b="1" dirty="0">
                <a:solidFill>
                  <a:schemeClr val="accent1">
                    <a:lumMod val="50000"/>
                  </a:schemeClr>
                </a:solidFill>
                <a:latin typeface="+mn-lt"/>
                <a:cs typeface="Times New Roman" panose="02020603050405020304" pitchFamily="18" charset="0"/>
              </a:rPr>
              <a:t>Indian Technology Innovation and Entrepreneurship Conclave</a:t>
            </a:r>
            <a:br>
              <a:rPr lang="en-US" sz="3200" b="1" dirty="0">
                <a:solidFill>
                  <a:schemeClr val="accent1">
                    <a:lumMod val="50000"/>
                  </a:schemeClr>
                </a:solidFill>
                <a:latin typeface="+mn-lt"/>
                <a:cs typeface="Times New Roman" panose="02020603050405020304" pitchFamily="18" charset="0"/>
              </a:rPr>
            </a:br>
            <a:r>
              <a:rPr lang="en-US" sz="2201" b="1" dirty="0">
                <a:solidFill>
                  <a:schemeClr val="accent1">
                    <a:lumMod val="50000"/>
                  </a:schemeClr>
                </a:solidFill>
                <a:latin typeface="+mn-lt"/>
                <a:cs typeface="Times New Roman" panose="02020603050405020304" pitchFamily="18" charset="0"/>
              </a:rPr>
              <a:t>(I-TEC – 3&amp;4 January, 2020 - Reva University, Bangalore)</a:t>
            </a:r>
            <a:br>
              <a:rPr lang="en-US" sz="2201" b="1" dirty="0">
                <a:solidFill>
                  <a:schemeClr val="accent1">
                    <a:lumMod val="50000"/>
                  </a:schemeClr>
                </a:solidFill>
                <a:latin typeface="+mn-lt"/>
                <a:cs typeface="Times New Roman" panose="02020603050405020304" pitchFamily="18" charset="0"/>
              </a:rPr>
            </a:br>
            <a:r>
              <a:rPr lang="en-US" sz="2201" b="1" dirty="0">
                <a:solidFill>
                  <a:schemeClr val="accent1">
                    <a:lumMod val="50000"/>
                  </a:schemeClr>
                </a:solidFill>
                <a:latin typeface="+mn-lt"/>
                <a:cs typeface="Times New Roman" panose="02020603050405020304" pitchFamily="18" charset="0"/>
              </a:rPr>
              <a:t>Presentation on innovative project grant for student</a:t>
            </a:r>
            <a:endParaRPr lang="en-US" sz="2201" b="1" dirty="0">
              <a:solidFill>
                <a:srgbClr val="C00000"/>
              </a:solidFill>
              <a:latin typeface="+mn-lt"/>
              <a:cs typeface="Times New Roman" panose="02020603050405020304" pitchFamily="18" charset="0"/>
            </a:endParaRPr>
          </a:p>
        </p:txBody>
      </p:sp>
      <p:sp>
        <p:nvSpPr>
          <p:cNvPr id="2" name="Rectangle 1"/>
          <p:cNvSpPr/>
          <p:nvPr/>
        </p:nvSpPr>
        <p:spPr>
          <a:xfrm>
            <a:off x="304801" y="1186402"/>
            <a:ext cx="11887202" cy="3732560"/>
          </a:xfrm>
          <a:prstGeom prst="rect">
            <a:avLst/>
          </a:prstGeom>
        </p:spPr>
        <p:txBody>
          <a:bodyPr wrap="square">
            <a:spAutoFit/>
          </a:bodyPr>
          <a:lstStyle/>
          <a:p>
            <a:pPr>
              <a:lnSpc>
                <a:spcPct val="80000"/>
              </a:lnSpc>
            </a:pPr>
            <a:r>
              <a:rPr lang="en-IN" sz="2201" b="1" dirty="0">
                <a:solidFill>
                  <a:schemeClr val="accent1">
                    <a:lumMod val="50000"/>
                  </a:schemeClr>
                </a:solidFill>
                <a:cs typeface="Times New Roman" panose="02020603050405020304" pitchFamily="18" charset="0"/>
              </a:rPr>
              <a:t>Title of the innovation:   </a:t>
            </a:r>
            <a:r>
              <a:rPr lang="en-US" sz="2201" b="1" dirty="0">
                <a:solidFill>
                  <a:schemeClr val="accent1">
                    <a:lumMod val="50000"/>
                  </a:schemeClr>
                </a:solidFill>
                <a:cs typeface="Times New Roman" panose="02020603050405020304" pitchFamily="18" charset="0"/>
              </a:rPr>
              <a:t>Smart Shopping Companion</a:t>
            </a:r>
            <a:endParaRPr lang="en-IN" sz="2201" b="1" dirty="0">
              <a:solidFill>
                <a:schemeClr val="accent1">
                  <a:lumMod val="50000"/>
                </a:schemeClr>
              </a:solidFill>
              <a:cs typeface="Times New Roman" panose="02020603050405020304" pitchFamily="18" charset="0"/>
            </a:endParaRPr>
          </a:p>
          <a:p>
            <a:pPr>
              <a:lnSpc>
                <a:spcPct val="80000"/>
              </a:lnSpc>
            </a:pPr>
            <a:endParaRPr lang="en-IN" sz="2201" b="1" dirty="0">
              <a:solidFill>
                <a:schemeClr val="accent1">
                  <a:lumMod val="50000"/>
                </a:schemeClr>
              </a:solidFill>
              <a:cs typeface="Times New Roman" panose="02020603050405020304" pitchFamily="18" charset="0"/>
            </a:endParaRPr>
          </a:p>
          <a:p>
            <a:pPr>
              <a:lnSpc>
                <a:spcPct val="80000"/>
              </a:lnSpc>
            </a:pPr>
            <a:r>
              <a:rPr lang="en-IN" sz="2201" b="1" dirty="0">
                <a:solidFill>
                  <a:schemeClr val="accent1">
                    <a:lumMod val="50000"/>
                  </a:schemeClr>
                </a:solidFill>
                <a:cs typeface="Times New Roman" panose="02020603050405020304" pitchFamily="18" charset="0"/>
              </a:rPr>
              <a:t>Name of the lead student making presentation: </a:t>
            </a:r>
            <a:r>
              <a:rPr lang="en-US" sz="2400" dirty="0"/>
              <a:t> </a:t>
            </a:r>
            <a:r>
              <a:rPr lang="en-US" sz="2201" b="1" dirty="0">
                <a:solidFill>
                  <a:schemeClr val="accent1">
                    <a:lumMod val="50000"/>
                  </a:schemeClr>
                </a:solidFill>
                <a:cs typeface="Times New Roman" panose="02020603050405020304" pitchFamily="18" charset="0"/>
              </a:rPr>
              <a:t>Harshith Kulkarni</a:t>
            </a:r>
            <a:r>
              <a:rPr lang="en-IN" sz="2201" b="1" dirty="0">
                <a:solidFill>
                  <a:schemeClr val="accent1">
                    <a:lumMod val="50000"/>
                  </a:schemeClr>
                </a:solidFill>
                <a:cs typeface="Times New Roman" panose="02020603050405020304" pitchFamily="18" charset="0"/>
              </a:rPr>
              <a:t>  </a:t>
            </a:r>
          </a:p>
          <a:p>
            <a:pPr>
              <a:lnSpc>
                <a:spcPct val="80000"/>
              </a:lnSpc>
            </a:pPr>
            <a:endParaRPr lang="en-IN" sz="2201" b="1" dirty="0">
              <a:solidFill>
                <a:schemeClr val="accent1">
                  <a:lumMod val="50000"/>
                </a:schemeClr>
              </a:solidFill>
              <a:cs typeface="Times New Roman" panose="02020603050405020304" pitchFamily="18" charset="0"/>
            </a:endParaRPr>
          </a:p>
          <a:p>
            <a:pPr>
              <a:lnSpc>
                <a:spcPct val="80000"/>
              </a:lnSpc>
            </a:pPr>
            <a:r>
              <a:rPr lang="en-IN" sz="2201" b="1" dirty="0">
                <a:solidFill>
                  <a:schemeClr val="accent1">
                    <a:lumMod val="50000"/>
                  </a:schemeClr>
                </a:solidFill>
                <a:cs typeface="Times New Roman" panose="02020603050405020304" pitchFamily="18" charset="0"/>
              </a:rPr>
              <a:t>Names of the other team members:</a:t>
            </a:r>
          </a:p>
          <a:p>
            <a:pPr>
              <a:lnSpc>
                <a:spcPct val="80000"/>
              </a:lnSpc>
            </a:pPr>
            <a:endParaRPr lang="en-IN" sz="2201" b="1" dirty="0">
              <a:solidFill>
                <a:schemeClr val="accent1">
                  <a:lumMod val="50000"/>
                </a:schemeClr>
              </a:solidFill>
              <a:cs typeface="Times New Roman" panose="02020603050405020304" pitchFamily="18" charset="0"/>
            </a:endParaRPr>
          </a:p>
          <a:p>
            <a:pPr>
              <a:lnSpc>
                <a:spcPct val="80000"/>
              </a:lnSpc>
            </a:pPr>
            <a:r>
              <a:rPr lang="en-IN" sz="2201" b="1" dirty="0">
                <a:solidFill>
                  <a:schemeClr val="accent1">
                    <a:lumMod val="50000"/>
                  </a:schemeClr>
                </a:solidFill>
                <a:cs typeface="Times New Roman" panose="02020603050405020304" pitchFamily="18" charset="0"/>
              </a:rPr>
              <a:t>1) </a:t>
            </a:r>
            <a:r>
              <a:rPr lang="en-US" sz="2201" b="1" dirty="0">
                <a:solidFill>
                  <a:schemeClr val="accent1">
                    <a:lumMod val="50000"/>
                  </a:schemeClr>
                </a:solidFill>
                <a:cs typeface="Times New Roman" panose="02020603050405020304" pitchFamily="18" charset="0"/>
              </a:rPr>
              <a:t>Vishal G Yadav </a:t>
            </a:r>
            <a:endParaRPr lang="en-IN" sz="2201" b="1" dirty="0">
              <a:solidFill>
                <a:schemeClr val="accent1">
                  <a:lumMod val="50000"/>
                </a:schemeClr>
              </a:solidFill>
              <a:cs typeface="Times New Roman" panose="02020603050405020304" pitchFamily="18" charset="0"/>
            </a:endParaRPr>
          </a:p>
          <a:p>
            <a:pPr>
              <a:lnSpc>
                <a:spcPct val="80000"/>
              </a:lnSpc>
            </a:pPr>
            <a:endParaRPr lang="en-IN" sz="2201" b="1" dirty="0">
              <a:solidFill>
                <a:schemeClr val="accent1">
                  <a:lumMod val="50000"/>
                </a:schemeClr>
              </a:solidFill>
              <a:cs typeface="Times New Roman" panose="02020603050405020304" pitchFamily="18" charset="0"/>
            </a:endParaRPr>
          </a:p>
          <a:p>
            <a:pPr>
              <a:lnSpc>
                <a:spcPct val="80000"/>
              </a:lnSpc>
            </a:pPr>
            <a:r>
              <a:rPr lang="en-IN" sz="2201" b="1" dirty="0">
                <a:solidFill>
                  <a:schemeClr val="accent1">
                    <a:lumMod val="50000"/>
                  </a:schemeClr>
                </a:solidFill>
                <a:cs typeface="Times New Roman" panose="02020603050405020304" pitchFamily="18" charset="0"/>
              </a:rPr>
              <a:t>2) </a:t>
            </a:r>
            <a:r>
              <a:rPr lang="en-US" sz="2201" b="1" dirty="0">
                <a:solidFill>
                  <a:schemeClr val="accent1">
                    <a:lumMod val="50000"/>
                  </a:schemeClr>
                </a:solidFill>
                <a:cs typeface="Times New Roman" panose="02020603050405020304" pitchFamily="18" charset="0"/>
              </a:rPr>
              <a:t>Touheed Kazmi</a:t>
            </a:r>
            <a:endParaRPr lang="en-IN" sz="2201" b="1" dirty="0">
              <a:solidFill>
                <a:schemeClr val="accent1">
                  <a:lumMod val="50000"/>
                </a:schemeClr>
              </a:solidFill>
              <a:cs typeface="Times New Roman" panose="02020603050405020304" pitchFamily="18" charset="0"/>
            </a:endParaRPr>
          </a:p>
          <a:p>
            <a:pPr>
              <a:lnSpc>
                <a:spcPct val="80000"/>
              </a:lnSpc>
            </a:pPr>
            <a:endParaRPr lang="en-IN" sz="2201" b="1" dirty="0">
              <a:solidFill>
                <a:schemeClr val="accent1">
                  <a:lumMod val="50000"/>
                </a:schemeClr>
              </a:solidFill>
              <a:cs typeface="Times New Roman" panose="02020603050405020304" pitchFamily="18" charset="0"/>
            </a:endParaRPr>
          </a:p>
          <a:p>
            <a:pPr>
              <a:lnSpc>
                <a:spcPct val="80000"/>
              </a:lnSpc>
            </a:pPr>
            <a:r>
              <a:rPr lang="en-IN" sz="2201" b="1" dirty="0">
                <a:solidFill>
                  <a:schemeClr val="accent1">
                    <a:lumMod val="50000"/>
                  </a:schemeClr>
                </a:solidFill>
                <a:cs typeface="Times New Roman" panose="02020603050405020304" pitchFamily="18" charset="0"/>
              </a:rPr>
              <a:t>3) Dr. Gayathri K M – (Mentor)</a:t>
            </a:r>
          </a:p>
          <a:p>
            <a:pPr>
              <a:lnSpc>
                <a:spcPct val="80000"/>
              </a:lnSpc>
            </a:pPr>
            <a:endParaRPr lang="en-IN" sz="1100" b="1" dirty="0">
              <a:solidFill>
                <a:schemeClr val="accent1">
                  <a:lumMod val="50000"/>
                </a:schemeClr>
              </a:solidFill>
              <a:cs typeface="Times New Roman" panose="02020603050405020304" pitchFamily="18" charset="0"/>
            </a:endParaRPr>
          </a:p>
          <a:p>
            <a:pPr>
              <a:lnSpc>
                <a:spcPct val="114000"/>
              </a:lnSpc>
            </a:pPr>
            <a:r>
              <a:rPr lang="en-IN" sz="2201" b="1" dirty="0">
                <a:solidFill>
                  <a:schemeClr val="accent1">
                    <a:lumMod val="50000"/>
                  </a:schemeClr>
                </a:solidFill>
                <a:cs typeface="Times New Roman" panose="02020603050405020304" pitchFamily="18" charset="0"/>
              </a:rPr>
              <a:t>Institution:     Dayananda Sagar University</a:t>
            </a:r>
          </a:p>
        </p:txBody>
      </p:sp>
      <p:sp>
        <p:nvSpPr>
          <p:cNvPr id="4" name="Rectangle 3"/>
          <p:cNvSpPr/>
          <p:nvPr/>
        </p:nvSpPr>
        <p:spPr>
          <a:xfrm>
            <a:off x="5819826" y="5064902"/>
            <a:ext cx="4467174" cy="1600566"/>
          </a:xfrm>
          <a:prstGeom prst="rect">
            <a:avLst/>
          </a:prstGeom>
        </p:spPr>
        <p:txBody>
          <a:bodyPr wrap="square">
            <a:spAutoFit/>
          </a:bodyPr>
          <a:lstStyle/>
          <a:p>
            <a:pPr marL="179388" indent="-179388" algn="just">
              <a:lnSpc>
                <a:spcPct val="80000"/>
              </a:lnSpc>
              <a:buFont typeface="Arial" panose="020B0604020202020204" pitchFamily="34" charset="0"/>
              <a:buChar char="•"/>
              <a:tabLst>
                <a:tab pos="450221" algn="l"/>
              </a:tabLst>
            </a:pPr>
            <a:r>
              <a:rPr lang="en-US" sz="2201" b="1" dirty="0">
                <a:solidFill>
                  <a:schemeClr val="accent1">
                    <a:lumMod val="50000"/>
                  </a:schemeClr>
                </a:solidFill>
                <a:cs typeface="Times New Roman" panose="02020603050405020304" pitchFamily="18" charset="0"/>
              </a:rPr>
              <a:t>Automation / Robotics / IOT</a:t>
            </a:r>
          </a:p>
          <a:p>
            <a:pPr marL="179388" indent="-179388" algn="just">
              <a:lnSpc>
                <a:spcPct val="80000"/>
              </a:lnSpc>
              <a:buFont typeface="Arial" panose="020B0604020202020204" pitchFamily="34" charset="0"/>
              <a:buChar char="•"/>
              <a:tabLst>
                <a:tab pos="450221" algn="l"/>
              </a:tabLst>
            </a:pPr>
            <a:r>
              <a:rPr lang="en-US" sz="2000" dirty="0">
                <a:latin typeface="Calibri" panose="020F0502020204030204" pitchFamily="34" charset="0"/>
                <a:ea typeface="Calibri" panose="020F0502020204030204" pitchFamily="34" charset="0"/>
                <a:cs typeface="Calibri" panose="020F0502020204030204" pitchFamily="34" charset="0"/>
              </a:rPr>
              <a:t>Educational Technologies</a:t>
            </a:r>
          </a:p>
          <a:p>
            <a:pPr marL="179388" indent="-179388" algn="just">
              <a:lnSpc>
                <a:spcPct val="80000"/>
              </a:lnSpc>
              <a:buFont typeface="Arial" panose="020B0604020202020204" pitchFamily="34" charset="0"/>
              <a:buChar char="•"/>
              <a:tabLst>
                <a:tab pos="450221" algn="l"/>
              </a:tabLst>
            </a:pPr>
            <a:r>
              <a:rPr lang="en-US" sz="2000" dirty="0">
                <a:latin typeface="Calibri" panose="020F0502020204030204" pitchFamily="34" charset="0"/>
                <a:ea typeface="Calibri" panose="020F0502020204030204" pitchFamily="34" charset="0"/>
                <a:cs typeface="Calibri" panose="020F0502020204030204" pitchFamily="34" charset="0"/>
              </a:rPr>
              <a:t> AI/ML</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179388" indent="-179388" algn="just">
              <a:lnSpc>
                <a:spcPct val="80000"/>
              </a:lnSpc>
              <a:buFont typeface="Arial" panose="020B0604020202020204" pitchFamily="34" charset="0"/>
              <a:buChar char="•"/>
              <a:tabLst>
                <a:tab pos="450221" algn="l"/>
              </a:tabLst>
            </a:pPr>
            <a:r>
              <a:rPr lang="en-US" sz="2000" dirty="0">
                <a:latin typeface="Calibri" panose="020F0502020204030204" pitchFamily="34" charset="0"/>
                <a:ea typeface="Calibri" panose="020F0502020204030204" pitchFamily="34" charset="0"/>
                <a:cs typeface="Calibri" panose="020F0502020204030204" pitchFamily="34" charset="0"/>
              </a:rPr>
              <a:t>Financial Technologies</a:t>
            </a:r>
          </a:p>
          <a:p>
            <a:pPr marL="179388" indent="-179388" algn="just">
              <a:lnSpc>
                <a:spcPct val="80000"/>
              </a:lnSpc>
              <a:buFont typeface="Arial" panose="020B0604020202020204" pitchFamily="34" charset="0"/>
              <a:buChar char="•"/>
              <a:tabLst>
                <a:tab pos="450221" algn="l"/>
              </a:tabLst>
            </a:pPr>
            <a:r>
              <a:rPr lang="en-US" sz="2000" dirty="0">
                <a:latin typeface="Calibri" panose="020F0502020204030204" pitchFamily="34" charset="0"/>
                <a:ea typeface="Calibri" panose="020F0502020204030204" pitchFamily="34" charset="0"/>
                <a:cs typeface="Calibri" panose="020F0502020204030204" pitchFamily="34" charset="0"/>
              </a:rPr>
              <a:t>Renewable Energy / Electric Vehicles</a:t>
            </a:r>
          </a:p>
          <a:p>
            <a:pPr marL="179388" indent="-179388" algn="just">
              <a:lnSpc>
                <a:spcPct val="80000"/>
              </a:lnSpc>
              <a:buFont typeface="Arial" panose="020B0604020202020204" pitchFamily="34" charset="0"/>
              <a:buChar char="•"/>
              <a:tabLst>
                <a:tab pos="450221" algn="l"/>
              </a:tabLst>
            </a:pPr>
            <a:r>
              <a:rPr lang="en-US" sz="2000" dirty="0">
                <a:latin typeface="Calibri" panose="020F0502020204030204" pitchFamily="34" charset="0"/>
                <a:ea typeface="Calibri" panose="020F0502020204030204" pitchFamily="34" charset="0"/>
                <a:cs typeface="Calibri" panose="020F0502020204030204" pitchFamily="34" charset="0"/>
              </a:rPr>
              <a:t>Manufacturing / 3D Printing</a:t>
            </a:r>
          </a:p>
        </p:txBody>
      </p:sp>
      <p:sp>
        <p:nvSpPr>
          <p:cNvPr id="40" name="Rectangle 39"/>
          <p:cNvSpPr/>
          <p:nvPr/>
        </p:nvSpPr>
        <p:spPr>
          <a:xfrm>
            <a:off x="304800" y="5128560"/>
            <a:ext cx="5515028" cy="1323439"/>
          </a:xfrm>
          <a:prstGeom prst="rect">
            <a:avLst/>
          </a:prstGeom>
        </p:spPr>
        <p:txBody>
          <a:bodyPr wrap="square">
            <a:spAutoFit/>
          </a:bodyPr>
          <a:lstStyle/>
          <a:p>
            <a:pPr marL="179388" indent="-179388" algn="just">
              <a:lnSpc>
                <a:spcPct val="80000"/>
              </a:lnSpc>
              <a:buFont typeface="Arial" panose="020B0604020202020204" pitchFamily="34" charset="0"/>
              <a:buChar char="•"/>
              <a:tabLst>
                <a:tab pos="179388" algn="l"/>
                <a:tab pos="449263" algn="l"/>
              </a:tabLst>
            </a:pPr>
            <a:r>
              <a:rPr lang="en-US" sz="2000" dirty="0">
                <a:latin typeface="Calibri" panose="020F0502020204030204" pitchFamily="34" charset="0"/>
                <a:ea typeface="Calibri" panose="020F0502020204030204" pitchFamily="34" charset="0"/>
                <a:cs typeface="Calibri" panose="020F0502020204030204" pitchFamily="34" charset="0"/>
              </a:rPr>
              <a:t>Health / Medical Devices </a:t>
            </a:r>
          </a:p>
          <a:p>
            <a:pPr marL="179388" indent="-179388" algn="just">
              <a:lnSpc>
                <a:spcPct val="80000"/>
              </a:lnSpc>
              <a:buFont typeface="Arial" panose="020B0604020202020204" pitchFamily="34" charset="0"/>
              <a:buChar char="•"/>
              <a:tabLst>
                <a:tab pos="179388" algn="l"/>
                <a:tab pos="449263" algn="l"/>
              </a:tabLst>
            </a:pPr>
            <a:r>
              <a:rPr lang="en-US" sz="2000" dirty="0">
                <a:latin typeface="Calibri" panose="020F0502020204030204" pitchFamily="34" charset="0"/>
                <a:ea typeface="Calibri" panose="020F0502020204030204" pitchFamily="34" charset="0"/>
                <a:cs typeface="Calibri" panose="020F0502020204030204" pitchFamily="34" charset="0"/>
              </a:rPr>
              <a:t>Agriculture / Sustainable Practices / Drones    </a:t>
            </a:r>
          </a:p>
          <a:p>
            <a:pPr marL="179388" indent="-179388" algn="just">
              <a:lnSpc>
                <a:spcPct val="80000"/>
              </a:lnSpc>
              <a:buFont typeface="Arial" panose="020B0604020202020204" pitchFamily="34" charset="0"/>
              <a:buChar char="•"/>
              <a:tabLst>
                <a:tab pos="179388" algn="l"/>
                <a:tab pos="449263" algn="l"/>
              </a:tabLst>
            </a:pPr>
            <a:r>
              <a:rPr lang="en-US" sz="2000" dirty="0">
                <a:latin typeface="Calibri" panose="020F0502020204030204" pitchFamily="34" charset="0"/>
                <a:ea typeface="Calibri" panose="020F0502020204030204" pitchFamily="34" charset="0"/>
                <a:cs typeface="Calibri" panose="020F0502020204030204" pitchFamily="34" charset="0"/>
              </a:rPr>
              <a:t>IT/ Cloud Computing </a:t>
            </a:r>
          </a:p>
          <a:p>
            <a:pPr marL="179388" indent="-179388" algn="just">
              <a:lnSpc>
                <a:spcPct val="80000"/>
              </a:lnSpc>
              <a:buFont typeface="Arial" panose="020B0604020202020204" pitchFamily="34" charset="0"/>
              <a:buChar char="•"/>
              <a:tabLst>
                <a:tab pos="179388" algn="l"/>
                <a:tab pos="449263" algn="l"/>
              </a:tabLst>
            </a:pPr>
            <a:r>
              <a:rPr lang="en-US" sz="2000" dirty="0">
                <a:latin typeface="Calibri" panose="020F0502020204030204" pitchFamily="34" charset="0"/>
                <a:ea typeface="Calibri" panose="020F0502020204030204" pitchFamily="34" charset="0"/>
                <a:cs typeface="Calibri" panose="020F0502020204030204" pitchFamily="34" charset="0"/>
              </a:rPr>
              <a:t>Advanced Materials </a:t>
            </a:r>
          </a:p>
          <a:p>
            <a:pPr marL="179388" indent="-179388" algn="just">
              <a:lnSpc>
                <a:spcPct val="80000"/>
              </a:lnSpc>
              <a:buFont typeface="Arial" panose="020B0604020202020204" pitchFamily="34" charset="0"/>
              <a:buChar char="•"/>
              <a:tabLst>
                <a:tab pos="179388" algn="l"/>
                <a:tab pos="449263" algn="l"/>
              </a:tabLst>
            </a:pPr>
            <a:r>
              <a:rPr lang="en-US" sz="2000" dirty="0">
                <a:latin typeface="Calibri" panose="020F0502020204030204" pitchFamily="34" charset="0"/>
                <a:ea typeface="Calibri" panose="020F0502020204030204" pitchFamily="34" charset="0"/>
                <a:cs typeface="Calibri" panose="020F0502020204030204" pitchFamily="34" charset="0"/>
              </a:rPr>
              <a:t>Clean Water</a:t>
            </a:r>
          </a:p>
        </p:txBody>
      </p:sp>
      <p:sp>
        <p:nvSpPr>
          <p:cNvPr id="42" name="Rectangle 41"/>
          <p:cNvSpPr/>
          <p:nvPr/>
        </p:nvSpPr>
        <p:spPr>
          <a:xfrm>
            <a:off x="321312" y="4810280"/>
            <a:ext cx="11549376" cy="363305"/>
          </a:xfrm>
          <a:prstGeom prst="rect">
            <a:avLst/>
          </a:prstGeom>
        </p:spPr>
        <p:txBody>
          <a:bodyPr wrap="square">
            <a:spAutoFit/>
          </a:bodyPr>
          <a:lstStyle/>
          <a:p>
            <a:pPr>
              <a:lnSpc>
                <a:spcPct val="80000"/>
              </a:lnSpc>
            </a:pPr>
            <a:r>
              <a:rPr lang="en-IN" sz="2201" b="1" dirty="0">
                <a:solidFill>
                  <a:schemeClr val="accent1">
                    <a:lumMod val="50000"/>
                  </a:schemeClr>
                </a:solidFill>
                <a:cs typeface="Times New Roman" panose="02020603050405020304" pitchFamily="18" charset="0"/>
              </a:rPr>
              <a:t>Please highlight the focal area of the proposal:</a:t>
            </a:r>
            <a:endParaRPr lang="en-US" sz="2201" dirty="0"/>
          </a:p>
        </p:txBody>
      </p:sp>
      <p:sp>
        <p:nvSpPr>
          <p:cNvPr id="43" name="Slide Number Placeholder 42"/>
          <p:cNvSpPr>
            <a:spLocks noGrp="1"/>
          </p:cNvSpPr>
          <p:nvPr>
            <p:ph type="sldNum" sz="quarter" idx="12"/>
          </p:nvPr>
        </p:nvSpPr>
        <p:spPr>
          <a:xfrm>
            <a:off x="9319056" y="6451999"/>
            <a:ext cx="2743200" cy="365125"/>
          </a:xfrm>
        </p:spPr>
        <p:txBody>
          <a:bodyPr/>
          <a:lstStyle/>
          <a:p>
            <a:r>
              <a:rPr lang="en-US" sz="2000" b="1" dirty="0">
                <a:solidFill>
                  <a:schemeClr val="tx1"/>
                </a:solidFill>
              </a:rPr>
              <a:t>Slide No: </a:t>
            </a:r>
            <a:fld id="{42037F56-E672-494D-8224-4B2C38622DE8}" type="slidenum">
              <a:rPr lang="en-US" sz="2000" b="1" smtClean="0">
                <a:solidFill>
                  <a:schemeClr val="tx1"/>
                </a:solidFill>
              </a:rPr>
              <a:pPr/>
              <a:t>1</a:t>
            </a:fld>
            <a:endParaRPr lang="en-US" sz="2000" b="1" dirty="0">
              <a:solidFill>
                <a:schemeClr val="tx1"/>
              </a:solidFill>
            </a:endParaRPr>
          </a:p>
        </p:txBody>
      </p:sp>
    </p:spTree>
    <p:extLst>
      <p:ext uri="{BB962C8B-B14F-4D97-AF65-F5344CB8AC3E}">
        <p14:creationId xmlns:p14="http://schemas.microsoft.com/office/powerpoint/2010/main" val="2717152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5139" y="235029"/>
            <a:ext cx="11501719" cy="1163395"/>
          </a:xfrm>
          <a:prstGeom prst="rect">
            <a:avLst/>
          </a:prstGeom>
          <a:ln>
            <a:solidFill>
              <a:schemeClr val="tx1"/>
            </a:solidFill>
          </a:ln>
        </p:spPr>
        <p:txBody>
          <a:bodyPr wrap="square">
            <a:spAutoFit/>
          </a:bodyPr>
          <a:lstStyle/>
          <a:p>
            <a:pPr>
              <a:lnSpc>
                <a:spcPct val="80000"/>
              </a:lnSpc>
            </a:pPr>
            <a:r>
              <a:rPr lang="en-US" sz="1000" b="1" dirty="0">
                <a:solidFill>
                  <a:schemeClr val="accent1">
                    <a:lumMod val="50000"/>
                  </a:schemeClr>
                </a:solidFill>
                <a:cs typeface="Times New Roman" panose="02020603050405020304" pitchFamily="18" charset="0"/>
              </a:rPr>
              <a:t> </a:t>
            </a:r>
            <a:endParaRPr lang="en-US" sz="2200" b="1" dirty="0">
              <a:solidFill>
                <a:schemeClr val="accent1">
                  <a:lumMod val="50000"/>
                </a:schemeClr>
              </a:solidFill>
              <a:cs typeface="Times New Roman" panose="02020603050405020304" pitchFamily="18" charset="0"/>
            </a:endParaRPr>
          </a:p>
          <a:p>
            <a:pPr>
              <a:lnSpc>
                <a:spcPct val="80000"/>
              </a:lnSpc>
            </a:pPr>
            <a:endParaRPr lang="en-US" sz="2200" b="1" dirty="0">
              <a:solidFill>
                <a:schemeClr val="accent1">
                  <a:lumMod val="50000"/>
                </a:schemeClr>
              </a:solidFill>
              <a:cs typeface="Times New Roman" panose="02020603050405020304" pitchFamily="18" charset="0"/>
            </a:endParaRPr>
          </a:p>
          <a:p>
            <a:pPr marL="285750" indent="-285750">
              <a:buFont typeface="Arial" panose="020B0604020202020204" pitchFamily="34" charset="0"/>
              <a:buChar char="•"/>
            </a:pPr>
            <a:endParaRPr lang="en-IN" sz="2200" b="1" dirty="0">
              <a:solidFill>
                <a:schemeClr val="accent1">
                  <a:lumMod val="50000"/>
                </a:schemeClr>
              </a:solidFill>
              <a:cs typeface="Times New Roman" panose="02020603050405020304" pitchFamily="18" charset="0"/>
            </a:endParaRPr>
          </a:p>
          <a:p>
            <a:endParaRPr lang="en-IN" sz="2200" b="1" dirty="0">
              <a:solidFill>
                <a:schemeClr val="accent1">
                  <a:lumMod val="50000"/>
                </a:schemeClr>
              </a:solidFill>
              <a:cs typeface="Times New Roman" panose="02020603050405020304" pitchFamily="18" charset="0"/>
            </a:endParaRPr>
          </a:p>
        </p:txBody>
      </p:sp>
      <p:sp>
        <p:nvSpPr>
          <p:cNvPr id="3" name="Slide Number Placeholder 2"/>
          <p:cNvSpPr>
            <a:spLocks noGrp="1"/>
          </p:cNvSpPr>
          <p:nvPr>
            <p:ph type="sldNum" sz="quarter" idx="12"/>
          </p:nvPr>
        </p:nvSpPr>
        <p:spPr>
          <a:xfrm>
            <a:off x="9103659" y="6492875"/>
            <a:ext cx="2743200" cy="365125"/>
          </a:xfrm>
        </p:spPr>
        <p:txBody>
          <a:bodyPr/>
          <a:lstStyle/>
          <a:p>
            <a:r>
              <a:rPr lang="en-US" sz="2000" b="1" dirty="0">
                <a:solidFill>
                  <a:schemeClr val="tx1"/>
                </a:solidFill>
              </a:rPr>
              <a:t>Slide No:</a:t>
            </a:r>
            <a:fld id="{42037F56-E672-494D-8224-4B2C38622DE8}" type="slidenum">
              <a:rPr lang="en-US" sz="2000" b="1" smtClean="0">
                <a:solidFill>
                  <a:schemeClr val="tx1"/>
                </a:solidFill>
              </a:rPr>
              <a:pPr/>
              <a:t>2</a:t>
            </a:fld>
            <a:endParaRPr lang="en-US" sz="2000" b="1" dirty="0">
              <a:solidFill>
                <a:schemeClr val="tx1"/>
              </a:solidFill>
            </a:endParaRPr>
          </a:p>
        </p:txBody>
      </p:sp>
      <p:sp>
        <p:nvSpPr>
          <p:cNvPr id="9" name="TextBox 8">
            <a:extLst>
              <a:ext uri="{FF2B5EF4-FFF2-40B4-BE49-F238E27FC236}">
                <a16:creationId xmlns:a16="http://schemas.microsoft.com/office/drawing/2014/main" id="{700589BC-2086-47FA-BF61-219503404B66}"/>
              </a:ext>
            </a:extLst>
          </p:cNvPr>
          <p:cNvSpPr txBox="1"/>
          <p:nvPr/>
        </p:nvSpPr>
        <p:spPr>
          <a:xfrm>
            <a:off x="345139" y="235029"/>
            <a:ext cx="10913410" cy="1046440"/>
          </a:xfrm>
          <a:prstGeom prst="rect">
            <a:avLst/>
          </a:prstGeom>
          <a:noFill/>
        </p:spPr>
        <p:txBody>
          <a:bodyPr wrap="square" rtlCol="0">
            <a:spAutoFit/>
          </a:bodyPr>
          <a:lstStyle/>
          <a:p>
            <a:r>
              <a:rPr lang="en-IN" dirty="0"/>
              <a:t>  </a:t>
            </a:r>
            <a:r>
              <a:rPr lang="en-US" sz="2200" b="1" dirty="0">
                <a:solidFill>
                  <a:schemeClr val="accent1">
                    <a:lumMod val="50000"/>
                  </a:schemeClr>
                </a:solidFill>
                <a:cs typeface="Times New Roman" panose="02020603050405020304" pitchFamily="18" charset="0"/>
              </a:rPr>
              <a:t>Describe the Technology behind the Innovation (you can add any figures, illustrations or mathematical expressions for illustration.</a:t>
            </a:r>
          </a:p>
          <a:p>
            <a:endParaRPr lang="en-IN" dirty="0"/>
          </a:p>
        </p:txBody>
      </p:sp>
      <p:sp>
        <p:nvSpPr>
          <p:cNvPr id="11" name="TextBox 10">
            <a:extLst>
              <a:ext uri="{FF2B5EF4-FFF2-40B4-BE49-F238E27FC236}">
                <a16:creationId xmlns:a16="http://schemas.microsoft.com/office/drawing/2014/main" id="{66FCAAA1-94FE-430E-9BC9-2FCBB4F1B0FE}"/>
              </a:ext>
            </a:extLst>
          </p:cNvPr>
          <p:cNvSpPr txBox="1"/>
          <p:nvPr/>
        </p:nvSpPr>
        <p:spPr>
          <a:xfrm>
            <a:off x="345140" y="1599228"/>
            <a:ext cx="5522260" cy="5324535"/>
          </a:xfrm>
          <a:prstGeom prst="rect">
            <a:avLst/>
          </a:prstGeom>
          <a:noFill/>
        </p:spPr>
        <p:txBody>
          <a:bodyPr wrap="square" rtlCol="0">
            <a:spAutoFit/>
          </a:bodyPr>
          <a:lstStyle/>
          <a:p>
            <a:pPr marL="285750" indent="-285750" algn="just">
              <a:buFont typeface="Arial" panose="020B0604020202020204" pitchFamily="34" charset="0"/>
              <a:buChar char="•"/>
            </a:pPr>
            <a:r>
              <a:rPr lang="en-IN" sz="1400" b="1" dirty="0">
                <a:solidFill>
                  <a:schemeClr val="accent1">
                    <a:lumMod val="50000"/>
                  </a:schemeClr>
                </a:solidFill>
                <a:cs typeface="Times New Roman" panose="02020603050405020304" pitchFamily="18" charset="0"/>
              </a:rPr>
              <a:t>The smart shopping companion is developed using the latest technology of sensor networks and Artificial intelligence to achieve most promising results.</a:t>
            </a:r>
          </a:p>
          <a:p>
            <a:pPr algn="just"/>
            <a:endParaRPr lang="en-IN" sz="1400" b="1" dirty="0">
              <a:solidFill>
                <a:schemeClr val="accent1">
                  <a:lumMod val="50000"/>
                </a:schemeClr>
              </a:solidFill>
              <a:cs typeface="Times New Roman" panose="02020603050405020304" pitchFamily="18" charset="0"/>
            </a:endParaRPr>
          </a:p>
          <a:p>
            <a:pPr marL="285750" indent="-285750" algn="just">
              <a:buFont typeface="Arial" panose="020B0604020202020204" pitchFamily="34" charset="0"/>
              <a:buChar char="•"/>
            </a:pPr>
            <a:r>
              <a:rPr lang="en-IN" sz="1400" b="1" dirty="0">
                <a:solidFill>
                  <a:schemeClr val="accent1">
                    <a:lumMod val="50000"/>
                  </a:schemeClr>
                </a:solidFill>
                <a:cs typeface="Times New Roman" panose="02020603050405020304" pitchFamily="18" charset="0"/>
              </a:rPr>
              <a:t>The smart shopping companion is equipped with a chat-bot which can be used by the users to interact with the smart shopping companion using speech or using the touch screen module. </a:t>
            </a:r>
          </a:p>
          <a:p>
            <a:pPr marL="285750" indent="-285750" algn="just">
              <a:buFont typeface="Arial" panose="020B0604020202020204" pitchFamily="34" charset="0"/>
              <a:buChar char="•"/>
            </a:pPr>
            <a:endParaRPr lang="en-IN" sz="1400" b="1" dirty="0">
              <a:solidFill>
                <a:schemeClr val="accent1">
                  <a:lumMod val="50000"/>
                </a:schemeClr>
              </a:solidFill>
              <a:cs typeface="Times New Roman" panose="02020603050405020304" pitchFamily="18" charset="0"/>
            </a:endParaRPr>
          </a:p>
          <a:p>
            <a:pPr marL="285750" indent="-285750" algn="just">
              <a:buFont typeface="Arial" panose="020B0604020202020204" pitchFamily="34" charset="0"/>
              <a:buChar char="•"/>
            </a:pPr>
            <a:r>
              <a:rPr lang="en-IN" sz="1400" b="1" dirty="0">
                <a:solidFill>
                  <a:schemeClr val="accent1">
                    <a:lumMod val="50000"/>
                  </a:schemeClr>
                </a:solidFill>
                <a:cs typeface="Times New Roman" panose="02020603050405020304" pitchFamily="18" charset="0"/>
              </a:rPr>
              <a:t>The shopping cart also equips a virtual map of the store for which it works, which is integrated with Google AR core platform for Augmented reality based path display for the users on the screen.</a:t>
            </a:r>
          </a:p>
          <a:p>
            <a:pPr algn="just"/>
            <a:endParaRPr lang="en-IN" sz="1400" b="1" dirty="0">
              <a:solidFill>
                <a:schemeClr val="accent1">
                  <a:lumMod val="50000"/>
                </a:schemeClr>
              </a:solidFill>
              <a:cs typeface="Times New Roman" panose="02020603050405020304" pitchFamily="18" charset="0"/>
            </a:endParaRPr>
          </a:p>
          <a:p>
            <a:pPr marL="285750" indent="-285750" algn="just">
              <a:buFont typeface="Arial" panose="020B0604020202020204" pitchFamily="34" charset="0"/>
              <a:buChar char="•"/>
            </a:pPr>
            <a:r>
              <a:rPr lang="en-IN" sz="1400" b="1" dirty="0">
                <a:solidFill>
                  <a:schemeClr val="accent1">
                    <a:lumMod val="50000"/>
                  </a:schemeClr>
                </a:solidFill>
                <a:cs typeface="Times New Roman" panose="02020603050405020304" pitchFamily="18" charset="0"/>
              </a:rPr>
              <a:t>Smart shopping companion also has a weighing module along with the QR-code/barcode scanner for bi-step verification of any product that is picked is billed accurately. It has three payment methods integrated with the cart comprising of credit/debit card, UPI based payments and cash using our new approach of miniaturized cash-box.</a:t>
            </a:r>
          </a:p>
          <a:p>
            <a:pPr marL="285750" indent="-285750" algn="just">
              <a:buFont typeface="Arial" panose="020B0604020202020204" pitchFamily="34" charset="0"/>
              <a:buChar char="•"/>
            </a:pPr>
            <a:endParaRPr lang="en-IN" sz="1400" b="1" dirty="0">
              <a:solidFill>
                <a:schemeClr val="accent1">
                  <a:lumMod val="50000"/>
                </a:schemeClr>
              </a:solidFill>
              <a:cs typeface="Times New Roman" panose="02020603050405020304" pitchFamily="18" charset="0"/>
            </a:endParaRPr>
          </a:p>
          <a:p>
            <a:pPr marL="342900" indent="-342900" algn="just">
              <a:buFont typeface="Arial" panose="020B0604020202020204" pitchFamily="34" charset="0"/>
              <a:buChar char="•"/>
            </a:pPr>
            <a:r>
              <a:rPr lang="en-IN" sz="1400" b="1" dirty="0">
                <a:solidFill>
                  <a:schemeClr val="accent1">
                    <a:lumMod val="50000"/>
                  </a:schemeClr>
                </a:solidFill>
                <a:cs typeface="Times New Roman" panose="02020603050405020304" pitchFamily="18" charset="0"/>
              </a:rPr>
              <a:t>The cart is equipped with high definition cameras for facial recognition of user while he/she is using the cart for his shopping and camera for Augmented reality path finder. It also contains several ultrasonic sensors and Lidar sensors for obstacle avoidance.</a:t>
            </a:r>
          </a:p>
          <a:p>
            <a:endParaRPr lang="en-IN" dirty="0"/>
          </a:p>
        </p:txBody>
      </p:sp>
      <p:pic>
        <p:nvPicPr>
          <p:cNvPr id="13" name="Picture 12">
            <a:extLst>
              <a:ext uri="{FF2B5EF4-FFF2-40B4-BE49-F238E27FC236}">
                <a16:creationId xmlns:a16="http://schemas.microsoft.com/office/drawing/2014/main" id="{6FA0ED9B-BB71-489F-B6F4-9E30293B0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399" y="1599228"/>
            <a:ext cx="6145590" cy="4776692"/>
          </a:xfrm>
          <a:prstGeom prst="rect">
            <a:avLst/>
          </a:prstGeom>
        </p:spPr>
      </p:pic>
    </p:spTree>
    <p:extLst>
      <p:ext uri="{BB962C8B-B14F-4D97-AF65-F5344CB8AC3E}">
        <p14:creationId xmlns:p14="http://schemas.microsoft.com/office/powerpoint/2010/main" val="1448674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4301" y="250047"/>
            <a:ext cx="11731336" cy="6757940"/>
          </a:xfrm>
          <a:prstGeom prst="rect">
            <a:avLst/>
          </a:prstGeom>
          <a:ln>
            <a:solidFill>
              <a:schemeClr val="tx1"/>
            </a:solidFill>
          </a:ln>
        </p:spPr>
        <p:txBody>
          <a:bodyPr wrap="square">
            <a:spAutoFit/>
          </a:bodyPr>
          <a:lstStyle/>
          <a:p>
            <a:pPr algn="just">
              <a:lnSpc>
                <a:spcPct val="150000"/>
              </a:lnSpc>
            </a:pPr>
            <a:r>
              <a:rPr lang="en-US" sz="2201" b="1" dirty="0">
                <a:solidFill>
                  <a:schemeClr val="accent1">
                    <a:lumMod val="50000"/>
                  </a:schemeClr>
                </a:solidFill>
                <a:cs typeface="Times New Roman" panose="02020603050405020304" pitchFamily="18" charset="0"/>
              </a:rPr>
              <a:t>Most innovative aspect of the proposed project</a:t>
            </a:r>
          </a:p>
          <a:p>
            <a:pPr algn="just"/>
            <a:endParaRPr lang="en-US" sz="2400" dirty="0"/>
          </a:p>
          <a:p>
            <a:pPr marL="457200" indent="-457200" algn="just" fontAlgn="base">
              <a:buAutoNum type="arabicParenR"/>
            </a:pPr>
            <a:r>
              <a:rPr lang="en-IN" sz="2201" b="1" dirty="0">
                <a:solidFill>
                  <a:schemeClr val="accent1">
                    <a:lumMod val="50000"/>
                  </a:schemeClr>
                </a:solidFill>
                <a:cs typeface="Times New Roman" panose="02020603050405020304" pitchFamily="18" charset="0"/>
              </a:rPr>
              <a:t>Augmented reality based path display interface for users. It is used to display path of any aisle of the mart where the requested product is located. And Artificial intelligence guided obstacle avoidance with the camera vision input along with ultrasonic and Lidar sensor network input.  </a:t>
            </a:r>
          </a:p>
          <a:p>
            <a:pPr marL="457200" indent="-457200" algn="just" fontAlgn="base">
              <a:buAutoNum type="arabicParenR"/>
            </a:pPr>
            <a:endParaRPr lang="en-IN" sz="2201" b="1" dirty="0">
              <a:solidFill>
                <a:schemeClr val="accent1">
                  <a:lumMod val="50000"/>
                </a:schemeClr>
              </a:solidFill>
              <a:cs typeface="Times New Roman" panose="02020603050405020304" pitchFamily="18" charset="0"/>
            </a:endParaRPr>
          </a:p>
          <a:p>
            <a:pPr marL="457200" indent="-457200" algn="just" fontAlgn="base">
              <a:buAutoNum type="arabicParenR"/>
            </a:pPr>
            <a:r>
              <a:rPr lang="en-IN" sz="2201" b="1" dirty="0">
                <a:solidFill>
                  <a:schemeClr val="accent1">
                    <a:lumMod val="50000"/>
                  </a:schemeClr>
                </a:solidFill>
                <a:cs typeface="Times New Roman" panose="02020603050405020304" pitchFamily="18" charset="0"/>
              </a:rPr>
              <a:t>Miniaturized cash-box for accepting cash payments and returning the change.</a:t>
            </a:r>
          </a:p>
          <a:p>
            <a:pPr marL="457200" indent="-457200" algn="just" fontAlgn="base">
              <a:buAutoNum type="arabicParenR"/>
            </a:pPr>
            <a:endParaRPr lang="en-IN" sz="2201" b="1" dirty="0">
              <a:solidFill>
                <a:schemeClr val="accent1">
                  <a:lumMod val="50000"/>
                </a:schemeClr>
              </a:solidFill>
              <a:cs typeface="Times New Roman" panose="02020603050405020304" pitchFamily="18" charset="0"/>
            </a:endParaRPr>
          </a:p>
          <a:p>
            <a:pPr marL="457200" indent="-457200" algn="just" fontAlgn="base">
              <a:buAutoNum type="arabicParenR"/>
            </a:pPr>
            <a:endParaRPr lang="en-IN" sz="2201" b="1" dirty="0">
              <a:solidFill>
                <a:schemeClr val="accent1">
                  <a:lumMod val="50000"/>
                </a:schemeClr>
              </a:solidFill>
              <a:cs typeface="Times New Roman" panose="02020603050405020304" pitchFamily="18" charset="0"/>
            </a:endParaRPr>
          </a:p>
          <a:p>
            <a:pPr marL="457200" indent="-457200" algn="just" fontAlgn="base">
              <a:buAutoNum type="arabicParenR"/>
            </a:pPr>
            <a:endParaRPr lang="en-IN" sz="2201" b="1" dirty="0">
              <a:solidFill>
                <a:schemeClr val="accent1">
                  <a:lumMod val="50000"/>
                </a:schemeClr>
              </a:solidFill>
              <a:cs typeface="Times New Roman" panose="02020603050405020304" pitchFamily="18" charset="0"/>
            </a:endParaRPr>
          </a:p>
          <a:p>
            <a:pPr algn="just"/>
            <a:endParaRPr lang="en-US" sz="2201" b="1" dirty="0">
              <a:solidFill>
                <a:schemeClr val="accent1">
                  <a:lumMod val="50000"/>
                </a:schemeClr>
              </a:solidFill>
              <a:cs typeface="Times New Roman" panose="02020603050405020304" pitchFamily="18" charset="0"/>
            </a:endParaRPr>
          </a:p>
          <a:p>
            <a:pPr algn="just"/>
            <a:r>
              <a:rPr lang="en-US" sz="2201" b="1" dirty="0">
                <a:solidFill>
                  <a:schemeClr val="accent1">
                    <a:lumMod val="50000"/>
                  </a:schemeClr>
                </a:solidFill>
                <a:cs typeface="Times New Roman" panose="02020603050405020304" pitchFamily="18" charset="0"/>
              </a:rPr>
              <a:t>Is your institution supporting your innovation, if so please provide the details such as availability of TBI, NewGen IEDC, WTP or IIC</a:t>
            </a:r>
          </a:p>
          <a:p>
            <a:pPr algn="just"/>
            <a:endParaRPr lang="en-US" sz="2201" b="1" dirty="0">
              <a:solidFill>
                <a:schemeClr val="accent1">
                  <a:lumMod val="50000"/>
                </a:schemeClr>
              </a:solidFill>
              <a:cs typeface="Times New Roman" panose="02020603050405020304" pitchFamily="18" charset="0"/>
            </a:endParaRPr>
          </a:p>
          <a:p>
            <a:pPr marL="457200" indent="-457200" algn="just">
              <a:buAutoNum type="arabicParenR"/>
            </a:pPr>
            <a:r>
              <a:rPr lang="en-US" sz="2201" b="1" dirty="0">
                <a:solidFill>
                  <a:schemeClr val="accent1">
                    <a:lumMod val="50000"/>
                  </a:schemeClr>
                </a:solidFill>
                <a:cs typeface="Times New Roman" panose="02020603050405020304" pitchFamily="18" charset="0"/>
              </a:rPr>
              <a:t>T</a:t>
            </a:r>
            <a:r>
              <a:rPr lang="en-IN" sz="2201" b="1" dirty="0">
                <a:solidFill>
                  <a:schemeClr val="accent1">
                    <a:lumMod val="50000"/>
                  </a:schemeClr>
                </a:solidFill>
                <a:cs typeface="Times New Roman" panose="02020603050405020304" pitchFamily="18" charset="0"/>
              </a:rPr>
              <a:t>he prototype designing and manufacturing is done with the help of Autodesk which is a tier of Dayananda Sagar university Innovation labs.</a:t>
            </a:r>
          </a:p>
          <a:p>
            <a:pPr algn="just"/>
            <a:endParaRPr lang="en-IN" sz="2201" b="1" dirty="0">
              <a:solidFill>
                <a:schemeClr val="accent1">
                  <a:lumMod val="50000"/>
                </a:schemeClr>
              </a:solidFill>
              <a:cs typeface="Times New Roman" panose="02020603050405020304" pitchFamily="18" charset="0"/>
            </a:endParaRPr>
          </a:p>
          <a:p>
            <a:pPr algn="just"/>
            <a:endParaRPr lang="en-US" sz="2201" b="1" dirty="0">
              <a:solidFill>
                <a:schemeClr val="accent1">
                  <a:lumMod val="50000"/>
                </a:schemeClr>
              </a:solidFill>
              <a:cs typeface="Times New Roman" panose="02020603050405020304" pitchFamily="18" charset="0"/>
            </a:endParaRPr>
          </a:p>
          <a:p>
            <a:pPr algn="just"/>
            <a:endParaRPr lang="en-US" sz="2400" dirty="0"/>
          </a:p>
        </p:txBody>
      </p:sp>
      <p:sp>
        <p:nvSpPr>
          <p:cNvPr id="3" name="Slide Number Placeholder 2"/>
          <p:cNvSpPr>
            <a:spLocks noGrp="1"/>
          </p:cNvSpPr>
          <p:nvPr>
            <p:ph type="sldNum" sz="quarter" idx="12"/>
          </p:nvPr>
        </p:nvSpPr>
        <p:spPr>
          <a:xfrm>
            <a:off x="9247415" y="6492875"/>
            <a:ext cx="2743200" cy="365125"/>
          </a:xfrm>
        </p:spPr>
        <p:txBody>
          <a:bodyPr/>
          <a:lstStyle/>
          <a:p>
            <a:r>
              <a:rPr lang="en-US" sz="2000" b="1" dirty="0">
                <a:solidFill>
                  <a:schemeClr val="tx1"/>
                </a:solidFill>
              </a:rPr>
              <a:t>Slide No: </a:t>
            </a:r>
            <a:fld id="{42037F56-E672-494D-8224-4B2C38622DE8}" type="slidenum">
              <a:rPr lang="en-US" sz="2000" b="1" smtClean="0">
                <a:solidFill>
                  <a:schemeClr val="tx1"/>
                </a:solidFill>
              </a:rPr>
              <a:pPr/>
              <a:t>3</a:t>
            </a:fld>
            <a:endParaRPr lang="en-US" sz="2000" b="1" dirty="0">
              <a:solidFill>
                <a:schemeClr val="tx1"/>
              </a:solidFill>
            </a:endParaRPr>
          </a:p>
        </p:txBody>
      </p:sp>
    </p:spTree>
    <p:extLst>
      <p:ext uri="{BB962C8B-B14F-4D97-AF65-F5344CB8AC3E}">
        <p14:creationId xmlns:p14="http://schemas.microsoft.com/office/powerpoint/2010/main" val="3263820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8941" y="173845"/>
            <a:ext cx="11577918" cy="6355201"/>
          </a:xfrm>
          <a:prstGeom prst="rect">
            <a:avLst/>
          </a:prstGeom>
          <a:ln>
            <a:solidFill>
              <a:schemeClr val="tx1"/>
            </a:solidFill>
          </a:ln>
        </p:spPr>
        <p:txBody>
          <a:bodyPr wrap="square">
            <a:spAutoFit/>
          </a:bodyPr>
          <a:lstStyle/>
          <a:p>
            <a:pPr>
              <a:lnSpc>
                <a:spcPct val="150000"/>
              </a:lnSpc>
            </a:pPr>
            <a:r>
              <a:rPr lang="en-US" sz="2201" b="1" dirty="0">
                <a:solidFill>
                  <a:schemeClr val="accent1">
                    <a:lumMod val="50000"/>
                  </a:schemeClr>
                </a:solidFill>
                <a:cs typeface="Times New Roman" panose="02020603050405020304" pitchFamily="18" charset="0"/>
              </a:rPr>
              <a:t>Any existing products similar to your innovation, if so details</a:t>
            </a:r>
          </a:p>
          <a:p>
            <a:pPr marL="342904" indent="-342904">
              <a:lnSpc>
                <a:spcPct val="80000"/>
              </a:lnSpc>
              <a:buFont typeface="Arial" panose="020B0604020202020204" pitchFamily="34" charset="0"/>
              <a:buChar char="•"/>
            </a:pPr>
            <a:endParaRPr lang="en-US" sz="2201" b="1" dirty="0">
              <a:solidFill>
                <a:schemeClr val="accent1">
                  <a:lumMod val="50000"/>
                </a:schemeClr>
              </a:solidFill>
              <a:cs typeface="Times New Roman" panose="02020603050405020304" pitchFamily="18" charset="0"/>
            </a:endParaRPr>
          </a:p>
          <a:p>
            <a:pPr marL="457200" indent="-457200">
              <a:lnSpc>
                <a:spcPct val="80000"/>
              </a:lnSpc>
              <a:buAutoNum type="arabicParenR"/>
            </a:pPr>
            <a:r>
              <a:rPr lang="en-US" sz="2201" b="1" dirty="0" err="1">
                <a:solidFill>
                  <a:schemeClr val="accent1">
                    <a:lumMod val="50000"/>
                  </a:schemeClr>
                </a:solidFill>
                <a:cs typeface="Times New Roman" panose="02020603050405020304" pitchFamily="18" charset="0"/>
              </a:rPr>
              <a:t>Watasale</a:t>
            </a:r>
            <a:r>
              <a:rPr lang="en-US" sz="2201" b="1" dirty="0">
                <a:solidFill>
                  <a:schemeClr val="accent1">
                    <a:lumMod val="50000"/>
                  </a:schemeClr>
                </a:solidFill>
                <a:cs typeface="Times New Roman" panose="02020603050405020304" pitchFamily="18" charset="0"/>
              </a:rPr>
              <a:t>: The latest retail outlet in Kochi's Gold Souk Grande Mall, is a fully-automated, cashier-free shop, inspired by Amazon Go stores in the US. </a:t>
            </a:r>
          </a:p>
          <a:p>
            <a:pPr>
              <a:lnSpc>
                <a:spcPct val="80000"/>
              </a:lnSpc>
            </a:pPr>
            <a:endParaRPr lang="en-US" sz="2201" b="1" dirty="0">
              <a:solidFill>
                <a:schemeClr val="accent1">
                  <a:lumMod val="50000"/>
                </a:schemeClr>
              </a:solidFill>
              <a:cs typeface="Times New Roman" panose="02020603050405020304" pitchFamily="18" charset="0"/>
            </a:endParaRPr>
          </a:p>
          <a:p>
            <a:pPr>
              <a:lnSpc>
                <a:spcPct val="80000"/>
              </a:lnSpc>
            </a:pPr>
            <a:endParaRPr lang="en-US" sz="2201" b="1" dirty="0">
              <a:solidFill>
                <a:schemeClr val="accent1">
                  <a:lumMod val="50000"/>
                </a:schemeClr>
              </a:solidFill>
              <a:cs typeface="Times New Roman" panose="02020603050405020304" pitchFamily="18" charset="0"/>
            </a:endParaRPr>
          </a:p>
          <a:p>
            <a:pPr>
              <a:lnSpc>
                <a:spcPct val="80000"/>
              </a:lnSpc>
            </a:pPr>
            <a:endParaRPr lang="en-US" sz="2201" b="1" dirty="0">
              <a:solidFill>
                <a:schemeClr val="accent1">
                  <a:lumMod val="50000"/>
                </a:schemeClr>
              </a:solidFill>
              <a:cs typeface="Times New Roman" panose="02020603050405020304" pitchFamily="18" charset="0"/>
            </a:endParaRPr>
          </a:p>
          <a:p>
            <a:pPr>
              <a:lnSpc>
                <a:spcPct val="80000"/>
              </a:lnSpc>
            </a:pPr>
            <a:endParaRPr lang="en-US" sz="2201" b="1" dirty="0">
              <a:solidFill>
                <a:schemeClr val="accent1">
                  <a:lumMod val="50000"/>
                </a:schemeClr>
              </a:solidFill>
              <a:cs typeface="Times New Roman" panose="02020603050405020304" pitchFamily="18" charset="0"/>
            </a:endParaRPr>
          </a:p>
          <a:p>
            <a:pPr>
              <a:lnSpc>
                <a:spcPct val="150000"/>
              </a:lnSpc>
            </a:pPr>
            <a:r>
              <a:rPr lang="en-US" sz="2201" b="1" dirty="0">
                <a:solidFill>
                  <a:schemeClr val="accent1">
                    <a:lumMod val="50000"/>
                  </a:schemeClr>
                </a:solidFill>
                <a:cs typeface="Times New Roman" panose="02020603050405020304" pitchFamily="18" charset="0"/>
              </a:rPr>
              <a:t>Have you participated in any hackathons / competitions before, if so details</a:t>
            </a:r>
          </a:p>
          <a:p>
            <a:pPr>
              <a:lnSpc>
                <a:spcPct val="80000"/>
              </a:lnSpc>
            </a:pPr>
            <a:endParaRPr lang="en-US" sz="2201" b="1" dirty="0">
              <a:solidFill>
                <a:schemeClr val="accent1">
                  <a:lumMod val="50000"/>
                </a:schemeClr>
              </a:solidFill>
              <a:cs typeface="Times New Roman" panose="02020603050405020304" pitchFamily="18" charset="0"/>
            </a:endParaRPr>
          </a:p>
          <a:p>
            <a:pPr marL="457200" indent="-457200">
              <a:lnSpc>
                <a:spcPct val="80000"/>
              </a:lnSpc>
              <a:buAutoNum type="arabicParenR"/>
            </a:pPr>
            <a:r>
              <a:rPr lang="en-US" sz="2201" b="1" dirty="0">
                <a:solidFill>
                  <a:schemeClr val="accent1">
                    <a:lumMod val="50000"/>
                  </a:schemeClr>
                </a:solidFill>
                <a:cs typeface="Times New Roman" panose="02020603050405020304" pitchFamily="18" charset="0"/>
              </a:rPr>
              <a:t>Our team had also got an opportunity to take part in the short-listing of the project for the Design-Night which was held in Hyderabad on 9th October,2019</a:t>
            </a:r>
          </a:p>
          <a:p>
            <a:pPr>
              <a:lnSpc>
                <a:spcPct val="80000"/>
              </a:lnSpc>
            </a:pPr>
            <a:r>
              <a:rPr lang="en-US" sz="2201" b="1" dirty="0">
                <a:solidFill>
                  <a:schemeClr val="accent1">
                    <a:lumMod val="50000"/>
                  </a:schemeClr>
                </a:solidFill>
                <a:cs typeface="Times New Roman" panose="02020603050405020304" pitchFamily="18" charset="0"/>
              </a:rPr>
              <a:t>        </a:t>
            </a:r>
          </a:p>
          <a:p>
            <a:pPr>
              <a:lnSpc>
                <a:spcPct val="80000"/>
              </a:lnSpc>
            </a:pPr>
            <a:r>
              <a:rPr lang="en-US" sz="2201" b="1" dirty="0">
                <a:solidFill>
                  <a:schemeClr val="accent1">
                    <a:lumMod val="50000"/>
                  </a:schemeClr>
                </a:solidFill>
                <a:cs typeface="Times New Roman" panose="02020603050405020304" pitchFamily="18" charset="0"/>
              </a:rPr>
              <a:t>       website link- </a:t>
            </a:r>
            <a:r>
              <a:rPr lang="en-US" sz="2201" b="1" dirty="0">
                <a:solidFill>
                  <a:schemeClr val="accent1">
                    <a:lumMod val="50000"/>
                  </a:schemeClr>
                </a:solidFill>
                <a:cs typeface="Times New Roman" panose="02020603050405020304" pitchFamily="18" charset="0"/>
                <a:hlinkClick r:id="rId3">
                  <a:extLst>
                    <a:ext uri="{A12FA001-AC4F-418D-AE19-62706E023703}">
                      <ahyp:hlinkClr xmlns:ahyp="http://schemas.microsoft.com/office/drawing/2018/hyperlinkcolor" val="tx"/>
                    </a:ext>
                  </a:extLst>
                </a:hlinkClick>
              </a:rPr>
              <a:t>https://twitter.com/autodeskindia/status/1181931627808612352</a:t>
            </a:r>
            <a:endParaRPr lang="en-US" sz="2201" b="1" dirty="0">
              <a:solidFill>
                <a:schemeClr val="accent1">
                  <a:lumMod val="50000"/>
                </a:schemeClr>
              </a:solidFill>
              <a:cs typeface="Times New Roman" panose="02020603050405020304" pitchFamily="18" charset="0"/>
            </a:endParaRPr>
          </a:p>
          <a:p>
            <a:pPr marL="457200" indent="-457200">
              <a:lnSpc>
                <a:spcPct val="80000"/>
              </a:lnSpc>
              <a:buAutoNum type="arabicParenR"/>
            </a:pPr>
            <a:endParaRPr lang="en-US" sz="2201" b="1" dirty="0">
              <a:solidFill>
                <a:schemeClr val="accent1">
                  <a:lumMod val="50000"/>
                </a:schemeClr>
              </a:solidFill>
              <a:cs typeface="Times New Roman" panose="02020603050405020304" pitchFamily="18" charset="0"/>
            </a:endParaRPr>
          </a:p>
          <a:p>
            <a:pPr marL="457200" indent="-457200">
              <a:lnSpc>
                <a:spcPct val="80000"/>
              </a:lnSpc>
              <a:buFont typeface="+mj-lt"/>
              <a:buAutoNum type="arabicParenR" startAt="2"/>
            </a:pPr>
            <a:r>
              <a:rPr lang="en-US" sz="2201" b="1" dirty="0">
                <a:solidFill>
                  <a:schemeClr val="accent1">
                    <a:lumMod val="50000"/>
                  </a:schemeClr>
                </a:solidFill>
                <a:cs typeface="Times New Roman" panose="02020603050405020304" pitchFamily="18" charset="0"/>
              </a:rPr>
              <a:t>Our team had participated in </a:t>
            </a:r>
            <a:r>
              <a:rPr lang="en-US" sz="2201" b="1" dirty="0" err="1">
                <a:solidFill>
                  <a:schemeClr val="accent1">
                    <a:lumMod val="50000"/>
                  </a:schemeClr>
                </a:solidFill>
                <a:cs typeface="Times New Roman" panose="02020603050405020304" pitchFamily="18" charset="0"/>
              </a:rPr>
              <a:t>Itron</a:t>
            </a:r>
            <a:r>
              <a:rPr lang="en-US" sz="2201" b="1" dirty="0">
                <a:solidFill>
                  <a:schemeClr val="accent1">
                    <a:lumMod val="50000"/>
                  </a:schemeClr>
                </a:solidFill>
                <a:cs typeface="Times New Roman" panose="02020603050405020304" pitchFamily="18" charset="0"/>
              </a:rPr>
              <a:t> India Hackathon, 2018 based on the topic of Smart water topic and we managed to secure first place with a cash reward of INR.50,000</a:t>
            </a:r>
          </a:p>
          <a:p>
            <a:pPr>
              <a:lnSpc>
                <a:spcPct val="80000"/>
              </a:lnSpc>
            </a:pPr>
            <a:endParaRPr lang="en-US" sz="2201" b="1" dirty="0">
              <a:solidFill>
                <a:schemeClr val="accent1">
                  <a:lumMod val="50000"/>
                </a:schemeClr>
              </a:solidFill>
              <a:cs typeface="Times New Roman" panose="02020603050405020304" pitchFamily="18" charset="0"/>
            </a:endParaRPr>
          </a:p>
          <a:p>
            <a:pPr>
              <a:lnSpc>
                <a:spcPct val="80000"/>
              </a:lnSpc>
            </a:pPr>
            <a:endParaRPr lang="en-US" sz="2201" b="1" dirty="0">
              <a:solidFill>
                <a:schemeClr val="accent1">
                  <a:lumMod val="50000"/>
                </a:schemeClr>
              </a:solidFill>
              <a:cs typeface="Times New Roman" panose="02020603050405020304" pitchFamily="18" charset="0"/>
            </a:endParaRPr>
          </a:p>
          <a:p>
            <a:pPr>
              <a:lnSpc>
                <a:spcPct val="80000"/>
              </a:lnSpc>
            </a:pPr>
            <a:endParaRPr lang="en-US" sz="2201" b="1" dirty="0">
              <a:solidFill>
                <a:schemeClr val="accent1">
                  <a:lumMod val="50000"/>
                </a:schemeClr>
              </a:solidFill>
              <a:cs typeface="Times New Roman" panose="02020603050405020304" pitchFamily="18" charset="0"/>
            </a:endParaRPr>
          </a:p>
          <a:p>
            <a:pPr marL="285753" indent="-285753" algn="just">
              <a:buFont typeface="Arial" panose="020B0604020202020204" pitchFamily="34" charset="0"/>
              <a:buChar char="•"/>
            </a:pPr>
            <a:endParaRPr lang="en-US" sz="2400" dirty="0"/>
          </a:p>
        </p:txBody>
      </p:sp>
      <p:sp>
        <p:nvSpPr>
          <p:cNvPr id="2" name="Slide Number Placeholder 1"/>
          <p:cNvSpPr>
            <a:spLocks noGrp="1"/>
          </p:cNvSpPr>
          <p:nvPr>
            <p:ph type="sldNum" sz="quarter" idx="12"/>
          </p:nvPr>
        </p:nvSpPr>
        <p:spPr>
          <a:xfrm>
            <a:off x="9103659" y="6372680"/>
            <a:ext cx="2743200" cy="365125"/>
          </a:xfrm>
        </p:spPr>
        <p:txBody>
          <a:bodyPr/>
          <a:lstStyle/>
          <a:p>
            <a:r>
              <a:rPr lang="en-US" sz="2000" b="1" dirty="0">
                <a:solidFill>
                  <a:schemeClr val="tx1"/>
                </a:solidFill>
              </a:rPr>
              <a:t>Slide No </a:t>
            </a:r>
            <a:fld id="{42037F56-E672-494D-8224-4B2C38622DE8}" type="slidenum">
              <a:rPr lang="en-US" sz="2000" b="1" smtClean="0">
                <a:solidFill>
                  <a:schemeClr val="tx1"/>
                </a:solidFill>
              </a:rPr>
              <a:pPr/>
              <a:t>4</a:t>
            </a:fld>
            <a:endParaRPr lang="en-US" sz="2000" b="1" dirty="0">
              <a:solidFill>
                <a:schemeClr val="tx1"/>
              </a:solidFill>
            </a:endParaRPr>
          </a:p>
        </p:txBody>
      </p:sp>
    </p:spTree>
    <p:extLst>
      <p:ext uri="{BB962C8B-B14F-4D97-AF65-F5344CB8AC3E}">
        <p14:creationId xmlns:p14="http://schemas.microsoft.com/office/powerpoint/2010/main" val="866300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8941" y="187454"/>
            <a:ext cx="11577918" cy="7279557"/>
          </a:xfrm>
          <a:prstGeom prst="rect">
            <a:avLst/>
          </a:prstGeom>
          <a:ln>
            <a:solidFill>
              <a:schemeClr val="tx1"/>
            </a:solidFill>
          </a:ln>
        </p:spPr>
        <p:txBody>
          <a:bodyPr wrap="square">
            <a:spAutoFit/>
          </a:bodyPr>
          <a:lstStyle/>
          <a:p>
            <a:pPr>
              <a:lnSpc>
                <a:spcPct val="80000"/>
              </a:lnSpc>
            </a:pPr>
            <a:r>
              <a:rPr lang="en-US" sz="2201" b="1" dirty="0">
                <a:solidFill>
                  <a:schemeClr val="accent1">
                    <a:lumMod val="50000"/>
                  </a:schemeClr>
                </a:solidFill>
                <a:cs typeface="Times New Roman" panose="02020603050405020304" pitchFamily="18" charset="0"/>
              </a:rPr>
              <a:t>If you receive funding, can your product or solution be made market-ready; if your answer is yes what are your plans for scaling up? </a:t>
            </a:r>
          </a:p>
          <a:p>
            <a:pPr>
              <a:lnSpc>
                <a:spcPct val="80000"/>
              </a:lnSpc>
            </a:pPr>
            <a:endParaRPr lang="en-US" sz="2201" b="1" dirty="0">
              <a:solidFill>
                <a:schemeClr val="accent1">
                  <a:lumMod val="50000"/>
                </a:schemeClr>
              </a:solidFill>
              <a:cs typeface="Times New Roman" panose="02020603050405020304" pitchFamily="18" charset="0"/>
            </a:endParaRPr>
          </a:p>
          <a:p>
            <a:pPr>
              <a:lnSpc>
                <a:spcPct val="80000"/>
              </a:lnSpc>
            </a:pPr>
            <a:r>
              <a:rPr lang="en-US" sz="2201" b="1" dirty="0">
                <a:solidFill>
                  <a:schemeClr val="accent1">
                    <a:lumMod val="50000"/>
                  </a:schemeClr>
                </a:solidFill>
                <a:cs typeface="Times New Roman" panose="02020603050405020304" pitchFamily="18" charset="0"/>
              </a:rPr>
              <a:t>Yes</a:t>
            </a:r>
          </a:p>
          <a:p>
            <a:pPr>
              <a:lnSpc>
                <a:spcPct val="80000"/>
              </a:lnSpc>
            </a:pPr>
            <a:endParaRPr lang="en-US" sz="2201" b="1" dirty="0">
              <a:solidFill>
                <a:schemeClr val="accent1">
                  <a:lumMod val="50000"/>
                </a:schemeClr>
              </a:solidFill>
              <a:cs typeface="Times New Roman" panose="02020603050405020304" pitchFamily="18" charset="0"/>
            </a:endParaRPr>
          </a:p>
          <a:p>
            <a:pPr marL="457200" indent="-457200">
              <a:buAutoNum type="arabicParenR"/>
            </a:pPr>
            <a:r>
              <a:rPr lang="en-US" sz="2201" b="1" dirty="0">
                <a:solidFill>
                  <a:schemeClr val="accent1">
                    <a:lumMod val="50000"/>
                  </a:schemeClr>
                </a:solidFill>
                <a:cs typeface="Times New Roman" panose="02020603050405020304" pitchFamily="18" charset="0"/>
              </a:rPr>
              <a:t>We are planning to expand our market horizons by next few months by scaling up our product manufacturing by the reusable method of modifying the trollies that are already present in the shopping complexes. </a:t>
            </a:r>
          </a:p>
          <a:p>
            <a:pPr marL="457200" indent="-457200">
              <a:buAutoNum type="arabicParenR"/>
            </a:pPr>
            <a:r>
              <a:rPr lang="en-US" sz="2201" b="1" dirty="0">
                <a:solidFill>
                  <a:schemeClr val="accent1">
                    <a:lumMod val="50000"/>
                  </a:schemeClr>
                </a:solidFill>
                <a:cs typeface="Times New Roman" panose="02020603050405020304" pitchFamily="18" charset="0"/>
              </a:rPr>
              <a:t>We plan to borrow the trollies from the shopping complex and modify them by integrating different hardware and installing the software necessary for the trollies to be a smart shopping companion after the contract of our Terms and Conditions is being signed by the client.</a:t>
            </a:r>
            <a:endParaRPr lang="en-IN" sz="2201" b="1" dirty="0">
              <a:solidFill>
                <a:schemeClr val="accent1">
                  <a:lumMod val="50000"/>
                </a:schemeClr>
              </a:solidFill>
              <a:cs typeface="Times New Roman" panose="02020603050405020304" pitchFamily="18" charset="0"/>
            </a:endParaRPr>
          </a:p>
          <a:p>
            <a:pPr marL="457200" indent="-457200">
              <a:buAutoNum type="arabicParenR"/>
            </a:pPr>
            <a:r>
              <a:rPr lang="en-US" sz="2201" b="1" dirty="0">
                <a:solidFill>
                  <a:schemeClr val="accent1">
                    <a:lumMod val="50000"/>
                  </a:schemeClr>
                </a:solidFill>
                <a:cs typeface="Times New Roman" panose="02020603050405020304" pitchFamily="18" charset="0"/>
              </a:rPr>
              <a:t>Since we are planning to use the pre-existing trollies from the shopping complexes, our idea is scalable and requires less investment to deliver our service to our clients when compared with the retail shops like </a:t>
            </a:r>
            <a:r>
              <a:rPr lang="en-US" sz="2201" b="1" dirty="0" err="1">
                <a:solidFill>
                  <a:schemeClr val="accent1">
                    <a:lumMod val="50000"/>
                  </a:schemeClr>
                </a:solidFill>
                <a:cs typeface="Times New Roman" panose="02020603050405020304" pitchFamily="18" charset="0"/>
              </a:rPr>
              <a:t>Watasale</a:t>
            </a:r>
            <a:r>
              <a:rPr lang="en-US" sz="2201" b="1" dirty="0">
                <a:solidFill>
                  <a:schemeClr val="accent1">
                    <a:lumMod val="50000"/>
                  </a:schemeClr>
                </a:solidFill>
                <a:cs typeface="Times New Roman" panose="02020603050405020304" pitchFamily="18" charset="0"/>
              </a:rPr>
              <a:t> in which whole building should be modified to make it smart</a:t>
            </a:r>
          </a:p>
          <a:p>
            <a:pPr>
              <a:lnSpc>
                <a:spcPct val="80000"/>
              </a:lnSpc>
            </a:pPr>
            <a:endParaRPr lang="en-US" sz="2201" b="1" dirty="0">
              <a:solidFill>
                <a:schemeClr val="accent1">
                  <a:lumMod val="50000"/>
                </a:schemeClr>
              </a:solidFill>
              <a:cs typeface="Times New Roman" panose="02020603050405020304" pitchFamily="18" charset="0"/>
            </a:endParaRPr>
          </a:p>
          <a:p>
            <a:pPr>
              <a:lnSpc>
                <a:spcPct val="80000"/>
              </a:lnSpc>
            </a:pPr>
            <a:endParaRPr lang="en-US" sz="2201" b="1" dirty="0">
              <a:solidFill>
                <a:schemeClr val="accent1">
                  <a:lumMod val="50000"/>
                </a:schemeClr>
              </a:solidFill>
              <a:cs typeface="Times New Roman" panose="02020603050405020304" pitchFamily="18" charset="0"/>
            </a:endParaRPr>
          </a:p>
          <a:p>
            <a:pPr>
              <a:lnSpc>
                <a:spcPct val="80000"/>
              </a:lnSpc>
            </a:pPr>
            <a:endParaRPr lang="en-US" sz="2201" b="1" dirty="0">
              <a:solidFill>
                <a:schemeClr val="accent1">
                  <a:lumMod val="50000"/>
                </a:schemeClr>
              </a:solidFill>
              <a:cs typeface="Times New Roman" panose="02020603050405020304" pitchFamily="18" charset="0"/>
            </a:endParaRPr>
          </a:p>
          <a:p>
            <a:pPr>
              <a:lnSpc>
                <a:spcPct val="80000"/>
              </a:lnSpc>
            </a:pPr>
            <a:endParaRPr lang="en-US" sz="2201" b="1" dirty="0">
              <a:solidFill>
                <a:schemeClr val="accent1">
                  <a:lumMod val="50000"/>
                </a:schemeClr>
              </a:solidFill>
              <a:cs typeface="Times New Roman" panose="02020603050405020304" pitchFamily="18" charset="0"/>
            </a:endParaRPr>
          </a:p>
          <a:p>
            <a:pPr>
              <a:lnSpc>
                <a:spcPct val="80000"/>
              </a:lnSpc>
            </a:pPr>
            <a:endParaRPr lang="en-US" sz="2201" b="1" dirty="0">
              <a:solidFill>
                <a:schemeClr val="accent1">
                  <a:lumMod val="50000"/>
                </a:schemeClr>
              </a:solidFill>
              <a:cs typeface="Times New Roman" panose="02020603050405020304" pitchFamily="18" charset="0"/>
            </a:endParaRPr>
          </a:p>
          <a:p>
            <a:pPr>
              <a:lnSpc>
                <a:spcPct val="80000"/>
              </a:lnSpc>
            </a:pPr>
            <a:endParaRPr lang="en-US" sz="2201" b="1" dirty="0">
              <a:solidFill>
                <a:schemeClr val="accent1">
                  <a:lumMod val="50000"/>
                </a:schemeClr>
              </a:solidFill>
              <a:cs typeface="Times New Roman" panose="02020603050405020304" pitchFamily="18" charset="0"/>
            </a:endParaRPr>
          </a:p>
          <a:p>
            <a:pPr>
              <a:lnSpc>
                <a:spcPct val="80000"/>
              </a:lnSpc>
            </a:pPr>
            <a:endParaRPr lang="en-US" sz="2201" b="1" dirty="0">
              <a:solidFill>
                <a:schemeClr val="accent1">
                  <a:lumMod val="50000"/>
                </a:schemeClr>
              </a:solidFill>
              <a:cs typeface="Times New Roman" panose="02020603050405020304" pitchFamily="18" charset="0"/>
            </a:endParaRPr>
          </a:p>
          <a:p>
            <a:pPr>
              <a:lnSpc>
                <a:spcPct val="80000"/>
              </a:lnSpc>
            </a:pPr>
            <a:endParaRPr lang="en-US" sz="2201" b="1" dirty="0">
              <a:solidFill>
                <a:schemeClr val="accent1">
                  <a:lumMod val="50000"/>
                </a:schemeClr>
              </a:solidFill>
              <a:cs typeface="Times New Roman" panose="02020603050405020304" pitchFamily="18" charset="0"/>
            </a:endParaRPr>
          </a:p>
          <a:p>
            <a:pPr>
              <a:lnSpc>
                <a:spcPct val="80000"/>
              </a:lnSpc>
            </a:pPr>
            <a:endParaRPr lang="en-US" sz="2201" b="1" dirty="0">
              <a:solidFill>
                <a:schemeClr val="accent1">
                  <a:lumMod val="50000"/>
                </a:schemeClr>
              </a:solidFill>
              <a:cs typeface="Times New Roman" panose="02020603050405020304" pitchFamily="18" charset="0"/>
            </a:endParaRPr>
          </a:p>
        </p:txBody>
      </p:sp>
      <p:sp>
        <p:nvSpPr>
          <p:cNvPr id="2" name="Slide Number Placeholder 1"/>
          <p:cNvSpPr>
            <a:spLocks noGrp="1"/>
          </p:cNvSpPr>
          <p:nvPr>
            <p:ph type="sldNum" sz="quarter" idx="12"/>
          </p:nvPr>
        </p:nvSpPr>
        <p:spPr>
          <a:xfrm>
            <a:off x="9103659" y="6382224"/>
            <a:ext cx="2743200" cy="365125"/>
          </a:xfrm>
        </p:spPr>
        <p:txBody>
          <a:bodyPr/>
          <a:lstStyle/>
          <a:p>
            <a:r>
              <a:rPr lang="en-US" sz="2000" b="1" dirty="0">
                <a:solidFill>
                  <a:schemeClr val="tx1"/>
                </a:solidFill>
              </a:rPr>
              <a:t>Slide No:</a:t>
            </a:r>
            <a:fld id="{42037F56-E672-494D-8224-4B2C38622DE8}" type="slidenum">
              <a:rPr lang="en-US" sz="2000" b="1" smtClean="0">
                <a:solidFill>
                  <a:schemeClr val="tx1"/>
                </a:solidFill>
              </a:rPr>
              <a:pPr/>
              <a:t>5</a:t>
            </a:fld>
            <a:endParaRPr lang="en-US" sz="2000" b="1" dirty="0">
              <a:solidFill>
                <a:schemeClr val="tx1"/>
              </a:solidFill>
            </a:endParaRPr>
          </a:p>
        </p:txBody>
      </p:sp>
    </p:spTree>
    <p:extLst>
      <p:ext uri="{BB962C8B-B14F-4D97-AF65-F5344CB8AC3E}">
        <p14:creationId xmlns:p14="http://schemas.microsoft.com/office/powerpoint/2010/main" val="3880105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8941" y="187454"/>
            <a:ext cx="11577918" cy="5958491"/>
          </a:xfrm>
          <a:prstGeom prst="rect">
            <a:avLst/>
          </a:prstGeom>
          <a:ln>
            <a:solidFill>
              <a:schemeClr val="tx1"/>
            </a:solidFill>
          </a:ln>
        </p:spPr>
        <p:txBody>
          <a:bodyPr wrap="square">
            <a:spAutoFit/>
          </a:bodyPr>
          <a:lstStyle/>
          <a:p>
            <a:pPr>
              <a:lnSpc>
                <a:spcPct val="150000"/>
              </a:lnSpc>
            </a:pPr>
            <a:r>
              <a:rPr lang="en-US" sz="2201" b="1" dirty="0">
                <a:solidFill>
                  <a:schemeClr val="accent1">
                    <a:lumMod val="50000"/>
                  </a:schemeClr>
                </a:solidFill>
                <a:cs typeface="Times New Roman" panose="02020603050405020304" pitchFamily="18" charset="0"/>
              </a:rPr>
              <a:t>Overall Budget</a:t>
            </a:r>
          </a:p>
          <a:p>
            <a:r>
              <a:rPr lang="en-US" sz="2201" b="1" dirty="0">
                <a:solidFill>
                  <a:schemeClr val="accent1">
                    <a:lumMod val="50000"/>
                  </a:schemeClr>
                </a:solidFill>
                <a:cs typeface="Times New Roman" panose="02020603050405020304" pitchFamily="18" charset="0"/>
              </a:rPr>
              <a:t>(Expenses on consumables and experiments are allowed. No funding is provided for equipment purchase. Total budget must be limited to </a:t>
            </a:r>
            <a:r>
              <a:rPr lang="en-US" sz="2201" b="1" dirty="0" err="1">
                <a:solidFill>
                  <a:schemeClr val="accent1">
                    <a:lumMod val="50000"/>
                  </a:schemeClr>
                </a:solidFill>
                <a:cs typeface="Times New Roman" panose="02020603050405020304" pitchFamily="18" charset="0"/>
              </a:rPr>
              <a:t>Rs</a:t>
            </a:r>
            <a:r>
              <a:rPr lang="en-US" sz="2201" b="1" dirty="0">
                <a:solidFill>
                  <a:schemeClr val="accent1">
                    <a:lumMod val="50000"/>
                  </a:schemeClr>
                </a:solidFill>
                <a:cs typeface="Times New Roman" panose="02020603050405020304" pitchFamily="18" charset="0"/>
              </a:rPr>
              <a:t>. 0.5 to 1 lakh)</a:t>
            </a:r>
          </a:p>
          <a:p>
            <a:pPr>
              <a:lnSpc>
                <a:spcPct val="150000"/>
              </a:lnSpc>
            </a:pPr>
            <a:r>
              <a:rPr lang="en-US" sz="2201" b="1" dirty="0">
                <a:solidFill>
                  <a:schemeClr val="accent1">
                    <a:lumMod val="50000"/>
                  </a:schemeClr>
                </a:solidFill>
                <a:cs typeface="Times New Roman" panose="02020603050405020304" pitchFamily="18" charset="0"/>
              </a:rPr>
              <a:t>Budget Year 1:</a:t>
            </a:r>
          </a:p>
          <a:p>
            <a:pPr>
              <a:lnSpc>
                <a:spcPct val="150000"/>
              </a:lnSpc>
            </a:pPr>
            <a:r>
              <a:rPr lang="en-US" sz="2201" b="1" dirty="0">
                <a:solidFill>
                  <a:schemeClr val="accent1">
                    <a:lumMod val="50000"/>
                  </a:schemeClr>
                </a:solidFill>
                <a:cs typeface="Times New Roman" panose="02020603050405020304" pitchFamily="18" charset="0"/>
              </a:rPr>
              <a:t>Justification</a:t>
            </a:r>
          </a:p>
          <a:p>
            <a:pPr>
              <a:lnSpc>
                <a:spcPct val="150000"/>
              </a:lnSpc>
            </a:pPr>
            <a:endParaRPr lang="en-US" sz="2201" b="1" dirty="0">
              <a:solidFill>
                <a:schemeClr val="accent1">
                  <a:lumMod val="50000"/>
                </a:schemeClr>
              </a:solidFill>
              <a:cs typeface="Times New Roman" panose="02020603050405020304" pitchFamily="18" charset="0"/>
            </a:endParaRPr>
          </a:p>
          <a:p>
            <a:pPr>
              <a:lnSpc>
                <a:spcPct val="150000"/>
              </a:lnSpc>
            </a:pPr>
            <a:endParaRPr lang="en-US" sz="2201" b="1" dirty="0">
              <a:solidFill>
                <a:schemeClr val="accent1">
                  <a:lumMod val="50000"/>
                </a:schemeClr>
              </a:solidFill>
              <a:cs typeface="Times New Roman" panose="02020603050405020304" pitchFamily="18" charset="0"/>
            </a:endParaRPr>
          </a:p>
          <a:p>
            <a:pPr>
              <a:lnSpc>
                <a:spcPct val="150000"/>
              </a:lnSpc>
            </a:pPr>
            <a:endParaRPr lang="en-US" sz="2201" b="1" dirty="0">
              <a:solidFill>
                <a:schemeClr val="accent1">
                  <a:lumMod val="50000"/>
                </a:schemeClr>
              </a:solidFill>
              <a:cs typeface="Times New Roman" panose="02020603050405020304" pitchFamily="18" charset="0"/>
            </a:endParaRPr>
          </a:p>
          <a:p>
            <a:pPr>
              <a:lnSpc>
                <a:spcPct val="150000"/>
              </a:lnSpc>
            </a:pPr>
            <a:endParaRPr lang="en-US" sz="2201" b="1" dirty="0">
              <a:solidFill>
                <a:schemeClr val="accent1">
                  <a:lumMod val="50000"/>
                </a:schemeClr>
              </a:solidFill>
              <a:cs typeface="Times New Roman" panose="02020603050405020304" pitchFamily="18" charset="0"/>
            </a:endParaRPr>
          </a:p>
          <a:p>
            <a:pPr>
              <a:lnSpc>
                <a:spcPct val="80000"/>
              </a:lnSpc>
            </a:pPr>
            <a:endParaRPr lang="en-US" sz="2201" b="1" dirty="0">
              <a:solidFill>
                <a:schemeClr val="accent1">
                  <a:lumMod val="50000"/>
                </a:schemeClr>
              </a:solidFill>
              <a:cs typeface="Times New Roman" panose="02020603050405020304" pitchFamily="18" charset="0"/>
            </a:endParaRPr>
          </a:p>
          <a:p>
            <a:pPr>
              <a:lnSpc>
                <a:spcPct val="80000"/>
              </a:lnSpc>
            </a:pPr>
            <a:endParaRPr lang="en-US" sz="2201" b="1" dirty="0">
              <a:solidFill>
                <a:schemeClr val="accent1">
                  <a:lumMod val="50000"/>
                </a:schemeClr>
              </a:solidFill>
              <a:cs typeface="Times New Roman" panose="02020603050405020304" pitchFamily="18" charset="0"/>
            </a:endParaRPr>
          </a:p>
          <a:p>
            <a:pPr>
              <a:lnSpc>
                <a:spcPct val="80000"/>
              </a:lnSpc>
            </a:pPr>
            <a:endParaRPr lang="en-US" sz="2201" b="1" dirty="0">
              <a:solidFill>
                <a:schemeClr val="accent1">
                  <a:lumMod val="50000"/>
                </a:schemeClr>
              </a:solidFill>
              <a:cs typeface="Times New Roman" panose="02020603050405020304" pitchFamily="18" charset="0"/>
            </a:endParaRPr>
          </a:p>
          <a:p>
            <a:pPr>
              <a:lnSpc>
                <a:spcPct val="80000"/>
              </a:lnSpc>
            </a:pPr>
            <a:endParaRPr lang="en-US" sz="2201" b="1" dirty="0">
              <a:solidFill>
                <a:schemeClr val="accent1">
                  <a:lumMod val="50000"/>
                </a:schemeClr>
              </a:solidFill>
              <a:cs typeface="Times New Roman" panose="02020603050405020304" pitchFamily="18" charset="0"/>
            </a:endParaRPr>
          </a:p>
          <a:p>
            <a:pPr>
              <a:lnSpc>
                <a:spcPct val="80000"/>
              </a:lnSpc>
            </a:pPr>
            <a:endParaRPr lang="en-US" sz="2201" b="1" dirty="0">
              <a:solidFill>
                <a:schemeClr val="accent1">
                  <a:lumMod val="50000"/>
                </a:schemeClr>
              </a:solidFill>
              <a:cs typeface="Times New Roman" panose="02020603050405020304" pitchFamily="18" charset="0"/>
            </a:endParaRPr>
          </a:p>
          <a:p>
            <a:pPr>
              <a:lnSpc>
                <a:spcPct val="80000"/>
              </a:lnSpc>
            </a:pPr>
            <a:endParaRPr lang="en-US" sz="2201" b="1" dirty="0">
              <a:solidFill>
                <a:schemeClr val="accent1">
                  <a:lumMod val="50000"/>
                </a:schemeClr>
              </a:solidFill>
              <a:cs typeface="Times New Roman" panose="02020603050405020304" pitchFamily="18" charset="0"/>
            </a:endParaRPr>
          </a:p>
        </p:txBody>
      </p:sp>
      <p:sp>
        <p:nvSpPr>
          <p:cNvPr id="6" name="Slide Number Placeholder 1"/>
          <p:cNvSpPr>
            <a:spLocks noGrp="1"/>
          </p:cNvSpPr>
          <p:nvPr>
            <p:ph type="sldNum" sz="quarter" idx="12"/>
          </p:nvPr>
        </p:nvSpPr>
        <p:spPr>
          <a:xfrm>
            <a:off x="9103659" y="6382224"/>
            <a:ext cx="2743200" cy="365125"/>
          </a:xfrm>
        </p:spPr>
        <p:txBody>
          <a:bodyPr/>
          <a:lstStyle/>
          <a:p>
            <a:r>
              <a:rPr lang="en-US" sz="2000" b="1" dirty="0">
                <a:solidFill>
                  <a:schemeClr val="tx1"/>
                </a:solidFill>
              </a:rPr>
              <a:t>Slide No:6</a:t>
            </a:r>
          </a:p>
        </p:txBody>
      </p:sp>
      <p:graphicFrame>
        <p:nvGraphicFramePr>
          <p:cNvPr id="7" name="Table 7">
            <a:extLst>
              <a:ext uri="{FF2B5EF4-FFF2-40B4-BE49-F238E27FC236}">
                <a16:creationId xmlns:a16="http://schemas.microsoft.com/office/drawing/2014/main" id="{574AA3A1-BB04-4BC6-ADA8-F2A8C48A0D75}"/>
              </a:ext>
            </a:extLst>
          </p:cNvPr>
          <p:cNvGraphicFramePr>
            <a:graphicFrameLocks noGrp="1"/>
          </p:cNvGraphicFramePr>
          <p:nvPr>
            <p:extLst>
              <p:ext uri="{D42A27DB-BD31-4B8C-83A1-F6EECF244321}">
                <p14:modId xmlns:p14="http://schemas.microsoft.com/office/powerpoint/2010/main" val="3853304669"/>
              </p:ext>
            </p:extLst>
          </p:nvPr>
        </p:nvGraphicFramePr>
        <p:xfrm>
          <a:off x="2601259" y="1501581"/>
          <a:ext cx="8128000" cy="4585148"/>
        </p:xfrm>
        <a:graphic>
          <a:graphicData uri="http://schemas.openxmlformats.org/drawingml/2006/table">
            <a:tbl>
              <a:tblPr firstRow="1" bandRow="1">
                <a:tableStyleId>{5C22544A-7EE6-4342-B048-85BDC9FD1C3A}</a:tableStyleId>
              </a:tblPr>
              <a:tblGrid>
                <a:gridCol w="617220">
                  <a:extLst>
                    <a:ext uri="{9D8B030D-6E8A-4147-A177-3AD203B41FA5}">
                      <a16:colId xmlns:a16="http://schemas.microsoft.com/office/drawing/2014/main" val="3236840644"/>
                    </a:ext>
                  </a:extLst>
                </a:gridCol>
                <a:gridCol w="2511761">
                  <a:extLst>
                    <a:ext uri="{9D8B030D-6E8A-4147-A177-3AD203B41FA5}">
                      <a16:colId xmlns:a16="http://schemas.microsoft.com/office/drawing/2014/main" val="34926611"/>
                    </a:ext>
                  </a:extLst>
                </a:gridCol>
                <a:gridCol w="762000">
                  <a:extLst>
                    <a:ext uri="{9D8B030D-6E8A-4147-A177-3AD203B41FA5}">
                      <a16:colId xmlns:a16="http://schemas.microsoft.com/office/drawing/2014/main" val="1608689170"/>
                    </a:ext>
                  </a:extLst>
                </a:gridCol>
                <a:gridCol w="1034079">
                  <a:extLst>
                    <a:ext uri="{9D8B030D-6E8A-4147-A177-3AD203B41FA5}">
                      <a16:colId xmlns:a16="http://schemas.microsoft.com/office/drawing/2014/main" val="3459626321"/>
                    </a:ext>
                  </a:extLst>
                </a:gridCol>
                <a:gridCol w="3202940">
                  <a:extLst>
                    <a:ext uri="{9D8B030D-6E8A-4147-A177-3AD203B41FA5}">
                      <a16:colId xmlns:a16="http://schemas.microsoft.com/office/drawing/2014/main" val="1727724131"/>
                    </a:ext>
                  </a:extLst>
                </a:gridCol>
              </a:tblGrid>
              <a:tr h="370840">
                <a:tc>
                  <a:txBody>
                    <a:bodyPr/>
                    <a:lstStyle/>
                    <a:p>
                      <a:pPr algn="just">
                        <a:lnSpc>
                          <a:spcPct val="107000"/>
                        </a:lnSpc>
                        <a:spcAft>
                          <a:spcPts val="0"/>
                        </a:spcAft>
                        <a:tabLst>
                          <a:tab pos="450215" algn="l"/>
                        </a:tabLst>
                      </a:pPr>
                      <a:r>
                        <a:rPr lang="en-US" sz="1200" b="1" dirty="0" err="1">
                          <a:effectLst/>
                          <a:latin typeface="Times New Roman" panose="02020603050405020304" pitchFamily="18" charset="0"/>
                          <a:ea typeface="Times New Roman" panose="02020603050405020304" pitchFamily="18" charset="0"/>
                        </a:rPr>
                        <a:t>Sl.No</a:t>
                      </a:r>
                      <a:r>
                        <a:rPr lang="en-US" sz="1200" b="1" dirty="0">
                          <a:effectLst/>
                          <a:latin typeface="Times New Roman" panose="02020603050405020304" pitchFamily="18" charset="0"/>
                          <a:ea typeface="Times New Roman" panose="02020603050405020304" pitchFamily="18" charset="0"/>
                        </a:rPr>
                        <a:t>.</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0"/>
                        </a:spcAft>
                        <a:tabLst>
                          <a:tab pos="450215" algn="l"/>
                        </a:tabLst>
                      </a:pPr>
                      <a:r>
                        <a:rPr lang="en-US" sz="1200" b="1" dirty="0">
                          <a:effectLst/>
                          <a:latin typeface="Times New Roman" panose="02020603050405020304" pitchFamily="18" charset="0"/>
                          <a:ea typeface="Times New Roman" panose="02020603050405020304" pitchFamily="18" charset="0"/>
                        </a:rPr>
                        <a:t>Particulars</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0"/>
                        </a:spcAft>
                        <a:tabLst>
                          <a:tab pos="450215" algn="l"/>
                        </a:tabLst>
                      </a:pPr>
                      <a:r>
                        <a:rPr lang="en-US" sz="1200" b="1" dirty="0">
                          <a:effectLst/>
                          <a:latin typeface="Times New Roman" panose="02020603050405020304" pitchFamily="18" charset="0"/>
                          <a:ea typeface="Times New Roman" panose="02020603050405020304" pitchFamily="18" charset="0"/>
                        </a:rPr>
                        <a:t>Quantity in Nos.</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0"/>
                        </a:spcAft>
                        <a:tabLst>
                          <a:tab pos="450215" algn="l"/>
                        </a:tabLst>
                      </a:pPr>
                      <a:r>
                        <a:rPr lang="en-US" sz="1200" b="1" dirty="0">
                          <a:effectLst/>
                          <a:latin typeface="Times New Roman" panose="02020603050405020304" pitchFamily="18" charset="0"/>
                          <a:ea typeface="Times New Roman" panose="02020603050405020304" pitchFamily="18" charset="0"/>
                        </a:rPr>
                        <a:t>Amount in Rs</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0"/>
                        </a:spcAft>
                        <a:tabLst>
                          <a:tab pos="450215" algn="l"/>
                        </a:tabLst>
                      </a:pPr>
                      <a:r>
                        <a:rPr lang="en-US" sz="1200" b="1" dirty="0">
                          <a:effectLst/>
                          <a:latin typeface="Times New Roman" panose="02020603050405020304" pitchFamily="18" charset="0"/>
                          <a:ea typeface="Times New Roman" panose="02020603050405020304" pitchFamily="18" charset="0"/>
                        </a:rPr>
                        <a:t>Justification</a:t>
                      </a:r>
                      <a:endParaRPr lang="en-IN"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242358198"/>
                  </a:ext>
                </a:extLst>
              </a:tr>
              <a:tr h="370840">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1</a:t>
                      </a:r>
                      <a:endParaRPr lang="en-IN" sz="1600" kern="1200" dirty="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Mini computer</a:t>
                      </a:r>
                      <a:endParaRPr lang="en-IN" sz="1600" kern="1200" dirty="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a:solidFill>
                            <a:schemeClr val="dk1"/>
                          </a:solidFill>
                          <a:latin typeface="+mn-lt"/>
                          <a:ea typeface="+mn-ea"/>
                          <a:cs typeface="+mn-cs"/>
                        </a:rPr>
                        <a:t>1</a:t>
                      </a:r>
                      <a:endParaRPr lang="en-IN" sz="1600" kern="120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12000.00</a:t>
                      </a:r>
                      <a:endParaRPr lang="en-IN" sz="1600" kern="1200" dirty="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Its main processing and controlling unit</a:t>
                      </a:r>
                      <a:endParaRPr lang="en-IN" sz="16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4251579227"/>
                  </a:ext>
                </a:extLst>
              </a:tr>
              <a:tr h="370840">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2</a:t>
                      </a:r>
                      <a:endParaRPr lang="en-IN" sz="1600" kern="1200" dirty="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High torque DC motors (30 KG capacity)</a:t>
                      </a:r>
                      <a:endParaRPr lang="en-IN" sz="1600" kern="1200" dirty="0">
                        <a:solidFill>
                          <a:schemeClr val="dk1"/>
                        </a:solidFill>
                        <a:latin typeface="+mn-lt"/>
                        <a:ea typeface="+mn-ea"/>
                        <a:cs typeface="+mn-cs"/>
                      </a:endParaRPr>
                    </a:p>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 </a:t>
                      </a:r>
                      <a:endParaRPr lang="en-IN" sz="1600" kern="1200" dirty="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4</a:t>
                      </a:r>
                      <a:endParaRPr lang="en-IN" sz="1600" kern="1200" dirty="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8000.00</a:t>
                      </a:r>
                      <a:endParaRPr lang="en-IN" sz="1600" kern="1200" dirty="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Motors that can handle heavy weight, used for mobility </a:t>
                      </a:r>
                      <a:endParaRPr lang="en-IN" sz="16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2226547343"/>
                  </a:ext>
                </a:extLst>
              </a:tr>
              <a:tr h="370840">
                <a:tc>
                  <a:txBody>
                    <a:bodyPr/>
                    <a:lstStyle/>
                    <a:p>
                      <a:pPr marL="0" algn="l" defTabSz="914411" rtl="0" eaLnBrk="1" latinLnBrk="0" hangingPunct="1">
                        <a:lnSpc>
                          <a:spcPct val="107000"/>
                        </a:lnSpc>
                        <a:spcAft>
                          <a:spcPts val="0"/>
                        </a:spcAft>
                        <a:tabLst>
                          <a:tab pos="450215" algn="l"/>
                        </a:tabLst>
                      </a:pPr>
                      <a:r>
                        <a:rPr lang="en-US" sz="1600" kern="1200">
                          <a:solidFill>
                            <a:schemeClr val="dk1"/>
                          </a:solidFill>
                          <a:latin typeface="+mn-lt"/>
                          <a:ea typeface="+mn-ea"/>
                          <a:cs typeface="+mn-cs"/>
                        </a:rPr>
                        <a:t>3</a:t>
                      </a:r>
                      <a:endParaRPr lang="en-IN" sz="1600" kern="120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a:solidFill>
                            <a:schemeClr val="dk1"/>
                          </a:solidFill>
                          <a:latin typeface="+mn-lt"/>
                          <a:ea typeface="+mn-ea"/>
                          <a:cs typeface="+mn-cs"/>
                        </a:rPr>
                        <a:t>HD camera</a:t>
                      </a:r>
                      <a:endParaRPr lang="en-IN" sz="1600" kern="1200">
                        <a:solidFill>
                          <a:schemeClr val="dk1"/>
                        </a:solidFill>
                        <a:latin typeface="+mn-lt"/>
                        <a:ea typeface="+mn-ea"/>
                        <a:cs typeface="+mn-cs"/>
                      </a:endParaRPr>
                    </a:p>
                    <a:p>
                      <a:pPr marL="0" algn="l" defTabSz="914411" rtl="0" eaLnBrk="1" latinLnBrk="0" hangingPunct="1">
                        <a:lnSpc>
                          <a:spcPct val="107000"/>
                        </a:lnSpc>
                        <a:spcAft>
                          <a:spcPts val="0"/>
                        </a:spcAft>
                        <a:tabLst>
                          <a:tab pos="450215" algn="l"/>
                        </a:tabLst>
                      </a:pPr>
                      <a:r>
                        <a:rPr lang="en-US" sz="1600" kern="1200">
                          <a:solidFill>
                            <a:schemeClr val="dk1"/>
                          </a:solidFill>
                          <a:latin typeface="+mn-lt"/>
                          <a:ea typeface="+mn-ea"/>
                          <a:cs typeface="+mn-cs"/>
                        </a:rPr>
                        <a:t> </a:t>
                      </a:r>
                      <a:endParaRPr lang="en-IN" sz="1600" kern="120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2</a:t>
                      </a:r>
                      <a:endParaRPr lang="en-IN" sz="1600" kern="1200" dirty="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12000.00</a:t>
                      </a:r>
                      <a:endParaRPr lang="en-IN" sz="1600" kern="1200" dirty="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For Facial Recognition and Products image capture</a:t>
                      </a:r>
                      <a:endParaRPr lang="en-IN" sz="16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3510020988"/>
                  </a:ext>
                </a:extLst>
              </a:tr>
              <a:tr h="370840">
                <a:tc>
                  <a:txBody>
                    <a:bodyPr/>
                    <a:lstStyle/>
                    <a:p>
                      <a:pPr marL="0" algn="l" defTabSz="914411" rtl="0" eaLnBrk="1" latinLnBrk="0" hangingPunct="1">
                        <a:lnSpc>
                          <a:spcPct val="107000"/>
                        </a:lnSpc>
                        <a:spcAft>
                          <a:spcPts val="0"/>
                        </a:spcAft>
                        <a:tabLst>
                          <a:tab pos="450215" algn="l"/>
                        </a:tabLst>
                      </a:pPr>
                      <a:r>
                        <a:rPr lang="en-US" sz="1600" kern="1200">
                          <a:solidFill>
                            <a:schemeClr val="dk1"/>
                          </a:solidFill>
                          <a:latin typeface="+mn-lt"/>
                          <a:ea typeface="+mn-ea"/>
                          <a:cs typeface="+mn-cs"/>
                        </a:rPr>
                        <a:t>4</a:t>
                      </a:r>
                      <a:endParaRPr lang="en-IN" sz="1600" kern="120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a:solidFill>
                            <a:schemeClr val="dk1"/>
                          </a:solidFill>
                          <a:latin typeface="+mn-lt"/>
                          <a:ea typeface="+mn-ea"/>
                          <a:cs typeface="+mn-cs"/>
                        </a:rPr>
                        <a:t>Barcode/QR-code scanner</a:t>
                      </a:r>
                      <a:endParaRPr lang="en-IN" sz="1600" kern="1200">
                        <a:solidFill>
                          <a:schemeClr val="dk1"/>
                        </a:solidFill>
                        <a:latin typeface="+mn-lt"/>
                        <a:ea typeface="+mn-ea"/>
                        <a:cs typeface="+mn-cs"/>
                      </a:endParaRPr>
                    </a:p>
                    <a:p>
                      <a:pPr marL="0" algn="l" defTabSz="914411" rtl="0" eaLnBrk="1" latinLnBrk="0" hangingPunct="1">
                        <a:lnSpc>
                          <a:spcPct val="107000"/>
                        </a:lnSpc>
                        <a:spcAft>
                          <a:spcPts val="0"/>
                        </a:spcAft>
                        <a:tabLst>
                          <a:tab pos="450215" algn="l"/>
                        </a:tabLst>
                      </a:pPr>
                      <a:r>
                        <a:rPr lang="en-US" sz="1600" kern="1200">
                          <a:solidFill>
                            <a:schemeClr val="dk1"/>
                          </a:solidFill>
                          <a:latin typeface="+mn-lt"/>
                          <a:ea typeface="+mn-ea"/>
                          <a:cs typeface="+mn-cs"/>
                        </a:rPr>
                        <a:t> </a:t>
                      </a:r>
                      <a:endParaRPr lang="en-IN" sz="1600" kern="120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a:solidFill>
                            <a:schemeClr val="dk1"/>
                          </a:solidFill>
                          <a:latin typeface="+mn-lt"/>
                          <a:ea typeface="+mn-ea"/>
                          <a:cs typeface="+mn-cs"/>
                        </a:rPr>
                        <a:t>1</a:t>
                      </a:r>
                      <a:endParaRPr lang="en-IN" sz="1600" kern="120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a:solidFill>
                            <a:schemeClr val="dk1"/>
                          </a:solidFill>
                          <a:latin typeface="+mn-lt"/>
                          <a:ea typeface="+mn-ea"/>
                          <a:cs typeface="+mn-cs"/>
                        </a:rPr>
                        <a:t>3000.00</a:t>
                      </a:r>
                      <a:endParaRPr lang="en-IN" sz="1600" kern="120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For scanning Barcode/QR-code of products</a:t>
                      </a:r>
                      <a:endParaRPr lang="en-IN" sz="16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3432971323"/>
                  </a:ext>
                </a:extLst>
              </a:tr>
              <a:tr h="370840">
                <a:tc>
                  <a:txBody>
                    <a:bodyPr/>
                    <a:lstStyle/>
                    <a:p>
                      <a:pPr marL="0" algn="l" defTabSz="914411" rtl="0" eaLnBrk="1" latinLnBrk="0" hangingPunct="1">
                        <a:lnSpc>
                          <a:spcPct val="107000"/>
                        </a:lnSpc>
                        <a:spcAft>
                          <a:spcPts val="0"/>
                        </a:spcAft>
                        <a:tabLst>
                          <a:tab pos="450215" algn="l"/>
                        </a:tabLst>
                      </a:pPr>
                      <a:r>
                        <a:rPr lang="en-US" sz="1600" kern="1200">
                          <a:solidFill>
                            <a:schemeClr val="dk1"/>
                          </a:solidFill>
                          <a:latin typeface="+mn-lt"/>
                          <a:ea typeface="+mn-ea"/>
                          <a:cs typeface="+mn-cs"/>
                        </a:rPr>
                        <a:t>5</a:t>
                      </a:r>
                      <a:endParaRPr lang="en-IN" sz="1600" kern="120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a:solidFill>
                            <a:schemeClr val="dk1"/>
                          </a:solidFill>
                          <a:latin typeface="+mn-lt"/>
                          <a:ea typeface="+mn-ea"/>
                          <a:cs typeface="+mn-cs"/>
                        </a:rPr>
                        <a:t>Precise Ultrasonic Sensors</a:t>
                      </a:r>
                      <a:endParaRPr lang="en-IN" sz="1600" kern="1200">
                        <a:solidFill>
                          <a:schemeClr val="dk1"/>
                        </a:solidFill>
                        <a:latin typeface="+mn-lt"/>
                        <a:ea typeface="+mn-ea"/>
                        <a:cs typeface="+mn-cs"/>
                      </a:endParaRPr>
                    </a:p>
                    <a:p>
                      <a:pPr marL="0" algn="l" defTabSz="914411" rtl="0" eaLnBrk="1" latinLnBrk="0" hangingPunct="1">
                        <a:lnSpc>
                          <a:spcPct val="107000"/>
                        </a:lnSpc>
                        <a:spcAft>
                          <a:spcPts val="0"/>
                        </a:spcAft>
                        <a:tabLst>
                          <a:tab pos="450215" algn="l"/>
                        </a:tabLst>
                      </a:pPr>
                      <a:r>
                        <a:rPr lang="en-US" sz="1600" kern="1200">
                          <a:solidFill>
                            <a:schemeClr val="dk1"/>
                          </a:solidFill>
                          <a:latin typeface="+mn-lt"/>
                          <a:ea typeface="+mn-ea"/>
                          <a:cs typeface="+mn-cs"/>
                        </a:rPr>
                        <a:t> </a:t>
                      </a:r>
                      <a:endParaRPr lang="en-IN" sz="1600" kern="120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a:solidFill>
                            <a:schemeClr val="dk1"/>
                          </a:solidFill>
                          <a:latin typeface="+mn-lt"/>
                          <a:ea typeface="+mn-ea"/>
                          <a:cs typeface="+mn-cs"/>
                        </a:rPr>
                        <a:t>4</a:t>
                      </a:r>
                      <a:endParaRPr lang="en-IN" sz="1600" kern="120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a:solidFill>
                            <a:schemeClr val="dk1"/>
                          </a:solidFill>
                          <a:latin typeface="+mn-lt"/>
                          <a:ea typeface="+mn-ea"/>
                          <a:cs typeface="+mn-cs"/>
                        </a:rPr>
                        <a:t>1000.00</a:t>
                      </a:r>
                      <a:endParaRPr lang="en-IN" sz="1600" kern="120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For detecting whether user is following the smart cart or not</a:t>
                      </a:r>
                      <a:endParaRPr lang="en-IN" sz="16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2303109743"/>
                  </a:ext>
                </a:extLst>
              </a:tr>
              <a:tr h="370840">
                <a:tc>
                  <a:txBody>
                    <a:bodyPr/>
                    <a:lstStyle/>
                    <a:p>
                      <a:pPr marL="0" algn="l" defTabSz="914411" rtl="0" eaLnBrk="1" latinLnBrk="0" hangingPunct="1">
                        <a:lnSpc>
                          <a:spcPct val="107000"/>
                        </a:lnSpc>
                        <a:spcAft>
                          <a:spcPts val="0"/>
                        </a:spcAft>
                        <a:tabLst>
                          <a:tab pos="450215" algn="l"/>
                        </a:tabLst>
                      </a:pPr>
                      <a:r>
                        <a:rPr lang="en-US" sz="1600" kern="1200">
                          <a:solidFill>
                            <a:schemeClr val="dk1"/>
                          </a:solidFill>
                          <a:latin typeface="+mn-lt"/>
                          <a:ea typeface="+mn-ea"/>
                          <a:cs typeface="+mn-cs"/>
                        </a:rPr>
                        <a:t>6</a:t>
                      </a:r>
                      <a:endParaRPr lang="en-IN" sz="1600" kern="120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a:solidFill>
                            <a:schemeClr val="dk1"/>
                          </a:solidFill>
                          <a:latin typeface="+mn-lt"/>
                          <a:ea typeface="+mn-ea"/>
                          <a:cs typeface="+mn-cs"/>
                        </a:rPr>
                        <a:t>Lidars</a:t>
                      </a:r>
                      <a:endParaRPr lang="en-IN" sz="1600" kern="1200">
                        <a:solidFill>
                          <a:schemeClr val="dk1"/>
                        </a:solidFill>
                        <a:latin typeface="+mn-lt"/>
                        <a:ea typeface="+mn-ea"/>
                        <a:cs typeface="+mn-cs"/>
                      </a:endParaRPr>
                    </a:p>
                    <a:p>
                      <a:pPr marL="0" algn="l" defTabSz="914411" rtl="0" eaLnBrk="1" latinLnBrk="0" hangingPunct="1">
                        <a:lnSpc>
                          <a:spcPct val="107000"/>
                        </a:lnSpc>
                        <a:spcAft>
                          <a:spcPts val="0"/>
                        </a:spcAft>
                        <a:tabLst>
                          <a:tab pos="450215" algn="l"/>
                        </a:tabLst>
                      </a:pPr>
                      <a:r>
                        <a:rPr lang="en-US" sz="1600" kern="1200">
                          <a:solidFill>
                            <a:schemeClr val="dk1"/>
                          </a:solidFill>
                          <a:latin typeface="+mn-lt"/>
                          <a:ea typeface="+mn-ea"/>
                          <a:cs typeface="+mn-cs"/>
                        </a:rPr>
                        <a:t> </a:t>
                      </a:r>
                      <a:endParaRPr lang="en-IN" sz="1600" kern="120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4</a:t>
                      </a:r>
                      <a:endParaRPr lang="en-IN" sz="1600" kern="1200" dirty="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15000.00</a:t>
                      </a:r>
                      <a:endParaRPr lang="en-IN" sz="1600" kern="1200" dirty="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Obstacle detection from all around the cart</a:t>
                      </a:r>
                      <a:endParaRPr lang="en-IN" sz="16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2431540331"/>
                  </a:ext>
                </a:extLst>
              </a:tr>
              <a:tr h="370840">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7</a:t>
                      </a:r>
                      <a:endParaRPr lang="en-IN" sz="1600" kern="1200" dirty="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a:solidFill>
                            <a:schemeClr val="dk1"/>
                          </a:solidFill>
                          <a:latin typeface="+mn-lt"/>
                          <a:ea typeface="+mn-ea"/>
                          <a:cs typeface="+mn-cs"/>
                        </a:rPr>
                        <a:t>Wheels</a:t>
                      </a:r>
                      <a:endParaRPr lang="en-IN" sz="1600" kern="1200">
                        <a:solidFill>
                          <a:schemeClr val="dk1"/>
                        </a:solidFill>
                        <a:latin typeface="+mn-lt"/>
                        <a:ea typeface="+mn-ea"/>
                        <a:cs typeface="+mn-cs"/>
                      </a:endParaRPr>
                    </a:p>
                    <a:p>
                      <a:pPr marL="0" algn="l" defTabSz="914411" rtl="0" eaLnBrk="1" latinLnBrk="0" hangingPunct="1">
                        <a:lnSpc>
                          <a:spcPct val="107000"/>
                        </a:lnSpc>
                        <a:spcAft>
                          <a:spcPts val="0"/>
                        </a:spcAft>
                        <a:tabLst>
                          <a:tab pos="450215" algn="l"/>
                        </a:tabLst>
                      </a:pPr>
                      <a:r>
                        <a:rPr lang="en-US" sz="1600" kern="1200">
                          <a:solidFill>
                            <a:schemeClr val="dk1"/>
                          </a:solidFill>
                          <a:latin typeface="+mn-lt"/>
                          <a:ea typeface="+mn-ea"/>
                          <a:cs typeface="+mn-cs"/>
                        </a:rPr>
                        <a:t> </a:t>
                      </a:r>
                      <a:endParaRPr lang="en-IN" sz="1600" kern="120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6</a:t>
                      </a:r>
                      <a:endParaRPr lang="en-IN" sz="1600" kern="1200" dirty="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3000.00</a:t>
                      </a:r>
                      <a:endParaRPr lang="en-IN" sz="1600" kern="1200" dirty="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For mobility</a:t>
                      </a:r>
                      <a:endParaRPr lang="en-IN" sz="16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785762122"/>
                  </a:ext>
                </a:extLst>
              </a:tr>
              <a:tr h="370840">
                <a:tc>
                  <a:txBody>
                    <a:bodyPr/>
                    <a:lstStyle/>
                    <a:p>
                      <a:pPr marL="21590" algn="ctr">
                        <a:lnSpc>
                          <a:spcPct val="107000"/>
                        </a:lnSpc>
                        <a:spcAft>
                          <a:spcPts val="0"/>
                        </a:spcAft>
                        <a:tabLst>
                          <a:tab pos="450215" algn="l"/>
                        </a:tabLst>
                      </a:pPr>
                      <a:endParaRPr lang="en-IN" sz="1100" dirty="0">
                        <a:effectLst/>
                        <a:latin typeface="Calibri" panose="020F0502020204030204" pitchFamily="34" charset="0"/>
                        <a:ea typeface="Calibri" panose="020F0502020204030204" pitchFamily="34" charset="0"/>
                      </a:endParaRPr>
                    </a:p>
                  </a:txBody>
                  <a:tcPr marL="68580" marR="68580" marT="0" marB="0"/>
                </a:tc>
                <a:tc gridSpan="2">
                  <a:txBody>
                    <a:bodyPr/>
                    <a:lstStyle/>
                    <a:p>
                      <a:pPr marL="21590" algn="r">
                        <a:lnSpc>
                          <a:spcPct val="107000"/>
                        </a:lnSpc>
                        <a:spcAft>
                          <a:spcPts val="0"/>
                        </a:spcAft>
                        <a:tabLst>
                          <a:tab pos="450215" algn="l"/>
                        </a:tabLs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TOTAL</a:t>
                      </a:r>
                    </a:p>
                  </a:txBody>
                  <a:tcPr marL="68580" marR="68580" marT="0" marB="0"/>
                </a:tc>
                <a:tc hMerge="1">
                  <a:txBody>
                    <a:bodyPr/>
                    <a:lstStyle/>
                    <a:p>
                      <a:pPr algn="ctr">
                        <a:lnSpc>
                          <a:spcPct val="107000"/>
                        </a:lnSpc>
                        <a:spcAft>
                          <a:spcPts val="0"/>
                        </a:spcAft>
                        <a:tabLst>
                          <a:tab pos="450215" algn="l"/>
                        </a:tabLst>
                      </a:pP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gn="r">
                        <a:lnSpc>
                          <a:spcPct val="107000"/>
                        </a:lnSpc>
                        <a:spcAft>
                          <a:spcPts val="0"/>
                        </a:spcAft>
                        <a:tabLst>
                          <a:tab pos="450215"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54000.00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450215" algn="l"/>
                        </a:tabLst>
                      </a:pPr>
                      <a:endParaRPr lang="en-IN"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957746381"/>
                  </a:ext>
                </a:extLst>
              </a:tr>
            </a:tbl>
          </a:graphicData>
        </a:graphic>
      </p:graphicFrame>
    </p:spTree>
    <p:extLst>
      <p:ext uri="{BB962C8B-B14F-4D97-AF65-F5344CB8AC3E}">
        <p14:creationId xmlns:p14="http://schemas.microsoft.com/office/powerpoint/2010/main" val="1351085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5141" y="110651"/>
            <a:ext cx="11501718" cy="5958491"/>
          </a:xfrm>
          <a:prstGeom prst="rect">
            <a:avLst/>
          </a:prstGeom>
          <a:ln>
            <a:solidFill>
              <a:schemeClr val="tx1"/>
            </a:solidFill>
          </a:ln>
        </p:spPr>
        <p:txBody>
          <a:bodyPr wrap="square">
            <a:spAutoFit/>
          </a:bodyPr>
          <a:lstStyle/>
          <a:p>
            <a:pPr>
              <a:lnSpc>
                <a:spcPct val="150000"/>
              </a:lnSpc>
            </a:pPr>
            <a:r>
              <a:rPr lang="en-US" sz="2201" b="1" dirty="0">
                <a:solidFill>
                  <a:schemeClr val="accent1">
                    <a:lumMod val="50000"/>
                  </a:schemeClr>
                </a:solidFill>
                <a:cs typeface="Times New Roman" panose="02020603050405020304" pitchFamily="18" charset="0"/>
              </a:rPr>
              <a:t>Overall Budget</a:t>
            </a:r>
          </a:p>
          <a:p>
            <a:r>
              <a:rPr lang="en-US" sz="2201" b="1" dirty="0">
                <a:solidFill>
                  <a:schemeClr val="accent1">
                    <a:lumMod val="50000"/>
                  </a:schemeClr>
                </a:solidFill>
                <a:cs typeface="Times New Roman" panose="02020603050405020304" pitchFamily="18" charset="0"/>
              </a:rPr>
              <a:t>(Expenses on consumables and experiments are allowed. No funding is provided for equipment purchase. Total budget must be limited to </a:t>
            </a:r>
            <a:r>
              <a:rPr lang="en-US" sz="2201" b="1" dirty="0" err="1">
                <a:solidFill>
                  <a:schemeClr val="accent1">
                    <a:lumMod val="50000"/>
                  </a:schemeClr>
                </a:solidFill>
                <a:cs typeface="Times New Roman" panose="02020603050405020304" pitchFamily="18" charset="0"/>
              </a:rPr>
              <a:t>Rs</a:t>
            </a:r>
            <a:r>
              <a:rPr lang="en-US" sz="2201" b="1" dirty="0">
                <a:solidFill>
                  <a:schemeClr val="accent1">
                    <a:lumMod val="50000"/>
                  </a:schemeClr>
                </a:solidFill>
                <a:cs typeface="Times New Roman" panose="02020603050405020304" pitchFamily="18" charset="0"/>
              </a:rPr>
              <a:t>. 0.5 to 1 lakh)</a:t>
            </a:r>
          </a:p>
          <a:p>
            <a:pPr>
              <a:lnSpc>
                <a:spcPct val="150000"/>
              </a:lnSpc>
            </a:pPr>
            <a:r>
              <a:rPr lang="en-US" sz="2201" b="1" dirty="0">
                <a:solidFill>
                  <a:schemeClr val="accent1">
                    <a:lumMod val="50000"/>
                  </a:schemeClr>
                </a:solidFill>
                <a:cs typeface="Times New Roman" panose="02020603050405020304" pitchFamily="18" charset="0"/>
              </a:rPr>
              <a:t>Budget Year 2:</a:t>
            </a:r>
          </a:p>
          <a:p>
            <a:pPr>
              <a:lnSpc>
                <a:spcPct val="150000"/>
              </a:lnSpc>
            </a:pPr>
            <a:r>
              <a:rPr lang="en-US" sz="2201" b="1" dirty="0">
                <a:solidFill>
                  <a:schemeClr val="accent1">
                    <a:lumMod val="50000"/>
                  </a:schemeClr>
                </a:solidFill>
                <a:cs typeface="Times New Roman" panose="02020603050405020304" pitchFamily="18" charset="0"/>
              </a:rPr>
              <a:t>Justification</a:t>
            </a:r>
          </a:p>
          <a:p>
            <a:pPr>
              <a:lnSpc>
                <a:spcPct val="150000"/>
              </a:lnSpc>
            </a:pPr>
            <a:endParaRPr lang="en-US" sz="2201" b="1" dirty="0">
              <a:solidFill>
                <a:schemeClr val="accent1">
                  <a:lumMod val="50000"/>
                </a:schemeClr>
              </a:solidFill>
              <a:cs typeface="Times New Roman" panose="02020603050405020304" pitchFamily="18" charset="0"/>
            </a:endParaRPr>
          </a:p>
          <a:p>
            <a:pPr>
              <a:lnSpc>
                <a:spcPct val="150000"/>
              </a:lnSpc>
            </a:pPr>
            <a:endParaRPr lang="en-US" sz="2201" b="1" dirty="0">
              <a:solidFill>
                <a:schemeClr val="accent1">
                  <a:lumMod val="50000"/>
                </a:schemeClr>
              </a:solidFill>
              <a:cs typeface="Times New Roman" panose="02020603050405020304" pitchFamily="18" charset="0"/>
            </a:endParaRPr>
          </a:p>
          <a:p>
            <a:pPr>
              <a:lnSpc>
                <a:spcPct val="150000"/>
              </a:lnSpc>
            </a:pPr>
            <a:endParaRPr lang="en-US" sz="2201" b="1" dirty="0">
              <a:solidFill>
                <a:schemeClr val="accent1">
                  <a:lumMod val="50000"/>
                </a:schemeClr>
              </a:solidFill>
              <a:cs typeface="Times New Roman" panose="02020603050405020304" pitchFamily="18" charset="0"/>
            </a:endParaRPr>
          </a:p>
          <a:p>
            <a:pPr>
              <a:lnSpc>
                <a:spcPct val="150000"/>
              </a:lnSpc>
            </a:pPr>
            <a:endParaRPr lang="en-US" sz="2201" b="1" dirty="0">
              <a:solidFill>
                <a:schemeClr val="accent1">
                  <a:lumMod val="50000"/>
                </a:schemeClr>
              </a:solidFill>
              <a:cs typeface="Times New Roman" panose="02020603050405020304" pitchFamily="18" charset="0"/>
            </a:endParaRPr>
          </a:p>
          <a:p>
            <a:pPr>
              <a:lnSpc>
                <a:spcPct val="80000"/>
              </a:lnSpc>
            </a:pPr>
            <a:endParaRPr lang="en-US" sz="2201" b="1" dirty="0">
              <a:solidFill>
                <a:schemeClr val="accent1">
                  <a:lumMod val="50000"/>
                </a:schemeClr>
              </a:solidFill>
              <a:cs typeface="Times New Roman" panose="02020603050405020304" pitchFamily="18" charset="0"/>
            </a:endParaRPr>
          </a:p>
          <a:p>
            <a:pPr>
              <a:lnSpc>
                <a:spcPct val="80000"/>
              </a:lnSpc>
            </a:pPr>
            <a:endParaRPr lang="en-US" sz="2201" b="1" dirty="0">
              <a:solidFill>
                <a:schemeClr val="accent1">
                  <a:lumMod val="50000"/>
                </a:schemeClr>
              </a:solidFill>
              <a:cs typeface="Times New Roman" panose="02020603050405020304" pitchFamily="18" charset="0"/>
            </a:endParaRPr>
          </a:p>
          <a:p>
            <a:pPr>
              <a:lnSpc>
                <a:spcPct val="80000"/>
              </a:lnSpc>
            </a:pPr>
            <a:endParaRPr lang="en-US" sz="2201" b="1" dirty="0">
              <a:solidFill>
                <a:schemeClr val="accent1">
                  <a:lumMod val="50000"/>
                </a:schemeClr>
              </a:solidFill>
              <a:cs typeface="Times New Roman" panose="02020603050405020304" pitchFamily="18" charset="0"/>
            </a:endParaRPr>
          </a:p>
          <a:p>
            <a:pPr>
              <a:lnSpc>
                <a:spcPct val="80000"/>
              </a:lnSpc>
            </a:pPr>
            <a:endParaRPr lang="en-US" sz="2201" b="1" dirty="0">
              <a:solidFill>
                <a:schemeClr val="accent1">
                  <a:lumMod val="50000"/>
                </a:schemeClr>
              </a:solidFill>
              <a:cs typeface="Times New Roman" panose="02020603050405020304" pitchFamily="18" charset="0"/>
            </a:endParaRPr>
          </a:p>
          <a:p>
            <a:pPr>
              <a:lnSpc>
                <a:spcPct val="80000"/>
              </a:lnSpc>
            </a:pPr>
            <a:endParaRPr lang="en-US" sz="2201" b="1" dirty="0">
              <a:solidFill>
                <a:schemeClr val="accent1">
                  <a:lumMod val="50000"/>
                </a:schemeClr>
              </a:solidFill>
              <a:cs typeface="Times New Roman" panose="02020603050405020304" pitchFamily="18" charset="0"/>
            </a:endParaRPr>
          </a:p>
          <a:p>
            <a:pPr>
              <a:lnSpc>
                <a:spcPct val="80000"/>
              </a:lnSpc>
            </a:pPr>
            <a:endParaRPr lang="en-US" sz="2201" b="1" dirty="0">
              <a:solidFill>
                <a:schemeClr val="accent1">
                  <a:lumMod val="50000"/>
                </a:schemeClr>
              </a:solidFill>
              <a:cs typeface="Times New Roman" panose="02020603050405020304" pitchFamily="18" charset="0"/>
            </a:endParaRPr>
          </a:p>
        </p:txBody>
      </p:sp>
      <p:sp>
        <p:nvSpPr>
          <p:cNvPr id="6" name="Slide Number Placeholder 1"/>
          <p:cNvSpPr>
            <a:spLocks noGrp="1"/>
          </p:cNvSpPr>
          <p:nvPr>
            <p:ph type="sldNum" sz="quarter" idx="12"/>
          </p:nvPr>
        </p:nvSpPr>
        <p:spPr>
          <a:xfrm>
            <a:off x="9103659" y="6382224"/>
            <a:ext cx="2743200" cy="365125"/>
          </a:xfrm>
        </p:spPr>
        <p:txBody>
          <a:bodyPr/>
          <a:lstStyle/>
          <a:p>
            <a:r>
              <a:rPr lang="en-US" sz="2000" b="1" dirty="0">
                <a:solidFill>
                  <a:schemeClr val="tx1"/>
                </a:solidFill>
              </a:rPr>
              <a:t>Slide No:6</a:t>
            </a:r>
          </a:p>
        </p:txBody>
      </p:sp>
      <p:graphicFrame>
        <p:nvGraphicFramePr>
          <p:cNvPr id="3" name="Table 3">
            <a:extLst>
              <a:ext uri="{FF2B5EF4-FFF2-40B4-BE49-F238E27FC236}">
                <a16:creationId xmlns:a16="http://schemas.microsoft.com/office/drawing/2014/main" id="{C9046EBB-867A-4373-A808-C2F38750A6C6}"/>
              </a:ext>
            </a:extLst>
          </p:cNvPr>
          <p:cNvGraphicFramePr>
            <a:graphicFrameLocks noGrp="1"/>
          </p:cNvGraphicFramePr>
          <p:nvPr>
            <p:extLst>
              <p:ext uri="{D42A27DB-BD31-4B8C-83A1-F6EECF244321}">
                <p14:modId xmlns:p14="http://schemas.microsoft.com/office/powerpoint/2010/main" val="3527916181"/>
              </p:ext>
            </p:extLst>
          </p:nvPr>
        </p:nvGraphicFramePr>
        <p:xfrm>
          <a:off x="2278380" y="1352106"/>
          <a:ext cx="8715202" cy="4884868"/>
        </p:xfrm>
        <a:graphic>
          <a:graphicData uri="http://schemas.openxmlformats.org/drawingml/2006/table">
            <a:tbl>
              <a:tblPr firstRow="1" bandRow="1">
                <a:tableStyleId>{5C22544A-7EE6-4342-B048-85BDC9FD1C3A}</a:tableStyleId>
              </a:tblPr>
              <a:tblGrid>
                <a:gridCol w="546683">
                  <a:extLst>
                    <a:ext uri="{9D8B030D-6E8A-4147-A177-3AD203B41FA5}">
                      <a16:colId xmlns:a16="http://schemas.microsoft.com/office/drawing/2014/main" val="2869099028"/>
                    </a:ext>
                  </a:extLst>
                </a:gridCol>
                <a:gridCol w="2128159">
                  <a:extLst>
                    <a:ext uri="{9D8B030D-6E8A-4147-A177-3AD203B41FA5}">
                      <a16:colId xmlns:a16="http://schemas.microsoft.com/office/drawing/2014/main" val="398616084"/>
                    </a:ext>
                  </a:extLst>
                </a:gridCol>
                <a:gridCol w="732165">
                  <a:extLst>
                    <a:ext uri="{9D8B030D-6E8A-4147-A177-3AD203B41FA5}">
                      <a16:colId xmlns:a16="http://schemas.microsoft.com/office/drawing/2014/main" val="2589067122"/>
                    </a:ext>
                  </a:extLst>
                </a:gridCol>
                <a:gridCol w="1093366">
                  <a:extLst>
                    <a:ext uri="{9D8B030D-6E8A-4147-A177-3AD203B41FA5}">
                      <a16:colId xmlns:a16="http://schemas.microsoft.com/office/drawing/2014/main" val="2931515147"/>
                    </a:ext>
                  </a:extLst>
                </a:gridCol>
                <a:gridCol w="4214829">
                  <a:extLst>
                    <a:ext uri="{9D8B030D-6E8A-4147-A177-3AD203B41FA5}">
                      <a16:colId xmlns:a16="http://schemas.microsoft.com/office/drawing/2014/main" val="3327339685"/>
                    </a:ext>
                  </a:extLst>
                </a:gridCol>
              </a:tblGrid>
              <a:tr h="336933">
                <a:tc>
                  <a:txBody>
                    <a:bodyPr/>
                    <a:lstStyle/>
                    <a:p>
                      <a:pPr algn="just">
                        <a:lnSpc>
                          <a:spcPct val="107000"/>
                        </a:lnSpc>
                        <a:spcAft>
                          <a:spcPts val="0"/>
                        </a:spcAft>
                        <a:tabLst>
                          <a:tab pos="450215" algn="l"/>
                        </a:tabLst>
                      </a:pPr>
                      <a:r>
                        <a:rPr lang="en-US" sz="1200" b="1" dirty="0" err="1">
                          <a:effectLst/>
                          <a:latin typeface="Times New Roman" panose="02020603050405020304" pitchFamily="18" charset="0"/>
                          <a:ea typeface="Times New Roman" panose="02020603050405020304" pitchFamily="18" charset="0"/>
                        </a:rPr>
                        <a:t>Sl.No</a:t>
                      </a:r>
                      <a:r>
                        <a:rPr lang="en-US" sz="1200" b="1" dirty="0">
                          <a:effectLst/>
                          <a:latin typeface="Times New Roman" panose="02020603050405020304" pitchFamily="18" charset="0"/>
                          <a:ea typeface="Times New Roman" panose="02020603050405020304" pitchFamily="18" charset="0"/>
                        </a:rPr>
                        <a:t>.</a:t>
                      </a:r>
                      <a:endParaRPr lang="en-IN" sz="1200" dirty="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0"/>
                        </a:spcAft>
                        <a:tabLst>
                          <a:tab pos="450215" algn="l"/>
                        </a:tabLst>
                      </a:pPr>
                      <a:r>
                        <a:rPr lang="en-US" sz="1600" b="1" dirty="0">
                          <a:effectLst/>
                          <a:latin typeface="Times New Roman" panose="02020603050405020304" pitchFamily="18" charset="0"/>
                          <a:ea typeface="Times New Roman" panose="02020603050405020304" pitchFamily="18" charset="0"/>
                        </a:rPr>
                        <a:t>Particulars</a:t>
                      </a:r>
                      <a:endParaRPr lang="en-IN" sz="1600" dirty="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0"/>
                        </a:spcAft>
                        <a:tabLst>
                          <a:tab pos="450215" algn="l"/>
                        </a:tabLst>
                      </a:pPr>
                      <a:r>
                        <a:rPr lang="en-US" sz="1200" b="1" dirty="0">
                          <a:effectLst/>
                          <a:latin typeface="Times New Roman" panose="02020603050405020304" pitchFamily="18" charset="0"/>
                          <a:ea typeface="Times New Roman" panose="02020603050405020304" pitchFamily="18" charset="0"/>
                        </a:rPr>
                        <a:t>Quantity in Nos.</a:t>
                      </a:r>
                      <a:endParaRPr lang="en-IN" sz="1200" dirty="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0"/>
                        </a:spcAft>
                        <a:tabLst>
                          <a:tab pos="450215" algn="l"/>
                        </a:tabLst>
                      </a:pPr>
                      <a:r>
                        <a:rPr lang="en-US" sz="1200" b="1" dirty="0">
                          <a:effectLst/>
                          <a:latin typeface="Times New Roman" panose="02020603050405020304" pitchFamily="18" charset="0"/>
                          <a:ea typeface="Times New Roman" panose="02020603050405020304" pitchFamily="18" charset="0"/>
                        </a:rPr>
                        <a:t>Amount in Rs</a:t>
                      </a:r>
                      <a:endParaRPr lang="en-IN" sz="1200" dirty="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0"/>
                        </a:spcAft>
                        <a:tabLst>
                          <a:tab pos="450215" algn="l"/>
                        </a:tabLst>
                      </a:pPr>
                      <a:r>
                        <a:rPr lang="en-US" sz="1600" b="1" dirty="0">
                          <a:effectLst/>
                          <a:latin typeface="Times New Roman" panose="02020603050405020304" pitchFamily="18" charset="0"/>
                          <a:ea typeface="Times New Roman" panose="02020603050405020304" pitchFamily="18" charset="0"/>
                        </a:rPr>
                        <a:t>Justification</a:t>
                      </a:r>
                      <a:endParaRPr lang="en-IN" sz="16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592289621"/>
                  </a:ext>
                </a:extLst>
              </a:tr>
              <a:tr h="450233">
                <a:tc>
                  <a:txBody>
                    <a:bodyPr/>
                    <a:lstStyle/>
                    <a:p>
                      <a:r>
                        <a:rPr lang="en-IN" sz="1600" dirty="0"/>
                        <a:t>1</a:t>
                      </a:r>
                    </a:p>
                  </a:txBody>
                  <a:tcPr/>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Weighing module</a:t>
                      </a:r>
                      <a:endParaRPr lang="en-IN" sz="1600" kern="1200" dirty="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1</a:t>
                      </a:r>
                      <a:endParaRPr lang="en-IN" sz="1600" kern="1200" dirty="0">
                        <a:solidFill>
                          <a:schemeClr val="dk1"/>
                        </a:solidFill>
                        <a:latin typeface="+mn-lt"/>
                        <a:ea typeface="+mn-ea"/>
                        <a:cs typeface="+mn-cs"/>
                      </a:endParaRPr>
                    </a:p>
                  </a:txBody>
                  <a:tcPr marL="68580" marR="68580" marT="0" marB="0"/>
                </a:tc>
                <a:tc>
                  <a:txBody>
                    <a:bodyPr/>
                    <a:lstStyle/>
                    <a:p>
                      <a:pPr marL="0" algn="r"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1000.00</a:t>
                      </a:r>
                      <a:endParaRPr lang="en-IN" sz="1600" kern="1200" dirty="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To keep the quantity and amount(cash) of products in sync while shopping</a:t>
                      </a:r>
                      <a:endParaRPr lang="en-IN" sz="16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547973135"/>
                  </a:ext>
                </a:extLst>
              </a:tr>
              <a:tr h="327238">
                <a:tc>
                  <a:txBody>
                    <a:bodyPr/>
                    <a:lstStyle/>
                    <a:p>
                      <a:r>
                        <a:rPr lang="en-IN" sz="1600" dirty="0"/>
                        <a:t>2</a:t>
                      </a:r>
                    </a:p>
                  </a:txBody>
                  <a:tcPr/>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Li-ion batteries</a:t>
                      </a:r>
                      <a:endParaRPr lang="en-IN" sz="1600" kern="1200" dirty="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2</a:t>
                      </a:r>
                      <a:endParaRPr lang="en-IN" sz="1600" kern="1200" dirty="0">
                        <a:solidFill>
                          <a:schemeClr val="dk1"/>
                        </a:solidFill>
                        <a:latin typeface="+mn-lt"/>
                        <a:ea typeface="+mn-ea"/>
                        <a:cs typeface="+mn-cs"/>
                      </a:endParaRPr>
                    </a:p>
                  </a:txBody>
                  <a:tcPr marL="68580" marR="68580" marT="0" marB="0"/>
                </a:tc>
                <a:tc>
                  <a:txBody>
                    <a:bodyPr/>
                    <a:lstStyle/>
                    <a:p>
                      <a:pPr marL="0" algn="r"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5000.00</a:t>
                      </a:r>
                      <a:endParaRPr lang="en-IN" sz="1600" kern="1200" dirty="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To power up the whole system</a:t>
                      </a:r>
                      <a:endParaRPr lang="en-IN" sz="16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788897040"/>
                  </a:ext>
                </a:extLst>
              </a:tr>
              <a:tr h="450233">
                <a:tc>
                  <a:txBody>
                    <a:bodyPr/>
                    <a:lstStyle/>
                    <a:p>
                      <a:r>
                        <a:rPr lang="en-IN" sz="1600" dirty="0"/>
                        <a:t>3</a:t>
                      </a:r>
                    </a:p>
                  </a:txBody>
                  <a:tcPr/>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Charge slots in shopping complexes</a:t>
                      </a:r>
                      <a:endParaRPr lang="en-IN" sz="1600" kern="1200" dirty="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2</a:t>
                      </a:r>
                      <a:endParaRPr lang="en-IN" sz="1600" kern="1200" dirty="0">
                        <a:solidFill>
                          <a:schemeClr val="dk1"/>
                        </a:solidFill>
                        <a:latin typeface="+mn-lt"/>
                        <a:ea typeface="+mn-ea"/>
                        <a:cs typeface="+mn-cs"/>
                      </a:endParaRPr>
                    </a:p>
                  </a:txBody>
                  <a:tcPr marL="68580" marR="68580" marT="0" marB="0"/>
                </a:tc>
                <a:tc>
                  <a:txBody>
                    <a:bodyPr/>
                    <a:lstStyle/>
                    <a:p>
                      <a:pPr marL="0" algn="r"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5000.00</a:t>
                      </a:r>
                      <a:endParaRPr lang="en-IN" sz="1600" kern="1200" dirty="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To charge the smart cart</a:t>
                      </a:r>
                      <a:endParaRPr lang="en-IN" sz="16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449074390"/>
                  </a:ext>
                </a:extLst>
              </a:tr>
              <a:tr h="450233">
                <a:tc>
                  <a:txBody>
                    <a:bodyPr/>
                    <a:lstStyle/>
                    <a:p>
                      <a:r>
                        <a:rPr lang="en-IN" sz="1600" dirty="0"/>
                        <a:t>4</a:t>
                      </a:r>
                    </a:p>
                  </a:txBody>
                  <a:tcPr/>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High capacity motor drivers </a:t>
                      </a:r>
                      <a:r>
                        <a:rPr lang="en-US" sz="1100" kern="1200" dirty="0">
                          <a:solidFill>
                            <a:schemeClr val="dk1"/>
                          </a:solidFill>
                          <a:latin typeface="+mn-lt"/>
                          <a:ea typeface="+mn-ea"/>
                          <a:cs typeface="+mn-cs"/>
                        </a:rPr>
                        <a:t>(BTS7960-(24V/43A)) </a:t>
                      </a:r>
                      <a:endParaRPr lang="en-IN" sz="1600" kern="1200" dirty="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4</a:t>
                      </a:r>
                      <a:endParaRPr lang="en-IN" sz="1600" kern="1200" dirty="0">
                        <a:solidFill>
                          <a:schemeClr val="dk1"/>
                        </a:solidFill>
                        <a:latin typeface="+mn-lt"/>
                        <a:ea typeface="+mn-ea"/>
                        <a:cs typeface="+mn-cs"/>
                      </a:endParaRPr>
                    </a:p>
                  </a:txBody>
                  <a:tcPr marL="68580" marR="68580" marT="0" marB="0"/>
                </a:tc>
                <a:tc>
                  <a:txBody>
                    <a:bodyPr/>
                    <a:lstStyle/>
                    <a:p>
                      <a:pPr marL="0" algn="r"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5000.00</a:t>
                      </a:r>
                      <a:endParaRPr lang="en-IN" sz="1600" kern="1200" dirty="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Hardware to drive the high torque DC motors</a:t>
                      </a:r>
                      <a:endParaRPr lang="en-IN" sz="16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3596607558"/>
                  </a:ext>
                </a:extLst>
              </a:tr>
              <a:tr h="450233">
                <a:tc>
                  <a:txBody>
                    <a:bodyPr/>
                    <a:lstStyle/>
                    <a:p>
                      <a:r>
                        <a:rPr lang="en-IN" sz="1600" dirty="0"/>
                        <a:t>5</a:t>
                      </a:r>
                    </a:p>
                  </a:txBody>
                  <a:tcPr/>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Cash-box</a:t>
                      </a:r>
                      <a:endParaRPr lang="en-IN" sz="1600" kern="1200" dirty="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a:solidFill>
                            <a:schemeClr val="dk1"/>
                          </a:solidFill>
                          <a:latin typeface="+mn-lt"/>
                          <a:ea typeface="+mn-ea"/>
                          <a:cs typeface="+mn-cs"/>
                        </a:rPr>
                        <a:t>1</a:t>
                      </a:r>
                      <a:endParaRPr lang="en-IN" sz="1600" kern="1200">
                        <a:solidFill>
                          <a:schemeClr val="dk1"/>
                        </a:solidFill>
                        <a:latin typeface="+mn-lt"/>
                        <a:ea typeface="+mn-ea"/>
                        <a:cs typeface="+mn-cs"/>
                      </a:endParaRPr>
                    </a:p>
                  </a:txBody>
                  <a:tcPr marL="68580" marR="68580" marT="0" marB="0"/>
                </a:tc>
                <a:tc>
                  <a:txBody>
                    <a:bodyPr/>
                    <a:lstStyle/>
                    <a:p>
                      <a:pPr marL="0" algn="r"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18000.00</a:t>
                      </a:r>
                      <a:endParaRPr lang="en-IN" sz="1600" kern="1200" dirty="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Mechanical module to accept cash and return the remaining amount</a:t>
                      </a:r>
                      <a:endParaRPr lang="en-IN" sz="16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3852588084"/>
                  </a:ext>
                </a:extLst>
              </a:tr>
              <a:tr h="680476">
                <a:tc>
                  <a:txBody>
                    <a:bodyPr/>
                    <a:lstStyle/>
                    <a:p>
                      <a:r>
                        <a:rPr lang="en-IN" sz="1600" dirty="0"/>
                        <a:t>6</a:t>
                      </a:r>
                    </a:p>
                  </a:txBody>
                  <a:tcPr/>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Display Unit</a:t>
                      </a:r>
                      <a:endParaRPr lang="en-IN" sz="1600" kern="1200" dirty="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1</a:t>
                      </a:r>
                      <a:endParaRPr lang="en-IN" sz="1600" kern="1200" dirty="0">
                        <a:solidFill>
                          <a:schemeClr val="dk1"/>
                        </a:solidFill>
                        <a:latin typeface="+mn-lt"/>
                        <a:ea typeface="+mn-ea"/>
                        <a:cs typeface="+mn-cs"/>
                      </a:endParaRPr>
                    </a:p>
                  </a:txBody>
                  <a:tcPr marL="68580" marR="68580" marT="0" marB="0"/>
                </a:tc>
                <a:tc>
                  <a:txBody>
                    <a:bodyPr/>
                    <a:lstStyle/>
                    <a:p>
                      <a:pPr marL="0" algn="r"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5000.00</a:t>
                      </a:r>
                      <a:endParaRPr lang="en-IN" sz="1600" kern="1200" dirty="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For interaction of the user with the smart cart and for displaying of path, product catalog, image of user during facial recognition.</a:t>
                      </a:r>
                      <a:endParaRPr lang="en-IN" sz="16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373550727"/>
                  </a:ext>
                </a:extLst>
              </a:tr>
              <a:tr h="450233">
                <a:tc>
                  <a:txBody>
                    <a:bodyPr/>
                    <a:lstStyle/>
                    <a:p>
                      <a:r>
                        <a:rPr lang="en-IN" sz="1600" dirty="0"/>
                        <a:t>7</a:t>
                      </a:r>
                    </a:p>
                  </a:txBody>
                  <a:tcPr/>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Navigation module</a:t>
                      </a:r>
                      <a:endParaRPr lang="en-IN" sz="1600" kern="1200" dirty="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a:solidFill>
                            <a:schemeClr val="dk1"/>
                          </a:solidFill>
                          <a:latin typeface="+mn-lt"/>
                          <a:ea typeface="+mn-ea"/>
                          <a:cs typeface="+mn-cs"/>
                        </a:rPr>
                        <a:t>1</a:t>
                      </a:r>
                      <a:endParaRPr lang="en-IN" sz="1600" kern="1200">
                        <a:solidFill>
                          <a:schemeClr val="dk1"/>
                        </a:solidFill>
                        <a:latin typeface="+mn-lt"/>
                        <a:ea typeface="+mn-ea"/>
                        <a:cs typeface="+mn-cs"/>
                      </a:endParaRPr>
                    </a:p>
                  </a:txBody>
                  <a:tcPr marL="68580" marR="68580" marT="0" marB="0"/>
                </a:tc>
                <a:tc>
                  <a:txBody>
                    <a:bodyPr/>
                    <a:lstStyle/>
                    <a:p>
                      <a:pPr marL="0" algn="r"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2000.00</a:t>
                      </a:r>
                      <a:endParaRPr lang="en-IN" sz="1600" kern="1200" dirty="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For path following and area bound security purposes</a:t>
                      </a:r>
                      <a:endParaRPr lang="en-IN" sz="16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3962171987"/>
                  </a:ext>
                </a:extLst>
              </a:tr>
              <a:tr h="450233">
                <a:tc>
                  <a:txBody>
                    <a:bodyPr/>
                    <a:lstStyle/>
                    <a:p>
                      <a:r>
                        <a:rPr lang="en-IN" sz="1600" dirty="0"/>
                        <a:t>8</a:t>
                      </a:r>
                    </a:p>
                  </a:txBody>
                  <a:tcPr/>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Consumables</a:t>
                      </a:r>
                      <a:endParaRPr lang="en-IN" sz="1600" kern="1200" dirty="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a:solidFill>
                            <a:schemeClr val="dk1"/>
                          </a:solidFill>
                          <a:latin typeface="+mn-lt"/>
                          <a:ea typeface="+mn-ea"/>
                          <a:cs typeface="+mn-cs"/>
                        </a:rPr>
                        <a:t>1</a:t>
                      </a:r>
                      <a:endParaRPr lang="en-IN" sz="1600" kern="1200">
                        <a:solidFill>
                          <a:schemeClr val="dk1"/>
                        </a:solidFill>
                        <a:latin typeface="+mn-lt"/>
                        <a:ea typeface="+mn-ea"/>
                        <a:cs typeface="+mn-cs"/>
                      </a:endParaRPr>
                    </a:p>
                  </a:txBody>
                  <a:tcPr marL="68580" marR="68580" marT="0" marB="0"/>
                </a:tc>
                <a:tc>
                  <a:txBody>
                    <a:bodyPr/>
                    <a:lstStyle/>
                    <a:p>
                      <a:pPr marL="0" algn="r"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5000.00</a:t>
                      </a:r>
                      <a:endParaRPr lang="en-IN" sz="1600" kern="1200" dirty="0">
                        <a:solidFill>
                          <a:schemeClr val="dk1"/>
                        </a:solidFill>
                        <a:latin typeface="+mn-lt"/>
                        <a:ea typeface="+mn-ea"/>
                        <a:cs typeface="+mn-cs"/>
                      </a:endParaRPr>
                    </a:p>
                  </a:txBody>
                  <a:tcPr marL="68580" marR="68580" marT="0" marB="0"/>
                </a:tc>
                <a:tc>
                  <a:txBody>
                    <a:bodyPr/>
                    <a:lstStyle/>
                    <a:p>
                      <a:pPr marL="0" algn="l" defTabSz="914411" rtl="0" eaLnBrk="1" latinLnBrk="0" hangingPunct="1">
                        <a:lnSpc>
                          <a:spcPct val="107000"/>
                        </a:lnSpc>
                        <a:spcAft>
                          <a:spcPts val="0"/>
                        </a:spcAft>
                        <a:tabLst>
                          <a:tab pos="450215" algn="l"/>
                        </a:tabLst>
                      </a:pPr>
                      <a:r>
                        <a:rPr lang="en-US" sz="1600" kern="1200" dirty="0">
                          <a:solidFill>
                            <a:schemeClr val="dk1"/>
                          </a:solidFill>
                          <a:latin typeface="+mn-lt"/>
                          <a:ea typeface="+mn-ea"/>
                          <a:cs typeface="+mn-cs"/>
                        </a:rPr>
                        <a:t>Some interconnecting components like wires , switches, buzzers etc.</a:t>
                      </a:r>
                      <a:endParaRPr lang="en-IN" sz="16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3041317624"/>
                  </a:ext>
                </a:extLst>
              </a:tr>
              <a:tr h="327238">
                <a:tc>
                  <a:txBody>
                    <a:bodyPr/>
                    <a:lstStyle/>
                    <a:p>
                      <a:endParaRPr lang="en-IN" sz="1600" dirty="0"/>
                    </a:p>
                  </a:txBody>
                  <a:tcPr/>
                </a:tc>
                <a:tc gridSpan="2">
                  <a:txBody>
                    <a:bodyPr/>
                    <a:lstStyle/>
                    <a:p>
                      <a:pPr marL="0" algn="r" defTabSz="914411" rtl="0" eaLnBrk="1" latinLnBrk="0" hangingPunct="1">
                        <a:lnSpc>
                          <a:spcPct val="107000"/>
                        </a:lnSpc>
                        <a:spcAft>
                          <a:spcPts val="0"/>
                        </a:spcAft>
                        <a:tabLst>
                          <a:tab pos="450215" algn="l"/>
                        </a:tabLst>
                      </a:pPr>
                      <a:r>
                        <a:rPr lang="en-IN" sz="1600" b="1" kern="1200" dirty="0">
                          <a:solidFill>
                            <a:schemeClr val="dk1"/>
                          </a:solidFill>
                          <a:latin typeface="+mn-lt"/>
                          <a:ea typeface="+mn-ea"/>
                          <a:cs typeface="+mn-cs"/>
                        </a:rPr>
                        <a:t>TOTAL</a:t>
                      </a:r>
                    </a:p>
                  </a:txBody>
                  <a:tcPr marL="68580" marR="68580" marT="0" marB="0"/>
                </a:tc>
                <a:tc hMerge="1">
                  <a:txBody>
                    <a:bodyPr/>
                    <a:lstStyle/>
                    <a:p>
                      <a:pPr marL="0" algn="r" defTabSz="914411" rtl="0" eaLnBrk="1" latinLnBrk="0" hangingPunct="1">
                        <a:lnSpc>
                          <a:spcPct val="107000"/>
                        </a:lnSpc>
                        <a:spcAft>
                          <a:spcPts val="0"/>
                        </a:spcAft>
                        <a:tabLst>
                          <a:tab pos="450215" algn="l"/>
                        </a:tabLst>
                      </a:pPr>
                      <a:endParaRPr lang="en-IN" sz="1600" b="1" kern="1200" dirty="0">
                        <a:solidFill>
                          <a:schemeClr val="dk1"/>
                        </a:solidFill>
                        <a:latin typeface="+mn-lt"/>
                        <a:ea typeface="+mn-ea"/>
                        <a:cs typeface="+mn-cs"/>
                      </a:endParaRPr>
                    </a:p>
                  </a:txBody>
                  <a:tcPr marL="68580" marR="68580" marT="0" marB="0"/>
                </a:tc>
                <a:tc>
                  <a:txBody>
                    <a:bodyPr/>
                    <a:lstStyle/>
                    <a:p>
                      <a:pPr marL="0" algn="r" defTabSz="914411" rtl="0" eaLnBrk="1" latinLnBrk="0" hangingPunct="1">
                        <a:lnSpc>
                          <a:spcPct val="107000"/>
                        </a:lnSpc>
                        <a:spcAft>
                          <a:spcPts val="0"/>
                        </a:spcAft>
                        <a:tabLst>
                          <a:tab pos="450215" algn="l"/>
                        </a:tabLst>
                      </a:pPr>
                      <a:r>
                        <a:rPr lang="en-IN" sz="1600" b="1" kern="1200" dirty="0">
                          <a:solidFill>
                            <a:schemeClr val="dk1"/>
                          </a:solidFill>
                          <a:latin typeface="+mn-lt"/>
                          <a:ea typeface="+mn-ea"/>
                          <a:cs typeface="+mn-cs"/>
                        </a:rPr>
                        <a:t>46000.00</a:t>
                      </a:r>
                    </a:p>
                  </a:txBody>
                  <a:tcPr marL="68580" marR="68580" marT="0" marB="0"/>
                </a:tc>
                <a:tc>
                  <a:txBody>
                    <a:bodyPr/>
                    <a:lstStyle/>
                    <a:p>
                      <a:pPr marL="0" algn="l" defTabSz="914411" rtl="0" eaLnBrk="1" latinLnBrk="0" hangingPunct="1">
                        <a:lnSpc>
                          <a:spcPct val="107000"/>
                        </a:lnSpc>
                        <a:spcAft>
                          <a:spcPts val="0"/>
                        </a:spcAft>
                        <a:tabLst>
                          <a:tab pos="450215" algn="l"/>
                        </a:tabLst>
                      </a:pPr>
                      <a:endParaRPr lang="en-IN" sz="16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428771328"/>
                  </a:ext>
                </a:extLst>
              </a:tr>
            </a:tbl>
          </a:graphicData>
        </a:graphic>
      </p:graphicFrame>
    </p:spTree>
    <p:extLst>
      <p:ext uri="{BB962C8B-B14F-4D97-AF65-F5344CB8AC3E}">
        <p14:creationId xmlns:p14="http://schemas.microsoft.com/office/powerpoint/2010/main" val="1746788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982</Words>
  <Application>Microsoft Office PowerPoint</Application>
  <PresentationFormat>Widescreen</PresentationFormat>
  <Paragraphs>209</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Indian Technology Innovation and Entrepreneurship Conclave (I-TEC – 3&amp;4 January, 2020 - Reva University, Bangalore) Presentation on innovative project grant for student</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R&amp;D Stl</dc:creator>
  <cp:lastModifiedBy>VISHAL G YADAV</cp:lastModifiedBy>
  <cp:revision>123</cp:revision>
  <dcterms:created xsi:type="dcterms:W3CDTF">2019-08-16T08:58:06Z</dcterms:created>
  <dcterms:modified xsi:type="dcterms:W3CDTF">2020-01-01T16:59:20Z</dcterms:modified>
</cp:coreProperties>
</file>