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147470489" r:id="rId2"/>
    <p:sldId id="2147470492" r:id="rId3"/>
    <p:sldId id="2147470501" r:id="rId4"/>
    <p:sldId id="2147470493" r:id="rId5"/>
    <p:sldId id="2147470487" r:id="rId6"/>
    <p:sldId id="2147470494" r:id="rId7"/>
    <p:sldId id="2147470497" r:id="rId8"/>
    <p:sldId id="2147470504" r:id="rId9"/>
    <p:sldId id="2147470498" r:id="rId10"/>
    <p:sldId id="2147470502" r:id="rId11"/>
    <p:sldId id="2147470503" r:id="rId12"/>
    <p:sldId id="2147470500" r:id="rId13"/>
    <p:sldId id="214747049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66575-D6FC-4C6B-9BD4-5F54A2A0E4C0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4F0ED-2200-47DD-8F1A-20306E885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29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4F0ED-2200-47DD-8F1A-20306E8853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06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M.Tech/MCA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228129" y="1164785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Review II</a:t>
            </a:r>
          </a:p>
          <a:p>
            <a:pPr algn="ctr">
              <a:defRPr/>
            </a:pPr>
            <a:r>
              <a:rPr lang="en-US" sz="3600" b="1" dirty="0">
                <a:solidFill>
                  <a:schemeClr val="bg1"/>
                </a:solidFill>
                <a:cs typeface="Calibri" panose="020F0502020204030204" pitchFamily="34" charset="0"/>
              </a:rPr>
              <a:t>Retail Shop Assistant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ROHAN SINGH (T8632)</a:t>
            </a: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C8957-6B57-3CD8-4320-6586A0DC0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CF8E9E-B035-8925-FCB5-CA28307B2A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34637"/>
            <a:ext cx="10624338" cy="414298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Gradient Boosting Regressor –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5583D1"/>
                </a:solidFill>
                <a:latin typeface="+mn-lt"/>
              </a:rPr>
              <a:t>   </a:t>
            </a:r>
            <a:r>
              <a:rPr lang="en-US" dirty="0">
                <a:solidFill>
                  <a:srgbClr val="5583D1"/>
                </a:solidFill>
                <a:latin typeface="+mn-lt"/>
              </a:rPr>
              <a:t>Accurate Forecasting: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         -&gt; 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GBR learns complex patterns in sales data to predict item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              demand precisely 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   </a:t>
            </a:r>
            <a:r>
              <a:rPr lang="en-US" dirty="0">
                <a:solidFill>
                  <a:srgbClr val="5583D1"/>
                </a:solidFill>
                <a:latin typeface="+mn-lt"/>
              </a:rPr>
              <a:t>Handles Non – Linear Trends: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        </a:t>
            </a:r>
            <a:r>
              <a:rPr lang="en-US" dirty="0">
                <a:solidFill>
                  <a:srgbClr val="5583D1"/>
                </a:solidFill>
                <a:latin typeface="+mn-lt"/>
              </a:rPr>
              <a:t> -&gt; 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Captures seasonal , promotional , and trend-based variations in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              inventory needs.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  </a:t>
            </a:r>
            <a:endParaRPr lang="en-US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1C2CC5-F353-81E0-B14E-7005AC130EF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A6D9D7-55BB-9599-9705-FECD0426529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8B43335-DA30-49F2-779C-2111BE03AFD3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</a:t>
            </a:r>
            <a:r>
              <a:rPr lang="en-US" b="1" i="1" dirty="0">
                <a:solidFill>
                  <a:srgbClr val="FFFFFF"/>
                </a:solidFill>
              </a:rPr>
              <a:t>Retail Shop Assistant</a:t>
            </a:r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F8A2CB0-BD62-0B2B-5A82-794E9F47C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38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CDF87-9824-D0D3-7E44-533AA2FA7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CC906C-16AB-E984-01A3-5EF14AA37E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34637"/>
            <a:ext cx="10624338" cy="414298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Gradient Boosting Regressor –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5583D1"/>
                </a:solidFill>
                <a:latin typeface="+mn-lt"/>
              </a:rPr>
              <a:t>   </a:t>
            </a:r>
            <a:r>
              <a:rPr lang="en-US" dirty="0">
                <a:solidFill>
                  <a:srgbClr val="5583D1"/>
                </a:solidFill>
                <a:latin typeface="+mn-lt"/>
              </a:rPr>
              <a:t>Feature Importance: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        -&gt; 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Highlights which factors (e.g., day , category , past sales)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            influence demand most.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   </a:t>
            </a:r>
            <a:r>
              <a:rPr lang="en-US" dirty="0">
                <a:solidFill>
                  <a:srgbClr val="5583D1"/>
                </a:solidFill>
                <a:latin typeface="+mn-lt"/>
              </a:rPr>
              <a:t>Improves Profitability: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       </a:t>
            </a:r>
            <a:r>
              <a:rPr lang="en-US" dirty="0">
                <a:solidFill>
                  <a:srgbClr val="5583D1"/>
                </a:solidFill>
                <a:latin typeface="+mn-lt"/>
              </a:rPr>
              <a:t> -&gt; 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Helps avoid overstocking and stockouts, optimizing inventory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             costs.  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   </a:t>
            </a:r>
            <a:endParaRPr lang="en-US" sz="240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6671B-0A10-03C1-71F1-5AD17F98FF07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2D5774-D8AD-48F7-1735-65E89E1FCE1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9005227-03A7-CE43-2B06-68C19EAA50A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</a:t>
            </a:r>
            <a:r>
              <a:rPr lang="en-US" b="1" i="1" dirty="0">
                <a:solidFill>
                  <a:srgbClr val="FFFFFF"/>
                </a:solidFill>
              </a:rPr>
              <a:t>Retail Shop Assistant</a:t>
            </a:r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CE744ED-E6FE-7B5A-FA21-A506CA50D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2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9A058-E477-163A-1B3E-61A05B0F3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9BAD7-4402-029D-94EE-84728E7A1B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highlight>
                  <a:srgbClr val="00FF00"/>
                </a:highlight>
                <a:latin typeface="+mn-lt"/>
              </a:rPr>
              <a:t>Module – 1 = Dashboard and User Interface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highlight>
                  <a:srgbClr val="00FF00"/>
                </a:highlight>
                <a:latin typeface="+mn-lt"/>
              </a:rPr>
              <a:t>Module – 2 = Sales Tracking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highlight>
                  <a:srgbClr val="00FF00"/>
                </a:highlight>
                <a:latin typeface="+mn-lt"/>
              </a:rPr>
              <a:t>Module – 3 = Inventory Management Module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Module – 4 = </a:t>
            </a:r>
            <a:r>
              <a:rPr lang="en-US" sz="2400" b="0" dirty="0">
                <a:solidFill>
                  <a:srgbClr val="5583D1"/>
                </a:solidFill>
              </a:rPr>
              <a:t>Marketing Strategy Module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67352-6E77-1E87-24B7-ED7906E0679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Project plan/Milestone Progress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4F4198-C244-16A7-B796-A2E4B5EA6A81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26B487-77E4-5D5B-7416-E64E3C867A98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</a:t>
            </a:r>
            <a:r>
              <a:rPr lang="en-US" b="1" i="1" dirty="0">
                <a:solidFill>
                  <a:srgbClr val="FFFFFF"/>
                </a:solidFill>
              </a:rPr>
              <a:t>Retail Shop Assistant</a:t>
            </a:r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0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BBC5-46B5-0DF4-A2AC-5289D2957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872131-A6C0-4ECF-9994-EA002B6EA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800" b="0" dirty="0">
                <a:solidFill>
                  <a:srgbClr val="5583D1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A9949-295E-B2C7-8E3A-639B0AD48F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Pipeline structure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3477A6-BED1-8211-5527-9030F1E8694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5AC1E1-8B68-1019-1B7A-0CF7BDC8B3EC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</a:t>
            </a:r>
            <a:r>
              <a:rPr lang="en-US" b="1" i="1" dirty="0">
                <a:solidFill>
                  <a:srgbClr val="FFFFFF"/>
                </a:solidFill>
              </a:rPr>
              <a:t>Retail Shop Assistant</a:t>
            </a:r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83FA20-87A9-08B7-D5C4-4B4F3DF28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732" y="1342734"/>
            <a:ext cx="6344535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– Retail Shop Assistant</a:t>
            </a:r>
          </a:p>
          <a:p>
            <a:pPr algn="r"/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3E8B81E-A040-8B21-B49F-76AF79F53834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255996" y="111440"/>
            <a:ext cx="11446147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accent5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n-lt"/>
              </a:rPr>
              <a:t>Addresses Profit Challenges: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n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n-lt"/>
              </a:rPr>
              <a:t>  Tackles competition from online &amp; 10-min delivery services.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accent5"/>
                </a:solidFill>
                <a:latin typeface="+mn-lt"/>
              </a:rPr>
              <a:t>AI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n-lt"/>
              </a:rPr>
              <a:t> Insights: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0" dirty="0">
                <a:solidFill>
                  <a:schemeClr val="accent5"/>
                </a:solidFill>
                <a:latin typeface="+mn-lt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n-lt"/>
              </a:rPr>
              <a:t>Uncovers hidden sales patterns for smarter decisions.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n-lt"/>
              </a:rPr>
              <a:t>Accurate Forecasting: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n-lt"/>
              </a:rPr>
              <a:t>  Predicts daily, weekly, and monthly sales by category &amp; item.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n-lt"/>
              </a:rPr>
              <a:t>Performance Tracking: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n-lt"/>
              </a:rPr>
              <a:t>  Identifies best-selling products and categories.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4103A-0B6A-D460-1F3E-6B2174089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92E2E3-1567-584D-4DAF-352DD6EDFE8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E5DD7B-EACF-1F5F-BF25-AA80CDCF2A2A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DABFE82-D594-4847-E695-B48D4B11441C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</a:t>
            </a:r>
            <a:r>
              <a:rPr lang="en-US" b="1" i="1" dirty="0">
                <a:solidFill>
                  <a:srgbClr val="FFFFFF"/>
                </a:solidFill>
              </a:rPr>
              <a:t>-</a:t>
            </a:r>
            <a:r>
              <a:rPr lang="en-US" sz="1800" b="1" i="1" dirty="0">
                <a:solidFill>
                  <a:srgbClr val="FFFFFF"/>
                </a:solidFill>
              </a:rPr>
              <a:t>  </a:t>
            </a:r>
            <a:r>
              <a:rPr lang="en-US" b="1" i="1" dirty="0">
                <a:solidFill>
                  <a:srgbClr val="FFFFFF"/>
                </a:solidFill>
              </a:rPr>
              <a:t>Retail Shop Assistant</a:t>
            </a:r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2240597-1F1F-E17A-D22D-8D7CC601690D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255996" y="1240160"/>
            <a:ext cx="1152234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rPr>
              <a:t>Actionable Suggestions:</a:t>
            </a:r>
            <a:r>
              <a:rPr lang="en-US" altLang="en-US" b="0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0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rPr>
              <a:t>   Reduces waste, avoids stockouts, and boosts profitability.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rPr>
              <a:t>Gen AI Recommendations: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0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rPr>
              <a:t>   Provides easy-to-understand, personalized suggestions.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rPr>
              <a:t>User-Friendly Interface: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0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rPr>
              <a:t>   Operate with a simple Streamlit dashboard—no technical skills needed. </a:t>
            </a:r>
          </a:p>
        </p:txBody>
      </p:sp>
    </p:spTree>
    <p:extLst>
      <p:ext uri="{BB962C8B-B14F-4D97-AF65-F5344CB8AC3E}">
        <p14:creationId xmlns:p14="http://schemas.microsoft.com/office/powerpoint/2010/main" val="425295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5583D1"/>
                </a:solidFill>
                <a:latin typeface="+mn-lt"/>
                <a:ea typeface="Calibri" panose="020F0502020204030204" pitchFamily="34" charset="0"/>
              </a:rPr>
              <a:t>AI powered quantity prediction of items or item category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5583D1"/>
                </a:solidFill>
                <a:latin typeface="+mn-lt"/>
                <a:ea typeface="Calibri" panose="020F0502020204030204" pitchFamily="34" charset="0"/>
              </a:rPr>
              <a:t>          </a:t>
            </a:r>
            <a:r>
              <a:rPr lang="en-US" b="0" dirty="0">
                <a:latin typeface="+mn-lt"/>
              </a:rPr>
              <a:t>AI forecasts optimal item/category quantities to stock.</a:t>
            </a:r>
            <a:endParaRPr lang="en-US" b="0" dirty="0">
              <a:solidFill>
                <a:srgbClr val="5583D1"/>
              </a:solidFill>
              <a:latin typeface="+mn-lt"/>
              <a:ea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5583D1"/>
                </a:solidFill>
                <a:latin typeface="+mn-lt"/>
                <a:ea typeface="Calibri" panose="020F0502020204030204" pitchFamily="34" charset="0"/>
              </a:rPr>
              <a:t>Graph based daily , weekly or monthly sales 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5583D1"/>
                </a:solidFill>
                <a:latin typeface="+mn-lt"/>
                <a:ea typeface="Calibri" panose="020F0502020204030204" pitchFamily="34" charset="0"/>
              </a:rPr>
              <a:t>          </a:t>
            </a:r>
            <a:r>
              <a:rPr lang="en-US" b="0" dirty="0">
                <a:latin typeface="+mn-lt"/>
              </a:rPr>
              <a:t>Graphs show daily, weekly, and monthly sales trends.</a:t>
            </a:r>
            <a:endParaRPr lang="en-US" b="0" dirty="0">
              <a:solidFill>
                <a:srgbClr val="5583D1"/>
              </a:solidFill>
              <a:latin typeface="+mn-lt"/>
              <a:ea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5583D1"/>
                </a:solidFill>
                <a:latin typeface="+mn-lt"/>
                <a:ea typeface="Calibri" panose="020F0502020204030204" pitchFamily="34" charset="0"/>
              </a:rPr>
              <a:t>Gen AI based model to give additional advices for marketing 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5583D1"/>
                </a:solidFill>
                <a:latin typeface="+mn-lt"/>
                <a:ea typeface="Calibri" panose="020F0502020204030204" pitchFamily="34" charset="0"/>
              </a:rPr>
              <a:t>           </a:t>
            </a:r>
            <a:r>
              <a:rPr lang="en-US" b="0" dirty="0">
                <a:latin typeface="+mn-lt"/>
              </a:rPr>
              <a:t>Personalized marketing advice to boost sales .</a:t>
            </a:r>
            <a:endParaRPr lang="en-US" b="0" dirty="0">
              <a:solidFill>
                <a:srgbClr val="5583D1"/>
              </a:solidFill>
              <a:latin typeface="+mn-lt"/>
              <a:ea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5583D1"/>
                </a:solidFill>
                <a:latin typeface="+mn-lt"/>
                <a:ea typeface="Calibri" panose="020F0502020204030204" pitchFamily="34" charset="0"/>
              </a:rPr>
              <a:t>User friendly architecture 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5583D1"/>
                </a:solidFill>
                <a:latin typeface="+mn-lt"/>
                <a:ea typeface="Calibri" panose="020F0502020204030204" pitchFamily="34" charset="0"/>
              </a:rPr>
              <a:t>           </a:t>
            </a:r>
            <a:r>
              <a:rPr lang="en-US" b="0" dirty="0">
                <a:latin typeface="+mn-lt"/>
              </a:rPr>
              <a:t>Easy-to-use Streamlit dashboard for non-technical users.</a:t>
            </a:r>
            <a:endParaRPr lang="en-US" b="0" dirty="0">
              <a:solidFill>
                <a:srgbClr val="5583D1"/>
              </a:solidFill>
              <a:latin typeface="+mn-lt"/>
              <a:ea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</a:t>
            </a:r>
            <a:r>
              <a:rPr lang="en-US" b="1" i="1" dirty="0">
                <a:solidFill>
                  <a:srgbClr val="FFFFFF"/>
                </a:solidFill>
              </a:rPr>
              <a:t>Retail Shop Assistant</a:t>
            </a:r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54175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( Module – 1 ) -&gt; 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Dashboard User Interface 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( Module – 2 ) -&gt; 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Sales Tracking Module 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( Module – 3 ) -&gt; 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Inventory Management Module 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( Module – 4 ) -&gt; 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Marketing Strategy Module .</a:t>
            </a:r>
          </a:p>
          <a:p>
            <a:pPr marL="0" indent="0"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               </a:t>
            </a:r>
            <a:endParaRPr lang="en-US" sz="2400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Project Title -  Retail Shop Assistant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426032"/>
            <a:ext cx="10624338" cy="398817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Dashboard User Interface –</a:t>
            </a:r>
          </a:p>
          <a:p>
            <a:pPr marL="0" indent="0"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           -&gt; </a:t>
            </a:r>
            <a:r>
              <a:rPr lang="en-US" b="0" dirty="0">
                <a:latin typeface="+mn-lt"/>
              </a:rPr>
              <a:t>Simple, intuitive UI built with Streamlit for easy operation .</a:t>
            </a:r>
            <a:endParaRPr lang="en-US" b="0" dirty="0">
              <a:solidFill>
                <a:srgbClr val="5583D1"/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Sales Tracking Module – </a:t>
            </a:r>
          </a:p>
          <a:p>
            <a:pPr marL="0" indent="0"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           -&gt; </a:t>
            </a:r>
            <a:r>
              <a:rPr lang="en-US" b="0" dirty="0">
                <a:latin typeface="+mn-lt"/>
              </a:rPr>
              <a:t>Visualizes sales data using Matplotlib for clear daily, weekly,     </a:t>
            </a:r>
          </a:p>
          <a:p>
            <a:pPr marL="0" indent="0">
              <a:buNone/>
            </a:pPr>
            <a:r>
              <a:rPr lang="en-US" b="0" dirty="0">
                <a:latin typeface="+mn-lt"/>
              </a:rPr>
              <a:t>                and monthly trends .</a:t>
            </a:r>
            <a:endParaRPr lang="en-US" b="0" dirty="0">
              <a:solidFill>
                <a:srgbClr val="5583D1"/>
              </a:solidFill>
              <a:latin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Inventory Management Module – </a:t>
            </a:r>
          </a:p>
          <a:p>
            <a:pPr marL="0" indent="0"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           -&gt; </a:t>
            </a:r>
            <a:r>
              <a:rPr lang="en-US" b="0" dirty="0">
                <a:latin typeface="+mn-lt"/>
              </a:rPr>
              <a:t>Predicts optimal stock levels with advanced algorithms like  </a:t>
            </a:r>
          </a:p>
          <a:p>
            <a:pPr marL="0" indent="0">
              <a:buNone/>
            </a:pPr>
            <a:r>
              <a:rPr lang="en-US" b="0" dirty="0">
                <a:latin typeface="+mn-lt"/>
              </a:rPr>
              <a:t>                Gradient Boosting Regressor .</a:t>
            </a:r>
          </a:p>
          <a:p>
            <a:pPr marL="0" indent="0"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Marketing Strategy Module –</a:t>
            </a:r>
          </a:p>
          <a:p>
            <a:pPr marL="0" indent="0"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            -&gt; 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Uses Google Gemini for marketing strategy 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</a:t>
            </a:r>
            <a:r>
              <a:rPr lang="en-US" b="1" i="1" dirty="0">
                <a:solidFill>
                  <a:srgbClr val="FFFFFF"/>
                </a:solidFill>
              </a:rPr>
              <a:t>Retail Shop Assistant</a:t>
            </a:r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Exploratory Data Analysis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</a:t>
            </a:r>
            <a:r>
              <a:rPr lang="en-US" b="1" i="1" dirty="0">
                <a:solidFill>
                  <a:srgbClr val="FFFFFF"/>
                </a:solidFill>
              </a:rPr>
              <a:t>Retail Shop Assistant</a:t>
            </a:r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A44157A-7FD1-1A38-8108-7797536A5C90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255588" y="1208942"/>
            <a:ext cx="10866067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n-lt"/>
              </a:rPr>
              <a:t>Dataset Overview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n-lt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n-lt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n-lt"/>
              </a:rPr>
              <a:t>   -&gt;2,000+ rows with features like Item Name, Category, Price, Date, Quantity,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0" dirty="0">
                <a:solidFill>
                  <a:schemeClr val="accent5"/>
                </a:solidFill>
                <a:latin typeface="+mn-lt"/>
              </a:rPr>
              <a:t>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n-lt"/>
              </a:rPr>
              <a:t>and seasonal flags.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+mn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n-lt"/>
              </a:rPr>
              <a:t>Key Insights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n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n-lt"/>
              </a:rPr>
              <a:t>     -&gt; Quantity distribution shows right-skewed sales patterns.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n-lt"/>
              </a:rPr>
              <a:t>     -&gt; Category-wise trends reveal peak demand in Grocery and Dairy.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n-lt"/>
              </a:rPr>
              <a:t>     -&gt; Monthly revenue trends highlight seasonal spikes (e.g., Diwali, Holi).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n-lt"/>
              </a:rPr>
              <a:t>     -&gt; Correlation matrix shows strong link between Price, Quantity,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0" dirty="0">
                <a:solidFill>
                  <a:schemeClr val="accent5"/>
                </a:solidFill>
                <a:latin typeface="+mn-lt"/>
              </a:rPr>
              <a:t>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n-lt"/>
              </a:rPr>
              <a:t>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09701-BDA9-45A1-BC81-7E5EEE745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395B96-A93E-BAAE-5041-56ACDFD519F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Preprocessing</a:t>
            </a: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819C4DE-539D-E340-A673-0D1F8BEC7186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B04129E-CC41-B81E-5597-E11373C48E62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</a:t>
            </a:r>
            <a:r>
              <a:rPr lang="en-US" b="1" i="1" dirty="0">
                <a:solidFill>
                  <a:srgbClr val="FFFFFF"/>
                </a:solidFill>
              </a:rPr>
              <a:t>Retail Shop Assistant</a:t>
            </a:r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640580-58A2-F46F-5D04-A18A60DBCD81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255587" y="1229062"/>
            <a:ext cx="893195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 Date Features Extracted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</a:rPr>
              <a:t>Day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</a:rPr>
              <a:t>Month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</a:rPr>
              <a:t>DayOfWeek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</a:rPr>
              <a:t>IsMonsoon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</a:rPr>
              <a:t>IsHoliday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</a:rPr>
              <a:t>Festival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0" dirty="0">
                <a:solidFill>
                  <a:schemeClr val="accent5"/>
                </a:solidFill>
                <a:latin typeface="Arial Unicode MS"/>
              </a:rPr>
              <a:t>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</a:rPr>
              <a:t>Flags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 Categorical Encoding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</a:rPr>
              <a:t>Category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</a:rPr>
              <a:t>MRPBand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</a:rPr>
              <a:t> encoded using OneHotEncoder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 Missing Value Handling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       Filled or dropped based on context (e.g.,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</a:rPr>
              <a:t>IsStockout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 Feature Engineering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       Created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</a:rPr>
              <a:t>Revenue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</a:rPr>
              <a:t>MRPBand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</a:rPr>
              <a:t>, and festival season indicators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293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7B675-E694-7663-D55C-2461C40B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433592-8155-CD6F-B5E3-78AB52F31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34637"/>
            <a:ext cx="10624338" cy="414298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Streamlit –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   </a:t>
            </a:r>
            <a:r>
              <a:rPr lang="en-US" dirty="0">
                <a:latin typeface="+mn-lt"/>
              </a:rPr>
              <a:t> -&gt; </a:t>
            </a:r>
            <a:r>
              <a:rPr lang="en-US" b="0" dirty="0">
                <a:latin typeface="+mn-lt"/>
              </a:rPr>
              <a:t>Streamlit enables a clean, user-friendly interface for shop owners.</a:t>
            </a:r>
            <a:endParaRPr lang="en-US" b="0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latin typeface="+mn-lt"/>
              </a:rPr>
              <a:t>   </a:t>
            </a:r>
            <a:r>
              <a:rPr lang="en-US" dirty="0">
                <a:latin typeface="+mn-lt"/>
              </a:rPr>
              <a:t> -&gt; </a:t>
            </a:r>
            <a:r>
              <a:rPr lang="en-US" b="0" dirty="0">
                <a:latin typeface="+mn-lt"/>
              </a:rPr>
              <a:t>Automatically refreshes data and predictions with minimal delay.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latin typeface="+mn-lt"/>
              </a:rPr>
              <a:t>   </a:t>
            </a:r>
            <a:r>
              <a:rPr lang="en-US" dirty="0">
                <a:latin typeface="+mn-lt"/>
              </a:rPr>
              <a:t> -&gt; </a:t>
            </a:r>
            <a:r>
              <a:rPr lang="en-US" b="0" dirty="0">
                <a:latin typeface="+mn-lt"/>
              </a:rPr>
              <a:t>Designed for ease of use—no coding knowledge required.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+mn-lt"/>
              </a:rPr>
              <a:t>Google Gemini –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+mn-lt"/>
              </a:rPr>
              <a:t>    -&gt; </a:t>
            </a:r>
            <a:r>
              <a:rPr lang="en-US" b="0" dirty="0">
                <a:latin typeface="+mn-lt"/>
              </a:rPr>
              <a:t>Google Gemini is a family of advanced AI models developed by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latin typeface="+mn-lt"/>
              </a:rPr>
              <a:t>        Google.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latin typeface="+mn-lt"/>
              </a:rPr>
              <a:t>    -&gt; </a:t>
            </a:r>
            <a:r>
              <a:rPr lang="en-US" b="0" dirty="0">
                <a:latin typeface="+mn-lt"/>
              </a:rPr>
              <a:t>Creates tailored promotions and product recommendations based         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latin typeface="+mn-lt"/>
              </a:rPr>
              <a:t>        on customer behavior.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43BDD-B44E-04F0-FA93-336DD2FFA77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3133-FFA1-7CF4-9FAD-E6A120EF423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A3EC9D-D5AF-E54C-A3D0-5E42F32DC03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</a:t>
            </a:r>
            <a:r>
              <a:rPr lang="en-US" b="1" i="1" dirty="0">
                <a:solidFill>
                  <a:srgbClr val="FFFFFF"/>
                </a:solidFill>
              </a:rPr>
              <a:t>Retail Shop Assistant</a:t>
            </a:r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762</Words>
  <Application>Microsoft Office PowerPoint</Application>
  <PresentationFormat>Widescreen</PresentationFormat>
  <Paragraphs>127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Aptos</vt:lpstr>
      <vt:lpstr>Arial</vt:lpstr>
      <vt:lpstr>Arial Unicode MS</vt:lpstr>
      <vt:lpstr>Calibri</vt:lpstr>
      <vt:lpstr>Calibri (Body)</vt:lpstr>
      <vt:lpstr>Calibri Light</vt:lpstr>
      <vt:lpstr>Frutiger 45 bold</vt:lpstr>
      <vt:lpstr>Frutiger LT Pro 45 Light</vt:lpstr>
      <vt:lpstr>source-serif-pro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Rohan Singh</cp:lastModifiedBy>
  <cp:revision>15</cp:revision>
  <dcterms:created xsi:type="dcterms:W3CDTF">2024-05-13T10:33:11Z</dcterms:created>
  <dcterms:modified xsi:type="dcterms:W3CDTF">2025-09-23T10:54:05Z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