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147470489" r:id="rId2"/>
    <p:sldId id="2147470492" r:id="rId3"/>
    <p:sldId id="2147470500" r:id="rId4"/>
    <p:sldId id="2147470493" r:id="rId5"/>
    <p:sldId id="2147470501" r:id="rId6"/>
    <p:sldId id="2147470494" r:id="rId7"/>
    <p:sldId id="2147470502" r:id="rId8"/>
    <p:sldId id="2147470499" r:id="rId9"/>
    <p:sldId id="2147470495" r:id="rId10"/>
    <p:sldId id="2147470496" r:id="rId11"/>
    <p:sldId id="2147470491" r:id="rId12"/>
    <p:sldId id="2147470503" r:id="rId13"/>
    <p:sldId id="2147470504" r:id="rId14"/>
    <p:sldId id="2147470505" r:id="rId15"/>
    <p:sldId id="2147470506" r:id="rId16"/>
    <p:sldId id="21474705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1154-0BCE-4437-8722-42CB0455D86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085D9-2509-490E-9D71-86CF8109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6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9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7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2C7EE-C387-5E26-C140-4A8E23306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E1F39-298B-8D2E-19DF-8E6FCC93B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82B38-B592-2F8E-3778-B77BEFCC9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47D18-F8AC-61D4-32BB-358E5B0C3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2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29E95-53E0-C07A-5A50-CB7DD260F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7411D3-2379-C94A-D75F-9C576EEDA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D9A24-B34B-FF4A-105D-2A7E05D2B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D10BA-9CE5-189A-14D3-AD268A6B2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20252" y="-3314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505977"/>
            <a:ext cx="114281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Title:</a:t>
            </a:r>
          </a:p>
          <a:p>
            <a:pPr lvl="0" algn="ctr">
              <a:defRPr/>
            </a:pPr>
            <a:r>
              <a:rPr lang="en-US" sz="3600" b="1" dirty="0">
                <a:cs typeface="Calibri" panose="020F0502020204030204" pitchFamily="34" charset="0"/>
              </a:rPr>
              <a:t>Retail Shop Assistant 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Name: Rohan Singh (24MAI0093)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TID: T8632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5"/>
                </a:solidFill>
                <a:latin typeface="+mn-lt"/>
              </a:rPr>
              <a:t>Uses Streamlit for user-friendly interface 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5"/>
                </a:solidFill>
                <a:latin typeface="+mn-lt"/>
              </a:rPr>
              <a:t>AI model is trained on data based on Indian retail shop sales 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5"/>
                </a:solidFill>
                <a:latin typeface="+mn-lt"/>
              </a:rPr>
              <a:t>Uses ai model trained on deep learning algorithms for inventory management 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5"/>
                </a:solidFill>
                <a:latin typeface="+mn-lt"/>
              </a:rPr>
              <a:t>Uses gen ai model (Gemini) for further assistance on decisions like marketing , inventory management 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5"/>
                </a:solidFill>
                <a:latin typeface="+mn-lt"/>
              </a:rPr>
              <a:t>Uses algorithms like matplotlib.pyplot to easily understanding the sales data to take individual decisions by user 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CEBD1-08A9-8954-2FBD-8369D9B46514}"/>
              </a:ext>
            </a:extLst>
          </p:cNvPr>
          <p:cNvSpPr txBox="1"/>
          <p:nvPr/>
        </p:nvSpPr>
        <p:spPr>
          <a:xfrm>
            <a:off x="8567057" y="0"/>
            <a:ext cx="362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B0461B-3E44-AF1A-3F0E-05D4E5F7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38466"/>
              </p:ext>
            </p:extLst>
          </p:nvPr>
        </p:nvGraphicFramePr>
        <p:xfrm>
          <a:off x="2029893" y="1457960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773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9285028"/>
                    </a:ext>
                  </a:extLst>
                </a:gridCol>
              </a:tblGrid>
              <a:tr h="295406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15515"/>
                  </a:ext>
                </a:extLst>
              </a:tr>
              <a:tr h="509880">
                <a:tc>
                  <a:txBody>
                    <a:bodyPr/>
                    <a:lstStyle/>
                    <a:p>
                      <a:r>
                        <a:rPr lang="en-US" dirty="0"/>
                        <a:t>Sales tracking 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Daily/weekly/monthly sales overview</a:t>
                      </a:r>
                    </a:p>
                    <a:p>
                      <a:r>
                        <a:rPr lang="en-US" dirty="0"/>
                        <a:t>Graphical representation using Matplotlib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5878"/>
                  </a:ext>
                </a:extLst>
              </a:tr>
              <a:tr h="509880">
                <a:tc>
                  <a:txBody>
                    <a:bodyPr/>
                    <a:lstStyle/>
                    <a:p>
                      <a:r>
                        <a:rPr lang="en-US" dirty="0"/>
                        <a:t>Inventory Management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algorithms like lstm , 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for inventory management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4862"/>
                  </a:ext>
                </a:extLst>
              </a:tr>
              <a:tr h="509880">
                <a:tc>
                  <a:txBody>
                    <a:bodyPr/>
                    <a:lstStyle/>
                    <a:p>
                      <a:r>
                        <a:rPr lang="en-US" dirty="0"/>
                        <a:t>Marketing Strategy module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gen ai models like google Gemini for marketing suggestions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18973"/>
                  </a:ext>
                </a:extLst>
              </a:tr>
              <a:tr h="295406">
                <a:tc>
                  <a:txBody>
                    <a:bodyPr/>
                    <a:lstStyle/>
                    <a:p>
                      <a:r>
                        <a:rPr lang="en-US" dirty="0"/>
                        <a:t>Dashboard Interface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Streamlit for simple UI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790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8A4D808-491D-8683-B1B0-924EDDC48A49}"/>
              </a:ext>
            </a:extLst>
          </p:cNvPr>
          <p:cNvSpPr txBox="1"/>
          <p:nvPr/>
        </p:nvSpPr>
        <p:spPr>
          <a:xfrm>
            <a:off x="9122229" y="0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C04C8-3866-D812-61F7-A7B5BC55E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61641A-F832-6ECB-04B6-E7A60A9AF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659331"/>
            <a:ext cx="10624338" cy="3754877"/>
          </a:xfrm>
        </p:spPr>
        <p:txBody>
          <a:bodyPr/>
          <a:lstStyle/>
          <a:p>
            <a:r>
              <a:rPr lang="en-US" dirty="0">
                <a:latin typeface="+mn-lt"/>
              </a:rPr>
              <a:t>Purpose:</a:t>
            </a:r>
            <a:r>
              <a:rPr lang="en-US" b="0" dirty="0">
                <a:latin typeface="+mn-lt"/>
              </a:rPr>
              <a:t> Monitor and analyze sales trends</a:t>
            </a:r>
            <a:br>
              <a:rPr lang="en-US" b="0" dirty="0">
                <a:latin typeface="+mn-lt"/>
              </a:rPr>
            </a:br>
            <a:r>
              <a:rPr lang="en-US" dirty="0">
                <a:latin typeface="+mn-lt"/>
              </a:rPr>
              <a:t>Features:</a:t>
            </a:r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Daily, weekly, and monthly sales overview</a:t>
            </a:r>
          </a:p>
          <a:p>
            <a:r>
              <a:rPr lang="en-US" b="0" dirty="0">
                <a:latin typeface="+mn-lt"/>
              </a:rPr>
              <a:t>Visualizations using </a:t>
            </a:r>
            <a:r>
              <a:rPr lang="en-US" dirty="0">
                <a:latin typeface="+mn-lt"/>
              </a:rPr>
              <a:t>Matplotlib</a:t>
            </a:r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Helps identify peak sales periods and slow-moving items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1087B-7064-98A2-84F9-7143DE4FCCEC}"/>
              </a:ext>
            </a:extLst>
          </p:cNvPr>
          <p:cNvSpPr txBox="1"/>
          <p:nvPr/>
        </p:nvSpPr>
        <p:spPr>
          <a:xfrm>
            <a:off x="451939" y="459002"/>
            <a:ext cx="1062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– 1 : </a:t>
            </a:r>
            <a:r>
              <a:rPr lang="en-US" sz="3600" b="1" dirty="0">
                <a:solidFill>
                  <a:srgbClr val="002060"/>
                </a:solidFill>
              </a:rPr>
              <a:t>Sales Tracking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279289-71E2-259B-3CAF-2B488F34CD7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7E3BA1-7188-2BA4-4D31-42D0D5EC3A5E}"/>
              </a:ext>
            </a:extLst>
          </p:cNvPr>
          <p:cNvSpPr txBox="1"/>
          <p:nvPr/>
        </p:nvSpPr>
        <p:spPr>
          <a:xfrm>
            <a:off x="8567057" y="0"/>
            <a:ext cx="362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6F641-969D-C991-6C06-2229F1636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353C8-CD49-AA76-BC53-6EAE333B5F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659331"/>
            <a:ext cx="10624338" cy="3754877"/>
          </a:xfrm>
        </p:spPr>
        <p:txBody>
          <a:bodyPr/>
          <a:lstStyle/>
          <a:p>
            <a:r>
              <a:rPr lang="en-US" dirty="0">
                <a:latin typeface="+mn-lt"/>
              </a:rPr>
              <a:t>Purpose:</a:t>
            </a:r>
            <a:r>
              <a:rPr lang="en-US" b="0" dirty="0">
                <a:latin typeface="+mn-lt"/>
              </a:rPr>
              <a:t> Help shop owners manage stock efficiently</a:t>
            </a:r>
            <a:br>
              <a:rPr lang="en-US" b="0" dirty="0">
                <a:latin typeface="+mn-lt"/>
              </a:rPr>
            </a:br>
            <a:r>
              <a:rPr lang="en-US" dirty="0">
                <a:latin typeface="+mn-lt"/>
              </a:rPr>
              <a:t>Features:</a:t>
            </a:r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Predicts which items to restock and which to avoid</a:t>
            </a:r>
          </a:p>
          <a:p>
            <a:r>
              <a:rPr lang="en-US" b="0" dirty="0">
                <a:latin typeface="+mn-lt"/>
              </a:rPr>
              <a:t>Supports multiple algorithms (e.g., LSTM, </a:t>
            </a:r>
            <a:r>
              <a:rPr lang="en-US" b="0" dirty="0" err="1">
                <a:latin typeface="+mn-lt"/>
              </a:rPr>
              <a:t>XGBoost</a:t>
            </a:r>
            <a:r>
              <a:rPr lang="en-US" b="0" dirty="0">
                <a:latin typeface="+mn-lt"/>
              </a:rPr>
              <a:t>, or others based on data suitability)</a:t>
            </a:r>
          </a:p>
          <a:p>
            <a:r>
              <a:rPr lang="en-US" b="0" dirty="0">
                <a:latin typeface="+mn-lt"/>
              </a:rPr>
              <a:t>Adapts to different shop sizes and inventory patterns</a:t>
            </a:r>
          </a:p>
          <a:p>
            <a:r>
              <a:rPr lang="en-US" b="0" dirty="0">
                <a:latin typeface="+mn-lt"/>
              </a:rPr>
              <a:t>Focuses on reducing waste and improving profitability</a:t>
            </a:r>
          </a:p>
          <a:p>
            <a:endParaRPr lang="en-US" b="0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28B22-960D-D5D2-B153-10F606AEEC81}"/>
              </a:ext>
            </a:extLst>
          </p:cNvPr>
          <p:cNvSpPr txBox="1"/>
          <p:nvPr/>
        </p:nvSpPr>
        <p:spPr>
          <a:xfrm>
            <a:off x="451939" y="459002"/>
            <a:ext cx="10624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– 2 : </a:t>
            </a:r>
            <a:r>
              <a:rPr lang="en-US" sz="3600" b="1" dirty="0">
                <a:solidFill>
                  <a:srgbClr val="002060"/>
                </a:solidFill>
              </a:rPr>
              <a:t>Inventory Management</a:t>
            </a:r>
          </a:p>
          <a:p>
            <a:pPr>
              <a:defRPr/>
            </a:pPr>
            <a:endParaRPr lang="en-US" sz="3600" b="1" dirty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EC73A1-F123-6F8B-01FD-0E185DE149D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3B8B15-722E-25A2-6DE3-4D45981E5783}"/>
              </a:ext>
            </a:extLst>
          </p:cNvPr>
          <p:cNvSpPr txBox="1"/>
          <p:nvPr/>
        </p:nvSpPr>
        <p:spPr>
          <a:xfrm>
            <a:off x="8567057" y="0"/>
            <a:ext cx="362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C6C7D-5D9D-1618-4D08-37F091DC6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37CAD2-DF3F-4657-2B63-122BC58B8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659331"/>
            <a:ext cx="10624338" cy="3754877"/>
          </a:xfrm>
        </p:spPr>
        <p:txBody>
          <a:bodyPr/>
          <a:lstStyle/>
          <a:p>
            <a:r>
              <a:rPr lang="en-US" dirty="0">
                <a:latin typeface="+mn-lt"/>
              </a:rPr>
              <a:t>Purpose:</a:t>
            </a:r>
            <a:r>
              <a:rPr lang="en-US" b="0" dirty="0">
                <a:latin typeface="+mn-lt"/>
              </a:rPr>
              <a:t> Enhance customer engagement and boost sales</a:t>
            </a:r>
            <a:br>
              <a:rPr lang="en-US" b="0" dirty="0">
                <a:latin typeface="+mn-lt"/>
              </a:rPr>
            </a:br>
            <a:r>
              <a:rPr lang="en-US" dirty="0">
                <a:latin typeface="+mn-lt"/>
              </a:rPr>
              <a:t>Features:</a:t>
            </a:r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Uses </a:t>
            </a:r>
            <a:r>
              <a:rPr lang="en-US" dirty="0">
                <a:latin typeface="+mn-lt"/>
              </a:rPr>
              <a:t>Generative AI models</a:t>
            </a:r>
            <a:r>
              <a:rPr lang="en-US" b="0" dirty="0">
                <a:latin typeface="+mn-lt"/>
              </a:rPr>
              <a:t> (e.g., Google Gemini)</a:t>
            </a:r>
          </a:p>
          <a:p>
            <a:r>
              <a:rPr lang="en-US" b="0" dirty="0">
                <a:latin typeface="+mn-lt"/>
              </a:rPr>
              <a:t>Provides personalized marketing suggestions</a:t>
            </a:r>
          </a:p>
          <a:p>
            <a:r>
              <a:rPr lang="en-US" b="0" dirty="0">
                <a:latin typeface="+mn-lt"/>
              </a:rPr>
              <a:t>Helps design campaigns based on customer behavior</a:t>
            </a:r>
          </a:p>
          <a:p>
            <a:endParaRPr lang="en-US" b="0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1C794-7874-9450-9725-1049D2CC56CF}"/>
              </a:ext>
            </a:extLst>
          </p:cNvPr>
          <p:cNvSpPr txBox="1"/>
          <p:nvPr/>
        </p:nvSpPr>
        <p:spPr>
          <a:xfrm>
            <a:off x="451939" y="459002"/>
            <a:ext cx="10624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– 3 : </a:t>
            </a:r>
            <a:r>
              <a:rPr lang="en-US" sz="3600" b="1" dirty="0">
                <a:solidFill>
                  <a:srgbClr val="002060"/>
                </a:solidFill>
              </a:rPr>
              <a:t>Marketing Strategy Module</a:t>
            </a:r>
          </a:p>
          <a:p>
            <a:pPr>
              <a:defRPr/>
            </a:pPr>
            <a:endParaRPr lang="en-US" sz="3600" b="1" dirty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1E5192-584E-A898-A5E0-2C121E9F256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E95B12-41FE-9272-870E-241CA2274197}"/>
              </a:ext>
            </a:extLst>
          </p:cNvPr>
          <p:cNvSpPr txBox="1"/>
          <p:nvPr/>
        </p:nvSpPr>
        <p:spPr>
          <a:xfrm>
            <a:off x="8567057" y="0"/>
            <a:ext cx="362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6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FEBBD-0EAE-C26E-A338-426AE6011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2A09C3-F45E-2ED0-BBD5-393A9184A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659331"/>
            <a:ext cx="10624338" cy="3754877"/>
          </a:xfrm>
        </p:spPr>
        <p:txBody>
          <a:bodyPr/>
          <a:lstStyle/>
          <a:p>
            <a:r>
              <a:rPr lang="en-US" dirty="0">
                <a:latin typeface="+mn-lt"/>
              </a:rPr>
              <a:t>Purpose:</a:t>
            </a:r>
            <a:r>
              <a:rPr lang="en-US" b="0" dirty="0">
                <a:latin typeface="+mn-lt"/>
              </a:rPr>
              <a:t> Provide a user-friendly control panel</a:t>
            </a:r>
            <a:br>
              <a:rPr lang="en-US" b="0" dirty="0">
                <a:latin typeface="+mn-lt"/>
              </a:rPr>
            </a:br>
            <a:r>
              <a:rPr lang="en-US" dirty="0">
                <a:latin typeface="+mn-lt"/>
              </a:rPr>
              <a:t>Features:</a:t>
            </a:r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Built with </a:t>
            </a:r>
            <a:r>
              <a:rPr lang="en-US" dirty="0">
                <a:latin typeface="+mn-lt"/>
              </a:rPr>
              <a:t>Streamlit</a:t>
            </a:r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Simple and intuitive UI for navigating modules</a:t>
            </a:r>
          </a:p>
          <a:p>
            <a:r>
              <a:rPr lang="en-US" b="0" dirty="0">
                <a:latin typeface="+mn-lt"/>
              </a:rPr>
              <a:t>Real-time updates and interactive elements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EAAD7-87AE-A24E-FEE2-A7576FC0DEC0}"/>
              </a:ext>
            </a:extLst>
          </p:cNvPr>
          <p:cNvSpPr txBox="1"/>
          <p:nvPr/>
        </p:nvSpPr>
        <p:spPr>
          <a:xfrm>
            <a:off x="451939" y="459002"/>
            <a:ext cx="10624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– 4 : </a:t>
            </a:r>
            <a:r>
              <a:rPr lang="en-US" sz="3600" b="1" dirty="0">
                <a:solidFill>
                  <a:srgbClr val="002060"/>
                </a:solidFill>
              </a:rPr>
              <a:t>Dashboard Interface</a:t>
            </a:r>
          </a:p>
          <a:p>
            <a:pPr>
              <a:defRPr/>
            </a:pPr>
            <a:endParaRPr lang="en-US" sz="3600" b="1" dirty="0">
              <a:solidFill>
                <a:srgbClr val="002060"/>
              </a:solidFill>
            </a:endParaRPr>
          </a:p>
          <a:p>
            <a:pPr>
              <a:defRPr/>
            </a:pPr>
            <a:endParaRPr lang="en-US" sz="3600" b="1" dirty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C12C0D-B5C8-67F5-4D61-B6C70FB5ADB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8E994F-D803-2062-5901-00973EF67804}"/>
              </a:ext>
            </a:extLst>
          </p:cNvPr>
          <p:cNvSpPr txBox="1"/>
          <p:nvPr/>
        </p:nvSpPr>
        <p:spPr>
          <a:xfrm>
            <a:off x="8567057" y="0"/>
            <a:ext cx="362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2B7D-7B22-6464-721C-05738E9F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28" y="2645228"/>
            <a:ext cx="3091543" cy="1393371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019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5"/>
                </a:solidFill>
                <a:latin typeface="+mn-lt"/>
              </a:rPr>
              <a:t>With the rise of online and 10 min delivery services retail shop owners often struggles to get profit .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5"/>
                </a:solidFill>
                <a:latin typeface="+mn-lt"/>
              </a:rPr>
              <a:t>Deep learning based model the helps the retail shop owners in checking the daily , weekly and monthly sales based on both category and item 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accent5"/>
                </a:solidFill>
                <a:latin typeface="+mn-lt"/>
              </a:rPr>
              <a:t>Provide easy to operate interface using </a:t>
            </a:r>
            <a:r>
              <a:rPr lang="en-US" b="0" dirty="0" err="1">
                <a:solidFill>
                  <a:schemeClr val="accent5"/>
                </a:solidFill>
                <a:latin typeface="+mn-lt"/>
              </a:rPr>
              <a:t>streamlit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 and gen ai models for better suggestions .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 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06C759-0658-153C-79D3-602E7B003E99}"/>
              </a:ext>
            </a:extLst>
          </p:cNvPr>
          <p:cNvSpPr txBox="1"/>
          <p:nvPr/>
        </p:nvSpPr>
        <p:spPr>
          <a:xfrm>
            <a:off x="8686800" y="76200"/>
            <a:ext cx="338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A71E-EA9A-E9DF-8622-EE00625F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86"/>
            <a:ext cx="10515600" cy="1295400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+mn-lt"/>
              </a:rPr>
              <a:t>Introduction</a:t>
            </a:r>
            <a:r>
              <a:rPr lang="en-US" sz="3600" b="1" u="sng" dirty="0">
                <a:solidFill>
                  <a:schemeClr val="accent5"/>
                </a:solidFill>
                <a:latin typeface="+mn-lt"/>
              </a:rPr>
              <a:t>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1F84-9E57-FCDE-59EF-593A99BF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71" y="1436913"/>
            <a:ext cx="11004446" cy="45498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/>
                </a:solidFill>
              </a:rPr>
              <a:t>Deep Learning can uncover hidden patterns in sales data.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/>
                </a:solidFill>
              </a:rPr>
              <a:t>Enables accurate forecasting of daily, weekly, and monthly sales.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/>
                </a:solidFill>
              </a:rPr>
              <a:t>Helps retailers understand which products and categories perform best.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/>
                </a:solidFill>
              </a:rPr>
              <a:t>Provides actionable insights to reduce waste, avoid stockouts, and improve profitability.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/>
                </a:solidFill>
              </a:rPr>
              <a:t>When combined with an easy-to-use interface (like </a:t>
            </a:r>
            <a:r>
              <a:rPr lang="en-US" dirty="0" err="1">
                <a:solidFill>
                  <a:schemeClr val="accent5"/>
                </a:solidFill>
              </a:rPr>
              <a:t>Streamlit</a:t>
            </a:r>
            <a:r>
              <a:rPr lang="en-US" dirty="0">
                <a:solidFill>
                  <a:schemeClr val="accent5"/>
                </a:solidFill>
              </a:rPr>
              <a:t>) and Gen AI suggestions, it empowers shop owners without requiring technical expertise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69E329-7FB7-B050-AB49-D0939A88AD11}"/>
              </a:ext>
            </a:extLst>
          </p:cNvPr>
          <p:cNvCxnSpPr>
            <a:cxnSpLocks/>
          </p:cNvCxnSpPr>
          <p:nvPr/>
        </p:nvCxnSpPr>
        <p:spPr>
          <a:xfrm>
            <a:off x="838200" y="1169985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ECB73A-B41F-B821-B2EF-5D431729E835}"/>
              </a:ext>
            </a:extLst>
          </p:cNvPr>
          <p:cNvSpPr txBox="1"/>
          <p:nvPr/>
        </p:nvSpPr>
        <p:spPr>
          <a:xfrm>
            <a:off x="9013371" y="0"/>
            <a:ext cx="317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7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User-Friendly Design:</a:t>
            </a:r>
            <a:r>
              <a:rPr lang="en-US" b="0" dirty="0">
                <a:solidFill>
                  <a:schemeClr val="accent5"/>
                </a:solidFill>
              </a:rPr>
              <a:t> Simple, intuitive interface built with </a:t>
            </a:r>
            <a:r>
              <a:rPr lang="en-US" dirty="0">
                <a:solidFill>
                  <a:schemeClr val="accent5"/>
                </a:solidFill>
              </a:rPr>
              <a:t>Streamlit</a:t>
            </a:r>
            <a:r>
              <a:rPr lang="en-US" b="0" dirty="0">
                <a:solidFill>
                  <a:schemeClr val="accent5"/>
                </a:solidFill>
              </a:rPr>
              <a:t> for quick navigation.</a:t>
            </a:r>
          </a:p>
          <a:p>
            <a:r>
              <a:rPr lang="en-US" dirty="0">
                <a:solidFill>
                  <a:schemeClr val="accent5"/>
                </a:solidFill>
              </a:rPr>
              <a:t>Fast Data Entry &amp; Viewing:</a:t>
            </a:r>
            <a:r>
              <a:rPr lang="en-US" b="0" dirty="0">
                <a:solidFill>
                  <a:schemeClr val="accent5"/>
                </a:solidFill>
              </a:rPr>
              <a:t> Ensures </a:t>
            </a:r>
            <a:r>
              <a:rPr lang="en-US" dirty="0">
                <a:solidFill>
                  <a:schemeClr val="accent5"/>
                </a:solidFill>
              </a:rPr>
              <a:t>real-time access</a:t>
            </a:r>
            <a:r>
              <a:rPr lang="en-US" b="0" dirty="0">
                <a:solidFill>
                  <a:schemeClr val="accent5"/>
                </a:solidFill>
              </a:rPr>
              <a:t> to sales data without complexity.</a:t>
            </a:r>
          </a:p>
          <a:p>
            <a:r>
              <a:rPr lang="en-US" dirty="0">
                <a:solidFill>
                  <a:schemeClr val="accent5"/>
                </a:solidFill>
              </a:rPr>
              <a:t>Flexible Analysis:</a:t>
            </a:r>
            <a:r>
              <a:rPr lang="en-US" b="0" dirty="0">
                <a:solidFill>
                  <a:schemeClr val="accent5"/>
                </a:solidFill>
              </a:rPr>
              <a:t> View sales data by </a:t>
            </a:r>
            <a:r>
              <a:rPr lang="en-US" dirty="0">
                <a:solidFill>
                  <a:schemeClr val="accent5"/>
                </a:solidFill>
              </a:rPr>
              <a:t>category</a:t>
            </a:r>
            <a:r>
              <a:rPr lang="en-US" b="0" dirty="0">
                <a:solidFill>
                  <a:schemeClr val="accent5"/>
                </a:solidFill>
              </a:rPr>
              <a:t> or </a:t>
            </a:r>
            <a:r>
              <a:rPr lang="en-US" dirty="0">
                <a:solidFill>
                  <a:schemeClr val="accent5"/>
                </a:solidFill>
              </a:rPr>
              <a:t>individual item</a:t>
            </a:r>
            <a:r>
              <a:rPr lang="en-US" b="0" dirty="0">
                <a:solidFill>
                  <a:schemeClr val="accent5"/>
                </a:solidFill>
              </a:rPr>
              <a:t> for better insights.</a:t>
            </a:r>
          </a:p>
          <a:p>
            <a:r>
              <a:rPr lang="en-US" dirty="0">
                <a:solidFill>
                  <a:schemeClr val="accent5"/>
                </a:solidFill>
              </a:rPr>
              <a:t>Seamless Experience:</a:t>
            </a:r>
            <a:r>
              <a:rPr lang="en-US" b="0" dirty="0">
                <a:solidFill>
                  <a:schemeClr val="accent5"/>
                </a:solidFill>
              </a:rPr>
              <a:t> Designed for </a:t>
            </a:r>
            <a:r>
              <a:rPr lang="en-US" dirty="0">
                <a:solidFill>
                  <a:schemeClr val="accent5"/>
                </a:solidFill>
              </a:rPr>
              <a:t>non-technical users</a:t>
            </a:r>
            <a:r>
              <a:rPr lang="en-US" b="0" dirty="0">
                <a:solidFill>
                  <a:schemeClr val="accent5"/>
                </a:solidFill>
              </a:rPr>
              <a:t>, making operations smooth and efficient.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491659"/>
            <a:ext cx="1062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– Easy &amp; Efficient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821C0F-8C85-18F0-30C0-38C1129E36F5}"/>
              </a:ext>
            </a:extLst>
          </p:cNvPr>
          <p:cNvSpPr txBox="1"/>
          <p:nvPr/>
        </p:nvSpPr>
        <p:spPr>
          <a:xfrm>
            <a:off x="8556171" y="0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34A0-AFF3-B211-0E80-9560D791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54" y="576944"/>
            <a:ext cx="11004446" cy="1113744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  <a:latin typeface="Calibri" panose="020F0502020204030204"/>
              </a:rPr>
              <a:t>Objective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AI and Gen AI Interface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92EE-3193-D140-06E3-7A088E83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3000" b="1" dirty="0">
                <a:solidFill>
                  <a:schemeClr val="accent5"/>
                </a:solidFill>
              </a:rPr>
              <a:t>AI-Powered Predictions:</a:t>
            </a:r>
            <a:endParaRPr lang="en-US" sz="3000" dirty="0">
              <a:solidFill>
                <a:schemeClr val="accent5"/>
              </a:solidFill>
            </a:endParaRPr>
          </a:p>
          <a:p>
            <a:pPr lvl="1"/>
            <a:r>
              <a:rPr lang="en-US" sz="3000" dirty="0">
                <a:solidFill>
                  <a:schemeClr val="accent5"/>
                </a:solidFill>
              </a:rPr>
              <a:t>Trained models forecast </a:t>
            </a:r>
            <a:r>
              <a:rPr lang="en-US" sz="3000" b="1" dirty="0">
                <a:solidFill>
                  <a:schemeClr val="accent5"/>
                </a:solidFill>
              </a:rPr>
              <a:t>which items or categories to restock</a:t>
            </a:r>
            <a:r>
              <a:rPr lang="en-US" sz="3000" dirty="0">
                <a:solidFill>
                  <a:schemeClr val="accent5"/>
                </a:solidFill>
              </a:rPr>
              <a:t> and in what quantity.</a:t>
            </a:r>
          </a:p>
          <a:p>
            <a:r>
              <a:rPr lang="en-US" sz="3000" b="1" dirty="0">
                <a:solidFill>
                  <a:schemeClr val="accent5"/>
                </a:solidFill>
              </a:rPr>
              <a:t>Actionable Insights:</a:t>
            </a:r>
            <a:endParaRPr lang="en-US" sz="3000" dirty="0">
              <a:solidFill>
                <a:schemeClr val="accent5"/>
              </a:solidFill>
            </a:endParaRPr>
          </a:p>
          <a:p>
            <a:pPr lvl="1"/>
            <a:r>
              <a:rPr lang="en-US" sz="3000" dirty="0">
                <a:solidFill>
                  <a:schemeClr val="accent5"/>
                </a:solidFill>
              </a:rPr>
              <a:t>Identify </a:t>
            </a:r>
            <a:r>
              <a:rPr lang="en-US" sz="3000" b="1" dirty="0">
                <a:solidFill>
                  <a:schemeClr val="accent5"/>
                </a:solidFill>
              </a:rPr>
              <a:t>high-performing products</a:t>
            </a:r>
            <a:r>
              <a:rPr lang="en-US" sz="3000" dirty="0">
                <a:solidFill>
                  <a:schemeClr val="accent5"/>
                </a:solidFill>
              </a:rPr>
              <a:t> and avoid overstocking low-demand items.</a:t>
            </a:r>
          </a:p>
          <a:p>
            <a:r>
              <a:rPr lang="en-US" sz="3000" b="1" dirty="0">
                <a:solidFill>
                  <a:schemeClr val="accent5"/>
                </a:solidFill>
              </a:rPr>
              <a:t>Gen AI Suggestions:</a:t>
            </a:r>
            <a:endParaRPr lang="en-US" sz="3000" dirty="0">
              <a:solidFill>
                <a:schemeClr val="accent5"/>
              </a:solidFill>
            </a:endParaRPr>
          </a:p>
          <a:p>
            <a:pPr lvl="1"/>
            <a:r>
              <a:rPr lang="en-US" sz="3000" dirty="0">
                <a:solidFill>
                  <a:schemeClr val="accent5"/>
                </a:solidFill>
              </a:rPr>
              <a:t>Personalized recommendations for </a:t>
            </a:r>
            <a:r>
              <a:rPr lang="en-US" sz="3000" b="1" dirty="0">
                <a:solidFill>
                  <a:schemeClr val="accent5"/>
                </a:solidFill>
              </a:rPr>
              <a:t>marketing strategies</a:t>
            </a:r>
            <a:r>
              <a:rPr lang="en-US" sz="3000" dirty="0">
                <a:solidFill>
                  <a:schemeClr val="accent5"/>
                </a:solidFill>
              </a:rPr>
              <a:t>, </a:t>
            </a:r>
            <a:r>
              <a:rPr lang="en-US" sz="3000" b="1" dirty="0">
                <a:solidFill>
                  <a:schemeClr val="accent5"/>
                </a:solidFill>
              </a:rPr>
              <a:t>inventory optimization</a:t>
            </a:r>
            <a:r>
              <a:rPr lang="en-US" sz="3000" dirty="0">
                <a:solidFill>
                  <a:schemeClr val="accent5"/>
                </a:solidFill>
              </a:rPr>
              <a:t>, and </a:t>
            </a:r>
            <a:r>
              <a:rPr lang="en-US" sz="3000" b="1" dirty="0">
                <a:solidFill>
                  <a:schemeClr val="accent5"/>
                </a:solidFill>
              </a:rPr>
              <a:t>sales improvement</a:t>
            </a:r>
            <a:r>
              <a:rPr lang="en-US" sz="3000" dirty="0">
                <a:solidFill>
                  <a:schemeClr val="accent5"/>
                </a:solidFill>
              </a:rPr>
              <a:t>.</a:t>
            </a:r>
          </a:p>
          <a:p>
            <a:r>
              <a:rPr lang="en-US" sz="3000" b="1" dirty="0">
                <a:solidFill>
                  <a:schemeClr val="accent5"/>
                </a:solidFill>
              </a:rPr>
              <a:t>Data-Driven Decisions:</a:t>
            </a:r>
            <a:endParaRPr lang="en-US" sz="3000" dirty="0">
              <a:solidFill>
                <a:schemeClr val="accent5"/>
              </a:solidFill>
            </a:endParaRPr>
          </a:p>
          <a:p>
            <a:pPr lvl="1"/>
            <a:r>
              <a:rPr lang="en-US" sz="3000" dirty="0">
                <a:solidFill>
                  <a:schemeClr val="accent5"/>
                </a:solidFill>
              </a:rPr>
              <a:t>Empower shop owners to </a:t>
            </a:r>
            <a:r>
              <a:rPr lang="en-US" sz="3000" b="1" dirty="0">
                <a:solidFill>
                  <a:schemeClr val="accent5"/>
                </a:solidFill>
              </a:rPr>
              <a:t>increase profitability</a:t>
            </a:r>
            <a:r>
              <a:rPr lang="en-US" sz="3000" dirty="0">
                <a:solidFill>
                  <a:schemeClr val="accent5"/>
                </a:solidFill>
              </a:rPr>
              <a:t> and </a:t>
            </a:r>
            <a:r>
              <a:rPr lang="en-US" sz="3000" b="1" dirty="0">
                <a:solidFill>
                  <a:schemeClr val="accent5"/>
                </a:solidFill>
              </a:rPr>
              <a:t>reduce waste</a:t>
            </a:r>
            <a:r>
              <a:rPr lang="en-US" sz="3000" dirty="0">
                <a:solidFill>
                  <a:schemeClr val="accent5"/>
                </a:solidFill>
              </a:rPr>
              <a:t> using intelligent insights.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B9839E-8D3D-3B6D-11A9-F6809046D8F3}"/>
              </a:ext>
            </a:extLst>
          </p:cNvPr>
          <p:cNvCxnSpPr>
            <a:cxnSpLocks/>
          </p:cNvCxnSpPr>
          <p:nvPr/>
        </p:nvCxnSpPr>
        <p:spPr>
          <a:xfrm>
            <a:off x="296271" y="1191757"/>
            <a:ext cx="686652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AF23E9-B375-39B7-21E6-912D4FF4B315}"/>
              </a:ext>
            </a:extLst>
          </p:cNvPr>
          <p:cNvSpPr txBox="1"/>
          <p:nvPr/>
        </p:nvSpPr>
        <p:spPr>
          <a:xfrm>
            <a:off x="9154886" y="0"/>
            <a:ext cx="303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0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82105"/>
            <a:ext cx="10624338" cy="4142989"/>
          </a:xfrm>
        </p:spPr>
        <p:txBody>
          <a:bodyPr/>
          <a:lstStyle/>
          <a:p>
            <a:r>
              <a:rPr lang="en-US" i="1" u="sng" dirty="0">
                <a:solidFill>
                  <a:schemeClr val="accent5"/>
                </a:solidFill>
                <a:latin typeface="+mn-lt"/>
              </a:rPr>
              <a:t>Sales Analysis</a:t>
            </a:r>
            <a:endParaRPr lang="en-US" b="0" i="1" u="sng" dirty="0">
              <a:solidFill>
                <a:schemeClr val="accent5"/>
              </a:solidFill>
              <a:latin typeface="+mn-lt"/>
            </a:endParaRPr>
          </a:p>
          <a:p>
            <a:r>
              <a:rPr lang="en-US" b="0" dirty="0">
                <a:solidFill>
                  <a:schemeClr val="accent5"/>
                </a:solidFill>
                <a:latin typeface="+mn-lt"/>
              </a:rPr>
              <a:t>Provides a 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detailed view of sales trends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 on a 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daily, weekly, and monthly basis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.</a:t>
            </a:r>
          </a:p>
          <a:p>
            <a:r>
              <a:rPr lang="en-US" b="0" dirty="0">
                <a:solidFill>
                  <a:schemeClr val="accent5"/>
                </a:solidFill>
                <a:latin typeface="+mn-lt"/>
              </a:rPr>
              <a:t>Allows filtering by 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item name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 or 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product category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 for deeper insights.</a:t>
            </a:r>
          </a:p>
          <a:p>
            <a:r>
              <a:rPr lang="en-US" i="1" u="sng" dirty="0">
                <a:solidFill>
                  <a:schemeClr val="accent5"/>
                </a:solidFill>
                <a:latin typeface="+mn-lt"/>
              </a:rPr>
              <a:t>Inventory Management</a:t>
            </a:r>
          </a:p>
          <a:p>
            <a:r>
              <a:rPr lang="en-US" b="0" dirty="0">
                <a:solidFill>
                  <a:schemeClr val="accent5"/>
                </a:solidFill>
                <a:latin typeface="+mn-lt"/>
              </a:rPr>
              <a:t>Uses 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AI-driven predictions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 to suggest 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optimal stock levels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.</a:t>
            </a:r>
          </a:p>
          <a:p>
            <a:r>
              <a:rPr lang="en-US" b="0" dirty="0">
                <a:solidFill>
                  <a:schemeClr val="accent5"/>
                </a:solidFill>
                <a:latin typeface="+mn-lt"/>
              </a:rPr>
              <a:t>Helps avoid 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overstocking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 and 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stockouts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, improving cash flow and reducing waste.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5EE77-0682-ED6D-36A6-2E4028096E87}"/>
              </a:ext>
            </a:extLst>
          </p:cNvPr>
          <p:cNvSpPr txBox="1"/>
          <p:nvPr/>
        </p:nvSpPr>
        <p:spPr>
          <a:xfrm>
            <a:off x="9078686" y="0"/>
            <a:ext cx="31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E6AD2-8EE3-E7F9-9DDD-0A66094D3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8CECB-4C4F-BBB1-DFEB-061907FE97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u="sng" dirty="0">
                <a:solidFill>
                  <a:schemeClr val="accent5"/>
                </a:solidFill>
              </a:rPr>
              <a:t>Marketing Recommendations</a:t>
            </a:r>
            <a:endParaRPr lang="en-US" b="0" u="sng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Gen AI-powered insights</a:t>
            </a:r>
            <a:r>
              <a:rPr lang="en-US" b="0" dirty="0">
                <a:solidFill>
                  <a:schemeClr val="accent5"/>
                </a:solidFill>
              </a:rPr>
              <a:t> based on historical sales data.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5"/>
                </a:solidFill>
              </a:rPr>
              <a:t>Suggests </a:t>
            </a:r>
            <a:r>
              <a:rPr lang="en-US" dirty="0">
                <a:solidFill>
                  <a:schemeClr val="accent5"/>
                </a:solidFill>
              </a:rPr>
              <a:t>promotions, discounts, and campaigns</a:t>
            </a:r>
            <a:r>
              <a:rPr lang="en-US" b="0" dirty="0">
                <a:solidFill>
                  <a:schemeClr val="accent5"/>
                </a:solidFill>
              </a:rPr>
              <a:t> to boost sales.</a:t>
            </a:r>
          </a:p>
          <a:p>
            <a:r>
              <a:rPr lang="en-US" u="sng" dirty="0">
                <a:solidFill>
                  <a:schemeClr val="accent5"/>
                </a:solidFill>
              </a:rPr>
              <a:t>Business Optimization</a:t>
            </a:r>
            <a:endParaRPr lang="en-US" b="0" u="sng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accent5"/>
                </a:solidFill>
              </a:rPr>
              <a:t>Combines </a:t>
            </a:r>
            <a:r>
              <a:rPr lang="en-US" dirty="0">
                <a:solidFill>
                  <a:schemeClr val="accent5"/>
                </a:solidFill>
              </a:rPr>
              <a:t>sales analysis</a:t>
            </a:r>
            <a:r>
              <a:rPr lang="en-US" b="0" dirty="0">
                <a:solidFill>
                  <a:schemeClr val="accent5"/>
                </a:solidFill>
              </a:rPr>
              <a:t>, </a:t>
            </a:r>
            <a:r>
              <a:rPr lang="en-US" dirty="0">
                <a:solidFill>
                  <a:schemeClr val="accent5"/>
                </a:solidFill>
              </a:rPr>
              <a:t>inventory planning</a:t>
            </a:r>
            <a:r>
              <a:rPr lang="en-US" b="0" dirty="0">
                <a:solidFill>
                  <a:schemeClr val="accent5"/>
                </a:solidFill>
              </a:rPr>
              <a:t>, and </a:t>
            </a:r>
            <a:r>
              <a:rPr lang="en-US" dirty="0">
                <a:solidFill>
                  <a:schemeClr val="accent5"/>
                </a:solidFill>
              </a:rPr>
              <a:t>marketing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5"/>
                </a:solidFill>
              </a:rPr>
              <a:t>strategies .</a:t>
            </a:r>
          </a:p>
          <a:p>
            <a:pPr marL="0" indent="0" algn="just">
              <a:buNone/>
            </a:pPr>
            <a:r>
              <a:rPr lang="en-US" b="0" dirty="0">
                <a:solidFill>
                  <a:schemeClr val="accent5"/>
                </a:solidFill>
              </a:rPr>
              <a:t>Empowers retailers to make </a:t>
            </a:r>
            <a:r>
              <a:rPr lang="en-US" dirty="0">
                <a:solidFill>
                  <a:schemeClr val="accent5"/>
                </a:solidFill>
              </a:rPr>
              <a:t>data-driven decisions</a:t>
            </a:r>
            <a:r>
              <a:rPr lang="en-US" b="0" dirty="0">
                <a:solidFill>
                  <a:schemeClr val="accent5"/>
                </a:solidFill>
              </a:rPr>
              <a:t> for higher     </a:t>
            </a:r>
          </a:p>
          <a:p>
            <a:pPr marL="0" indent="0" algn="just">
              <a:buNone/>
            </a:pPr>
            <a:r>
              <a:rPr lang="en-US" b="0" dirty="0">
                <a:solidFill>
                  <a:schemeClr val="accent5"/>
                </a:solidFill>
              </a:rPr>
              <a:t>profitability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A459-8FA5-20DE-67AC-586C22FB306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46B836-08BF-F846-4C69-AED5C109222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8043E5-C282-152A-367F-E06DEC6F569F}"/>
              </a:ext>
            </a:extLst>
          </p:cNvPr>
          <p:cNvSpPr txBox="1"/>
          <p:nvPr/>
        </p:nvSpPr>
        <p:spPr>
          <a:xfrm>
            <a:off x="9296400" y="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4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6B394-F2DA-AD9D-E4A8-D7B081441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C35D7-234A-792B-2AE4-C01A4059FF1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of dataset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FEAEF-B0BA-BB9C-D886-DA54F8C4BB5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D03E55-F97D-BB58-62BB-B4ECA64FC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20"/>
            <a:ext cx="10624338" cy="5000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Data Set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8C7F7D5-B810-98D7-3B72-65115888796F}"/>
              </a:ext>
            </a:extLst>
          </p:cNvPr>
          <p:cNvSpPr txBox="1">
            <a:spLocks/>
          </p:cNvSpPr>
          <p:nvPr/>
        </p:nvSpPr>
        <p:spPr>
          <a:xfrm>
            <a:off x="254158" y="3748179"/>
            <a:ext cx="10624338" cy="500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240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C0444-4DB6-1033-A3D7-691C25AC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58" y="1771280"/>
            <a:ext cx="6506483" cy="35723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C412F5-91D6-463D-6D0F-119A657770A6}"/>
              </a:ext>
            </a:extLst>
          </p:cNvPr>
          <p:cNvSpPr txBox="1"/>
          <p:nvPr/>
        </p:nvSpPr>
        <p:spPr>
          <a:xfrm>
            <a:off x="8968241" y="0"/>
            <a:ext cx="322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51777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Zoho inventory  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– Interface can be complex for non tech users . Not affordable for small scale retail shop owners 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/>
                </a:solidFill>
                <a:latin typeface="+mn-lt"/>
              </a:rPr>
              <a:t>Brightpearl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 –  Not affordable for many people , good for big and mid scale uses , majorly trained for western datasets and users 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/>
                </a:solidFill>
                <a:latin typeface="+mn-lt"/>
              </a:rPr>
              <a:t>Katana cloud inventory - </a:t>
            </a:r>
            <a:r>
              <a:rPr lang="en-US" b="0" dirty="0">
                <a:solidFill>
                  <a:schemeClr val="accent5"/>
                </a:solidFill>
                <a:latin typeface="+mn-lt"/>
              </a:rPr>
              <a:t>Dashboards and analytics are not comprehensive enough for strategic decisions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.</a:t>
            </a:r>
            <a:endParaRPr lang="en-US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D9DE59-331A-4393-DB60-7CA0DC2B76BD}"/>
              </a:ext>
            </a:extLst>
          </p:cNvPr>
          <p:cNvSpPr txBox="1"/>
          <p:nvPr/>
        </p:nvSpPr>
        <p:spPr>
          <a:xfrm>
            <a:off x="9220200" y="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Retail Shop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808</Words>
  <Application>Microsoft Office PowerPoint</Application>
  <PresentationFormat>Widescreen</PresentationFormat>
  <Paragraphs>126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Introduction                                       </vt:lpstr>
      <vt:lpstr>PowerPoint Presentation</vt:lpstr>
      <vt:lpstr>Objective – AI and Gen AI Interface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Rohan Singh</cp:lastModifiedBy>
  <cp:revision>89</cp:revision>
  <dcterms:created xsi:type="dcterms:W3CDTF">2024-05-13T10:33:11Z</dcterms:created>
  <dcterms:modified xsi:type="dcterms:W3CDTF">2025-09-10T10:28:36Z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