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31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0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3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9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5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260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9/25/2022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2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2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9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3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5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5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D9843-984B-040B-DCA1-C7F69E3C1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 err="1"/>
              <a:t>Kelcema</a:t>
            </a:r>
            <a:r>
              <a:rPr lang="en-US" sz="6000" dirty="0"/>
              <a:t> Audio Demo/Facelift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D5020-579A-5683-08E5-F5B72D2EC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2B7841C9-6DAE-322B-0A10-8333DC129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42" r="2643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2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E321B-4EC6-C1D6-8A3D-273DE7B2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dirty="0"/>
              <a:t>Description</a:t>
            </a:r>
          </a:p>
        </p:txBody>
      </p:sp>
      <p:pic>
        <p:nvPicPr>
          <p:cNvPr id="26" name="Picture 25" descr="Audio sound board">
            <a:extLst>
              <a:ext uri="{FF2B5EF4-FFF2-40B4-BE49-F238E27FC236}">
                <a16:creationId xmlns:a16="http://schemas.microsoft.com/office/drawing/2014/main" id="{55B65A0E-609E-9FF5-8E2C-2BB0CAE3D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09" r="12531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4D3A6-87F7-93A1-4E23-11249DF01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Client</a:t>
            </a:r>
          </a:p>
          <a:p>
            <a:r>
              <a:rPr lang="en-US" dirty="0"/>
              <a:t>The finished product would feature an integrated account structure and a fully operational data structure for creating orders/quotes.  This would also include backend systems to view and </a:t>
            </a:r>
            <a:r>
              <a:rPr lang="en-US"/>
              <a:t>modify orders.</a:t>
            </a:r>
            <a:endParaRPr lang="en-US" dirty="0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4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88655-0301-ADB3-38D5-FD107612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/>
          </a:bodyPr>
          <a:lstStyle/>
          <a:p>
            <a:r>
              <a:rPr lang="en-US" dirty="0"/>
              <a:t>Data Structure Design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2837-A9A7-535B-1643-ED1C9AED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3161680"/>
            <a:ext cx="3375853" cy="262040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Data Elements</a:t>
            </a:r>
          </a:p>
          <a:p>
            <a:pPr marL="468630" lvl="1" indent="-285750">
              <a:buFont typeface="Wingdings" panose="05000000000000000000" pitchFamily="2" charset="2"/>
              <a:buChar char="v"/>
            </a:pPr>
            <a:r>
              <a:rPr lang="en-US" dirty="0"/>
              <a:t>Customers (account)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Customer_ID</a:t>
            </a:r>
            <a:r>
              <a:rPr lang="en-US" dirty="0"/>
              <a:t>  Primary Key</a:t>
            </a:r>
          </a:p>
          <a:p>
            <a:pPr lvl="1"/>
            <a:r>
              <a:rPr lang="en-US" dirty="0"/>
              <a:t>--Name</a:t>
            </a:r>
          </a:p>
          <a:p>
            <a:pPr lvl="1"/>
            <a:r>
              <a:rPr lang="en-US" dirty="0"/>
              <a:t>--address</a:t>
            </a:r>
          </a:p>
          <a:p>
            <a:pPr lvl="1"/>
            <a:r>
              <a:rPr lang="en-US" dirty="0"/>
              <a:t>--city</a:t>
            </a:r>
          </a:p>
          <a:p>
            <a:pPr lvl="1"/>
            <a:r>
              <a:rPr lang="en-US" dirty="0"/>
              <a:t>--country</a:t>
            </a:r>
          </a:p>
          <a:p>
            <a:pPr lvl="1"/>
            <a:r>
              <a:rPr lang="en-US" dirty="0"/>
              <a:t>--province/state</a:t>
            </a:r>
          </a:p>
          <a:p>
            <a:pPr lvl="1"/>
            <a:r>
              <a:rPr lang="en-US" dirty="0"/>
              <a:t>--ZIP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Phone_Number</a:t>
            </a:r>
            <a:endParaRPr lang="en-US" dirty="0"/>
          </a:p>
          <a:p>
            <a:pPr lvl="1"/>
            <a:r>
              <a:rPr lang="en-US" dirty="0"/>
              <a:t>--Email		</a:t>
            </a:r>
          </a:p>
          <a:p>
            <a:pPr lvl="1"/>
            <a:endParaRPr lang="en-US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211B92-0D13-5D41-81F3-8D5C5C6FFCFF}"/>
              </a:ext>
            </a:extLst>
          </p:cNvPr>
          <p:cNvSpPr txBox="1">
            <a:spLocks/>
          </p:cNvSpPr>
          <p:nvPr/>
        </p:nvSpPr>
        <p:spPr>
          <a:xfrm>
            <a:off x="3564111" y="3214483"/>
            <a:ext cx="3375853" cy="3049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468630" lvl="1" indent="-285750">
              <a:buFont typeface="Wingdings" panose="05000000000000000000" pitchFamily="2" charset="2"/>
              <a:buChar char="v"/>
            </a:pPr>
            <a:r>
              <a:rPr lang="en-US" dirty="0"/>
              <a:t>orders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order_ID</a:t>
            </a:r>
            <a:r>
              <a:rPr lang="en-US" dirty="0"/>
              <a:t>  Primary Key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customer_ID</a:t>
            </a:r>
            <a:r>
              <a:rPr lang="en-US" dirty="0"/>
              <a:t>  Foreign key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destination_address</a:t>
            </a:r>
            <a:r>
              <a:rPr lang="en-US" dirty="0"/>
              <a:t> (NULL is onsite)</a:t>
            </a:r>
          </a:p>
          <a:p>
            <a:pPr lvl="1"/>
            <a:r>
              <a:rPr lang="en-US" dirty="0"/>
              <a:t>-- </a:t>
            </a:r>
            <a:r>
              <a:rPr lang="en-US" dirty="0" err="1"/>
              <a:t>destination_city</a:t>
            </a:r>
            <a:endParaRPr lang="en-US" dirty="0"/>
          </a:p>
          <a:p>
            <a:pPr lvl="1"/>
            <a:r>
              <a:rPr lang="en-US" dirty="0"/>
              <a:t>-- </a:t>
            </a:r>
            <a:r>
              <a:rPr lang="en-US" dirty="0" err="1"/>
              <a:t>destination_country</a:t>
            </a:r>
            <a:endParaRPr lang="en-US" dirty="0"/>
          </a:p>
          <a:p>
            <a:pPr lvl="1"/>
            <a:r>
              <a:rPr lang="en-US" dirty="0"/>
              <a:t>-- </a:t>
            </a:r>
            <a:r>
              <a:rPr lang="en-US" dirty="0" err="1"/>
              <a:t>destination_province</a:t>
            </a:r>
            <a:r>
              <a:rPr lang="en-US" dirty="0"/>
              <a:t>/state</a:t>
            </a:r>
          </a:p>
          <a:p>
            <a:pPr lvl="1"/>
            <a:r>
              <a:rPr lang="en-US" dirty="0"/>
              <a:t>-- </a:t>
            </a:r>
            <a:r>
              <a:rPr lang="en-US" dirty="0" err="1"/>
              <a:t>destination_ZIP</a:t>
            </a:r>
            <a:endParaRPr lang="en-US" dirty="0"/>
          </a:p>
          <a:p>
            <a:pPr lvl="1"/>
            <a:r>
              <a:rPr lang="en-US" dirty="0"/>
              <a:t>--</a:t>
            </a:r>
            <a:r>
              <a:rPr lang="en-US" dirty="0" err="1"/>
              <a:t>quote_discount</a:t>
            </a:r>
            <a:endParaRPr lang="en-US" dirty="0"/>
          </a:p>
          <a:p>
            <a:pPr lvl="1"/>
            <a:r>
              <a:rPr lang="en-US" dirty="0"/>
              <a:t>--payment method	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B1ECAD-0B7B-4768-F413-5C9F85684CC6}"/>
              </a:ext>
            </a:extLst>
          </p:cNvPr>
          <p:cNvSpPr txBox="1">
            <a:spLocks/>
          </p:cNvSpPr>
          <p:nvPr/>
        </p:nvSpPr>
        <p:spPr>
          <a:xfrm>
            <a:off x="6369397" y="3066291"/>
            <a:ext cx="3375853" cy="2620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46863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Order_items</a:t>
            </a:r>
            <a:endParaRPr lang="en-US" dirty="0"/>
          </a:p>
          <a:p>
            <a:pPr lvl="1"/>
            <a:r>
              <a:rPr lang="en-US" dirty="0"/>
              <a:t>--</a:t>
            </a:r>
            <a:r>
              <a:rPr lang="en-US" dirty="0" err="1"/>
              <a:t>order_item_ID</a:t>
            </a:r>
            <a:r>
              <a:rPr lang="en-US" dirty="0"/>
              <a:t> primary key --</a:t>
            </a:r>
            <a:r>
              <a:rPr lang="en-US" dirty="0" err="1"/>
              <a:t>order_ID</a:t>
            </a:r>
            <a:r>
              <a:rPr lang="en-US" dirty="0"/>
              <a:t> Foreign key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Item_ID</a:t>
            </a:r>
            <a:r>
              <a:rPr lang="en-US" dirty="0"/>
              <a:t> Foreign key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quote_price</a:t>
            </a:r>
            <a:r>
              <a:rPr lang="en-US" dirty="0"/>
              <a:t>	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3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88655-0301-ADB3-38D5-FD107612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/>
          </a:bodyPr>
          <a:lstStyle/>
          <a:p>
            <a:r>
              <a:rPr lang="en-US" dirty="0"/>
              <a:t>Data Structure Design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2837-A9A7-535B-1643-ED1C9AED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3161680"/>
            <a:ext cx="3375853" cy="2620409"/>
          </a:xfrm>
        </p:spPr>
        <p:txBody>
          <a:bodyPr>
            <a:normAutofit/>
          </a:bodyPr>
          <a:lstStyle/>
          <a:p>
            <a:r>
              <a:rPr lang="en-US" dirty="0"/>
              <a:t>Data Elements</a:t>
            </a:r>
          </a:p>
          <a:p>
            <a:pPr marL="468630" lvl="1" indent="-285750">
              <a:buFont typeface="Wingdings" panose="05000000000000000000" pitchFamily="2" charset="2"/>
              <a:buChar char="v"/>
            </a:pPr>
            <a:r>
              <a:rPr lang="en-US" dirty="0"/>
              <a:t>items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Item_ID</a:t>
            </a:r>
            <a:r>
              <a:rPr lang="en-US" dirty="0"/>
              <a:t> Primary Key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item_Name</a:t>
            </a:r>
            <a:endParaRPr lang="en-US" dirty="0"/>
          </a:p>
          <a:p>
            <a:pPr lvl="1"/>
            <a:r>
              <a:rPr lang="en-US" dirty="0"/>
              <a:t>--price				</a:t>
            </a:r>
          </a:p>
          <a:p>
            <a:pPr lvl="1"/>
            <a:endParaRPr lang="en-US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211B92-0D13-5D41-81F3-8D5C5C6FFCFF}"/>
              </a:ext>
            </a:extLst>
          </p:cNvPr>
          <p:cNvSpPr txBox="1">
            <a:spLocks/>
          </p:cNvSpPr>
          <p:nvPr/>
        </p:nvSpPr>
        <p:spPr>
          <a:xfrm>
            <a:off x="3410673" y="3202473"/>
            <a:ext cx="3375853" cy="2620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468630" lvl="1" indent="-285750">
              <a:buFont typeface="Wingdings" panose="05000000000000000000" pitchFamily="2" charset="2"/>
              <a:buChar char="v"/>
            </a:pPr>
            <a:r>
              <a:rPr lang="en-US" dirty="0"/>
              <a:t>Requested quote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quote_ID</a:t>
            </a:r>
            <a:r>
              <a:rPr lang="en-US" dirty="0"/>
              <a:t> Primary Key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customer_ID</a:t>
            </a:r>
            <a:r>
              <a:rPr lang="en-US" dirty="0"/>
              <a:t> foreign key</a:t>
            </a:r>
          </a:p>
          <a:p>
            <a:pPr lvl="1"/>
            <a:r>
              <a:rPr lang="en-US" dirty="0"/>
              <a:t>--email (without an account)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phone_number</a:t>
            </a:r>
            <a:r>
              <a:rPr lang="en-US" dirty="0"/>
              <a:t> (without an account)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quote_text</a:t>
            </a:r>
            <a:r>
              <a:rPr lang="en-US" dirty="0"/>
              <a:t>				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0E054A-755A-18C2-E3DE-B1022EB89B41}"/>
              </a:ext>
            </a:extLst>
          </p:cNvPr>
          <p:cNvSpPr txBox="1">
            <a:spLocks/>
          </p:cNvSpPr>
          <p:nvPr/>
        </p:nvSpPr>
        <p:spPr>
          <a:xfrm>
            <a:off x="6062521" y="3161680"/>
            <a:ext cx="3375853" cy="2620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468630" lvl="1" indent="-285750">
              <a:buFont typeface="Wingdings" panose="05000000000000000000" pitchFamily="2" charset="2"/>
              <a:buChar char="v"/>
            </a:pPr>
            <a:r>
              <a:rPr lang="en-US" dirty="0" err="1"/>
              <a:t>account_info</a:t>
            </a:r>
            <a:endParaRPr lang="en-US" dirty="0"/>
          </a:p>
          <a:p>
            <a:pPr lvl="1"/>
            <a:r>
              <a:rPr lang="en-US" dirty="0"/>
              <a:t>--</a:t>
            </a:r>
            <a:r>
              <a:rPr lang="en-US" dirty="0" err="1"/>
              <a:t>customer_ID</a:t>
            </a:r>
            <a:r>
              <a:rPr lang="en-US" dirty="0"/>
              <a:t> Primary Key</a:t>
            </a:r>
          </a:p>
          <a:p>
            <a:pPr lvl="1"/>
            <a:r>
              <a:rPr lang="en-US" dirty="0"/>
              <a:t>--username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pass_hash</a:t>
            </a:r>
            <a:endParaRPr lang="en-US" dirty="0"/>
          </a:p>
          <a:p>
            <a:pPr lvl="1"/>
            <a:r>
              <a:rPr lang="en-US" dirty="0"/>
              <a:t>			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3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88655-0301-ADB3-38D5-FD107612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/>
          </a:bodyPr>
          <a:lstStyle/>
          <a:p>
            <a:r>
              <a:rPr lang="en-US" dirty="0"/>
              <a:t>Third Normal Form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2837-A9A7-535B-1643-ED1C9AED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3161680"/>
            <a:ext cx="8521908" cy="2620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all non-key columns depend on the primary key.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Prices are stored as a quote to be used for the final order.  </a:t>
            </a:r>
          </a:p>
          <a:p>
            <a:pPr marL="0" indent="0">
              <a:buNone/>
            </a:pPr>
            <a:r>
              <a:rPr lang="en-US" sz="1400" dirty="0"/>
              <a:t>Customer address and destination address are typically distinct.  </a:t>
            </a:r>
          </a:p>
          <a:p>
            <a:pPr marL="0" indent="0">
              <a:buNone/>
            </a:pPr>
            <a:r>
              <a:rPr lang="en-US" sz="1400" dirty="0"/>
              <a:t>Quote email and phone are intended for users without an account.</a:t>
            </a:r>
            <a:r>
              <a:rPr lang="en-US" dirty="0"/>
              <a:t>		</a:t>
            </a:r>
          </a:p>
          <a:p>
            <a:pPr lvl="1"/>
            <a:endParaRPr lang="en-US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5780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5E5BB4DA5F6443AA2D270776751FE5" ma:contentTypeVersion="8" ma:contentTypeDescription="Create a new document." ma:contentTypeScope="" ma:versionID="5c0499779b6be118a2f83bc45871a000">
  <xsd:schema xmlns:xsd="http://www.w3.org/2001/XMLSchema" xmlns:xs="http://www.w3.org/2001/XMLSchema" xmlns:p="http://schemas.microsoft.com/office/2006/metadata/properties" xmlns:ns2="a07189d5-e569-4b27-83a6-013ca678801d" targetNamespace="http://schemas.microsoft.com/office/2006/metadata/properties" ma:root="true" ma:fieldsID="7d5436ff4fa64e99e0fe5ddbec03b7e1" ns2:_="">
    <xsd:import namespace="a07189d5-e569-4b27-83a6-013ca67880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189d5-e569-4b27-83a6-013ca6788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05A5F1-9FB2-4DE8-9ACB-AED3AF267623}"/>
</file>

<file path=customXml/itemProps2.xml><?xml version="1.0" encoding="utf-8"?>
<ds:datastoreItem xmlns:ds="http://schemas.openxmlformats.org/officeDocument/2006/customXml" ds:itemID="{C22CA181-5941-42DE-8E9E-16203B337639}"/>
</file>

<file path=customXml/itemProps3.xml><?xml version="1.0" encoding="utf-8"?>
<ds:datastoreItem xmlns:ds="http://schemas.openxmlformats.org/officeDocument/2006/customXml" ds:itemID="{9C84C405-B74D-487C-89B9-25648E608CD2}"/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284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Sitka Banner</vt:lpstr>
      <vt:lpstr>Wingdings</vt:lpstr>
      <vt:lpstr>HeadlinesVTI</vt:lpstr>
      <vt:lpstr>Kelcema Audio Demo/Facelift</vt:lpstr>
      <vt:lpstr>Description</vt:lpstr>
      <vt:lpstr>Data Structure Design</vt:lpstr>
      <vt:lpstr>Data Structure Design</vt:lpstr>
      <vt:lpstr>Third Normal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Kelcema Audio Demo/Facelift</dc:title>
  <dc:creator>Jake Stieber</dc:creator>
  <cp:lastModifiedBy>Jake Stieber</cp:lastModifiedBy>
  <cp:revision>2</cp:revision>
  <dcterms:created xsi:type="dcterms:W3CDTF">2022-09-25T19:03:50Z</dcterms:created>
  <dcterms:modified xsi:type="dcterms:W3CDTF">2022-09-25T20:04:47Z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0x010100D55E5BB4DA5F6443AA2D270776751FE5</vt:lpwstr>
  </property>
</Properties>
</file>