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sldIdLst>
    <p:sldId id="256" r:id="rId2"/>
    <p:sldId id="258" r:id="rId3"/>
    <p:sldId id="260" r:id="rId4"/>
    <p:sldId id="261" r:id="rId5"/>
    <p:sldId id="262" r:id="rId6"/>
    <p:sldId id="263" r:id="rId7"/>
    <p:sldId id="264" r:id="rId8"/>
    <p:sldId id="265" r:id="rId9"/>
    <p:sldId id="266" r:id="rId10"/>
    <p:sldId id="267" r:id="rId11"/>
    <p:sldId id="270" r:id="rId12"/>
    <p:sldId id="268" r:id="rId13"/>
    <p:sldId id="269"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Lst>
  <p:sldSz cx="12192000" cy="6858000"/>
  <p:notesSz cx="6858000" cy="9144000"/>
  <p:defaultTextStyle>
    <a:defPPr rtl="0">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8E00BDF-756A-460E-8C2A-19D9AF950D93}">
          <p14:sldIdLst>
            <p14:sldId id="256"/>
          </p14:sldIdLst>
        </p14:section>
        <p14:section name="认识Vuex" id="{996C1F8D-E7C2-483C-BF25-8ACA2CE285E9}">
          <p14:sldIdLst>
            <p14:sldId id="258"/>
            <p14:sldId id="260"/>
            <p14:sldId id="261"/>
            <p14:sldId id="262"/>
            <p14:sldId id="263"/>
            <p14:sldId id="264"/>
          </p14:sldIdLst>
        </p14:section>
        <p14:section name="Vuex基本使用" id="{93EB2647-2545-48B4-A95B-73326AC6C203}">
          <p14:sldIdLst>
            <p14:sldId id="265"/>
            <p14:sldId id="266"/>
            <p14:sldId id="267"/>
          </p14:sldIdLst>
        </p14:section>
        <p14:section name="Vuex核心概念" id="{34BCC5B4-1054-49B0-945D-9AB5B298680C}">
          <p14:sldIdLst>
            <p14:sldId id="270"/>
          </p14:sldIdLst>
        </p14:section>
        <p14:section name="State" id="{271FEAED-F470-4BB5-854D-055125081FA0}">
          <p14:sldIdLst>
            <p14:sldId id="268"/>
          </p14:sldIdLst>
        </p14:section>
        <p14:section name="Getters" id="{D3CCE1A2-88CE-4761-A08B-CA72F075F36D}">
          <p14:sldIdLst>
            <p14:sldId id="269"/>
            <p14:sldId id="271"/>
          </p14:sldIdLst>
        </p14:section>
        <p14:section name="Mutation" id="{B7B0B77D-E196-44A1-BB57-ABE0F37C9E78}">
          <p14:sldIdLst>
            <p14:sldId id="272"/>
            <p14:sldId id="273"/>
            <p14:sldId id="274"/>
            <p14:sldId id="275"/>
            <p14:sldId id="276"/>
            <p14:sldId id="277"/>
            <p14:sldId id="278"/>
          </p14:sldIdLst>
        </p14:section>
        <p14:section name="Action" id="{691F524F-F0AC-4A26-BC60-E198F429FF89}">
          <p14:sldIdLst>
            <p14:sldId id="279"/>
            <p14:sldId id="280"/>
            <p14:sldId id="281"/>
          </p14:sldIdLst>
        </p14:section>
        <p14:section name="Module" id="{FC9D9CED-7E90-4A5C-9857-43ABDF4C26C6}">
          <p14:sldIdLst>
            <p14:sldId id="282"/>
            <p14:sldId id="283"/>
            <p14:sldId id="284"/>
          </p14:sldIdLst>
        </p14:section>
        <p14:section name="项目结构组织" id="{B7A5E858-7199-49CD-A1B5-2F5F73AD7429}">
          <p14:sldIdLst>
            <p14:sldId id="285"/>
          </p14:sldIdLst>
        </p14:section>
      </p14:sectionLst>
    </p:ext>
    <p:ext uri="{EFAFB233-063F-42B5-8137-9DF3F51BA10A}">
      <p15:sldGuideLst xmlns:p15="http://schemas.microsoft.com/office/powerpoint/2012/main">
        <p15:guide id="1" pos="3840">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7" autoAdjust="0"/>
    <p:restoredTop sz="94660"/>
  </p:normalViewPr>
  <p:slideViewPr>
    <p:cSldViewPr snapToGrid="0">
      <p:cViewPr varScale="1">
        <p:scale>
          <a:sx n="126" d="100"/>
          <a:sy n="126" d="100"/>
        </p:scale>
        <p:origin x="326" y="91"/>
      </p:cViewPr>
      <p:guideLst>
        <p:guide pos="3840"/>
        <p:guide orient="horz" pos="216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9" name="图片 6">
            <a:extLst>
              <a:ext uri="{FF2B5EF4-FFF2-40B4-BE49-F238E27FC236}">
                <a16:creationId xmlns:a16="http://schemas.microsoft.com/office/drawing/2014/main" id="{F619AC0B-D093-4B29-BED5-E396B58FD119}"/>
              </a:ext>
            </a:extLst>
          </p:cNvPr>
          <p:cNvPicPr>
            <a:picLocks noChangeAspect="1"/>
          </p:cNvPicPr>
          <p:nvPr/>
        </p:nvPicPr>
        <p:blipFill>
          <a:blip r:embed="rId2"/>
          <a:stretch>
            <a:fillRect/>
          </a:stretch>
        </p:blipFill>
        <p:spPr>
          <a:xfrm>
            <a:off x="4232" y="0"/>
            <a:ext cx="12196559" cy="6858000"/>
          </a:xfrm>
          <a:prstGeom prst="rect">
            <a:avLst/>
          </a:prstGeom>
          <a:noFill/>
          <a:ln w="9525">
            <a:noFill/>
          </a:ln>
        </p:spPr>
      </p:pic>
      <p:pic>
        <p:nvPicPr>
          <p:cNvPr id="10" name="图片 1">
            <a:extLst>
              <a:ext uri="{FF2B5EF4-FFF2-40B4-BE49-F238E27FC236}">
                <a16:creationId xmlns:a16="http://schemas.microsoft.com/office/drawing/2014/main" id="{EC130C9D-3B92-4E92-AF34-4C37ACD51527}"/>
              </a:ext>
            </a:extLst>
          </p:cNvPr>
          <p:cNvPicPr>
            <a:picLocks noChangeAspect="1"/>
          </p:cNvPicPr>
          <p:nvPr/>
        </p:nvPicPr>
        <p:blipFill>
          <a:blip r:embed="rId3"/>
          <a:stretch>
            <a:fillRect/>
          </a:stretch>
        </p:blipFill>
        <p:spPr>
          <a:xfrm>
            <a:off x="5336557" y="5640180"/>
            <a:ext cx="1531908" cy="565306"/>
          </a:xfrm>
          <a:prstGeom prst="rect">
            <a:avLst/>
          </a:prstGeom>
          <a:noFill/>
          <a:ln w="9525">
            <a:noFill/>
          </a:ln>
        </p:spPr>
      </p:pic>
      <p:sp>
        <p:nvSpPr>
          <p:cNvPr id="11" name="矩形 25">
            <a:extLst>
              <a:ext uri="{FF2B5EF4-FFF2-40B4-BE49-F238E27FC236}">
                <a16:creationId xmlns:a16="http://schemas.microsoft.com/office/drawing/2014/main" id="{36BA4FD9-4EAF-40CB-91E3-48F885239803}"/>
              </a:ext>
            </a:extLst>
          </p:cNvPr>
          <p:cNvSpPr/>
          <p:nvPr/>
        </p:nvSpPr>
        <p:spPr>
          <a:xfrm>
            <a:off x="4734893" y="6205486"/>
            <a:ext cx="2735236" cy="338554"/>
          </a:xfrm>
          <a:prstGeom prst="rect">
            <a:avLst/>
          </a:prstGeom>
          <a:noFill/>
          <a:ln w="9525">
            <a:noFill/>
          </a:ln>
        </p:spPr>
        <p:txBody>
          <a:bodyPr wrap="none" anchor="t">
            <a:spAutoFit/>
          </a:bodyPr>
          <a:lstStyle/>
          <a:p>
            <a:pPr lvl="0" indent="0" algn="ctr"/>
            <a:r>
              <a:rPr lang="zh-CN" altLang="en-US" sz="1600" b="0" dirty="0">
                <a:latin typeface="微软雅黑" panose="020B0503020204020204" pitchFamily="34" charset="-122"/>
                <a:ea typeface="微软雅黑" panose="020B0503020204020204" pitchFamily="34" charset="-122"/>
                <a:sym typeface="黑体" panose="02010609060101010101" charset="-122"/>
              </a:rPr>
              <a:t>实力</a:t>
            </a:r>
            <a:r>
              <a:rPr lang="en-US" altLang="zh-CN" sz="1600" b="0">
                <a:latin typeface="微软雅黑" panose="020B0503020204020204" pitchFamily="34" charset="-122"/>
                <a:ea typeface="微软雅黑" panose="020B0503020204020204" pitchFamily="34" charset="-122"/>
                <a:sym typeface="黑体" panose="02010609060101010101" charset="-122"/>
              </a:rPr>
              <a:t>IT</a:t>
            </a:r>
            <a:r>
              <a:rPr lang="zh-CN" altLang="en-US" sz="1600" b="0">
                <a:latin typeface="微软雅黑" panose="020B0503020204020204" pitchFamily="34" charset="-122"/>
                <a:ea typeface="微软雅黑" panose="020B0503020204020204" pitchFamily="34" charset="-122"/>
                <a:sym typeface="黑体" panose="02010609060101010101" charset="-122"/>
              </a:rPr>
              <a:t>教育 </a:t>
            </a:r>
            <a:r>
              <a:rPr lang="en-US" altLang="zh-CN" sz="1600" b="0" dirty="0">
                <a:latin typeface="微软雅黑" panose="020B0503020204020204" pitchFamily="34" charset="-122"/>
                <a:ea typeface="微软雅黑" panose="020B0503020204020204" pitchFamily="34" charset="-122"/>
                <a:sym typeface="黑体" panose="02010609060101010101" charset="-122"/>
              </a:rPr>
              <a:t>www.520it.com</a:t>
            </a:r>
            <a:endParaRPr lang="zh-CN" altLang="en-US" sz="1600" b="0" dirty="0">
              <a:latin typeface="微软雅黑" panose="020B0503020204020204" pitchFamily="34" charset="-122"/>
              <a:ea typeface="微软雅黑" panose="020B0503020204020204" pitchFamily="34" charset="-122"/>
              <a:sym typeface="黑体" panose="02010609060101010101" charset="-122"/>
            </a:endParaRPr>
          </a:p>
        </p:txBody>
      </p:sp>
      <p:sp>
        <p:nvSpPr>
          <p:cNvPr id="5" name="标题 1">
            <a:extLst>
              <a:ext uri="{FF2B5EF4-FFF2-40B4-BE49-F238E27FC236}">
                <a16:creationId xmlns:a16="http://schemas.microsoft.com/office/drawing/2014/main" id="{E772C4B5-AB4E-43B0-B717-25071084FD9A}"/>
              </a:ext>
            </a:extLst>
          </p:cNvPr>
          <p:cNvSpPr>
            <a:spLocks noGrp="1"/>
          </p:cNvSpPr>
          <p:nvPr>
            <p:ph type="ctrTitle"/>
          </p:nvPr>
        </p:nvSpPr>
        <p:spPr>
          <a:xfrm>
            <a:off x="0" y="2154114"/>
            <a:ext cx="12192000" cy="1011116"/>
          </a:xfrm>
        </p:spPr>
        <p:txBody>
          <a:bodyPr anchor="ctr">
            <a:normAutofit/>
          </a:bodyPr>
          <a:lstStyle>
            <a:lvl1pPr algn="ctr">
              <a:defRPr sz="7200" b="1">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6" name="副标题 2">
            <a:extLst>
              <a:ext uri="{FF2B5EF4-FFF2-40B4-BE49-F238E27FC236}">
                <a16:creationId xmlns:a16="http://schemas.microsoft.com/office/drawing/2014/main" id="{B401CC44-47BA-4904-A587-245165E74651}"/>
              </a:ext>
            </a:extLst>
          </p:cNvPr>
          <p:cNvSpPr>
            <a:spLocks noGrp="1"/>
          </p:cNvSpPr>
          <p:nvPr>
            <p:ph type="subTitle" idx="1"/>
          </p:nvPr>
        </p:nvSpPr>
        <p:spPr>
          <a:xfrm>
            <a:off x="2932234" y="3417401"/>
            <a:ext cx="6327531" cy="433633"/>
          </a:xfrm>
        </p:spPr>
        <p:txBody>
          <a:bodyPr anchor="ctr">
            <a:normAutofit/>
          </a:bodyPr>
          <a:lstStyle>
            <a:lvl1pPr marL="0" indent="0" algn="ctr">
              <a:buNone/>
              <a:defRPr sz="2800" b="1">
                <a:solidFill>
                  <a:schemeClr val="tx1">
                    <a:lumMod val="65000"/>
                    <a:lumOff val="3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77223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pic>
        <p:nvPicPr>
          <p:cNvPr id="9" name="图片 5">
            <a:extLst>
              <a:ext uri="{FF2B5EF4-FFF2-40B4-BE49-F238E27FC236}">
                <a16:creationId xmlns:a16="http://schemas.microsoft.com/office/drawing/2014/main" id="{F612FBBA-ABAE-4812-AAB2-77CA48D54191}"/>
              </a:ext>
            </a:extLst>
          </p:cNvPr>
          <p:cNvPicPr>
            <a:picLocks noChangeAspect="1"/>
          </p:cNvPicPr>
          <p:nvPr/>
        </p:nvPicPr>
        <p:blipFill>
          <a:blip r:embed="rId2"/>
          <a:stretch>
            <a:fillRect/>
          </a:stretch>
        </p:blipFill>
        <p:spPr>
          <a:xfrm>
            <a:off x="651" y="-728"/>
            <a:ext cx="12200141" cy="6869113"/>
          </a:xfrm>
          <a:prstGeom prst="rect">
            <a:avLst/>
          </a:prstGeom>
          <a:noFill/>
          <a:ln w="9525">
            <a:noFill/>
          </a:ln>
        </p:spPr>
      </p:pic>
      <p:sp>
        <p:nvSpPr>
          <p:cNvPr id="11" name="矩形 29">
            <a:extLst>
              <a:ext uri="{FF2B5EF4-FFF2-40B4-BE49-F238E27FC236}">
                <a16:creationId xmlns:a16="http://schemas.microsoft.com/office/drawing/2014/main" id="{89038A74-5A1B-45B4-AA7D-C9934D2FDABC}"/>
              </a:ext>
            </a:extLst>
          </p:cNvPr>
          <p:cNvSpPr/>
          <p:nvPr/>
        </p:nvSpPr>
        <p:spPr>
          <a:xfrm>
            <a:off x="-6349" y="1139584"/>
            <a:ext cx="12198349" cy="22225"/>
          </a:xfrm>
          <a:prstGeom prst="rect">
            <a:avLst/>
          </a:prstGeom>
          <a:solidFill>
            <a:srgbClr val="EAEAEA">
              <a:alpha val="32155"/>
            </a:srgbClr>
          </a:solidFill>
          <a:ln w="9525">
            <a:noFill/>
          </a:ln>
        </p:spPr>
        <p:txBody>
          <a:bodyPr anchor="ctr"/>
          <a:lstStyle/>
          <a:p>
            <a:pPr lvl="0" indent="0" algn="ctr"/>
            <a:endParaRPr lang="zh-CN" altLang="en-US" sz="1800" b="1">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12" name="图片 1">
            <a:extLst>
              <a:ext uri="{FF2B5EF4-FFF2-40B4-BE49-F238E27FC236}">
                <a16:creationId xmlns:a16="http://schemas.microsoft.com/office/drawing/2014/main" id="{DB3FFE7C-0303-4D2A-9F24-474FCCD761CB}"/>
              </a:ext>
            </a:extLst>
          </p:cNvPr>
          <p:cNvPicPr>
            <a:picLocks noChangeAspect="1"/>
          </p:cNvPicPr>
          <p:nvPr/>
        </p:nvPicPr>
        <p:blipFill>
          <a:blip r:embed="rId3"/>
          <a:stretch>
            <a:fillRect/>
          </a:stretch>
        </p:blipFill>
        <p:spPr>
          <a:xfrm>
            <a:off x="191839" y="399965"/>
            <a:ext cx="1531908" cy="565306"/>
          </a:xfrm>
          <a:prstGeom prst="rect">
            <a:avLst/>
          </a:prstGeom>
          <a:noFill/>
          <a:ln w="9525">
            <a:noFill/>
          </a:ln>
        </p:spPr>
      </p:pic>
      <p:sp>
        <p:nvSpPr>
          <p:cNvPr id="8" name="标题占位符 1">
            <a:extLst>
              <a:ext uri="{FF2B5EF4-FFF2-40B4-BE49-F238E27FC236}">
                <a16:creationId xmlns:a16="http://schemas.microsoft.com/office/drawing/2014/main" id="{F3C067B8-78E3-4D7C-B8BF-D55591977898}"/>
              </a:ext>
            </a:extLst>
          </p:cNvPr>
          <p:cNvSpPr>
            <a:spLocks noGrp="1"/>
          </p:cNvSpPr>
          <p:nvPr>
            <p:ph type="title"/>
          </p:nvPr>
        </p:nvSpPr>
        <p:spPr>
          <a:xfrm>
            <a:off x="1914935" y="395532"/>
            <a:ext cx="10081824" cy="712181"/>
          </a:xfrm>
          <a:prstGeom prst="rect">
            <a:avLst/>
          </a:prstGeom>
        </p:spPr>
        <p:txBody>
          <a:bodyPr vert="horz" lIns="91440" tIns="45720" rIns="91440" bIns="45720" rtlCol="0" anchor="ctr">
            <a:normAutofit/>
          </a:bodyPr>
          <a:lstStyle>
            <a:lvl1pPr>
              <a:defRPr kumimoji="1" lang="zh-CN" altLang="en-US" sz="3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stStyle>
          <a:p>
            <a:r>
              <a:rPr lang="zh-CN" altLang="en-US"/>
              <a:t>单击此处编辑母版标题样式</a:t>
            </a:r>
          </a:p>
        </p:txBody>
      </p:sp>
      <p:sp>
        <p:nvSpPr>
          <p:cNvPr id="13" name="内容占位符 2">
            <a:extLst>
              <a:ext uri="{FF2B5EF4-FFF2-40B4-BE49-F238E27FC236}">
                <a16:creationId xmlns:a16="http://schemas.microsoft.com/office/drawing/2014/main" id="{E8B5E84D-8FAC-4FA6-9CA7-55579F675DFC}"/>
              </a:ext>
            </a:extLst>
          </p:cNvPr>
          <p:cNvSpPr>
            <a:spLocks noGrp="1"/>
          </p:cNvSpPr>
          <p:nvPr>
            <p:ph idx="1" hasCustomPrompt="1"/>
          </p:nvPr>
        </p:nvSpPr>
        <p:spPr>
          <a:xfrm>
            <a:off x="161193" y="1238066"/>
            <a:ext cx="11866684" cy="5444088"/>
          </a:xfrm>
        </p:spPr>
        <p:txBody>
          <a:bodyPr>
            <a:normAutofit/>
          </a:bodyPr>
          <a:lstStyle>
            <a:lvl1pPr marL="228600" indent="-228600">
              <a:lnSpc>
                <a:spcPts val="2000"/>
              </a:lnSpc>
              <a:buFont typeface="Wingdings" panose="05000000000000000000" pitchFamily="2" charset="2"/>
              <a:buChar char="n"/>
              <a:defRPr sz="1800">
                <a:solidFill>
                  <a:schemeClr val="tx1">
                    <a:lumMod val="65000"/>
                    <a:lumOff val="35000"/>
                  </a:schemeClr>
                </a:solidFill>
                <a:latin typeface="微软雅黑" panose="020B0503020204020204" pitchFamily="34" charset="-122"/>
                <a:ea typeface="微软雅黑" panose="020B0503020204020204" pitchFamily="34" charset="-122"/>
              </a:defRPr>
            </a:lvl1pPr>
            <a:lvl2pPr marL="685800" indent="-228600">
              <a:lnSpc>
                <a:spcPts val="2000"/>
              </a:lnSpc>
              <a:buFont typeface="Wingdings" panose="05000000000000000000" pitchFamily="2" charset="2"/>
              <a:buChar char="p"/>
              <a:defRPr sz="1800">
                <a:solidFill>
                  <a:schemeClr val="tx1">
                    <a:lumMod val="65000"/>
                    <a:lumOff val="35000"/>
                  </a:schemeClr>
                </a:solidFill>
                <a:latin typeface="微软雅黑" panose="020B0503020204020204" pitchFamily="34" charset="-122"/>
                <a:ea typeface="微软雅黑" panose="020B0503020204020204" pitchFamily="34" charset="-122"/>
              </a:defRPr>
            </a:lvl2pPr>
            <a:lvl3pPr marL="1143000" indent="-228600">
              <a:lnSpc>
                <a:spcPts val="2000"/>
              </a:lnSpc>
              <a:buFont typeface="Wingdings" panose="05000000000000000000" pitchFamily="2" charset="2"/>
              <a:buChar char="ü"/>
              <a:defRPr sz="1800">
                <a:solidFill>
                  <a:schemeClr val="tx1">
                    <a:lumMod val="65000"/>
                    <a:lumOff val="35000"/>
                  </a:schemeClr>
                </a:solidFill>
                <a:latin typeface="微软雅黑" panose="020B0503020204020204" pitchFamily="34" charset="-122"/>
                <a:ea typeface="微软雅黑" panose="020B0503020204020204" pitchFamily="34" charset="-122"/>
              </a:defRPr>
            </a:lvl3pPr>
            <a:lvl4pPr marL="1600200" indent="-228600">
              <a:lnSpc>
                <a:spcPts val="2000"/>
              </a:lnSpc>
              <a:buFont typeface="Wingdings" panose="05000000000000000000" pitchFamily="2" charset="2"/>
              <a:buChar char="Ø"/>
              <a:defRPr sz="1800">
                <a:solidFill>
                  <a:schemeClr val="tx1">
                    <a:lumMod val="65000"/>
                    <a:lumOff val="35000"/>
                  </a:schemeClr>
                </a:solidFill>
                <a:latin typeface="微软雅黑" panose="020B0503020204020204" pitchFamily="34" charset="-122"/>
                <a:ea typeface="微软雅黑" panose="020B0503020204020204" pitchFamily="34" charset="-122"/>
              </a:defRPr>
            </a:lvl4pPr>
            <a:lvl5pPr marL="2057400" indent="-228600">
              <a:lnSpc>
                <a:spcPts val="2000"/>
              </a:lnSpc>
              <a:buFont typeface="Wingdings" panose="05000000000000000000" pitchFamily="2" charset="2"/>
              <a:buChar char="l"/>
              <a:defRPr sz="1800">
                <a:solidFill>
                  <a:schemeClr val="tx1">
                    <a:lumMod val="65000"/>
                    <a:lumOff val="35000"/>
                  </a:schemeClr>
                </a:solidFill>
                <a:latin typeface="微软雅黑" panose="020B0503020204020204" pitchFamily="34" charset="-122"/>
                <a:ea typeface="微软雅黑" panose="020B0503020204020204" pitchFamily="34" charset="-122"/>
              </a:defRPr>
            </a:lvl5pPr>
          </a:lstStyle>
          <a:p>
            <a:pPr lvl="0"/>
            <a:r>
              <a:rPr lang="zh-CN" altLang="en-US"/>
              <a:t>编辑版文本样式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51410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9" name="矩形 29">
            <a:extLst>
              <a:ext uri="{FF2B5EF4-FFF2-40B4-BE49-F238E27FC236}">
                <a16:creationId xmlns:a16="http://schemas.microsoft.com/office/drawing/2014/main" id="{89038A74-5A1B-45B4-AA7D-C9934D2FDABC}"/>
              </a:ext>
            </a:extLst>
          </p:cNvPr>
          <p:cNvSpPr/>
          <p:nvPr userDrawn="1"/>
        </p:nvSpPr>
        <p:spPr>
          <a:xfrm>
            <a:off x="-6349" y="1139584"/>
            <a:ext cx="12198349" cy="22225"/>
          </a:xfrm>
          <a:prstGeom prst="rect">
            <a:avLst/>
          </a:prstGeom>
          <a:solidFill>
            <a:srgbClr val="EAEAEA">
              <a:alpha val="32155"/>
            </a:srgbClr>
          </a:solidFill>
          <a:ln w="9525">
            <a:noFill/>
          </a:ln>
        </p:spPr>
        <p:txBody>
          <a:bodyPr anchor="ctr"/>
          <a:lstStyle/>
          <a:p>
            <a:pPr lvl="0" indent="0" algn="ctr"/>
            <a:endParaRPr lang="zh-CN" altLang="en-US" sz="1800" b="1">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6" name="图片 5">
            <a:extLst>
              <a:ext uri="{FF2B5EF4-FFF2-40B4-BE49-F238E27FC236}">
                <a16:creationId xmlns:a16="http://schemas.microsoft.com/office/drawing/2014/main" id="{F612FBBA-ABAE-4812-AAB2-77CA48D54191}"/>
              </a:ext>
            </a:extLst>
          </p:cNvPr>
          <p:cNvPicPr>
            <a:picLocks noChangeAspect="1"/>
          </p:cNvPicPr>
          <p:nvPr userDrawn="1"/>
        </p:nvPicPr>
        <p:blipFill>
          <a:blip r:embed="rId2"/>
          <a:stretch>
            <a:fillRect/>
          </a:stretch>
        </p:blipFill>
        <p:spPr>
          <a:xfrm>
            <a:off x="651" y="-728"/>
            <a:ext cx="12200141" cy="6869113"/>
          </a:xfrm>
          <a:prstGeom prst="rect">
            <a:avLst/>
          </a:prstGeom>
          <a:noFill/>
          <a:ln w="9525">
            <a:noFill/>
          </a:ln>
        </p:spPr>
      </p:pic>
      <p:sp>
        <p:nvSpPr>
          <p:cNvPr id="8" name="标题 1">
            <a:extLst>
              <a:ext uri="{FF2B5EF4-FFF2-40B4-BE49-F238E27FC236}">
                <a16:creationId xmlns:a16="http://schemas.microsoft.com/office/drawing/2014/main" id="{117812DE-2261-4EEB-B37C-43174850D8A0}"/>
              </a:ext>
            </a:extLst>
          </p:cNvPr>
          <p:cNvSpPr>
            <a:spLocks noGrp="1"/>
          </p:cNvSpPr>
          <p:nvPr>
            <p:ph type="title"/>
          </p:nvPr>
        </p:nvSpPr>
        <p:spPr>
          <a:xfrm>
            <a:off x="1914935" y="352188"/>
            <a:ext cx="9514168" cy="660860"/>
          </a:xfrm>
          <a:prstGeom prst="rect">
            <a:avLst/>
          </a:prstGeom>
        </p:spPr>
        <p:txBody>
          <a:bodyPr>
            <a:normAutofit/>
          </a:bodyPr>
          <a:lstStyle>
            <a:lvl1pPr>
              <a:defRPr sz="3600" b="1">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11" name="内容占位符 2">
            <a:extLst>
              <a:ext uri="{FF2B5EF4-FFF2-40B4-BE49-F238E27FC236}">
                <a16:creationId xmlns:a16="http://schemas.microsoft.com/office/drawing/2014/main" id="{E073142E-40B2-48F2-8871-6E362D4D6D61}"/>
              </a:ext>
            </a:extLst>
          </p:cNvPr>
          <p:cNvSpPr>
            <a:spLocks noGrp="1"/>
          </p:cNvSpPr>
          <p:nvPr>
            <p:ph idx="1"/>
          </p:nvPr>
        </p:nvSpPr>
        <p:spPr>
          <a:xfrm>
            <a:off x="162658" y="1196752"/>
            <a:ext cx="11866684" cy="5542328"/>
          </a:xfrm>
          <a:prstGeom prst="rect">
            <a:avLst/>
          </a:prstGeom>
        </p:spPr>
        <p:txBody>
          <a:bodyPr>
            <a:normAutofit/>
          </a:bodyPr>
          <a:lstStyle>
            <a:lvl1pPr marL="266700" indent="-266700">
              <a:lnSpc>
                <a:spcPct val="150000"/>
              </a:lnSpc>
              <a:spcBef>
                <a:spcPts val="600"/>
              </a:spcBef>
              <a:buFont typeface="Wingdings" panose="05000000000000000000" pitchFamily="2" charset="2"/>
              <a:buChar char="n"/>
              <a:defRPr sz="1800">
                <a:solidFill>
                  <a:schemeClr val="tx1">
                    <a:lumMod val="65000"/>
                    <a:lumOff val="35000"/>
                  </a:schemeClr>
                </a:solidFill>
                <a:latin typeface="微软雅黑" panose="020B0503020204020204" pitchFamily="34" charset="-122"/>
                <a:ea typeface="微软雅黑" panose="020B0503020204020204" pitchFamily="34" charset="-122"/>
              </a:defRPr>
            </a:lvl1pPr>
            <a:lvl2pPr marL="625475" indent="-314325">
              <a:lnSpc>
                <a:spcPct val="150000"/>
              </a:lnSpc>
              <a:spcBef>
                <a:spcPts val="600"/>
              </a:spcBef>
              <a:buFont typeface="Wingdings" panose="05000000000000000000" pitchFamily="2" charset="2"/>
              <a:buChar char="p"/>
              <a:defRPr sz="1800" b="0">
                <a:solidFill>
                  <a:schemeClr val="tx1">
                    <a:lumMod val="65000"/>
                    <a:lumOff val="35000"/>
                  </a:schemeClr>
                </a:solidFill>
                <a:latin typeface="微软雅黑" panose="020B0503020204020204" pitchFamily="34" charset="-122"/>
                <a:ea typeface="微软雅黑" panose="020B0503020204020204" pitchFamily="34" charset="-122"/>
              </a:defRPr>
            </a:lvl2pPr>
            <a:lvl3pPr marL="895350" indent="-225425">
              <a:lnSpc>
                <a:spcPct val="150000"/>
              </a:lnSpc>
              <a:spcBef>
                <a:spcPts val="600"/>
              </a:spcBef>
              <a:buFont typeface="Wingdings" panose="05000000000000000000" pitchFamily="2" charset="2"/>
              <a:buChar char="Ø"/>
              <a:defRPr sz="1600">
                <a:solidFill>
                  <a:schemeClr val="tx1">
                    <a:lumMod val="65000"/>
                    <a:lumOff val="35000"/>
                  </a:schemeClr>
                </a:solidFill>
                <a:latin typeface="微软雅黑" panose="020B0503020204020204" pitchFamily="34" charset="-122"/>
                <a:ea typeface="微软雅黑" panose="020B0503020204020204" pitchFamily="34" charset="-122"/>
              </a:defRPr>
            </a:lvl3pPr>
            <a:lvl4pPr marL="1260000" indent="-228600">
              <a:lnSpc>
                <a:spcPct val="150000"/>
              </a:lnSpc>
              <a:spcBef>
                <a:spcPts val="600"/>
              </a:spcBef>
              <a:buSzPct val="80000"/>
              <a:buFont typeface="Wingdings" panose="05000000000000000000" pitchFamily="2" charset="2"/>
              <a:buChar char="l"/>
              <a:defRPr sz="1600">
                <a:solidFill>
                  <a:schemeClr val="tx1">
                    <a:lumMod val="65000"/>
                    <a:lumOff val="35000"/>
                  </a:schemeClr>
                </a:solidFill>
                <a:latin typeface="微软雅黑" panose="020B0503020204020204" pitchFamily="34" charset="-122"/>
                <a:ea typeface="微软雅黑" panose="020B0503020204020204" pitchFamily="34" charset="-122"/>
              </a:defRPr>
            </a:lvl4pPr>
            <a:lvl5pPr marL="1620000" indent="-228600">
              <a:lnSpc>
                <a:spcPct val="150000"/>
              </a:lnSpc>
              <a:spcBef>
                <a:spcPts val="600"/>
              </a:spcBef>
              <a:buFont typeface="Wingdings" panose="05000000000000000000" pitchFamily="2" charset="2"/>
              <a:buChar char="ü"/>
              <a:defRPr sz="1600">
                <a:solidFill>
                  <a:schemeClr val="tx1">
                    <a:lumMod val="65000"/>
                    <a:lumOff val="35000"/>
                  </a:schemeClr>
                </a:solidFill>
                <a:latin typeface="微软雅黑" panose="020B0503020204020204" pitchFamily="34" charset="-122"/>
                <a:ea typeface="微软雅黑" panose="020B0503020204020204"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2" name="图片 11">
            <a:extLst>
              <a:ext uri="{FF2B5EF4-FFF2-40B4-BE49-F238E27FC236}">
                <a16:creationId xmlns:a16="http://schemas.microsoft.com/office/drawing/2014/main" id="{DB3FFE7C-0303-4D2A-9F24-474FCCD761CB}"/>
              </a:ext>
            </a:extLst>
          </p:cNvPr>
          <p:cNvPicPr>
            <a:picLocks noChangeAspect="1"/>
          </p:cNvPicPr>
          <p:nvPr userDrawn="1"/>
        </p:nvPicPr>
        <p:blipFill>
          <a:blip r:embed="rId3"/>
          <a:stretch>
            <a:fillRect/>
          </a:stretch>
        </p:blipFill>
        <p:spPr>
          <a:xfrm>
            <a:off x="191839" y="399965"/>
            <a:ext cx="1531908" cy="565306"/>
          </a:xfrm>
          <a:prstGeom prst="rect">
            <a:avLst/>
          </a:prstGeom>
          <a:noFill/>
          <a:ln w="9525">
            <a:noFill/>
          </a:ln>
        </p:spPr>
      </p:pic>
    </p:spTree>
    <p:extLst>
      <p:ext uri="{BB962C8B-B14F-4D97-AF65-F5344CB8AC3E}">
        <p14:creationId xmlns:p14="http://schemas.microsoft.com/office/powerpoint/2010/main" val="1179149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D8E73B-0927-45CC-BC19-B5A752C4C781}" type="datetimeFigureOut">
              <a:rPr lang="zh-CN" altLang="en-US" smtClean="0"/>
              <a:t>2021/2/11</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811428-941F-4F39-9F0C-B1B29E093D2F}" type="slidenum">
              <a:rPr lang="zh-CN" altLang="en-US" smtClean="0"/>
              <a:t>‹#›</a:t>
            </a:fld>
            <a:endParaRPr lang="zh-CN" altLang="en-US"/>
          </a:p>
        </p:txBody>
      </p:sp>
    </p:spTree>
    <p:extLst>
      <p:ext uri="{BB962C8B-B14F-4D97-AF65-F5344CB8AC3E}">
        <p14:creationId xmlns:p14="http://schemas.microsoft.com/office/powerpoint/2010/main" val="27641931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vuejs/vue-devtools"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CF653-C0F7-41AC-8EF3-E11B7FC20607}"/>
              </a:ext>
            </a:extLst>
          </p:cNvPr>
          <p:cNvSpPr>
            <a:spLocks noGrp="1"/>
          </p:cNvSpPr>
          <p:nvPr>
            <p:ph type="ctrTitle"/>
          </p:nvPr>
        </p:nvSpPr>
        <p:spPr/>
        <p:txBody>
          <a:bodyPr>
            <a:normAutofit fontScale="90000"/>
          </a:bodyPr>
          <a:lstStyle/>
          <a:p>
            <a:r>
              <a:rPr lang="en-US" altLang="zh-CN"/>
              <a:t>Vuex</a:t>
            </a:r>
            <a:r>
              <a:rPr lang="zh-CN" altLang="en-US"/>
              <a:t>详解</a:t>
            </a:r>
          </a:p>
        </p:txBody>
      </p:sp>
      <p:sp>
        <p:nvSpPr>
          <p:cNvPr id="3" name="副标题 2">
            <a:extLst>
              <a:ext uri="{FF2B5EF4-FFF2-40B4-BE49-F238E27FC236}">
                <a16:creationId xmlns:a16="http://schemas.microsoft.com/office/drawing/2014/main" id="{BBA8826F-91D4-4EE8-B31C-F22D54C01C4E}"/>
              </a:ext>
            </a:extLst>
          </p:cNvPr>
          <p:cNvSpPr>
            <a:spLocks noGrp="1"/>
          </p:cNvSpPr>
          <p:nvPr>
            <p:ph type="subTitle" idx="1"/>
          </p:nvPr>
        </p:nvSpPr>
        <p:spPr/>
        <p:txBody>
          <a:bodyPr>
            <a:normAutofit fontScale="25000" lnSpcReduction="20000"/>
          </a:bodyPr>
          <a:lstStyle/>
          <a:p>
            <a:pPr>
              <a:lnSpc>
                <a:spcPct val="150000"/>
              </a:lnSpc>
            </a:pPr>
            <a:r>
              <a:rPr lang="zh-CN" altLang="en-US"/>
              <a:t>王红元</a:t>
            </a:r>
            <a:endParaRPr lang="en-US" altLang="zh-CN"/>
          </a:p>
          <a:p>
            <a:pPr>
              <a:lnSpc>
                <a:spcPct val="150000"/>
              </a:lnSpc>
            </a:pPr>
            <a:r>
              <a:rPr lang="zh-CN" altLang="en-US"/>
              <a:t>微博</a:t>
            </a:r>
            <a:r>
              <a:rPr lang="en-US" altLang="zh-CN"/>
              <a:t>: coderwhy</a:t>
            </a:r>
          </a:p>
          <a:p>
            <a:pPr>
              <a:lnSpc>
                <a:spcPct val="150000"/>
              </a:lnSpc>
            </a:pPr>
            <a:r>
              <a:rPr lang="zh-CN" altLang="en-US"/>
              <a:t>微信</a:t>
            </a:r>
            <a:r>
              <a:rPr lang="en-US" altLang="zh-CN"/>
              <a:t>: 372623326</a:t>
            </a:r>
            <a:endParaRPr lang="zh-CN" altLang="en-US"/>
          </a:p>
        </p:txBody>
      </p:sp>
    </p:spTree>
    <p:extLst>
      <p:ext uri="{BB962C8B-B14F-4D97-AF65-F5344CB8AC3E}">
        <p14:creationId xmlns:p14="http://schemas.microsoft.com/office/powerpoint/2010/main" val="3578756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52F816-0CDA-45B2-B7FE-CF311123BCAF}"/>
              </a:ext>
            </a:extLst>
          </p:cNvPr>
          <p:cNvSpPr>
            <a:spLocks noGrp="1"/>
          </p:cNvSpPr>
          <p:nvPr>
            <p:ph type="title"/>
          </p:nvPr>
        </p:nvSpPr>
        <p:spPr/>
        <p:txBody>
          <a:bodyPr/>
          <a:lstStyle/>
          <a:p>
            <a:r>
              <a:rPr lang="zh-CN" altLang="en-US"/>
              <a:t>使用</a:t>
            </a:r>
            <a:r>
              <a:rPr lang="en-US" altLang="zh-CN"/>
              <a:t>Vuex</a:t>
            </a:r>
            <a:r>
              <a:rPr lang="zh-CN" altLang="en-US"/>
              <a:t>的</a:t>
            </a:r>
            <a:r>
              <a:rPr lang="en-US" altLang="zh-CN"/>
              <a:t>count</a:t>
            </a:r>
            <a:endParaRPr lang="zh-CN" altLang="en-US"/>
          </a:p>
        </p:txBody>
      </p:sp>
      <p:sp>
        <p:nvSpPr>
          <p:cNvPr id="3" name="内容占位符 2">
            <a:extLst>
              <a:ext uri="{FF2B5EF4-FFF2-40B4-BE49-F238E27FC236}">
                <a16:creationId xmlns:a16="http://schemas.microsoft.com/office/drawing/2014/main" id="{918D5FBC-CA69-4D6E-9274-96973A70DBA5}"/>
              </a:ext>
            </a:extLst>
          </p:cNvPr>
          <p:cNvSpPr>
            <a:spLocks noGrp="1"/>
          </p:cNvSpPr>
          <p:nvPr>
            <p:ph idx="1"/>
          </p:nvPr>
        </p:nvSpPr>
        <p:spPr>
          <a:xfrm>
            <a:off x="5401235" y="1196752"/>
            <a:ext cx="6628107" cy="5542328"/>
          </a:xfrm>
          <a:ln>
            <a:solidFill>
              <a:schemeClr val="accent1"/>
            </a:solidFill>
          </a:ln>
        </p:spPr>
        <p:txBody>
          <a:bodyPr>
            <a:normAutofit fontScale="92500" lnSpcReduction="20000"/>
          </a:bodyPr>
          <a:lstStyle/>
          <a:p>
            <a:r>
              <a:rPr lang="zh-CN" altLang="en-US" dirty="0"/>
              <a:t>好的，这就是使用</a:t>
            </a:r>
            <a:r>
              <a:rPr lang="en-US" altLang="zh-CN" dirty="0" err="1"/>
              <a:t>Vuex</a:t>
            </a:r>
            <a:r>
              <a:rPr lang="zh-CN" altLang="en-US" dirty="0"/>
              <a:t>最简单的方式了。</a:t>
            </a:r>
          </a:p>
          <a:p>
            <a:r>
              <a:rPr lang="zh-CN" altLang="en-US" dirty="0"/>
              <a:t>我们来对使用步骤，做一个简单的小节：</a:t>
            </a:r>
          </a:p>
          <a:p>
            <a:pPr lvl="1"/>
            <a:r>
              <a:rPr lang="en-US" altLang="zh-CN" dirty="0"/>
              <a:t>1.</a:t>
            </a:r>
            <a:r>
              <a:rPr lang="zh-CN" altLang="en-US" dirty="0"/>
              <a:t>提取出一个公共的</a:t>
            </a:r>
            <a:r>
              <a:rPr lang="en-US" altLang="zh-CN" dirty="0"/>
              <a:t>store</a:t>
            </a:r>
            <a:r>
              <a:rPr lang="zh-CN" altLang="en-US" dirty="0"/>
              <a:t>对象，用于保存在多个组件中共享的状态</a:t>
            </a:r>
          </a:p>
          <a:p>
            <a:pPr lvl="1"/>
            <a:r>
              <a:rPr lang="en-US" altLang="zh-CN" dirty="0"/>
              <a:t>2.</a:t>
            </a:r>
            <a:r>
              <a:rPr lang="zh-CN" altLang="en-US" dirty="0"/>
              <a:t>将</a:t>
            </a:r>
            <a:r>
              <a:rPr lang="en-US" altLang="zh-CN" dirty="0"/>
              <a:t>store</a:t>
            </a:r>
            <a:r>
              <a:rPr lang="zh-CN" altLang="en-US" dirty="0"/>
              <a:t>对象放置在</a:t>
            </a:r>
            <a:r>
              <a:rPr lang="en-US" altLang="zh-CN" dirty="0"/>
              <a:t>new Vue</a:t>
            </a:r>
            <a:r>
              <a:rPr lang="zh-CN" altLang="en-US" dirty="0"/>
              <a:t>对象中，这样可以保证在所有的组件中都可以使用到</a:t>
            </a:r>
          </a:p>
          <a:p>
            <a:pPr lvl="1"/>
            <a:r>
              <a:rPr lang="en-US" altLang="zh-CN" dirty="0"/>
              <a:t>3.</a:t>
            </a:r>
            <a:r>
              <a:rPr lang="zh-CN" altLang="en-US" dirty="0"/>
              <a:t>在其他组件中使用</a:t>
            </a:r>
            <a:r>
              <a:rPr lang="en-US" altLang="zh-CN" dirty="0"/>
              <a:t>store</a:t>
            </a:r>
            <a:r>
              <a:rPr lang="zh-CN" altLang="en-US" dirty="0"/>
              <a:t>对象中保存的状态即可</a:t>
            </a:r>
          </a:p>
          <a:p>
            <a:pPr lvl="2"/>
            <a:r>
              <a:rPr lang="zh-CN" altLang="en-US" dirty="0"/>
              <a:t>通过</a:t>
            </a:r>
            <a:r>
              <a:rPr lang="en-US" altLang="zh-CN" dirty="0"/>
              <a:t>this.$</a:t>
            </a:r>
            <a:r>
              <a:rPr lang="en-US" altLang="zh-CN" dirty="0" err="1"/>
              <a:t>store.state</a:t>
            </a:r>
            <a:r>
              <a:rPr lang="en-US" altLang="zh-CN" dirty="0"/>
              <a:t>.</a:t>
            </a:r>
            <a:r>
              <a:rPr lang="zh-CN" altLang="en-US" dirty="0"/>
              <a:t>属性的方式来访问状态</a:t>
            </a:r>
          </a:p>
          <a:p>
            <a:pPr lvl="2"/>
            <a:r>
              <a:rPr lang="zh-CN" altLang="en-US" dirty="0"/>
              <a:t>通过</a:t>
            </a:r>
            <a:r>
              <a:rPr lang="en-US" altLang="zh-CN" dirty="0"/>
              <a:t>this.$</a:t>
            </a:r>
            <a:r>
              <a:rPr lang="en-US" altLang="zh-CN" dirty="0" err="1"/>
              <a:t>store.commit</a:t>
            </a:r>
            <a:r>
              <a:rPr lang="en-US" altLang="zh-CN" dirty="0"/>
              <a:t>('mutation</a:t>
            </a:r>
            <a:r>
              <a:rPr lang="zh-CN" altLang="en-US" dirty="0"/>
              <a:t>中方法</a:t>
            </a:r>
            <a:r>
              <a:rPr lang="en-US" altLang="zh-CN" dirty="0"/>
              <a:t>')</a:t>
            </a:r>
            <a:r>
              <a:rPr lang="zh-CN" altLang="en-US" dirty="0"/>
              <a:t>来修改状态</a:t>
            </a:r>
          </a:p>
          <a:p>
            <a:r>
              <a:rPr lang="zh-CN" altLang="en-US" dirty="0"/>
              <a:t>注意事项：</a:t>
            </a:r>
          </a:p>
          <a:p>
            <a:pPr lvl="1"/>
            <a:r>
              <a:rPr lang="zh-CN" altLang="en-US" dirty="0"/>
              <a:t>我们通过提交</a:t>
            </a:r>
            <a:r>
              <a:rPr lang="en-US" altLang="zh-CN" dirty="0"/>
              <a:t>mutation</a:t>
            </a:r>
            <a:r>
              <a:rPr lang="zh-CN" altLang="en-US" dirty="0"/>
              <a:t>的方式，而非直接改变</a:t>
            </a:r>
            <a:r>
              <a:rPr lang="en-US" altLang="zh-CN" dirty="0" err="1"/>
              <a:t>store.state.count</a:t>
            </a:r>
            <a:r>
              <a:rPr lang="zh-CN" altLang="en-US" dirty="0"/>
              <a:t>。</a:t>
            </a:r>
          </a:p>
          <a:p>
            <a:pPr lvl="1"/>
            <a:r>
              <a:rPr lang="zh-CN" altLang="en-US" dirty="0"/>
              <a:t>这是因为</a:t>
            </a:r>
            <a:r>
              <a:rPr lang="en-US" altLang="zh-CN" dirty="0" err="1"/>
              <a:t>Vuex</a:t>
            </a:r>
            <a:r>
              <a:rPr lang="zh-CN" altLang="en-US" dirty="0"/>
              <a:t>可以更明确的追踪状态的变化，所以不要直接改变</a:t>
            </a:r>
            <a:r>
              <a:rPr lang="en-US" altLang="zh-CN" dirty="0" err="1"/>
              <a:t>store.state.count</a:t>
            </a:r>
            <a:r>
              <a:rPr lang="zh-CN" altLang="en-US" dirty="0"/>
              <a:t>的值。</a:t>
            </a:r>
          </a:p>
          <a:p>
            <a:endParaRPr lang="zh-CN" altLang="en-US" dirty="0"/>
          </a:p>
        </p:txBody>
      </p:sp>
      <p:pic>
        <p:nvPicPr>
          <p:cNvPr id="5" name="图片 4">
            <a:extLst>
              <a:ext uri="{FF2B5EF4-FFF2-40B4-BE49-F238E27FC236}">
                <a16:creationId xmlns:a16="http://schemas.microsoft.com/office/drawing/2014/main" id="{F300C395-07CF-420E-99D4-CAD19D45AB72}"/>
              </a:ext>
            </a:extLst>
          </p:cNvPr>
          <p:cNvPicPr>
            <a:picLocks noChangeAspect="1"/>
          </p:cNvPicPr>
          <p:nvPr/>
        </p:nvPicPr>
        <p:blipFill>
          <a:blip r:embed="rId2"/>
          <a:stretch>
            <a:fillRect/>
          </a:stretch>
        </p:blipFill>
        <p:spPr>
          <a:xfrm>
            <a:off x="728995" y="1249930"/>
            <a:ext cx="4215040" cy="5370924"/>
          </a:xfrm>
          <a:prstGeom prst="rect">
            <a:avLst/>
          </a:prstGeom>
        </p:spPr>
      </p:pic>
    </p:spTree>
    <p:extLst>
      <p:ext uri="{BB962C8B-B14F-4D97-AF65-F5344CB8AC3E}">
        <p14:creationId xmlns:p14="http://schemas.microsoft.com/office/powerpoint/2010/main" val="925218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linds(horizontal)">
                                      <p:cBhvr>
                                        <p:cTn id="28" dur="500"/>
                                        <p:tgtEl>
                                          <p:spTgt spid="3">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linds(horizontal)">
                                      <p:cBhvr>
                                        <p:cTn id="31" dur="500"/>
                                        <p:tgtEl>
                                          <p:spTgt spid="3">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linds(horizontal)">
                                      <p:cBhvr>
                                        <p:cTn id="3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C70810-5089-41D5-AE45-DB2A769D65D7}"/>
              </a:ext>
            </a:extLst>
          </p:cNvPr>
          <p:cNvSpPr>
            <a:spLocks noGrp="1"/>
          </p:cNvSpPr>
          <p:nvPr>
            <p:ph type="title"/>
          </p:nvPr>
        </p:nvSpPr>
        <p:spPr/>
        <p:txBody>
          <a:bodyPr/>
          <a:lstStyle/>
          <a:p>
            <a:r>
              <a:rPr lang="en-US" altLang="zh-CN"/>
              <a:t>Vuex</a:t>
            </a:r>
            <a:r>
              <a:rPr lang="zh-CN" altLang="en-US"/>
              <a:t>核心概念</a:t>
            </a:r>
          </a:p>
        </p:txBody>
      </p:sp>
      <p:sp>
        <p:nvSpPr>
          <p:cNvPr id="3" name="内容占位符 2">
            <a:extLst>
              <a:ext uri="{FF2B5EF4-FFF2-40B4-BE49-F238E27FC236}">
                <a16:creationId xmlns:a16="http://schemas.microsoft.com/office/drawing/2014/main" id="{2B26D34B-A279-43EE-B9F7-7F7488FB1BB9}"/>
              </a:ext>
            </a:extLst>
          </p:cNvPr>
          <p:cNvSpPr>
            <a:spLocks noGrp="1"/>
          </p:cNvSpPr>
          <p:nvPr>
            <p:ph idx="1"/>
          </p:nvPr>
        </p:nvSpPr>
        <p:spPr/>
        <p:txBody>
          <a:bodyPr/>
          <a:lstStyle/>
          <a:p>
            <a:r>
              <a:rPr lang="en-US" altLang="zh-CN"/>
              <a:t>Vuex</a:t>
            </a:r>
            <a:r>
              <a:rPr lang="zh-CN" altLang="en-US"/>
              <a:t>有几个比较核心的概念</a:t>
            </a:r>
            <a:r>
              <a:rPr lang="en-US" altLang="zh-CN"/>
              <a:t>:</a:t>
            </a:r>
          </a:p>
          <a:p>
            <a:pPr lvl="1"/>
            <a:r>
              <a:rPr lang="en-US" altLang="zh-CN"/>
              <a:t>State</a:t>
            </a:r>
          </a:p>
          <a:p>
            <a:pPr lvl="1"/>
            <a:r>
              <a:rPr lang="en-US" altLang="zh-CN"/>
              <a:t>Getters</a:t>
            </a:r>
          </a:p>
          <a:p>
            <a:pPr lvl="1"/>
            <a:r>
              <a:rPr lang="en-US" altLang="zh-CN"/>
              <a:t>Mutation</a:t>
            </a:r>
          </a:p>
          <a:p>
            <a:pPr lvl="1"/>
            <a:r>
              <a:rPr lang="en-US" altLang="zh-CN"/>
              <a:t>Action</a:t>
            </a:r>
          </a:p>
          <a:p>
            <a:pPr lvl="1"/>
            <a:r>
              <a:rPr lang="en-US" altLang="zh-CN"/>
              <a:t>Module</a:t>
            </a:r>
          </a:p>
          <a:p>
            <a:r>
              <a:rPr lang="zh-CN" altLang="en-US"/>
              <a:t>我们对它进行一一介绍</a:t>
            </a:r>
            <a:r>
              <a:rPr lang="en-US" altLang="zh-CN"/>
              <a:t>.</a:t>
            </a:r>
          </a:p>
          <a:p>
            <a:endParaRPr lang="en-US" altLang="zh-CN"/>
          </a:p>
        </p:txBody>
      </p:sp>
    </p:spTree>
    <p:extLst>
      <p:ext uri="{BB962C8B-B14F-4D97-AF65-F5344CB8AC3E}">
        <p14:creationId xmlns:p14="http://schemas.microsoft.com/office/powerpoint/2010/main" val="1316382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F3FBD1-7B1A-4AE1-A31A-24265F609F49}"/>
              </a:ext>
            </a:extLst>
          </p:cNvPr>
          <p:cNvSpPr>
            <a:spLocks noGrp="1"/>
          </p:cNvSpPr>
          <p:nvPr>
            <p:ph type="title"/>
          </p:nvPr>
        </p:nvSpPr>
        <p:spPr/>
        <p:txBody>
          <a:bodyPr/>
          <a:lstStyle/>
          <a:p>
            <a:r>
              <a:rPr lang="en-US" altLang="zh-CN"/>
              <a:t>State</a:t>
            </a:r>
            <a:r>
              <a:rPr lang="zh-CN" altLang="en-US"/>
              <a:t>单一状态树</a:t>
            </a:r>
          </a:p>
        </p:txBody>
      </p:sp>
      <p:sp>
        <p:nvSpPr>
          <p:cNvPr id="3" name="内容占位符 2">
            <a:extLst>
              <a:ext uri="{FF2B5EF4-FFF2-40B4-BE49-F238E27FC236}">
                <a16:creationId xmlns:a16="http://schemas.microsoft.com/office/drawing/2014/main" id="{65C39BC1-DFF8-472D-BA07-9E9597C16479}"/>
              </a:ext>
            </a:extLst>
          </p:cNvPr>
          <p:cNvSpPr>
            <a:spLocks noGrp="1"/>
          </p:cNvSpPr>
          <p:nvPr>
            <p:ph idx="1"/>
          </p:nvPr>
        </p:nvSpPr>
        <p:spPr/>
        <p:txBody>
          <a:bodyPr>
            <a:normAutofit fontScale="85000" lnSpcReduction="10000"/>
          </a:bodyPr>
          <a:lstStyle/>
          <a:p>
            <a:r>
              <a:rPr lang="en-US" altLang="zh-CN" dirty="0" err="1"/>
              <a:t>Vuex</a:t>
            </a:r>
            <a:r>
              <a:rPr lang="zh-CN" altLang="en-US" dirty="0"/>
              <a:t>提出使用单一状态树</a:t>
            </a:r>
            <a:r>
              <a:rPr lang="en-US" altLang="zh-CN" dirty="0"/>
              <a:t>, </a:t>
            </a:r>
            <a:r>
              <a:rPr lang="zh-CN" altLang="en-US" dirty="0"/>
              <a:t>什么是单一状态树呢？</a:t>
            </a:r>
          </a:p>
          <a:p>
            <a:pPr lvl="1"/>
            <a:r>
              <a:rPr lang="zh-CN" altLang="en-US" dirty="0"/>
              <a:t>英文名称是</a:t>
            </a:r>
            <a:r>
              <a:rPr lang="en-US" altLang="zh-CN" dirty="0"/>
              <a:t>Single Source of Truth</a:t>
            </a:r>
            <a:r>
              <a:rPr lang="zh-CN" altLang="en-US" dirty="0"/>
              <a:t>，也可以翻译成单一数据源。</a:t>
            </a:r>
          </a:p>
          <a:p>
            <a:r>
              <a:rPr lang="zh-CN" altLang="en-US" dirty="0"/>
              <a:t>但是，它是什么呢？我们来看一个生活中的例子。</a:t>
            </a:r>
          </a:p>
          <a:p>
            <a:pPr lvl="1"/>
            <a:r>
              <a:rPr lang="en-US" altLang="zh-CN" dirty="0"/>
              <a:t>OK</a:t>
            </a:r>
            <a:r>
              <a:rPr lang="zh-CN" altLang="en-US" dirty="0"/>
              <a:t>，我用一个生活中的例子做一个简单的类比。</a:t>
            </a:r>
          </a:p>
          <a:p>
            <a:pPr lvl="1"/>
            <a:r>
              <a:rPr lang="zh-CN" altLang="en-US" dirty="0"/>
              <a:t>我们知道，在国内我们有很多的信息需要被记录，比如上学时的个人档案，工作后的社保记录，公积金记录，结婚后的婚姻信息，以及其他相关的户口、医疗、文凭、房产记录等等（还有很多信息）。</a:t>
            </a:r>
          </a:p>
          <a:p>
            <a:pPr lvl="1"/>
            <a:r>
              <a:rPr lang="zh-CN" altLang="en-US" dirty="0"/>
              <a:t>这些信息被分散在很多地方进行管理，有一天你需要办某个业务时</a:t>
            </a:r>
            <a:r>
              <a:rPr lang="en-US" altLang="zh-CN" dirty="0"/>
              <a:t>(</a:t>
            </a:r>
            <a:r>
              <a:rPr lang="zh-CN" altLang="en-US" dirty="0"/>
              <a:t>比如入户某个城市</a:t>
            </a:r>
            <a:r>
              <a:rPr lang="en-US" altLang="zh-CN" dirty="0"/>
              <a:t>)</a:t>
            </a:r>
            <a:r>
              <a:rPr lang="zh-CN" altLang="en-US" dirty="0"/>
              <a:t>，你会发现你需要到各个对应的工作地点去打印、盖章各种资料信息，最后到一个地方提交证明你的信息无误。</a:t>
            </a:r>
          </a:p>
          <a:p>
            <a:pPr lvl="1"/>
            <a:r>
              <a:rPr lang="zh-CN" altLang="en-US" dirty="0"/>
              <a:t>这种保存信息的方案，不仅仅低效，而且不方便管理，以及日后的维护也是一个庞大的工作</a:t>
            </a:r>
            <a:r>
              <a:rPr lang="en-US" altLang="zh-CN" dirty="0"/>
              <a:t>(</a:t>
            </a:r>
            <a:r>
              <a:rPr lang="zh-CN" altLang="en-US" dirty="0"/>
              <a:t>需要大量的各个部门的人力来维护，当然国家目前已经在完善我们的这个系统了</a:t>
            </a:r>
            <a:r>
              <a:rPr lang="en-US" altLang="zh-CN" dirty="0"/>
              <a:t>)</a:t>
            </a:r>
            <a:r>
              <a:rPr lang="zh-CN" altLang="en-US" dirty="0"/>
              <a:t>。</a:t>
            </a:r>
          </a:p>
          <a:p>
            <a:r>
              <a:rPr lang="zh-CN" altLang="en-US" dirty="0"/>
              <a:t>这个和我们在应用开发中比较类似：</a:t>
            </a:r>
          </a:p>
          <a:p>
            <a:pPr lvl="1"/>
            <a:r>
              <a:rPr lang="zh-CN" altLang="en-US" dirty="0"/>
              <a:t>如果你的状态信息是保存到多个</a:t>
            </a:r>
            <a:r>
              <a:rPr lang="en-US" altLang="zh-CN" dirty="0"/>
              <a:t>Store</a:t>
            </a:r>
            <a:r>
              <a:rPr lang="zh-CN" altLang="en-US" dirty="0"/>
              <a:t>对象中的，那么之后的管理和维护等等都会变得特别困难。</a:t>
            </a:r>
          </a:p>
          <a:p>
            <a:pPr lvl="1"/>
            <a:r>
              <a:rPr lang="zh-CN" altLang="en-US" dirty="0"/>
              <a:t>所以</a:t>
            </a:r>
            <a:r>
              <a:rPr lang="en-US" altLang="zh-CN" dirty="0" err="1"/>
              <a:t>Vuex</a:t>
            </a:r>
            <a:r>
              <a:rPr lang="zh-CN" altLang="en-US" dirty="0"/>
              <a:t>也使用了单一状态树来管理应用层级的全部状态。</a:t>
            </a:r>
          </a:p>
          <a:p>
            <a:pPr lvl="1"/>
            <a:r>
              <a:rPr lang="zh-CN" altLang="en-US" dirty="0"/>
              <a:t>单一状态树能够让我们最直接的方式找到某个状态的片段，而且在之后的维护和调试过程中，也可以非常方便的管理和维护。</a:t>
            </a:r>
          </a:p>
          <a:p>
            <a:endParaRPr lang="zh-CN" altLang="en-US" dirty="0"/>
          </a:p>
        </p:txBody>
      </p:sp>
    </p:spTree>
    <p:extLst>
      <p:ext uri="{BB962C8B-B14F-4D97-AF65-F5344CB8AC3E}">
        <p14:creationId xmlns:p14="http://schemas.microsoft.com/office/powerpoint/2010/main" val="4003182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blinds(horizontal)">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359686-0425-4D55-954D-B74157245452}"/>
              </a:ext>
            </a:extLst>
          </p:cNvPr>
          <p:cNvSpPr>
            <a:spLocks noGrp="1"/>
          </p:cNvSpPr>
          <p:nvPr>
            <p:ph type="title"/>
          </p:nvPr>
        </p:nvSpPr>
        <p:spPr/>
        <p:txBody>
          <a:bodyPr/>
          <a:lstStyle/>
          <a:p>
            <a:r>
              <a:rPr lang="en-US" altLang="zh-CN"/>
              <a:t>Getters</a:t>
            </a:r>
            <a:r>
              <a:rPr lang="zh-CN" altLang="en-US"/>
              <a:t>基本使用</a:t>
            </a:r>
          </a:p>
        </p:txBody>
      </p:sp>
      <p:sp>
        <p:nvSpPr>
          <p:cNvPr id="3" name="内容占位符 2">
            <a:extLst>
              <a:ext uri="{FF2B5EF4-FFF2-40B4-BE49-F238E27FC236}">
                <a16:creationId xmlns:a16="http://schemas.microsoft.com/office/drawing/2014/main" id="{E84193DB-6728-4FCC-ABBE-0E3FF6833B25}"/>
              </a:ext>
            </a:extLst>
          </p:cNvPr>
          <p:cNvSpPr>
            <a:spLocks noGrp="1"/>
          </p:cNvSpPr>
          <p:nvPr>
            <p:ph idx="1"/>
          </p:nvPr>
        </p:nvSpPr>
        <p:spPr/>
        <p:txBody>
          <a:bodyPr/>
          <a:lstStyle/>
          <a:p>
            <a:r>
              <a:rPr lang="zh-CN" altLang="en-US" dirty="0"/>
              <a:t>有时候，我们需要从</a:t>
            </a:r>
            <a:r>
              <a:rPr lang="en-US" altLang="zh-CN" dirty="0"/>
              <a:t>store</a:t>
            </a:r>
            <a:r>
              <a:rPr lang="zh-CN" altLang="en-US" dirty="0"/>
              <a:t>中获取一些</a:t>
            </a:r>
            <a:r>
              <a:rPr lang="en-US" altLang="zh-CN" dirty="0"/>
              <a:t>state</a:t>
            </a:r>
            <a:r>
              <a:rPr lang="zh-CN" altLang="en-US" dirty="0"/>
              <a:t>变异后的状态，比如下面的</a:t>
            </a:r>
            <a:r>
              <a:rPr lang="en-US" altLang="zh-CN" dirty="0"/>
              <a:t>Store</a:t>
            </a:r>
            <a:r>
              <a:rPr lang="zh-CN" altLang="en-US" dirty="0"/>
              <a:t>中：</a:t>
            </a:r>
            <a:endParaRPr lang="en-US" altLang="zh-CN" dirty="0"/>
          </a:p>
          <a:p>
            <a:pPr lvl="1"/>
            <a:r>
              <a:rPr lang="zh-CN" altLang="en-US" dirty="0"/>
              <a:t>获取学生年龄大于</a:t>
            </a:r>
            <a:r>
              <a:rPr lang="en-US" altLang="zh-CN" dirty="0"/>
              <a:t>20</a:t>
            </a:r>
            <a:r>
              <a:rPr lang="zh-CN" altLang="en-US" dirty="0"/>
              <a:t>的个数。</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我们可以在</a:t>
            </a:r>
            <a:r>
              <a:rPr lang="en-US" altLang="zh-CN" dirty="0"/>
              <a:t>Store</a:t>
            </a:r>
            <a:r>
              <a:rPr lang="zh-CN" altLang="en-US" dirty="0"/>
              <a:t>中定义</a:t>
            </a:r>
            <a:r>
              <a:rPr lang="en-US" altLang="zh-CN" dirty="0"/>
              <a:t>getters</a:t>
            </a:r>
            <a:endParaRPr lang="zh-CN" altLang="en-US" dirty="0"/>
          </a:p>
        </p:txBody>
      </p:sp>
      <p:pic>
        <p:nvPicPr>
          <p:cNvPr id="8" name="图片 7">
            <a:extLst>
              <a:ext uri="{FF2B5EF4-FFF2-40B4-BE49-F238E27FC236}">
                <a16:creationId xmlns:a16="http://schemas.microsoft.com/office/drawing/2014/main" id="{0A422FE5-930B-4191-85E6-F67CC9D58640}"/>
              </a:ext>
            </a:extLst>
          </p:cNvPr>
          <p:cNvPicPr>
            <a:picLocks noChangeAspect="1"/>
          </p:cNvPicPr>
          <p:nvPr/>
        </p:nvPicPr>
        <p:blipFill>
          <a:blip r:embed="rId2"/>
          <a:stretch>
            <a:fillRect/>
          </a:stretch>
        </p:blipFill>
        <p:spPr>
          <a:xfrm>
            <a:off x="649942" y="2192353"/>
            <a:ext cx="5238750" cy="2353170"/>
          </a:xfrm>
          <a:prstGeom prst="rect">
            <a:avLst/>
          </a:prstGeom>
        </p:spPr>
      </p:pic>
      <p:pic>
        <p:nvPicPr>
          <p:cNvPr id="9" name="图片 8">
            <a:extLst>
              <a:ext uri="{FF2B5EF4-FFF2-40B4-BE49-F238E27FC236}">
                <a16:creationId xmlns:a16="http://schemas.microsoft.com/office/drawing/2014/main" id="{3CAC7663-BF90-47BB-8ABB-FCA1B6DC7E2A}"/>
              </a:ext>
            </a:extLst>
          </p:cNvPr>
          <p:cNvPicPr>
            <a:picLocks noChangeAspect="1"/>
          </p:cNvPicPr>
          <p:nvPr/>
        </p:nvPicPr>
        <p:blipFill>
          <a:blip r:embed="rId3"/>
          <a:stretch>
            <a:fillRect/>
          </a:stretch>
        </p:blipFill>
        <p:spPr>
          <a:xfrm>
            <a:off x="488577" y="5213819"/>
            <a:ext cx="6238777" cy="1162049"/>
          </a:xfrm>
          <a:prstGeom prst="rect">
            <a:avLst/>
          </a:prstGeom>
        </p:spPr>
      </p:pic>
      <p:pic>
        <p:nvPicPr>
          <p:cNvPr id="10" name="图片 9">
            <a:extLst>
              <a:ext uri="{FF2B5EF4-FFF2-40B4-BE49-F238E27FC236}">
                <a16:creationId xmlns:a16="http://schemas.microsoft.com/office/drawing/2014/main" id="{80E0DBEC-2BB6-4C3C-B6B0-14A171955A32}"/>
              </a:ext>
            </a:extLst>
          </p:cNvPr>
          <p:cNvPicPr>
            <a:picLocks noChangeAspect="1"/>
          </p:cNvPicPr>
          <p:nvPr/>
        </p:nvPicPr>
        <p:blipFill>
          <a:blip r:embed="rId4"/>
          <a:stretch>
            <a:fillRect/>
          </a:stretch>
        </p:blipFill>
        <p:spPr>
          <a:xfrm>
            <a:off x="6906013" y="5237700"/>
            <a:ext cx="5123329" cy="1114285"/>
          </a:xfrm>
          <a:prstGeom prst="rect">
            <a:avLst/>
          </a:prstGeom>
        </p:spPr>
      </p:pic>
    </p:spTree>
    <p:extLst>
      <p:ext uri="{BB962C8B-B14F-4D97-AF65-F5344CB8AC3E}">
        <p14:creationId xmlns:p14="http://schemas.microsoft.com/office/powerpoint/2010/main" val="194812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blinds(horizontal)">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3A6035-1A53-48F7-B5BC-5A31DDB8A02B}"/>
              </a:ext>
            </a:extLst>
          </p:cNvPr>
          <p:cNvSpPr>
            <a:spLocks noGrp="1"/>
          </p:cNvSpPr>
          <p:nvPr>
            <p:ph type="title"/>
          </p:nvPr>
        </p:nvSpPr>
        <p:spPr/>
        <p:txBody>
          <a:bodyPr/>
          <a:lstStyle/>
          <a:p>
            <a:r>
              <a:rPr lang="en-US" altLang="zh-CN"/>
              <a:t>Getters</a:t>
            </a:r>
            <a:r>
              <a:rPr lang="zh-CN" altLang="en-US"/>
              <a:t>作为参数和传递参数</a:t>
            </a:r>
          </a:p>
        </p:txBody>
      </p:sp>
      <p:sp>
        <p:nvSpPr>
          <p:cNvPr id="3" name="内容占位符 2">
            <a:extLst>
              <a:ext uri="{FF2B5EF4-FFF2-40B4-BE49-F238E27FC236}">
                <a16:creationId xmlns:a16="http://schemas.microsoft.com/office/drawing/2014/main" id="{1FD04381-0192-4C61-8DC4-4B1C69F50712}"/>
              </a:ext>
            </a:extLst>
          </p:cNvPr>
          <p:cNvSpPr>
            <a:spLocks noGrp="1"/>
          </p:cNvSpPr>
          <p:nvPr>
            <p:ph idx="1"/>
          </p:nvPr>
        </p:nvSpPr>
        <p:spPr/>
        <p:txBody>
          <a:bodyPr/>
          <a:lstStyle/>
          <a:p>
            <a:r>
              <a:rPr lang="zh-CN" altLang="en-US" dirty="0"/>
              <a:t>如果我们已经有了一个获取所有年龄大于</a:t>
            </a:r>
            <a:r>
              <a:rPr lang="en-US" altLang="zh-CN" dirty="0"/>
              <a:t>20</a:t>
            </a:r>
            <a:r>
              <a:rPr lang="zh-CN" altLang="en-US" dirty="0"/>
              <a:t>岁学生列表的</a:t>
            </a:r>
            <a:r>
              <a:rPr lang="en-US" altLang="zh-CN" dirty="0"/>
              <a:t>getters, </a:t>
            </a:r>
            <a:r>
              <a:rPr lang="zh-CN" altLang="en-US" dirty="0"/>
              <a:t>那么代码可以这样来写</a:t>
            </a:r>
            <a:endParaRPr lang="en-US" altLang="zh-CN" dirty="0"/>
          </a:p>
          <a:p>
            <a:endParaRPr lang="en-US" altLang="zh-CN" dirty="0"/>
          </a:p>
          <a:p>
            <a:endParaRPr lang="en-US" altLang="zh-CN" dirty="0"/>
          </a:p>
          <a:p>
            <a:endParaRPr lang="en-US" altLang="zh-CN" dirty="0"/>
          </a:p>
          <a:p>
            <a:endParaRPr lang="en-US" altLang="zh-CN" dirty="0"/>
          </a:p>
          <a:p>
            <a:r>
              <a:rPr lang="en-US" altLang="zh-CN" dirty="0"/>
              <a:t>getters</a:t>
            </a:r>
            <a:r>
              <a:rPr lang="zh-CN" altLang="en-US" dirty="0"/>
              <a:t>默认是不能传递参数的</a:t>
            </a:r>
            <a:r>
              <a:rPr lang="en-US" altLang="zh-CN" dirty="0"/>
              <a:t>, </a:t>
            </a:r>
            <a:r>
              <a:rPr lang="zh-CN" altLang="en-US" dirty="0"/>
              <a:t>如果希望传递参数</a:t>
            </a:r>
            <a:r>
              <a:rPr lang="en-US" altLang="zh-CN" dirty="0"/>
              <a:t>, </a:t>
            </a:r>
            <a:r>
              <a:rPr lang="zh-CN" altLang="en-US" dirty="0"/>
              <a:t>那么只能让</a:t>
            </a:r>
            <a:r>
              <a:rPr lang="en-US" altLang="zh-CN" dirty="0"/>
              <a:t>getters</a:t>
            </a:r>
            <a:r>
              <a:rPr lang="zh-CN" altLang="en-US" dirty="0"/>
              <a:t>本身返回另一个函数</a:t>
            </a:r>
            <a:r>
              <a:rPr lang="en-US" altLang="zh-CN" dirty="0"/>
              <a:t>.</a:t>
            </a:r>
          </a:p>
          <a:p>
            <a:pPr lvl="1"/>
            <a:r>
              <a:rPr lang="zh-CN" altLang="en-US" dirty="0"/>
              <a:t>比如上面的案例中</a:t>
            </a:r>
            <a:r>
              <a:rPr lang="en-US" altLang="zh-CN" dirty="0"/>
              <a:t>,</a:t>
            </a:r>
            <a:r>
              <a:rPr lang="zh-CN" altLang="en-US" dirty="0"/>
              <a:t>我们希望根据</a:t>
            </a:r>
            <a:r>
              <a:rPr lang="en-US" altLang="zh-CN" dirty="0"/>
              <a:t>ID</a:t>
            </a:r>
            <a:r>
              <a:rPr lang="zh-CN" altLang="en-US" dirty="0"/>
              <a:t>获取用户的信息</a:t>
            </a:r>
            <a:endParaRPr lang="en-US" altLang="zh-CN" dirty="0"/>
          </a:p>
          <a:p>
            <a:endParaRPr lang="zh-CN" altLang="en-US" dirty="0"/>
          </a:p>
        </p:txBody>
      </p:sp>
      <p:pic>
        <p:nvPicPr>
          <p:cNvPr id="5" name="图片 4">
            <a:extLst>
              <a:ext uri="{FF2B5EF4-FFF2-40B4-BE49-F238E27FC236}">
                <a16:creationId xmlns:a16="http://schemas.microsoft.com/office/drawing/2014/main" id="{1DC5FF40-77E4-44BE-A431-5FE45E399CF4}"/>
              </a:ext>
            </a:extLst>
          </p:cNvPr>
          <p:cNvPicPr>
            <a:picLocks noChangeAspect="1"/>
          </p:cNvPicPr>
          <p:nvPr/>
        </p:nvPicPr>
        <p:blipFill>
          <a:blip r:embed="rId2"/>
          <a:stretch>
            <a:fillRect/>
          </a:stretch>
        </p:blipFill>
        <p:spPr>
          <a:xfrm>
            <a:off x="439271" y="4740649"/>
            <a:ext cx="4962525" cy="1581150"/>
          </a:xfrm>
          <a:prstGeom prst="rect">
            <a:avLst/>
          </a:prstGeom>
        </p:spPr>
      </p:pic>
      <p:pic>
        <p:nvPicPr>
          <p:cNvPr id="6" name="图片 5">
            <a:extLst>
              <a:ext uri="{FF2B5EF4-FFF2-40B4-BE49-F238E27FC236}">
                <a16:creationId xmlns:a16="http://schemas.microsoft.com/office/drawing/2014/main" id="{A2BA665B-8423-4BA1-BCC1-31A90407450A}"/>
              </a:ext>
            </a:extLst>
          </p:cNvPr>
          <p:cNvPicPr>
            <a:picLocks noChangeAspect="1"/>
          </p:cNvPicPr>
          <p:nvPr/>
        </p:nvPicPr>
        <p:blipFill>
          <a:blip r:embed="rId3"/>
          <a:stretch>
            <a:fillRect/>
          </a:stretch>
        </p:blipFill>
        <p:spPr>
          <a:xfrm>
            <a:off x="551330" y="1722669"/>
            <a:ext cx="5325596" cy="1950752"/>
          </a:xfrm>
          <a:prstGeom prst="rect">
            <a:avLst/>
          </a:prstGeom>
        </p:spPr>
      </p:pic>
    </p:spTree>
    <p:extLst>
      <p:ext uri="{BB962C8B-B14F-4D97-AF65-F5344CB8AC3E}">
        <p14:creationId xmlns:p14="http://schemas.microsoft.com/office/powerpoint/2010/main" val="2729597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blinds(horizontal)">
                                      <p:cBhvr>
                                        <p:cTn id="15" dur="50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3EA2A0-085A-44F5-B781-78A71EAAB387}"/>
              </a:ext>
            </a:extLst>
          </p:cNvPr>
          <p:cNvSpPr>
            <a:spLocks noGrp="1"/>
          </p:cNvSpPr>
          <p:nvPr>
            <p:ph type="title"/>
          </p:nvPr>
        </p:nvSpPr>
        <p:spPr/>
        <p:txBody>
          <a:bodyPr/>
          <a:lstStyle/>
          <a:p>
            <a:r>
              <a:rPr lang="en-US" altLang="zh-CN"/>
              <a:t>Mutation</a:t>
            </a:r>
            <a:r>
              <a:rPr lang="zh-CN" altLang="en-US"/>
              <a:t>状态更新</a:t>
            </a:r>
          </a:p>
        </p:txBody>
      </p:sp>
      <p:sp>
        <p:nvSpPr>
          <p:cNvPr id="3" name="内容占位符 2">
            <a:extLst>
              <a:ext uri="{FF2B5EF4-FFF2-40B4-BE49-F238E27FC236}">
                <a16:creationId xmlns:a16="http://schemas.microsoft.com/office/drawing/2014/main" id="{9036B045-4F0E-4DB5-BC35-A2341A64E6C1}"/>
              </a:ext>
            </a:extLst>
          </p:cNvPr>
          <p:cNvSpPr>
            <a:spLocks noGrp="1"/>
          </p:cNvSpPr>
          <p:nvPr>
            <p:ph idx="1"/>
          </p:nvPr>
        </p:nvSpPr>
        <p:spPr/>
        <p:txBody>
          <a:bodyPr/>
          <a:lstStyle/>
          <a:p>
            <a:r>
              <a:rPr lang="en-US" altLang="zh-CN" dirty="0" err="1"/>
              <a:t>Vuex</a:t>
            </a:r>
            <a:r>
              <a:rPr lang="zh-CN" altLang="en-US" dirty="0"/>
              <a:t>的</a:t>
            </a:r>
            <a:r>
              <a:rPr lang="en-US" altLang="zh-CN" dirty="0"/>
              <a:t>store</a:t>
            </a:r>
            <a:r>
              <a:rPr lang="zh-CN" altLang="en-US" dirty="0"/>
              <a:t>状态的更新唯一方式：</a:t>
            </a:r>
            <a:r>
              <a:rPr lang="zh-CN" altLang="en-US" b="1" u="sng" dirty="0"/>
              <a:t>提交</a:t>
            </a:r>
            <a:r>
              <a:rPr lang="en-US" altLang="zh-CN" b="1" u="sng" dirty="0"/>
              <a:t>Mutation</a:t>
            </a:r>
          </a:p>
          <a:p>
            <a:r>
              <a:rPr lang="en-US" altLang="zh-CN" dirty="0"/>
              <a:t>Mutation</a:t>
            </a:r>
            <a:r>
              <a:rPr lang="zh-CN" altLang="en-US" dirty="0"/>
              <a:t>主要包括两部分：</a:t>
            </a:r>
            <a:endParaRPr lang="en-US" altLang="zh-CN" dirty="0"/>
          </a:p>
          <a:p>
            <a:pPr lvl="1"/>
            <a:r>
              <a:rPr lang="zh-CN" altLang="en-US" dirty="0"/>
              <a:t>字符串的</a:t>
            </a:r>
            <a:r>
              <a:rPr lang="zh-CN" altLang="en-US" b="1" dirty="0"/>
              <a:t>事件类型（</a:t>
            </a:r>
            <a:r>
              <a:rPr lang="en-US" altLang="zh-CN" b="1" dirty="0"/>
              <a:t>type</a:t>
            </a:r>
            <a:r>
              <a:rPr lang="zh-CN" altLang="en-US" b="1" dirty="0"/>
              <a:t>）</a:t>
            </a:r>
            <a:endParaRPr lang="zh-CN" altLang="en-US" dirty="0"/>
          </a:p>
          <a:p>
            <a:pPr lvl="1"/>
            <a:r>
              <a:rPr lang="zh-CN" altLang="en-US" dirty="0"/>
              <a:t>一个</a:t>
            </a:r>
            <a:r>
              <a:rPr lang="zh-CN" altLang="en-US" b="1" dirty="0"/>
              <a:t>回调函数（</a:t>
            </a:r>
            <a:r>
              <a:rPr lang="en-US" altLang="zh-CN" b="1" dirty="0"/>
              <a:t>handler</a:t>
            </a:r>
            <a:r>
              <a:rPr lang="zh-CN" altLang="en-US" b="1" dirty="0"/>
              <a:t>）</a:t>
            </a:r>
            <a:r>
              <a:rPr lang="en-US" altLang="zh-CN" dirty="0"/>
              <a:t>,</a:t>
            </a:r>
            <a:r>
              <a:rPr lang="zh-CN" altLang="en-US" dirty="0"/>
              <a:t>该回调函数的第一个参数就是</a:t>
            </a:r>
            <a:r>
              <a:rPr lang="en-US" altLang="zh-CN" dirty="0"/>
              <a:t>state</a:t>
            </a:r>
            <a:r>
              <a:rPr lang="zh-CN" altLang="en-US" dirty="0"/>
              <a:t>。</a:t>
            </a:r>
          </a:p>
          <a:p>
            <a:r>
              <a:rPr lang="en-US" altLang="zh-CN" dirty="0"/>
              <a:t>mutation</a:t>
            </a:r>
            <a:r>
              <a:rPr lang="zh-CN" altLang="en-US" dirty="0"/>
              <a:t>的定义方式：</a:t>
            </a:r>
            <a:endParaRPr lang="en-US" altLang="zh-CN" dirty="0"/>
          </a:p>
          <a:p>
            <a:endParaRPr lang="en-US" altLang="zh-CN" dirty="0"/>
          </a:p>
          <a:p>
            <a:endParaRPr lang="en-US" altLang="zh-CN" dirty="0"/>
          </a:p>
          <a:p>
            <a:endParaRPr lang="en-US" altLang="zh-CN" sz="1050" dirty="0"/>
          </a:p>
          <a:p>
            <a:r>
              <a:rPr lang="zh-CN" altLang="en-US" dirty="0"/>
              <a:t>通过</a:t>
            </a:r>
            <a:r>
              <a:rPr lang="en-US" altLang="zh-CN" dirty="0"/>
              <a:t>mutation</a:t>
            </a:r>
            <a:r>
              <a:rPr lang="zh-CN" altLang="en-US" dirty="0"/>
              <a:t>更新</a:t>
            </a:r>
            <a:endParaRPr lang="en-US" altLang="zh-CN" dirty="0"/>
          </a:p>
          <a:p>
            <a:endParaRPr lang="zh-CN" altLang="en-US" dirty="0"/>
          </a:p>
        </p:txBody>
      </p:sp>
      <p:pic>
        <p:nvPicPr>
          <p:cNvPr id="4" name="图片 3">
            <a:extLst>
              <a:ext uri="{FF2B5EF4-FFF2-40B4-BE49-F238E27FC236}">
                <a16:creationId xmlns:a16="http://schemas.microsoft.com/office/drawing/2014/main" id="{3C9530B4-312B-4909-923A-44ACF814084B}"/>
              </a:ext>
            </a:extLst>
          </p:cNvPr>
          <p:cNvPicPr>
            <a:picLocks noChangeAspect="1"/>
          </p:cNvPicPr>
          <p:nvPr/>
        </p:nvPicPr>
        <p:blipFill>
          <a:blip r:embed="rId2"/>
          <a:stretch>
            <a:fillRect/>
          </a:stretch>
        </p:blipFill>
        <p:spPr>
          <a:xfrm>
            <a:off x="532279" y="3660681"/>
            <a:ext cx="3165661" cy="1040400"/>
          </a:xfrm>
          <a:prstGeom prst="rect">
            <a:avLst/>
          </a:prstGeom>
        </p:spPr>
      </p:pic>
      <p:pic>
        <p:nvPicPr>
          <p:cNvPr id="5" name="图片 4">
            <a:extLst>
              <a:ext uri="{FF2B5EF4-FFF2-40B4-BE49-F238E27FC236}">
                <a16:creationId xmlns:a16="http://schemas.microsoft.com/office/drawing/2014/main" id="{9BF6B288-877B-443F-AD35-10456E53DF90}"/>
              </a:ext>
            </a:extLst>
          </p:cNvPr>
          <p:cNvPicPr>
            <a:picLocks noChangeAspect="1"/>
          </p:cNvPicPr>
          <p:nvPr/>
        </p:nvPicPr>
        <p:blipFill>
          <a:blip r:embed="rId3"/>
          <a:stretch>
            <a:fillRect/>
          </a:stretch>
        </p:blipFill>
        <p:spPr>
          <a:xfrm>
            <a:off x="495860" y="5495925"/>
            <a:ext cx="3238500" cy="742950"/>
          </a:xfrm>
          <a:prstGeom prst="rect">
            <a:avLst/>
          </a:prstGeom>
        </p:spPr>
      </p:pic>
    </p:spTree>
    <p:extLst>
      <p:ext uri="{BB962C8B-B14F-4D97-AF65-F5344CB8AC3E}">
        <p14:creationId xmlns:p14="http://schemas.microsoft.com/office/powerpoint/2010/main" val="1855165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linds(horizontal)">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blinds(horizontal)">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8C2D4-7F80-42FD-AF86-B3B20AAA60FB}"/>
              </a:ext>
            </a:extLst>
          </p:cNvPr>
          <p:cNvSpPr>
            <a:spLocks noGrp="1"/>
          </p:cNvSpPr>
          <p:nvPr>
            <p:ph type="title"/>
          </p:nvPr>
        </p:nvSpPr>
        <p:spPr/>
        <p:txBody>
          <a:bodyPr/>
          <a:lstStyle/>
          <a:p>
            <a:r>
              <a:rPr lang="en-US" altLang="zh-CN"/>
              <a:t>Mutation</a:t>
            </a:r>
            <a:r>
              <a:rPr lang="zh-CN" altLang="en-US"/>
              <a:t>传递参数</a:t>
            </a:r>
          </a:p>
        </p:txBody>
      </p:sp>
      <p:sp>
        <p:nvSpPr>
          <p:cNvPr id="3" name="内容占位符 2">
            <a:extLst>
              <a:ext uri="{FF2B5EF4-FFF2-40B4-BE49-F238E27FC236}">
                <a16:creationId xmlns:a16="http://schemas.microsoft.com/office/drawing/2014/main" id="{92A57D4F-4CDA-4E0A-9DD7-5EEF93694113}"/>
              </a:ext>
            </a:extLst>
          </p:cNvPr>
          <p:cNvSpPr>
            <a:spLocks noGrp="1"/>
          </p:cNvSpPr>
          <p:nvPr>
            <p:ph idx="1"/>
          </p:nvPr>
        </p:nvSpPr>
        <p:spPr/>
        <p:txBody>
          <a:bodyPr/>
          <a:lstStyle/>
          <a:p>
            <a:r>
              <a:rPr lang="zh-CN" altLang="en-US"/>
              <a:t>在通过</a:t>
            </a:r>
            <a:r>
              <a:rPr lang="en-US" altLang="zh-CN"/>
              <a:t>mutation</a:t>
            </a:r>
            <a:r>
              <a:rPr lang="zh-CN" altLang="en-US"/>
              <a:t>更新数据的时候</a:t>
            </a:r>
            <a:r>
              <a:rPr lang="en-US" altLang="zh-CN"/>
              <a:t>, </a:t>
            </a:r>
            <a:r>
              <a:rPr lang="zh-CN" altLang="en-US"/>
              <a:t>有可能我们希望携带一些</a:t>
            </a:r>
            <a:r>
              <a:rPr lang="zh-CN" altLang="en-US" b="1"/>
              <a:t>额外的参数</a:t>
            </a:r>
            <a:endParaRPr lang="zh-CN" altLang="en-US"/>
          </a:p>
          <a:p>
            <a:pPr lvl="1"/>
            <a:r>
              <a:rPr lang="zh-CN" altLang="en-US"/>
              <a:t>参数被称为是</a:t>
            </a:r>
            <a:r>
              <a:rPr lang="en-US" altLang="zh-CN"/>
              <a:t>mutation</a:t>
            </a:r>
            <a:r>
              <a:rPr lang="zh-CN" altLang="en-US"/>
              <a:t>的载荷</a:t>
            </a:r>
            <a:r>
              <a:rPr lang="en-US" altLang="zh-CN"/>
              <a:t>(Payload)</a:t>
            </a:r>
          </a:p>
          <a:p>
            <a:r>
              <a:rPr lang="en-US" altLang="zh-CN"/>
              <a:t>Mutation</a:t>
            </a:r>
            <a:r>
              <a:rPr lang="zh-CN" altLang="en-US"/>
              <a:t>中的代码</a:t>
            </a:r>
            <a:r>
              <a:rPr lang="en-US" altLang="zh-CN"/>
              <a:t>:</a:t>
            </a:r>
          </a:p>
          <a:p>
            <a:endParaRPr lang="en-US" altLang="zh-CN"/>
          </a:p>
          <a:p>
            <a:endParaRPr lang="en-US" altLang="zh-CN"/>
          </a:p>
          <a:p>
            <a:r>
              <a:rPr lang="zh-CN" altLang="en-US"/>
              <a:t>但是如果参数不是一个呢</a:t>
            </a:r>
            <a:r>
              <a:rPr lang="en-US" altLang="zh-CN"/>
              <a:t>?</a:t>
            </a:r>
          </a:p>
          <a:p>
            <a:pPr lvl="1"/>
            <a:r>
              <a:rPr lang="zh-CN" altLang="en-US"/>
              <a:t>比如我们有很多参数需要传递</a:t>
            </a:r>
            <a:r>
              <a:rPr lang="en-US" altLang="zh-CN"/>
              <a:t>.</a:t>
            </a:r>
          </a:p>
          <a:p>
            <a:pPr lvl="1"/>
            <a:r>
              <a:rPr lang="zh-CN" altLang="en-US"/>
              <a:t>这个时候</a:t>
            </a:r>
            <a:r>
              <a:rPr lang="en-US" altLang="zh-CN"/>
              <a:t>, </a:t>
            </a:r>
            <a:r>
              <a:rPr lang="zh-CN" altLang="en-US"/>
              <a:t>我们通常会以对象的形式传递</a:t>
            </a:r>
            <a:r>
              <a:rPr lang="en-US" altLang="zh-CN"/>
              <a:t>, </a:t>
            </a:r>
            <a:r>
              <a:rPr lang="zh-CN" altLang="en-US"/>
              <a:t>也就是</a:t>
            </a:r>
            <a:r>
              <a:rPr lang="en-US" altLang="zh-CN"/>
              <a:t>payload</a:t>
            </a:r>
            <a:r>
              <a:rPr lang="zh-CN" altLang="en-US"/>
              <a:t>是一个对象</a:t>
            </a:r>
            <a:r>
              <a:rPr lang="en-US" altLang="zh-CN"/>
              <a:t>.</a:t>
            </a:r>
          </a:p>
          <a:p>
            <a:pPr lvl="1"/>
            <a:r>
              <a:rPr lang="zh-CN" altLang="en-US"/>
              <a:t>这个时候可以再从对象中取出相关的信息</a:t>
            </a:r>
            <a:r>
              <a:rPr lang="en-US" altLang="zh-CN"/>
              <a:t>.</a:t>
            </a:r>
          </a:p>
          <a:p>
            <a:endParaRPr lang="zh-CN" altLang="en-US"/>
          </a:p>
        </p:txBody>
      </p:sp>
      <p:pic>
        <p:nvPicPr>
          <p:cNvPr id="4" name="图片 3">
            <a:extLst>
              <a:ext uri="{FF2B5EF4-FFF2-40B4-BE49-F238E27FC236}">
                <a16:creationId xmlns:a16="http://schemas.microsoft.com/office/drawing/2014/main" id="{70D0492A-66AE-4260-B92B-A656FA9EE3E7}"/>
              </a:ext>
            </a:extLst>
          </p:cNvPr>
          <p:cNvPicPr>
            <a:picLocks noChangeAspect="1"/>
          </p:cNvPicPr>
          <p:nvPr/>
        </p:nvPicPr>
        <p:blipFill>
          <a:blip r:embed="rId2"/>
          <a:stretch>
            <a:fillRect/>
          </a:stretch>
        </p:blipFill>
        <p:spPr>
          <a:xfrm>
            <a:off x="507906" y="2783821"/>
            <a:ext cx="2543175" cy="752475"/>
          </a:xfrm>
          <a:prstGeom prst="rect">
            <a:avLst/>
          </a:prstGeom>
        </p:spPr>
      </p:pic>
      <p:pic>
        <p:nvPicPr>
          <p:cNvPr id="5" name="图片 4">
            <a:extLst>
              <a:ext uri="{FF2B5EF4-FFF2-40B4-BE49-F238E27FC236}">
                <a16:creationId xmlns:a16="http://schemas.microsoft.com/office/drawing/2014/main" id="{2E6FC1D5-B3D8-464B-9F24-E95EADD6483E}"/>
              </a:ext>
            </a:extLst>
          </p:cNvPr>
          <p:cNvPicPr>
            <a:picLocks noChangeAspect="1"/>
          </p:cNvPicPr>
          <p:nvPr/>
        </p:nvPicPr>
        <p:blipFill>
          <a:blip r:embed="rId3"/>
          <a:stretch>
            <a:fillRect/>
          </a:stretch>
        </p:blipFill>
        <p:spPr>
          <a:xfrm>
            <a:off x="3396329" y="2783821"/>
            <a:ext cx="3505200" cy="742950"/>
          </a:xfrm>
          <a:prstGeom prst="rect">
            <a:avLst/>
          </a:prstGeom>
        </p:spPr>
      </p:pic>
      <p:pic>
        <p:nvPicPr>
          <p:cNvPr id="6" name="图片 5">
            <a:extLst>
              <a:ext uri="{FF2B5EF4-FFF2-40B4-BE49-F238E27FC236}">
                <a16:creationId xmlns:a16="http://schemas.microsoft.com/office/drawing/2014/main" id="{C89BB34D-8D4C-4606-88C4-1EEFCDBAE78A}"/>
              </a:ext>
            </a:extLst>
          </p:cNvPr>
          <p:cNvPicPr>
            <a:picLocks noChangeAspect="1"/>
          </p:cNvPicPr>
          <p:nvPr/>
        </p:nvPicPr>
        <p:blipFill>
          <a:blip r:embed="rId4"/>
          <a:stretch>
            <a:fillRect/>
          </a:stretch>
        </p:blipFill>
        <p:spPr>
          <a:xfrm>
            <a:off x="463643" y="5661248"/>
            <a:ext cx="3133725" cy="752475"/>
          </a:xfrm>
          <a:prstGeom prst="rect">
            <a:avLst/>
          </a:prstGeom>
        </p:spPr>
      </p:pic>
      <p:pic>
        <p:nvPicPr>
          <p:cNvPr id="7" name="图片 6">
            <a:extLst>
              <a:ext uri="{FF2B5EF4-FFF2-40B4-BE49-F238E27FC236}">
                <a16:creationId xmlns:a16="http://schemas.microsoft.com/office/drawing/2014/main" id="{7E44B873-FC14-42A5-A8A0-2363DFF0A9DE}"/>
              </a:ext>
            </a:extLst>
          </p:cNvPr>
          <p:cNvPicPr>
            <a:picLocks noChangeAspect="1"/>
          </p:cNvPicPr>
          <p:nvPr/>
        </p:nvPicPr>
        <p:blipFill>
          <a:blip r:embed="rId5"/>
          <a:stretch>
            <a:fillRect/>
          </a:stretch>
        </p:blipFill>
        <p:spPr>
          <a:xfrm>
            <a:off x="3822046" y="5651723"/>
            <a:ext cx="4314825" cy="762000"/>
          </a:xfrm>
          <a:prstGeom prst="rect">
            <a:avLst/>
          </a:prstGeom>
        </p:spPr>
      </p:pic>
    </p:spTree>
    <p:extLst>
      <p:ext uri="{BB962C8B-B14F-4D97-AF65-F5344CB8AC3E}">
        <p14:creationId xmlns:p14="http://schemas.microsoft.com/office/powerpoint/2010/main" val="385333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par>
                                <p:cTn id="21" presetID="3" presetClass="entr" presetSubtype="1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par>
                                <p:cTn id="43" presetID="3" presetClass="entr" presetSubtype="10" fill="hold" nodeType="with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blinds(horizontal)">
                                      <p:cBhvr>
                                        <p:cTn id="4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7D586-5053-4AD2-BEF7-512F644BE574}"/>
              </a:ext>
            </a:extLst>
          </p:cNvPr>
          <p:cNvSpPr>
            <a:spLocks noGrp="1"/>
          </p:cNvSpPr>
          <p:nvPr>
            <p:ph type="title"/>
          </p:nvPr>
        </p:nvSpPr>
        <p:spPr/>
        <p:txBody>
          <a:bodyPr/>
          <a:lstStyle/>
          <a:p>
            <a:r>
              <a:rPr lang="en-US" altLang="zh-CN"/>
              <a:t>Mutation</a:t>
            </a:r>
            <a:r>
              <a:rPr lang="zh-CN" altLang="en-US"/>
              <a:t>提交风格</a:t>
            </a:r>
          </a:p>
        </p:txBody>
      </p:sp>
      <p:sp>
        <p:nvSpPr>
          <p:cNvPr id="3" name="内容占位符 2">
            <a:extLst>
              <a:ext uri="{FF2B5EF4-FFF2-40B4-BE49-F238E27FC236}">
                <a16:creationId xmlns:a16="http://schemas.microsoft.com/office/drawing/2014/main" id="{43FBB7DC-1454-4A56-9182-E4C68C417F2C}"/>
              </a:ext>
            </a:extLst>
          </p:cNvPr>
          <p:cNvSpPr>
            <a:spLocks noGrp="1"/>
          </p:cNvSpPr>
          <p:nvPr>
            <p:ph idx="1"/>
          </p:nvPr>
        </p:nvSpPr>
        <p:spPr/>
        <p:txBody>
          <a:bodyPr/>
          <a:lstStyle/>
          <a:p>
            <a:r>
              <a:rPr lang="zh-CN" altLang="en-US" dirty="0"/>
              <a:t>上面的通过</a:t>
            </a:r>
            <a:r>
              <a:rPr lang="en-US" altLang="zh-CN" b="1" dirty="0"/>
              <a:t>commit</a:t>
            </a:r>
            <a:r>
              <a:rPr lang="zh-CN" altLang="en-US" dirty="0"/>
              <a:t>进行提交是一种普通的方式</a:t>
            </a:r>
            <a:endParaRPr lang="en-US" altLang="zh-CN" dirty="0"/>
          </a:p>
          <a:p>
            <a:r>
              <a:rPr lang="en-US" altLang="zh-CN" dirty="0"/>
              <a:t>Vue</a:t>
            </a:r>
            <a:r>
              <a:rPr lang="zh-CN" altLang="en-US" dirty="0"/>
              <a:t>还提供了另外一种风格</a:t>
            </a:r>
            <a:r>
              <a:rPr lang="en-US" altLang="zh-CN" dirty="0"/>
              <a:t>, </a:t>
            </a:r>
            <a:r>
              <a:rPr lang="zh-CN" altLang="en-US" dirty="0"/>
              <a:t>它是一个包含</a:t>
            </a:r>
            <a:r>
              <a:rPr lang="en-US" altLang="zh-CN" dirty="0"/>
              <a:t>type</a:t>
            </a:r>
            <a:r>
              <a:rPr lang="zh-CN" altLang="en-US" dirty="0"/>
              <a:t>属性的对象</a:t>
            </a:r>
            <a:endParaRPr lang="en-US" altLang="zh-CN" dirty="0"/>
          </a:p>
          <a:p>
            <a:endParaRPr lang="en-US" altLang="zh-CN" dirty="0"/>
          </a:p>
          <a:p>
            <a:endParaRPr lang="en-US" altLang="zh-CN" dirty="0"/>
          </a:p>
          <a:p>
            <a:endParaRPr lang="en-US" altLang="zh-CN" dirty="0"/>
          </a:p>
          <a:p>
            <a:r>
              <a:rPr lang="en-US" altLang="zh-CN" dirty="0"/>
              <a:t>Mutation</a:t>
            </a:r>
            <a:r>
              <a:rPr lang="zh-CN" altLang="en-US" dirty="0"/>
              <a:t>中的处理方式是将整个</a:t>
            </a:r>
            <a:r>
              <a:rPr lang="en-US" altLang="zh-CN" dirty="0"/>
              <a:t>commit</a:t>
            </a:r>
            <a:r>
              <a:rPr lang="zh-CN" altLang="en-US" dirty="0"/>
              <a:t>的对象作为</a:t>
            </a:r>
            <a:r>
              <a:rPr lang="en-US" altLang="zh-CN" dirty="0"/>
              <a:t>payload</a:t>
            </a:r>
            <a:r>
              <a:rPr lang="zh-CN" altLang="en-US" dirty="0"/>
              <a:t>使用</a:t>
            </a:r>
            <a:r>
              <a:rPr lang="en-US" altLang="zh-CN" dirty="0"/>
              <a:t>, </a:t>
            </a:r>
            <a:r>
              <a:rPr lang="zh-CN" altLang="en-US" dirty="0"/>
              <a:t>所以代码没有改变</a:t>
            </a:r>
            <a:r>
              <a:rPr lang="en-US" altLang="zh-CN" dirty="0"/>
              <a:t>, </a:t>
            </a:r>
            <a:r>
              <a:rPr lang="zh-CN" altLang="en-US" dirty="0"/>
              <a:t>依然如下</a:t>
            </a:r>
            <a:r>
              <a:rPr lang="en-US" altLang="zh-CN" dirty="0"/>
              <a:t>:</a:t>
            </a:r>
            <a:endParaRPr lang="zh-CN" altLang="en-US" dirty="0"/>
          </a:p>
        </p:txBody>
      </p:sp>
      <p:pic>
        <p:nvPicPr>
          <p:cNvPr id="4" name="图片 3">
            <a:extLst>
              <a:ext uri="{FF2B5EF4-FFF2-40B4-BE49-F238E27FC236}">
                <a16:creationId xmlns:a16="http://schemas.microsoft.com/office/drawing/2014/main" id="{5BF43BC1-45DA-47EA-ADEB-A57609078B6E}"/>
              </a:ext>
            </a:extLst>
          </p:cNvPr>
          <p:cNvPicPr>
            <a:picLocks noChangeAspect="1"/>
          </p:cNvPicPr>
          <p:nvPr/>
        </p:nvPicPr>
        <p:blipFill>
          <a:blip r:embed="rId2"/>
          <a:stretch>
            <a:fillRect/>
          </a:stretch>
        </p:blipFill>
        <p:spPr>
          <a:xfrm>
            <a:off x="518551" y="2356036"/>
            <a:ext cx="3248025" cy="971550"/>
          </a:xfrm>
          <a:prstGeom prst="rect">
            <a:avLst/>
          </a:prstGeom>
        </p:spPr>
      </p:pic>
      <p:pic>
        <p:nvPicPr>
          <p:cNvPr id="5" name="图片 4">
            <a:extLst>
              <a:ext uri="{FF2B5EF4-FFF2-40B4-BE49-F238E27FC236}">
                <a16:creationId xmlns:a16="http://schemas.microsoft.com/office/drawing/2014/main" id="{8BF5A24F-C25E-437B-845A-F684901B2D2D}"/>
              </a:ext>
            </a:extLst>
          </p:cNvPr>
          <p:cNvPicPr>
            <a:picLocks noChangeAspect="1"/>
          </p:cNvPicPr>
          <p:nvPr/>
        </p:nvPicPr>
        <p:blipFill>
          <a:blip r:embed="rId3"/>
          <a:stretch>
            <a:fillRect/>
          </a:stretch>
        </p:blipFill>
        <p:spPr>
          <a:xfrm>
            <a:off x="518551" y="4290383"/>
            <a:ext cx="3219450" cy="742950"/>
          </a:xfrm>
          <a:prstGeom prst="rect">
            <a:avLst/>
          </a:prstGeom>
        </p:spPr>
      </p:pic>
    </p:spTree>
    <p:extLst>
      <p:ext uri="{BB962C8B-B14F-4D97-AF65-F5344CB8AC3E}">
        <p14:creationId xmlns:p14="http://schemas.microsoft.com/office/powerpoint/2010/main" val="419470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C56C4E-70AD-4E4E-8130-9919039A7B3E}"/>
              </a:ext>
            </a:extLst>
          </p:cNvPr>
          <p:cNvSpPr>
            <a:spLocks noGrp="1"/>
          </p:cNvSpPr>
          <p:nvPr>
            <p:ph type="title"/>
          </p:nvPr>
        </p:nvSpPr>
        <p:spPr/>
        <p:txBody>
          <a:bodyPr>
            <a:normAutofit/>
          </a:bodyPr>
          <a:lstStyle/>
          <a:p>
            <a:r>
              <a:rPr lang="en-US" altLang="zh-CN"/>
              <a:t>Mutation</a:t>
            </a:r>
            <a:r>
              <a:rPr lang="zh-CN" altLang="en-US"/>
              <a:t>响应规则</a:t>
            </a:r>
          </a:p>
        </p:txBody>
      </p:sp>
      <p:sp>
        <p:nvSpPr>
          <p:cNvPr id="3" name="内容占位符 2">
            <a:extLst>
              <a:ext uri="{FF2B5EF4-FFF2-40B4-BE49-F238E27FC236}">
                <a16:creationId xmlns:a16="http://schemas.microsoft.com/office/drawing/2014/main" id="{3B323960-1DE7-46AB-A45B-591C6D1FF099}"/>
              </a:ext>
            </a:extLst>
          </p:cNvPr>
          <p:cNvSpPr>
            <a:spLocks noGrp="1"/>
          </p:cNvSpPr>
          <p:nvPr>
            <p:ph idx="1"/>
          </p:nvPr>
        </p:nvSpPr>
        <p:spPr/>
        <p:txBody>
          <a:bodyPr/>
          <a:lstStyle/>
          <a:p>
            <a:r>
              <a:rPr lang="en-US" altLang="zh-CN"/>
              <a:t>Vuex</a:t>
            </a:r>
            <a:r>
              <a:rPr lang="zh-CN" altLang="en-US"/>
              <a:t>的</a:t>
            </a:r>
            <a:r>
              <a:rPr lang="en-US" altLang="zh-CN"/>
              <a:t>store</a:t>
            </a:r>
            <a:r>
              <a:rPr lang="zh-CN" altLang="en-US"/>
              <a:t>中的</a:t>
            </a:r>
            <a:r>
              <a:rPr lang="en-US" altLang="zh-CN"/>
              <a:t>state</a:t>
            </a:r>
            <a:r>
              <a:rPr lang="zh-CN" altLang="en-US"/>
              <a:t>是响应式的</a:t>
            </a:r>
            <a:r>
              <a:rPr lang="en-US" altLang="zh-CN"/>
              <a:t>, </a:t>
            </a:r>
            <a:r>
              <a:rPr lang="zh-CN" altLang="en-US"/>
              <a:t>当</a:t>
            </a:r>
            <a:r>
              <a:rPr lang="en-US" altLang="zh-CN"/>
              <a:t>state</a:t>
            </a:r>
            <a:r>
              <a:rPr lang="zh-CN" altLang="en-US"/>
              <a:t>中的数据发生改变时</a:t>
            </a:r>
            <a:r>
              <a:rPr lang="en-US" altLang="zh-CN"/>
              <a:t>, Vue</a:t>
            </a:r>
            <a:r>
              <a:rPr lang="zh-CN" altLang="en-US"/>
              <a:t>组件会自动更新</a:t>
            </a:r>
            <a:r>
              <a:rPr lang="en-US" altLang="zh-CN"/>
              <a:t>.</a:t>
            </a:r>
          </a:p>
          <a:p>
            <a:r>
              <a:rPr lang="zh-CN" altLang="en-US"/>
              <a:t>这就要求我们必须遵守一些</a:t>
            </a:r>
            <a:r>
              <a:rPr lang="en-US" altLang="zh-CN"/>
              <a:t>Vuex</a:t>
            </a:r>
            <a:r>
              <a:rPr lang="zh-CN" altLang="en-US"/>
              <a:t>对应的规则</a:t>
            </a:r>
            <a:r>
              <a:rPr lang="en-US" altLang="zh-CN"/>
              <a:t>:</a:t>
            </a:r>
          </a:p>
          <a:p>
            <a:pPr lvl="1"/>
            <a:r>
              <a:rPr lang="zh-CN" altLang="en-US"/>
              <a:t>提前在</a:t>
            </a:r>
            <a:r>
              <a:rPr lang="en-US" altLang="zh-CN"/>
              <a:t>store</a:t>
            </a:r>
            <a:r>
              <a:rPr lang="zh-CN" altLang="en-US"/>
              <a:t>中初始化好所需的属性</a:t>
            </a:r>
            <a:r>
              <a:rPr lang="en-US" altLang="zh-CN"/>
              <a:t>.</a:t>
            </a:r>
          </a:p>
          <a:p>
            <a:pPr lvl="1"/>
            <a:r>
              <a:rPr lang="zh-CN" altLang="en-US"/>
              <a:t>当给</a:t>
            </a:r>
            <a:r>
              <a:rPr lang="en-US" altLang="zh-CN"/>
              <a:t>state</a:t>
            </a:r>
            <a:r>
              <a:rPr lang="zh-CN" altLang="en-US"/>
              <a:t>中的对象添加新属性时</a:t>
            </a:r>
            <a:r>
              <a:rPr lang="en-US" altLang="zh-CN"/>
              <a:t>, </a:t>
            </a:r>
            <a:r>
              <a:rPr lang="zh-CN" altLang="en-US"/>
              <a:t>使用下面的方式</a:t>
            </a:r>
            <a:r>
              <a:rPr lang="en-US" altLang="zh-CN"/>
              <a:t>:</a:t>
            </a:r>
          </a:p>
          <a:p>
            <a:pPr lvl="2"/>
            <a:r>
              <a:rPr lang="zh-CN" altLang="en-US"/>
              <a:t>方式一</a:t>
            </a:r>
            <a:r>
              <a:rPr lang="en-US" altLang="zh-CN"/>
              <a:t>: </a:t>
            </a:r>
            <a:r>
              <a:rPr lang="zh-CN" altLang="en-US"/>
              <a:t>使用</a:t>
            </a:r>
            <a:r>
              <a:rPr lang="en-US" altLang="zh-CN"/>
              <a:t>Vue.set(obj, 'newProp', 123)</a:t>
            </a:r>
          </a:p>
          <a:p>
            <a:pPr lvl="2"/>
            <a:r>
              <a:rPr lang="zh-CN" altLang="en-US"/>
              <a:t>方式二</a:t>
            </a:r>
            <a:r>
              <a:rPr lang="en-US" altLang="zh-CN"/>
              <a:t>: </a:t>
            </a:r>
            <a:r>
              <a:rPr lang="zh-CN" altLang="en-US"/>
              <a:t>用心对象给旧对象重新赋值</a:t>
            </a:r>
          </a:p>
          <a:p>
            <a:r>
              <a:rPr lang="zh-CN" altLang="en-US"/>
              <a:t>我们来看一个例子</a:t>
            </a:r>
            <a:r>
              <a:rPr lang="en-US" altLang="zh-CN"/>
              <a:t>:</a:t>
            </a:r>
          </a:p>
          <a:p>
            <a:pPr lvl="1"/>
            <a:r>
              <a:rPr lang="zh-CN" altLang="en-US"/>
              <a:t>当我们点击更新信息时</a:t>
            </a:r>
            <a:r>
              <a:rPr lang="en-US" altLang="zh-CN"/>
              <a:t>, </a:t>
            </a:r>
            <a:r>
              <a:rPr lang="zh-CN" altLang="en-US"/>
              <a:t>界面并没有发生对应改变</a:t>
            </a:r>
            <a:r>
              <a:rPr lang="en-US" altLang="zh-CN"/>
              <a:t>.</a:t>
            </a:r>
          </a:p>
          <a:p>
            <a:r>
              <a:rPr lang="zh-CN" altLang="en-US"/>
              <a:t>如何才能让它改变呢</a:t>
            </a:r>
            <a:r>
              <a:rPr lang="en-US" altLang="zh-CN"/>
              <a:t>?</a:t>
            </a:r>
          </a:p>
          <a:p>
            <a:pPr lvl="1"/>
            <a:r>
              <a:rPr lang="zh-CN" altLang="en-US"/>
              <a:t>查看下面代码的方式一和方式二</a:t>
            </a:r>
            <a:endParaRPr lang="en-US" altLang="zh-CN"/>
          </a:p>
          <a:p>
            <a:pPr lvl="1"/>
            <a:r>
              <a:rPr lang="zh-CN" altLang="en-US"/>
              <a:t>都可以让</a:t>
            </a:r>
            <a:r>
              <a:rPr lang="en-US" altLang="zh-CN"/>
              <a:t>state</a:t>
            </a:r>
            <a:r>
              <a:rPr lang="zh-CN" altLang="en-US"/>
              <a:t>中的属性是响应式的</a:t>
            </a:r>
            <a:r>
              <a:rPr lang="en-US" altLang="zh-CN"/>
              <a:t>.</a:t>
            </a:r>
          </a:p>
          <a:p>
            <a:endParaRPr lang="zh-CN" altLang="en-US"/>
          </a:p>
        </p:txBody>
      </p:sp>
      <p:pic>
        <p:nvPicPr>
          <p:cNvPr id="1026" name="Picture 2" descr="img">
            <a:extLst>
              <a:ext uri="{FF2B5EF4-FFF2-40B4-BE49-F238E27FC236}">
                <a16:creationId xmlns:a16="http://schemas.microsoft.com/office/drawing/2014/main" id="{65FF40E2-5CE3-4BE9-AD08-A8ECE4A3AA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8275" y="1741676"/>
            <a:ext cx="5657529" cy="27182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g">
            <a:extLst>
              <a:ext uri="{FF2B5EF4-FFF2-40B4-BE49-F238E27FC236}">
                <a16:creationId xmlns:a16="http://schemas.microsoft.com/office/drawing/2014/main" id="{78F5540A-45B1-4C3B-8255-FDC3E09AF2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1534" y="4703906"/>
            <a:ext cx="5797807" cy="1935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4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26"/>
                                        </p:tgtEl>
                                        <p:attrNameLst>
                                          <p:attrName>style.visibility</p:attrName>
                                        </p:attrNameLst>
                                      </p:cBhvr>
                                      <p:to>
                                        <p:strVal val="visible"/>
                                      </p:to>
                                    </p:set>
                                    <p:animEffect transition="in" filter="blinds(horizontal)">
                                      <p:cBhvr>
                                        <p:cTn id="37" dur="500"/>
                                        <p:tgtEl>
                                          <p:spTgt spid="102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blinds(horizontal)">
                                      <p:cBhvr>
                                        <p:cTn id="45" dur="500"/>
                                        <p:tgtEl>
                                          <p:spTgt spid="3">
                                            <p:txEl>
                                              <p:pRg st="9" end="9"/>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blinds(horizontal)">
                                      <p:cBhvr>
                                        <p:cTn id="48" dur="500"/>
                                        <p:tgtEl>
                                          <p:spTgt spid="3">
                                            <p:txEl>
                                              <p:pRg st="10" end="1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1028"/>
                                        </p:tgtEl>
                                        <p:attrNameLst>
                                          <p:attrName>style.visibility</p:attrName>
                                        </p:attrNameLst>
                                      </p:cBhvr>
                                      <p:to>
                                        <p:strVal val="visible"/>
                                      </p:to>
                                    </p:set>
                                    <p:animEffect transition="in" filter="blinds(horizontal)">
                                      <p:cBhvr>
                                        <p:cTn id="53"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279F9A-009F-49CE-825A-884D6CBF462A}"/>
              </a:ext>
            </a:extLst>
          </p:cNvPr>
          <p:cNvSpPr>
            <a:spLocks noGrp="1"/>
          </p:cNvSpPr>
          <p:nvPr>
            <p:ph type="title"/>
          </p:nvPr>
        </p:nvSpPr>
        <p:spPr/>
        <p:txBody>
          <a:bodyPr/>
          <a:lstStyle/>
          <a:p>
            <a:r>
              <a:rPr lang="en-US" altLang="zh-CN"/>
              <a:t>Mutation</a:t>
            </a:r>
            <a:r>
              <a:rPr lang="zh-CN" altLang="en-US"/>
              <a:t>常量类型 </a:t>
            </a:r>
            <a:r>
              <a:rPr lang="en-US" altLang="zh-CN"/>
              <a:t>– </a:t>
            </a:r>
            <a:r>
              <a:rPr lang="zh-CN" altLang="en-US"/>
              <a:t>概念</a:t>
            </a:r>
          </a:p>
        </p:txBody>
      </p:sp>
      <p:sp>
        <p:nvSpPr>
          <p:cNvPr id="3" name="内容占位符 2">
            <a:extLst>
              <a:ext uri="{FF2B5EF4-FFF2-40B4-BE49-F238E27FC236}">
                <a16:creationId xmlns:a16="http://schemas.microsoft.com/office/drawing/2014/main" id="{B3DE04FA-228A-4E1C-A597-7A4E5014B8A9}"/>
              </a:ext>
            </a:extLst>
          </p:cNvPr>
          <p:cNvSpPr>
            <a:spLocks noGrp="1"/>
          </p:cNvSpPr>
          <p:nvPr>
            <p:ph idx="1"/>
          </p:nvPr>
        </p:nvSpPr>
        <p:spPr/>
        <p:txBody>
          <a:bodyPr>
            <a:normAutofit lnSpcReduction="10000"/>
          </a:bodyPr>
          <a:lstStyle/>
          <a:p>
            <a:r>
              <a:rPr lang="zh-CN" altLang="en-US"/>
              <a:t>我们来考虑下面的问题</a:t>
            </a:r>
            <a:r>
              <a:rPr lang="en-US" altLang="zh-CN"/>
              <a:t>:</a:t>
            </a:r>
          </a:p>
          <a:p>
            <a:pPr lvl="1"/>
            <a:r>
              <a:rPr lang="zh-CN" altLang="en-US"/>
              <a:t>在</a:t>
            </a:r>
            <a:r>
              <a:rPr lang="en-US" altLang="zh-CN"/>
              <a:t>mutation</a:t>
            </a:r>
            <a:r>
              <a:rPr lang="zh-CN" altLang="en-US"/>
              <a:t>中</a:t>
            </a:r>
            <a:r>
              <a:rPr lang="en-US" altLang="zh-CN"/>
              <a:t>, </a:t>
            </a:r>
            <a:r>
              <a:rPr lang="zh-CN" altLang="en-US"/>
              <a:t>我们定义了很多事件类型</a:t>
            </a:r>
            <a:r>
              <a:rPr lang="en-US" altLang="zh-CN"/>
              <a:t>(</a:t>
            </a:r>
            <a:r>
              <a:rPr lang="zh-CN" altLang="en-US"/>
              <a:t>也就是其中的方法名称</a:t>
            </a:r>
            <a:r>
              <a:rPr lang="en-US" altLang="zh-CN"/>
              <a:t>).</a:t>
            </a:r>
          </a:p>
          <a:p>
            <a:pPr lvl="1"/>
            <a:r>
              <a:rPr lang="zh-CN" altLang="en-US"/>
              <a:t>当我们的项目增大时</a:t>
            </a:r>
            <a:r>
              <a:rPr lang="en-US" altLang="zh-CN"/>
              <a:t>, Vuex</a:t>
            </a:r>
            <a:r>
              <a:rPr lang="zh-CN" altLang="en-US"/>
              <a:t>管理的状态越来越多</a:t>
            </a:r>
            <a:r>
              <a:rPr lang="en-US" altLang="zh-CN"/>
              <a:t>, </a:t>
            </a:r>
            <a:r>
              <a:rPr lang="zh-CN" altLang="en-US"/>
              <a:t>需要更新状态的情况越来越多</a:t>
            </a:r>
            <a:r>
              <a:rPr lang="en-US" altLang="zh-CN"/>
              <a:t>, </a:t>
            </a:r>
            <a:r>
              <a:rPr lang="zh-CN" altLang="en-US"/>
              <a:t>那么意味着</a:t>
            </a:r>
            <a:r>
              <a:rPr lang="en-US" altLang="zh-CN"/>
              <a:t>Mutation</a:t>
            </a:r>
            <a:r>
              <a:rPr lang="zh-CN" altLang="en-US"/>
              <a:t>中的方法越来越多</a:t>
            </a:r>
            <a:r>
              <a:rPr lang="en-US" altLang="zh-CN"/>
              <a:t>.</a:t>
            </a:r>
          </a:p>
          <a:p>
            <a:pPr lvl="1"/>
            <a:r>
              <a:rPr lang="zh-CN" altLang="en-US"/>
              <a:t>方法过多</a:t>
            </a:r>
            <a:r>
              <a:rPr lang="en-US" altLang="zh-CN"/>
              <a:t>, </a:t>
            </a:r>
            <a:r>
              <a:rPr lang="zh-CN" altLang="en-US"/>
              <a:t>使用者需要花费大量的经历去记住这些方法</a:t>
            </a:r>
            <a:r>
              <a:rPr lang="en-US" altLang="zh-CN"/>
              <a:t>, </a:t>
            </a:r>
            <a:r>
              <a:rPr lang="zh-CN" altLang="en-US"/>
              <a:t>甚至是多个文件间来回切换</a:t>
            </a:r>
            <a:r>
              <a:rPr lang="en-US" altLang="zh-CN"/>
              <a:t>, </a:t>
            </a:r>
            <a:r>
              <a:rPr lang="zh-CN" altLang="en-US"/>
              <a:t>查看方法名称</a:t>
            </a:r>
            <a:r>
              <a:rPr lang="en-US" altLang="zh-CN"/>
              <a:t>, </a:t>
            </a:r>
            <a:r>
              <a:rPr lang="zh-CN" altLang="en-US"/>
              <a:t>甚至如果不是复制的时候</a:t>
            </a:r>
            <a:r>
              <a:rPr lang="en-US" altLang="zh-CN"/>
              <a:t>, </a:t>
            </a:r>
            <a:r>
              <a:rPr lang="zh-CN" altLang="en-US"/>
              <a:t>可能还会出现写错的情况</a:t>
            </a:r>
            <a:r>
              <a:rPr lang="en-US" altLang="zh-CN"/>
              <a:t>.</a:t>
            </a:r>
          </a:p>
          <a:p>
            <a:r>
              <a:rPr lang="zh-CN" altLang="en-US"/>
              <a:t>如何避免上述的问题呢</a:t>
            </a:r>
            <a:r>
              <a:rPr lang="en-US" altLang="zh-CN"/>
              <a:t>?</a:t>
            </a:r>
          </a:p>
          <a:p>
            <a:pPr lvl="1"/>
            <a:r>
              <a:rPr lang="zh-CN" altLang="en-US"/>
              <a:t>在各种</a:t>
            </a:r>
            <a:r>
              <a:rPr lang="en-US" altLang="zh-CN"/>
              <a:t>Flux</a:t>
            </a:r>
            <a:r>
              <a:rPr lang="zh-CN" altLang="en-US"/>
              <a:t>实现中</a:t>
            </a:r>
            <a:r>
              <a:rPr lang="en-US" altLang="zh-CN"/>
              <a:t>, </a:t>
            </a:r>
            <a:r>
              <a:rPr lang="zh-CN" altLang="en-US"/>
              <a:t>一种很常见的方案就是使用</a:t>
            </a:r>
            <a:r>
              <a:rPr lang="zh-CN" altLang="en-US" b="1"/>
              <a:t>常量</a:t>
            </a:r>
            <a:r>
              <a:rPr lang="zh-CN" altLang="en-US"/>
              <a:t>替代</a:t>
            </a:r>
            <a:r>
              <a:rPr lang="en-US" altLang="zh-CN"/>
              <a:t>Mutation</a:t>
            </a:r>
            <a:r>
              <a:rPr lang="zh-CN" altLang="en-US" b="1"/>
              <a:t>事件的类型</a:t>
            </a:r>
            <a:r>
              <a:rPr lang="en-US" altLang="zh-CN" b="1"/>
              <a:t>.</a:t>
            </a:r>
            <a:endParaRPr lang="zh-CN" altLang="en-US"/>
          </a:p>
          <a:p>
            <a:pPr lvl="1"/>
            <a:r>
              <a:rPr lang="zh-CN" altLang="en-US"/>
              <a:t>我们可以将这些常量放在一个单独的文件中</a:t>
            </a:r>
            <a:r>
              <a:rPr lang="en-US" altLang="zh-CN"/>
              <a:t>, </a:t>
            </a:r>
            <a:r>
              <a:rPr lang="zh-CN" altLang="en-US"/>
              <a:t>方便管理以及让整个</a:t>
            </a:r>
            <a:r>
              <a:rPr lang="en-US" altLang="zh-CN"/>
              <a:t>app</a:t>
            </a:r>
            <a:r>
              <a:rPr lang="zh-CN" altLang="en-US"/>
              <a:t>所有的事件类型一目了然</a:t>
            </a:r>
            <a:r>
              <a:rPr lang="en-US" altLang="zh-CN"/>
              <a:t>.</a:t>
            </a:r>
          </a:p>
          <a:p>
            <a:r>
              <a:rPr lang="zh-CN" altLang="en-US"/>
              <a:t>具体怎么做呢</a:t>
            </a:r>
            <a:r>
              <a:rPr lang="en-US" altLang="zh-CN"/>
              <a:t>?</a:t>
            </a:r>
          </a:p>
          <a:p>
            <a:pPr lvl="1"/>
            <a:r>
              <a:rPr lang="zh-CN" altLang="en-US"/>
              <a:t>我们可以创建一个文件</a:t>
            </a:r>
            <a:r>
              <a:rPr lang="en-US" altLang="zh-CN"/>
              <a:t>: mutation-types.js, </a:t>
            </a:r>
            <a:r>
              <a:rPr lang="zh-CN" altLang="en-US"/>
              <a:t>并且在其中定义我们的常量</a:t>
            </a:r>
            <a:r>
              <a:rPr lang="en-US" altLang="zh-CN"/>
              <a:t>.</a:t>
            </a:r>
          </a:p>
          <a:p>
            <a:pPr lvl="1"/>
            <a:r>
              <a:rPr lang="zh-CN" altLang="en-US"/>
              <a:t>定义常量时</a:t>
            </a:r>
            <a:r>
              <a:rPr lang="en-US" altLang="zh-CN"/>
              <a:t>, </a:t>
            </a:r>
            <a:r>
              <a:rPr lang="zh-CN" altLang="en-US"/>
              <a:t>我们可以使用</a:t>
            </a:r>
            <a:r>
              <a:rPr lang="en-US" altLang="zh-CN"/>
              <a:t>ES2015</a:t>
            </a:r>
            <a:r>
              <a:rPr lang="zh-CN" altLang="en-US"/>
              <a:t>中的风格</a:t>
            </a:r>
            <a:r>
              <a:rPr lang="en-US" altLang="zh-CN"/>
              <a:t>, </a:t>
            </a:r>
            <a:r>
              <a:rPr lang="zh-CN" altLang="en-US"/>
              <a:t>使用一个常量来作为函数的名称</a:t>
            </a:r>
            <a:r>
              <a:rPr lang="en-US" altLang="zh-CN"/>
              <a:t>.</a:t>
            </a:r>
          </a:p>
          <a:p>
            <a:endParaRPr lang="zh-CN" altLang="en-US"/>
          </a:p>
        </p:txBody>
      </p:sp>
    </p:spTree>
    <p:extLst>
      <p:ext uri="{BB962C8B-B14F-4D97-AF65-F5344CB8AC3E}">
        <p14:creationId xmlns:p14="http://schemas.microsoft.com/office/powerpoint/2010/main" val="415641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742478-AE7C-4A5D-8F06-E82617BAEDE0}"/>
              </a:ext>
            </a:extLst>
          </p:cNvPr>
          <p:cNvSpPr>
            <a:spLocks noGrp="1"/>
          </p:cNvSpPr>
          <p:nvPr>
            <p:ph type="title"/>
          </p:nvPr>
        </p:nvSpPr>
        <p:spPr/>
        <p:txBody>
          <a:bodyPr/>
          <a:lstStyle/>
          <a:p>
            <a:r>
              <a:rPr lang="en-US" altLang="zh-CN"/>
              <a:t>Vuex</a:t>
            </a:r>
            <a:r>
              <a:rPr lang="zh-CN" altLang="en-US"/>
              <a:t>是做什么的</a:t>
            </a:r>
            <a:r>
              <a:rPr lang="en-US" altLang="zh-CN"/>
              <a:t>?</a:t>
            </a:r>
            <a:endParaRPr lang="zh-CN" altLang="en-US"/>
          </a:p>
        </p:txBody>
      </p:sp>
      <p:sp>
        <p:nvSpPr>
          <p:cNvPr id="3" name="内容占位符 2">
            <a:extLst>
              <a:ext uri="{FF2B5EF4-FFF2-40B4-BE49-F238E27FC236}">
                <a16:creationId xmlns:a16="http://schemas.microsoft.com/office/drawing/2014/main" id="{C79E2B69-A4FB-401F-8A6B-C867EE3FCCC4}"/>
              </a:ext>
            </a:extLst>
          </p:cNvPr>
          <p:cNvSpPr>
            <a:spLocks noGrp="1"/>
          </p:cNvSpPr>
          <p:nvPr>
            <p:ph idx="1"/>
          </p:nvPr>
        </p:nvSpPr>
        <p:spPr/>
        <p:txBody>
          <a:bodyPr>
            <a:normAutofit fontScale="85000" lnSpcReduction="10000"/>
          </a:bodyPr>
          <a:lstStyle/>
          <a:p>
            <a:r>
              <a:rPr lang="zh-CN" altLang="en-US" dirty="0"/>
              <a:t>官方解释：</a:t>
            </a:r>
            <a:r>
              <a:rPr lang="en-US" altLang="zh-CN" dirty="0" err="1"/>
              <a:t>Vuex</a:t>
            </a:r>
            <a:r>
              <a:rPr lang="en-US" altLang="zh-CN" dirty="0"/>
              <a:t> </a:t>
            </a:r>
            <a:r>
              <a:rPr lang="zh-CN" altLang="en-US" dirty="0"/>
              <a:t>是一个专为 </a:t>
            </a:r>
            <a:r>
              <a:rPr lang="en-US" altLang="zh-CN" dirty="0"/>
              <a:t>Vue.js </a:t>
            </a:r>
            <a:r>
              <a:rPr lang="zh-CN" altLang="en-US" dirty="0"/>
              <a:t>应用程序开发的</a:t>
            </a:r>
            <a:r>
              <a:rPr lang="zh-CN" altLang="en-US" b="1" dirty="0"/>
              <a:t>状态管理模式</a:t>
            </a:r>
            <a:r>
              <a:rPr lang="zh-CN" altLang="en-US" dirty="0"/>
              <a:t>。</a:t>
            </a:r>
            <a:endParaRPr lang="en-US" altLang="zh-CN" dirty="0"/>
          </a:p>
          <a:p>
            <a:pPr lvl="1"/>
            <a:r>
              <a:rPr lang="zh-CN" altLang="en-US" dirty="0"/>
              <a:t>它采用 </a:t>
            </a:r>
            <a:r>
              <a:rPr lang="zh-CN" altLang="en-US" dirty="0">
                <a:solidFill>
                  <a:srgbClr val="FF0000"/>
                </a:solidFill>
              </a:rPr>
              <a:t>集中式存储管理 </a:t>
            </a:r>
            <a:r>
              <a:rPr lang="zh-CN" altLang="en-US" dirty="0"/>
              <a:t>应用的所有组件的状态，并以相应的规则保证状态以一种可预测的方式发生变化。</a:t>
            </a:r>
          </a:p>
          <a:p>
            <a:pPr lvl="1"/>
            <a:r>
              <a:rPr lang="en-US" altLang="zh-CN" dirty="0" err="1"/>
              <a:t>Vuex</a:t>
            </a:r>
            <a:r>
              <a:rPr lang="en-US" altLang="zh-CN" dirty="0"/>
              <a:t> </a:t>
            </a:r>
            <a:r>
              <a:rPr lang="zh-CN" altLang="en-US" dirty="0"/>
              <a:t>也集成到 </a:t>
            </a:r>
            <a:r>
              <a:rPr lang="en-US" altLang="zh-CN" dirty="0"/>
              <a:t>Vue </a:t>
            </a:r>
            <a:r>
              <a:rPr lang="zh-CN" altLang="en-US" dirty="0"/>
              <a:t>的官方调试工具 </a:t>
            </a:r>
            <a:r>
              <a:rPr lang="en-US" altLang="zh-CN" dirty="0" err="1">
                <a:hlinkClick r:id="rId2"/>
              </a:rPr>
              <a:t>devtools</a:t>
            </a:r>
            <a:r>
              <a:rPr lang="en-US" altLang="zh-CN" dirty="0">
                <a:hlinkClick r:id="rId2"/>
              </a:rPr>
              <a:t> extension</a:t>
            </a:r>
            <a:r>
              <a:rPr lang="zh-CN" altLang="en-US" dirty="0"/>
              <a:t>，提供了诸如零配置的 </a:t>
            </a:r>
            <a:r>
              <a:rPr lang="en-US" altLang="zh-CN" dirty="0"/>
              <a:t>time-travel </a:t>
            </a:r>
            <a:r>
              <a:rPr lang="zh-CN" altLang="en-US" dirty="0"/>
              <a:t>调试、状态快照导入导出等高级调试功能。</a:t>
            </a:r>
            <a:endParaRPr lang="en-US" altLang="zh-CN" dirty="0"/>
          </a:p>
          <a:p>
            <a:r>
              <a:rPr lang="zh-CN" altLang="en-US" b="1" dirty="0"/>
              <a:t>状态管理</a:t>
            </a:r>
            <a:r>
              <a:rPr lang="zh-CN" altLang="en-US" dirty="0"/>
              <a:t>到底是什么？</a:t>
            </a:r>
          </a:p>
          <a:p>
            <a:pPr lvl="1"/>
            <a:r>
              <a:rPr lang="zh-CN" altLang="en-US" b="1" dirty="0"/>
              <a:t>状态管理模式、集中式存储管理</a:t>
            </a:r>
            <a:r>
              <a:rPr lang="zh-CN" altLang="en-US" dirty="0"/>
              <a:t>这些名词听起来就非常高大上，让人捉摸不透。</a:t>
            </a:r>
          </a:p>
          <a:p>
            <a:r>
              <a:rPr lang="zh-CN" altLang="en-US" dirty="0"/>
              <a:t>其实，你可以简单的将其看成把需要多个组件共享的变量全部存储在一个对象里面。</a:t>
            </a:r>
          </a:p>
          <a:p>
            <a:pPr lvl="1"/>
            <a:r>
              <a:rPr lang="zh-CN" altLang="en-US" dirty="0"/>
              <a:t>然后，将这个对象放在顶层的</a:t>
            </a:r>
            <a:r>
              <a:rPr lang="en-US" altLang="zh-CN" dirty="0"/>
              <a:t>Vue</a:t>
            </a:r>
            <a:r>
              <a:rPr lang="zh-CN" altLang="en-US" dirty="0"/>
              <a:t>实例中，让其他组件可以使用。</a:t>
            </a:r>
          </a:p>
          <a:p>
            <a:pPr lvl="1"/>
            <a:r>
              <a:rPr lang="zh-CN" altLang="en-US" dirty="0"/>
              <a:t>那么，多个组件是不是就可以共享这个对象中的所有变量属性了呢？</a:t>
            </a:r>
            <a:endParaRPr lang="en-US" altLang="zh-CN" dirty="0"/>
          </a:p>
          <a:p>
            <a:r>
              <a:rPr lang="zh-CN" altLang="en-US" dirty="0"/>
              <a:t>等等，如果是这样的话，为什么官方还要专门出一个插件</a:t>
            </a:r>
            <a:r>
              <a:rPr lang="en-US" altLang="zh-CN" dirty="0" err="1"/>
              <a:t>Vuex</a:t>
            </a:r>
            <a:r>
              <a:rPr lang="zh-CN" altLang="en-US" dirty="0"/>
              <a:t>呢？难道我们不能自己封装一个对象来管理吗？</a:t>
            </a:r>
          </a:p>
          <a:p>
            <a:pPr lvl="1"/>
            <a:r>
              <a:rPr lang="zh-CN" altLang="en-US" dirty="0"/>
              <a:t>当然可以，只是我们要先想想</a:t>
            </a:r>
            <a:r>
              <a:rPr lang="en-US" altLang="zh-CN" dirty="0" err="1"/>
              <a:t>VueJS</a:t>
            </a:r>
            <a:r>
              <a:rPr lang="zh-CN" altLang="en-US" dirty="0"/>
              <a:t>带给我们最大的便利是什么呢？没错，就是响应式。</a:t>
            </a:r>
          </a:p>
          <a:p>
            <a:pPr lvl="1"/>
            <a:r>
              <a:rPr lang="zh-CN" altLang="en-US" dirty="0"/>
              <a:t>如果你自己封装实现一个对象能不能保证它里面所有的属性做到响应式呢？当然也可以，只是自己封装可能稍微麻烦一些。</a:t>
            </a:r>
          </a:p>
          <a:p>
            <a:pPr lvl="1"/>
            <a:r>
              <a:rPr lang="zh-CN" altLang="en-US" dirty="0"/>
              <a:t>不用怀疑，</a:t>
            </a:r>
            <a:r>
              <a:rPr lang="en-US" altLang="zh-CN" dirty="0" err="1"/>
              <a:t>Vuex</a:t>
            </a:r>
            <a:r>
              <a:rPr lang="zh-CN" altLang="en-US" dirty="0"/>
              <a:t>就是为了提供这样一个在多个组件间共享状态的插件，用它就可以了。</a:t>
            </a:r>
          </a:p>
          <a:p>
            <a:endParaRPr lang="zh-CN" altLang="en-US" dirty="0"/>
          </a:p>
          <a:p>
            <a:endParaRPr lang="zh-CN" altLang="en-US" dirty="0"/>
          </a:p>
        </p:txBody>
      </p:sp>
    </p:spTree>
    <p:extLst>
      <p:ext uri="{BB962C8B-B14F-4D97-AF65-F5344CB8AC3E}">
        <p14:creationId xmlns:p14="http://schemas.microsoft.com/office/powerpoint/2010/main" val="807629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blinds(horizontal)">
                                      <p:cBhvr>
                                        <p:cTn id="41" dur="500"/>
                                        <p:tgtEl>
                                          <p:spTgt spid="3">
                                            <p:txEl>
                                              <p:pRg st="10" end="10"/>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blinds(horizontal)">
                                      <p:cBhvr>
                                        <p:cTn id="4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D87AD3-AB6B-4E7E-905B-BE87ED210E80}"/>
              </a:ext>
            </a:extLst>
          </p:cNvPr>
          <p:cNvSpPr>
            <a:spLocks noGrp="1"/>
          </p:cNvSpPr>
          <p:nvPr>
            <p:ph type="title"/>
          </p:nvPr>
        </p:nvSpPr>
        <p:spPr/>
        <p:txBody>
          <a:bodyPr/>
          <a:lstStyle/>
          <a:p>
            <a:r>
              <a:rPr lang="en-US" altLang="zh-CN"/>
              <a:t>Mutation</a:t>
            </a:r>
            <a:r>
              <a:rPr lang="zh-CN" altLang="en-US"/>
              <a:t>常量类型 </a:t>
            </a:r>
            <a:r>
              <a:rPr lang="en-US" altLang="zh-CN"/>
              <a:t>– </a:t>
            </a:r>
            <a:r>
              <a:rPr lang="zh-CN" altLang="en-US"/>
              <a:t>代码</a:t>
            </a:r>
          </a:p>
        </p:txBody>
      </p:sp>
      <p:pic>
        <p:nvPicPr>
          <p:cNvPr id="2050" name="Picture 2" descr="img">
            <a:extLst>
              <a:ext uri="{FF2B5EF4-FFF2-40B4-BE49-F238E27FC236}">
                <a16:creationId xmlns:a16="http://schemas.microsoft.com/office/drawing/2014/main" id="{6880333F-DB79-4620-AD0D-2E8B706F209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809" y="1206122"/>
            <a:ext cx="5486875" cy="75444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g">
            <a:extLst>
              <a:ext uri="{FF2B5EF4-FFF2-40B4-BE49-F238E27FC236}">
                <a16:creationId xmlns:a16="http://schemas.microsoft.com/office/drawing/2014/main" id="{075B6D74-244B-42ED-904F-76E6476071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094" y="2323215"/>
            <a:ext cx="5890186" cy="411474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g">
            <a:extLst>
              <a:ext uri="{FF2B5EF4-FFF2-40B4-BE49-F238E27FC236}">
                <a16:creationId xmlns:a16="http://schemas.microsoft.com/office/drawing/2014/main" id="{8EA81909-09DF-490B-AB72-DAD8EFE607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323215"/>
            <a:ext cx="5775886" cy="4114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944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linds(horizontal)">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blinds(horizontal)">
                                      <p:cBhvr>
                                        <p:cTn id="12" dur="500"/>
                                        <p:tgtEl>
                                          <p:spTgt spid="205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54"/>
                                        </p:tgtEl>
                                        <p:attrNameLst>
                                          <p:attrName>style.visibility</p:attrName>
                                        </p:attrNameLst>
                                      </p:cBhvr>
                                      <p:to>
                                        <p:strVal val="visible"/>
                                      </p:to>
                                    </p:set>
                                    <p:animEffect transition="in" filter="blinds(horizontal)">
                                      <p:cBhvr>
                                        <p:cTn id="17"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DE445E-EEAB-463C-BEA6-F3EA8E7A422E}"/>
              </a:ext>
            </a:extLst>
          </p:cNvPr>
          <p:cNvSpPr>
            <a:spLocks noGrp="1"/>
          </p:cNvSpPr>
          <p:nvPr>
            <p:ph type="title"/>
          </p:nvPr>
        </p:nvSpPr>
        <p:spPr/>
        <p:txBody>
          <a:bodyPr/>
          <a:lstStyle/>
          <a:p>
            <a:r>
              <a:rPr lang="en-US" altLang="zh-CN"/>
              <a:t>Mutation</a:t>
            </a:r>
            <a:r>
              <a:rPr lang="zh-CN" altLang="en-US"/>
              <a:t>同步函数</a:t>
            </a:r>
          </a:p>
        </p:txBody>
      </p:sp>
      <p:sp>
        <p:nvSpPr>
          <p:cNvPr id="3" name="内容占位符 2">
            <a:extLst>
              <a:ext uri="{FF2B5EF4-FFF2-40B4-BE49-F238E27FC236}">
                <a16:creationId xmlns:a16="http://schemas.microsoft.com/office/drawing/2014/main" id="{0EF6DAEF-DA2D-48A5-8502-D2C198259131}"/>
              </a:ext>
            </a:extLst>
          </p:cNvPr>
          <p:cNvSpPr>
            <a:spLocks noGrp="1"/>
          </p:cNvSpPr>
          <p:nvPr>
            <p:ph idx="1"/>
          </p:nvPr>
        </p:nvSpPr>
        <p:spPr>
          <a:xfrm>
            <a:off x="162658" y="1205716"/>
            <a:ext cx="11866684" cy="5542328"/>
          </a:xfrm>
        </p:spPr>
        <p:txBody>
          <a:bodyPr>
            <a:normAutofit/>
          </a:bodyPr>
          <a:lstStyle/>
          <a:p>
            <a:r>
              <a:rPr lang="zh-CN" altLang="en-US" sz="1600"/>
              <a:t>通常情况下</a:t>
            </a:r>
            <a:r>
              <a:rPr lang="en-US" altLang="zh-CN" sz="1600"/>
              <a:t>, Vuex</a:t>
            </a:r>
            <a:r>
              <a:rPr lang="zh-CN" altLang="en-US" sz="1600"/>
              <a:t>要求我们</a:t>
            </a:r>
            <a:r>
              <a:rPr lang="en-US" altLang="zh-CN" sz="1600"/>
              <a:t>Mutation</a:t>
            </a:r>
            <a:r>
              <a:rPr lang="zh-CN" altLang="en-US" sz="1600"/>
              <a:t>中的方法必须是同步方法</a:t>
            </a:r>
            <a:r>
              <a:rPr lang="en-US" altLang="zh-CN" sz="1600"/>
              <a:t>.</a:t>
            </a:r>
          </a:p>
          <a:p>
            <a:pPr lvl="1"/>
            <a:r>
              <a:rPr lang="zh-CN" altLang="en-US" sz="1600"/>
              <a:t>主要的原因是当我们使用</a:t>
            </a:r>
            <a:r>
              <a:rPr lang="en-US" altLang="zh-CN" sz="1600"/>
              <a:t>devtools</a:t>
            </a:r>
            <a:r>
              <a:rPr lang="zh-CN" altLang="en-US" sz="1600"/>
              <a:t>时</a:t>
            </a:r>
            <a:r>
              <a:rPr lang="en-US" altLang="zh-CN" sz="1600"/>
              <a:t>, </a:t>
            </a:r>
            <a:r>
              <a:rPr lang="zh-CN" altLang="en-US" sz="1600"/>
              <a:t>可以</a:t>
            </a:r>
            <a:r>
              <a:rPr lang="en-US" altLang="zh-CN" sz="1600"/>
              <a:t>devtools</a:t>
            </a:r>
            <a:r>
              <a:rPr lang="zh-CN" altLang="en-US" sz="1600"/>
              <a:t>可以帮助我们捕捉</a:t>
            </a:r>
            <a:r>
              <a:rPr lang="en-US" altLang="zh-CN" sz="1600"/>
              <a:t>mutation</a:t>
            </a:r>
            <a:r>
              <a:rPr lang="zh-CN" altLang="en-US" sz="1600"/>
              <a:t>的快照</a:t>
            </a:r>
            <a:r>
              <a:rPr lang="en-US" altLang="zh-CN" sz="1600"/>
              <a:t>.</a:t>
            </a:r>
          </a:p>
          <a:p>
            <a:pPr lvl="1"/>
            <a:r>
              <a:rPr lang="zh-CN" altLang="en-US" sz="1600"/>
              <a:t>但是如果是异步操作</a:t>
            </a:r>
            <a:r>
              <a:rPr lang="en-US" altLang="zh-CN" sz="1600"/>
              <a:t>, </a:t>
            </a:r>
            <a:r>
              <a:rPr lang="zh-CN" altLang="en-US" sz="1600"/>
              <a:t>那么</a:t>
            </a:r>
            <a:r>
              <a:rPr lang="en-US" altLang="zh-CN" sz="1600"/>
              <a:t>devtools</a:t>
            </a:r>
            <a:r>
              <a:rPr lang="zh-CN" altLang="en-US" sz="1600"/>
              <a:t>将不能很好的追踪这个操作什么时候会被完成</a:t>
            </a:r>
            <a:r>
              <a:rPr lang="en-US" altLang="zh-CN" sz="1600"/>
              <a:t>.</a:t>
            </a:r>
          </a:p>
          <a:p>
            <a:r>
              <a:rPr lang="zh-CN" altLang="en-US" sz="1600"/>
              <a:t>比如我们之前的代码</a:t>
            </a:r>
            <a:r>
              <a:rPr lang="en-US" altLang="zh-CN" sz="1600"/>
              <a:t>, </a:t>
            </a:r>
            <a:r>
              <a:rPr lang="zh-CN" altLang="en-US" sz="1600"/>
              <a:t>当执行更新时</a:t>
            </a:r>
            <a:r>
              <a:rPr lang="en-US" altLang="zh-CN" sz="1600"/>
              <a:t>, devtools</a:t>
            </a:r>
            <a:r>
              <a:rPr lang="zh-CN" altLang="en-US" sz="1600"/>
              <a:t>中会有如下信息</a:t>
            </a:r>
            <a:r>
              <a:rPr lang="en-US" altLang="zh-CN" sz="1600"/>
              <a:t>: </a:t>
            </a:r>
            <a:r>
              <a:rPr lang="zh-CN" altLang="en-US" sz="1600"/>
              <a:t>图</a:t>
            </a:r>
            <a:r>
              <a:rPr lang="en-US" altLang="zh-CN" sz="1600"/>
              <a:t>1</a:t>
            </a:r>
          </a:p>
          <a:p>
            <a:r>
              <a:rPr lang="zh-CN" altLang="en-US" sz="1600"/>
              <a:t>但是</a:t>
            </a:r>
            <a:r>
              <a:rPr lang="en-US" altLang="zh-CN" sz="1600"/>
              <a:t>, </a:t>
            </a:r>
            <a:r>
              <a:rPr lang="zh-CN" altLang="en-US" sz="1600"/>
              <a:t>如果</a:t>
            </a:r>
            <a:r>
              <a:rPr lang="en-US" altLang="zh-CN" sz="1600"/>
              <a:t>Vuex</a:t>
            </a:r>
            <a:r>
              <a:rPr lang="zh-CN" altLang="en-US" sz="1600"/>
              <a:t>中的代码</a:t>
            </a:r>
            <a:r>
              <a:rPr lang="en-US" altLang="zh-CN" sz="1600"/>
              <a:t>, </a:t>
            </a:r>
            <a:r>
              <a:rPr lang="zh-CN" altLang="en-US" sz="1600"/>
              <a:t>我们使用了异步函数</a:t>
            </a:r>
            <a:r>
              <a:rPr lang="en-US" altLang="zh-CN" sz="1600"/>
              <a:t>: </a:t>
            </a:r>
            <a:r>
              <a:rPr lang="zh-CN" altLang="en-US" sz="1600"/>
              <a:t>图</a:t>
            </a:r>
            <a:r>
              <a:rPr lang="en-US" altLang="zh-CN" sz="1600"/>
              <a:t>2</a:t>
            </a:r>
          </a:p>
          <a:p>
            <a:endParaRPr lang="en-US" altLang="zh-CN" sz="1600"/>
          </a:p>
          <a:p>
            <a:endParaRPr lang="en-US" altLang="zh-CN" sz="1600"/>
          </a:p>
          <a:p>
            <a:endParaRPr lang="en-US" altLang="zh-CN" sz="1600"/>
          </a:p>
          <a:p>
            <a:endParaRPr lang="en-US" altLang="zh-CN" sz="1600"/>
          </a:p>
          <a:p>
            <a:endParaRPr lang="en-US" altLang="zh-CN" sz="1600"/>
          </a:p>
          <a:p>
            <a:r>
              <a:rPr lang="zh-CN" altLang="en-US" sz="1600"/>
              <a:t>你会发现</a:t>
            </a:r>
            <a:r>
              <a:rPr lang="en-US" altLang="zh-CN" sz="1600"/>
              <a:t>state</a:t>
            </a:r>
            <a:r>
              <a:rPr lang="zh-CN" altLang="en-US" sz="1600"/>
              <a:t>中的</a:t>
            </a:r>
            <a:r>
              <a:rPr lang="en-US" altLang="zh-CN" sz="1600"/>
              <a:t>info</a:t>
            </a:r>
            <a:r>
              <a:rPr lang="zh-CN" altLang="en-US" sz="1600"/>
              <a:t>数据一直没有被改变</a:t>
            </a:r>
            <a:r>
              <a:rPr lang="en-US" altLang="zh-CN" sz="1600"/>
              <a:t>, </a:t>
            </a:r>
            <a:r>
              <a:rPr lang="zh-CN" altLang="en-US" sz="1600"/>
              <a:t>因为他无法追踪到</a:t>
            </a:r>
            <a:r>
              <a:rPr lang="en-US" altLang="zh-CN" sz="1600"/>
              <a:t>.</a:t>
            </a:r>
          </a:p>
          <a:p>
            <a:r>
              <a:rPr lang="en-US" altLang="zh-CN" sz="1600" b="1"/>
              <a:t>So, </a:t>
            </a:r>
            <a:r>
              <a:rPr lang="zh-CN" altLang="en-US" sz="1600" b="1"/>
              <a:t>通常情况下</a:t>
            </a:r>
            <a:r>
              <a:rPr lang="en-US" altLang="zh-CN" sz="1600" b="1"/>
              <a:t>, </a:t>
            </a:r>
            <a:r>
              <a:rPr lang="zh-CN" altLang="en-US" sz="1600" b="1"/>
              <a:t>不要再</a:t>
            </a:r>
            <a:r>
              <a:rPr lang="en-US" altLang="zh-CN" sz="1600" b="1"/>
              <a:t>mutation</a:t>
            </a:r>
            <a:r>
              <a:rPr lang="zh-CN" altLang="en-US" sz="1600" b="1"/>
              <a:t>中进行异步的操作</a:t>
            </a:r>
            <a:endParaRPr lang="zh-CN" altLang="en-US" sz="1600"/>
          </a:p>
          <a:p>
            <a:endParaRPr lang="en-US" altLang="zh-CN" sz="1600"/>
          </a:p>
          <a:p>
            <a:endParaRPr lang="zh-CN" altLang="en-US" sz="1600"/>
          </a:p>
        </p:txBody>
      </p:sp>
      <p:pic>
        <p:nvPicPr>
          <p:cNvPr id="3074" name="Picture 2" descr="img">
            <a:extLst>
              <a:ext uri="{FF2B5EF4-FFF2-40B4-BE49-F238E27FC236}">
                <a16:creationId xmlns:a16="http://schemas.microsoft.com/office/drawing/2014/main" id="{3C56991C-73C0-4164-9CB7-F0CA5AB93A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798" y="3429000"/>
            <a:ext cx="4463129" cy="213742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g">
            <a:extLst>
              <a:ext uri="{FF2B5EF4-FFF2-40B4-BE49-F238E27FC236}">
                <a16:creationId xmlns:a16="http://schemas.microsoft.com/office/drawing/2014/main" id="{75D62D2D-53D0-424D-8574-53045479C4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0298" y="3170383"/>
            <a:ext cx="4994843" cy="3056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390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074"/>
                                        </p:tgtEl>
                                        <p:attrNameLst>
                                          <p:attrName>style.visibility</p:attrName>
                                        </p:attrNameLst>
                                      </p:cBhvr>
                                      <p:to>
                                        <p:strVal val="visible"/>
                                      </p:to>
                                    </p:set>
                                    <p:animEffect transition="in" filter="blinds(horizontal)">
                                      <p:cBhvr>
                                        <p:cTn id="23" dur="500"/>
                                        <p:tgtEl>
                                          <p:spTgt spid="307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linds(horizontal)">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076"/>
                                        </p:tgtEl>
                                        <p:attrNameLst>
                                          <p:attrName>style.visibility</p:attrName>
                                        </p:attrNameLst>
                                      </p:cBhvr>
                                      <p:to>
                                        <p:strVal val="visible"/>
                                      </p:to>
                                    </p:set>
                                    <p:animEffect transition="in" filter="blinds(horizontal)">
                                      <p:cBhvr>
                                        <p:cTn id="33" dur="500"/>
                                        <p:tgtEl>
                                          <p:spTgt spid="3076"/>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blinds(horizontal)">
                                      <p:cBhvr>
                                        <p:cTn id="38" dur="500"/>
                                        <p:tgtEl>
                                          <p:spTgt spid="3">
                                            <p:txEl>
                                              <p:pRg st="10" end="10"/>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blinds(horizontal)">
                                      <p:cBhvr>
                                        <p:cTn id="4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992EA5-BFA2-46AE-8BF5-737235E1E00B}"/>
              </a:ext>
            </a:extLst>
          </p:cNvPr>
          <p:cNvSpPr>
            <a:spLocks noGrp="1"/>
          </p:cNvSpPr>
          <p:nvPr>
            <p:ph type="title"/>
          </p:nvPr>
        </p:nvSpPr>
        <p:spPr/>
        <p:txBody>
          <a:bodyPr/>
          <a:lstStyle/>
          <a:p>
            <a:r>
              <a:rPr lang="en-US" altLang="zh-CN"/>
              <a:t>Action</a:t>
            </a:r>
            <a:r>
              <a:rPr lang="zh-CN" altLang="en-US"/>
              <a:t>的基本定义</a:t>
            </a:r>
          </a:p>
        </p:txBody>
      </p:sp>
      <p:sp>
        <p:nvSpPr>
          <p:cNvPr id="3" name="内容占位符 2">
            <a:extLst>
              <a:ext uri="{FF2B5EF4-FFF2-40B4-BE49-F238E27FC236}">
                <a16:creationId xmlns:a16="http://schemas.microsoft.com/office/drawing/2014/main" id="{F7FC4D5F-17BA-4444-9C91-6AFDB494EB9F}"/>
              </a:ext>
            </a:extLst>
          </p:cNvPr>
          <p:cNvSpPr>
            <a:spLocks noGrp="1"/>
          </p:cNvSpPr>
          <p:nvPr>
            <p:ph idx="1"/>
          </p:nvPr>
        </p:nvSpPr>
        <p:spPr>
          <a:xfrm>
            <a:off x="162658" y="1196752"/>
            <a:ext cx="7269083" cy="5542328"/>
          </a:xfrm>
        </p:spPr>
        <p:txBody>
          <a:bodyPr>
            <a:normAutofit fontScale="85000" lnSpcReduction="20000"/>
          </a:bodyPr>
          <a:lstStyle/>
          <a:p>
            <a:r>
              <a:rPr lang="zh-CN" altLang="en-US"/>
              <a:t>我们强调</a:t>
            </a:r>
            <a:r>
              <a:rPr lang="en-US" altLang="zh-CN"/>
              <a:t>, </a:t>
            </a:r>
            <a:r>
              <a:rPr lang="zh-CN" altLang="en-US"/>
              <a:t>不要再</a:t>
            </a:r>
            <a:r>
              <a:rPr lang="en-US" altLang="zh-CN"/>
              <a:t>Mutation</a:t>
            </a:r>
            <a:r>
              <a:rPr lang="zh-CN" altLang="en-US"/>
              <a:t>中进行异步操作</a:t>
            </a:r>
            <a:r>
              <a:rPr lang="en-US" altLang="zh-CN"/>
              <a:t>.</a:t>
            </a:r>
          </a:p>
          <a:p>
            <a:pPr lvl="1"/>
            <a:r>
              <a:rPr lang="zh-CN" altLang="en-US"/>
              <a:t>但是某些情况</a:t>
            </a:r>
            <a:r>
              <a:rPr lang="en-US" altLang="zh-CN"/>
              <a:t>, </a:t>
            </a:r>
            <a:r>
              <a:rPr lang="zh-CN" altLang="en-US"/>
              <a:t>我们确实希望在</a:t>
            </a:r>
            <a:r>
              <a:rPr lang="en-US" altLang="zh-CN"/>
              <a:t>Vuex</a:t>
            </a:r>
            <a:r>
              <a:rPr lang="zh-CN" altLang="en-US"/>
              <a:t>中进行一些异步操作</a:t>
            </a:r>
            <a:r>
              <a:rPr lang="en-US" altLang="zh-CN"/>
              <a:t>, </a:t>
            </a:r>
            <a:r>
              <a:rPr lang="zh-CN" altLang="en-US"/>
              <a:t>比如网络请求</a:t>
            </a:r>
            <a:r>
              <a:rPr lang="en-US" altLang="zh-CN"/>
              <a:t>, </a:t>
            </a:r>
            <a:r>
              <a:rPr lang="zh-CN" altLang="en-US"/>
              <a:t>必然是异步的</a:t>
            </a:r>
            <a:r>
              <a:rPr lang="en-US" altLang="zh-CN"/>
              <a:t>. </a:t>
            </a:r>
            <a:r>
              <a:rPr lang="zh-CN" altLang="en-US"/>
              <a:t>这个时候怎么处理呢</a:t>
            </a:r>
            <a:r>
              <a:rPr lang="en-US" altLang="zh-CN"/>
              <a:t>?</a:t>
            </a:r>
          </a:p>
          <a:p>
            <a:pPr lvl="1"/>
            <a:r>
              <a:rPr lang="en-US" altLang="zh-CN"/>
              <a:t>Action</a:t>
            </a:r>
            <a:r>
              <a:rPr lang="zh-CN" altLang="en-US"/>
              <a:t>类似于</a:t>
            </a:r>
            <a:r>
              <a:rPr lang="en-US" altLang="zh-CN"/>
              <a:t>Mutation, </a:t>
            </a:r>
            <a:r>
              <a:rPr lang="zh-CN" altLang="en-US"/>
              <a:t>但是是用来代替</a:t>
            </a:r>
            <a:r>
              <a:rPr lang="en-US" altLang="zh-CN"/>
              <a:t>Mutation</a:t>
            </a:r>
            <a:r>
              <a:rPr lang="zh-CN" altLang="en-US"/>
              <a:t>进行异步操作的</a:t>
            </a:r>
            <a:r>
              <a:rPr lang="en-US" altLang="zh-CN"/>
              <a:t>.</a:t>
            </a:r>
          </a:p>
          <a:p>
            <a:r>
              <a:rPr lang="en-US" altLang="zh-CN"/>
              <a:t>Action</a:t>
            </a:r>
            <a:r>
              <a:rPr lang="zh-CN" altLang="en-US"/>
              <a:t>的基本使用代码如下</a:t>
            </a:r>
            <a:r>
              <a:rPr lang="en-US" altLang="zh-CN"/>
              <a:t>:</a:t>
            </a:r>
          </a:p>
          <a:p>
            <a:r>
              <a:rPr lang="en-US" altLang="zh-CN"/>
              <a:t>context</a:t>
            </a:r>
            <a:r>
              <a:rPr lang="zh-CN" altLang="en-US"/>
              <a:t>是什么</a:t>
            </a:r>
            <a:r>
              <a:rPr lang="en-US" altLang="zh-CN"/>
              <a:t>?</a:t>
            </a:r>
          </a:p>
          <a:p>
            <a:pPr lvl="1"/>
            <a:r>
              <a:rPr lang="en-US" altLang="zh-CN"/>
              <a:t>context</a:t>
            </a:r>
            <a:r>
              <a:rPr lang="zh-CN" altLang="en-US"/>
              <a:t>是和</a:t>
            </a:r>
            <a:r>
              <a:rPr lang="en-US" altLang="zh-CN"/>
              <a:t>store</a:t>
            </a:r>
            <a:r>
              <a:rPr lang="zh-CN" altLang="en-US"/>
              <a:t>对象具有相同方法和属性的对象</a:t>
            </a:r>
            <a:r>
              <a:rPr lang="en-US" altLang="zh-CN"/>
              <a:t>.</a:t>
            </a:r>
          </a:p>
          <a:p>
            <a:pPr lvl="1"/>
            <a:r>
              <a:rPr lang="zh-CN" altLang="en-US"/>
              <a:t>也就是说</a:t>
            </a:r>
            <a:r>
              <a:rPr lang="en-US" altLang="zh-CN"/>
              <a:t>, </a:t>
            </a:r>
            <a:r>
              <a:rPr lang="zh-CN" altLang="en-US"/>
              <a:t>我们可以通过</a:t>
            </a:r>
            <a:r>
              <a:rPr lang="en-US" altLang="zh-CN"/>
              <a:t>context</a:t>
            </a:r>
            <a:r>
              <a:rPr lang="zh-CN" altLang="en-US"/>
              <a:t>去进行</a:t>
            </a:r>
            <a:r>
              <a:rPr lang="en-US" altLang="zh-CN"/>
              <a:t>commit</a:t>
            </a:r>
            <a:r>
              <a:rPr lang="zh-CN" altLang="en-US"/>
              <a:t>相关的操作</a:t>
            </a:r>
            <a:r>
              <a:rPr lang="en-US" altLang="zh-CN"/>
              <a:t>, </a:t>
            </a:r>
            <a:r>
              <a:rPr lang="zh-CN" altLang="en-US"/>
              <a:t>也可以获取</a:t>
            </a:r>
            <a:r>
              <a:rPr lang="en-US" altLang="zh-CN"/>
              <a:t>context.state</a:t>
            </a:r>
            <a:r>
              <a:rPr lang="zh-CN" altLang="en-US"/>
              <a:t>等</a:t>
            </a:r>
            <a:r>
              <a:rPr lang="en-US" altLang="zh-CN"/>
              <a:t>.</a:t>
            </a:r>
          </a:p>
          <a:p>
            <a:pPr lvl="1"/>
            <a:r>
              <a:rPr lang="zh-CN" altLang="en-US"/>
              <a:t>但是注意</a:t>
            </a:r>
            <a:r>
              <a:rPr lang="en-US" altLang="zh-CN"/>
              <a:t>, </a:t>
            </a:r>
            <a:r>
              <a:rPr lang="zh-CN" altLang="en-US"/>
              <a:t>这里它们并不是同一个对象</a:t>
            </a:r>
            <a:r>
              <a:rPr lang="en-US" altLang="zh-CN"/>
              <a:t>, </a:t>
            </a:r>
            <a:r>
              <a:rPr lang="zh-CN" altLang="en-US"/>
              <a:t>为什么呢</a:t>
            </a:r>
            <a:r>
              <a:rPr lang="en-US" altLang="zh-CN"/>
              <a:t>? </a:t>
            </a:r>
            <a:r>
              <a:rPr lang="zh-CN" altLang="en-US"/>
              <a:t>我们后面学习</a:t>
            </a:r>
            <a:r>
              <a:rPr lang="en-US" altLang="zh-CN"/>
              <a:t>Modules</a:t>
            </a:r>
            <a:r>
              <a:rPr lang="zh-CN" altLang="en-US"/>
              <a:t>的时候</a:t>
            </a:r>
            <a:r>
              <a:rPr lang="en-US" altLang="zh-CN"/>
              <a:t>, </a:t>
            </a:r>
            <a:r>
              <a:rPr lang="zh-CN" altLang="en-US"/>
              <a:t>再具体说</a:t>
            </a:r>
            <a:r>
              <a:rPr lang="en-US" altLang="zh-CN"/>
              <a:t>.</a:t>
            </a:r>
          </a:p>
          <a:p>
            <a:r>
              <a:rPr lang="zh-CN" altLang="en-US"/>
              <a:t>这样的代码是否多此一举呢</a:t>
            </a:r>
            <a:r>
              <a:rPr lang="en-US" altLang="zh-CN"/>
              <a:t>?</a:t>
            </a:r>
          </a:p>
          <a:p>
            <a:pPr lvl="1"/>
            <a:r>
              <a:rPr lang="zh-CN" altLang="en-US"/>
              <a:t>我们定义了</a:t>
            </a:r>
            <a:r>
              <a:rPr lang="en-US" altLang="zh-CN"/>
              <a:t>actions, </a:t>
            </a:r>
            <a:r>
              <a:rPr lang="zh-CN" altLang="en-US"/>
              <a:t>然后又在</a:t>
            </a:r>
            <a:r>
              <a:rPr lang="en-US" altLang="zh-CN"/>
              <a:t>actions</a:t>
            </a:r>
            <a:r>
              <a:rPr lang="zh-CN" altLang="en-US"/>
              <a:t>中去进行</a:t>
            </a:r>
            <a:r>
              <a:rPr lang="en-US" altLang="zh-CN"/>
              <a:t>commit, </a:t>
            </a:r>
            <a:r>
              <a:rPr lang="zh-CN" altLang="en-US"/>
              <a:t>这不是脱裤放屁吗</a:t>
            </a:r>
            <a:r>
              <a:rPr lang="en-US" altLang="zh-CN"/>
              <a:t>?</a:t>
            </a:r>
          </a:p>
          <a:p>
            <a:pPr lvl="1"/>
            <a:r>
              <a:rPr lang="zh-CN" altLang="en-US"/>
              <a:t>事实上并不是这样</a:t>
            </a:r>
            <a:r>
              <a:rPr lang="en-US" altLang="zh-CN"/>
              <a:t>, </a:t>
            </a:r>
            <a:r>
              <a:rPr lang="zh-CN" altLang="en-US"/>
              <a:t>如果在</a:t>
            </a:r>
            <a:r>
              <a:rPr lang="en-US" altLang="zh-CN"/>
              <a:t>Vuex</a:t>
            </a:r>
            <a:r>
              <a:rPr lang="zh-CN" altLang="en-US"/>
              <a:t>中有异步操作</a:t>
            </a:r>
            <a:r>
              <a:rPr lang="en-US" altLang="zh-CN"/>
              <a:t>, </a:t>
            </a:r>
            <a:r>
              <a:rPr lang="zh-CN" altLang="en-US"/>
              <a:t>那么我们就可以在</a:t>
            </a:r>
            <a:r>
              <a:rPr lang="en-US" altLang="zh-CN"/>
              <a:t>actions</a:t>
            </a:r>
            <a:r>
              <a:rPr lang="zh-CN" altLang="en-US"/>
              <a:t>中完成了</a:t>
            </a:r>
            <a:r>
              <a:rPr lang="en-US" altLang="zh-CN"/>
              <a:t>.</a:t>
            </a:r>
          </a:p>
          <a:p>
            <a:endParaRPr lang="zh-CN" altLang="en-US"/>
          </a:p>
        </p:txBody>
      </p:sp>
      <p:pic>
        <p:nvPicPr>
          <p:cNvPr id="4098" name="Picture 2" descr="img">
            <a:extLst>
              <a:ext uri="{FF2B5EF4-FFF2-40B4-BE49-F238E27FC236}">
                <a16:creationId xmlns:a16="http://schemas.microsoft.com/office/drawing/2014/main" id="{3AA34DC2-7B48-491D-A339-D9E087CA00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4643" y="3157680"/>
            <a:ext cx="4571610" cy="3621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2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098"/>
                                        </p:tgtEl>
                                        <p:attrNameLst>
                                          <p:attrName>style.visibility</p:attrName>
                                        </p:attrNameLst>
                                      </p:cBhvr>
                                      <p:to>
                                        <p:strVal val="visible"/>
                                      </p:to>
                                    </p:set>
                                    <p:animEffect transition="in" filter="blinds(horizontal)">
                                      <p:cBhvr>
                                        <p:cTn id="23" dur="500"/>
                                        <p:tgtEl>
                                          <p:spTgt spid="409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linds(horizontal)">
                                      <p:cBhvr>
                                        <p:cTn id="28" dur="500"/>
                                        <p:tgtEl>
                                          <p:spTgt spid="3">
                                            <p:txEl>
                                              <p:pRg st="4" end="4"/>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blinds(horizontal)">
                                      <p:cBhvr>
                                        <p:cTn id="31" dur="500"/>
                                        <p:tgtEl>
                                          <p:spTgt spid="3">
                                            <p:txEl>
                                              <p:pRg st="5" end="5"/>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blinds(horizontal)">
                                      <p:cBhvr>
                                        <p:cTn id="34" dur="500"/>
                                        <p:tgtEl>
                                          <p:spTgt spid="3">
                                            <p:txEl>
                                              <p:pRg st="6" end="6"/>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blinds(horizontal)">
                                      <p:cBhvr>
                                        <p:cTn id="45" dur="500"/>
                                        <p:tgtEl>
                                          <p:spTgt spid="3">
                                            <p:txEl>
                                              <p:pRg st="9" end="9"/>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blinds(horizontal)">
                                      <p:cBhvr>
                                        <p:cTn id="4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84BAE7-2344-4FD0-9016-09FA3EF84B58}"/>
              </a:ext>
            </a:extLst>
          </p:cNvPr>
          <p:cNvSpPr>
            <a:spLocks noGrp="1"/>
          </p:cNvSpPr>
          <p:nvPr>
            <p:ph type="title"/>
          </p:nvPr>
        </p:nvSpPr>
        <p:spPr/>
        <p:txBody>
          <a:bodyPr/>
          <a:lstStyle/>
          <a:p>
            <a:r>
              <a:rPr lang="en-US" altLang="zh-CN"/>
              <a:t>Action</a:t>
            </a:r>
            <a:r>
              <a:rPr lang="zh-CN" altLang="en-US"/>
              <a:t>的分发</a:t>
            </a:r>
          </a:p>
        </p:txBody>
      </p:sp>
      <p:sp>
        <p:nvSpPr>
          <p:cNvPr id="3" name="内容占位符 2">
            <a:extLst>
              <a:ext uri="{FF2B5EF4-FFF2-40B4-BE49-F238E27FC236}">
                <a16:creationId xmlns:a16="http://schemas.microsoft.com/office/drawing/2014/main" id="{71E8ED73-9E7B-4CB7-96E7-D4303B67CF2B}"/>
              </a:ext>
            </a:extLst>
          </p:cNvPr>
          <p:cNvSpPr>
            <a:spLocks noGrp="1"/>
          </p:cNvSpPr>
          <p:nvPr>
            <p:ph idx="1"/>
          </p:nvPr>
        </p:nvSpPr>
        <p:spPr/>
        <p:txBody>
          <a:bodyPr/>
          <a:lstStyle/>
          <a:p>
            <a:r>
              <a:rPr lang="zh-CN" altLang="en-US"/>
              <a:t>在</a:t>
            </a:r>
            <a:r>
              <a:rPr lang="en-US" altLang="zh-CN"/>
              <a:t>Vue</a:t>
            </a:r>
            <a:r>
              <a:rPr lang="zh-CN" altLang="en-US"/>
              <a:t>组件中</a:t>
            </a:r>
            <a:r>
              <a:rPr lang="en-US" altLang="zh-CN"/>
              <a:t>, </a:t>
            </a:r>
            <a:r>
              <a:rPr lang="zh-CN" altLang="en-US"/>
              <a:t>如果我们调用</a:t>
            </a:r>
            <a:r>
              <a:rPr lang="en-US" altLang="zh-CN"/>
              <a:t>action</a:t>
            </a:r>
            <a:r>
              <a:rPr lang="zh-CN" altLang="en-US"/>
              <a:t>中的方法</a:t>
            </a:r>
            <a:r>
              <a:rPr lang="en-US" altLang="zh-CN"/>
              <a:t>, </a:t>
            </a:r>
            <a:r>
              <a:rPr lang="zh-CN" altLang="en-US"/>
              <a:t>那么就需要使用</a:t>
            </a:r>
            <a:r>
              <a:rPr lang="en-US" altLang="zh-CN"/>
              <a:t>dispatch</a:t>
            </a:r>
          </a:p>
          <a:p>
            <a:endParaRPr lang="en-US" altLang="zh-CN"/>
          </a:p>
          <a:p>
            <a:endParaRPr lang="en-US" altLang="zh-CN"/>
          </a:p>
          <a:p>
            <a:endParaRPr lang="en-US" altLang="zh-CN"/>
          </a:p>
          <a:p>
            <a:endParaRPr lang="en-US" altLang="zh-CN"/>
          </a:p>
          <a:p>
            <a:r>
              <a:rPr lang="zh-CN" altLang="en-US"/>
              <a:t>同样的</a:t>
            </a:r>
            <a:r>
              <a:rPr lang="en-US" altLang="zh-CN"/>
              <a:t>, </a:t>
            </a:r>
            <a:r>
              <a:rPr lang="zh-CN" altLang="en-US"/>
              <a:t>也是支持传递</a:t>
            </a:r>
            <a:r>
              <a:rPr lang="en-US" altLang="zh-CN"/>
              <a:t>payload</a:t>
            </a:r>
            <a:endParaRPr lang="zh-CN" altLang="en-US"/>
          </a:p>
        </p:txBody>
      </p:sp>
      <p:pic>
        <p:nvPicPr>
          <p:cNvPr id="5122" name="Picture 2" descr="img">
            <a:extLst>
              <a:ext uri="{FF2B5EF4-FFF2-40B4-BE49-F238E27FC236}">
                <a16:creationId xmlns:a16="http://schemas.microsoft.com/office/drawing/2014/main" id="{DA97627F-2F8C-4446-A7A5-528B29563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482" y="1777394"/>
            <a:ext cx="5862638" cy="15144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g">
            <a:extLst>
              <a:ext uri="{FF2B5EF4-FFF2-40B4-BE49-F238E27FC236}">
                <a16:creationId xmlns:a16="http://schemas.microsoft.com/office/drawing/2014/main" id="{22052F4D-EB90-4728-AFB4-DFF343FA07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3433" y="2534632"/>
            <a:ext cx="4997749" cy="3576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974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blinds(horizontal)">
                                      <p:cBhvr>
                                        <p:cTn id="12" dur="500"/>
                                        <p:tgtEl>
                                          <p:spTgt spid="51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124"/>
                                        </p:tgtEl>
                                        <p:attrNameLst>
                                          <p:attrName>style.visibility</p:attrName>
                                        </p:attrNameLst>
                                      </p:cBhvr>
                                      <p:to>
                                        <p:strVal val="visible"/>
                                      </p:to>
                                    </p:set>
                                    <p:animEffect transition="in" filter="blinds(horizontal)">
                                      <p:cBhvr>
                                        <p:cTn id="22"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1141E2-0015-4662-B34D-399C43C7E438}"/>
              </a:ext>
            </a:extLst>
          </p:cNvPr>
          <p:cNvSpPr>
            <a:spLocks noGrp="1"/>
          </p:cNvSpPr>
          <p:nvPr>
            <p:ph type="title"/>
          </p:nvPr>
        </p:nvSpPr>
        <p:spPr/>
        <p:txBody>
          <a:bodyPr>
            <a:normAutofit/>
          </a:bodyPr>
          <a:lstStyle/>
          <a:p>
            <a:r>
              <a:rPr lang="en-US" altLang="zh-CN"/>
              <a:t>Action</a:t>
            </a:r>
            <a:r>
              <a:rPr lang="zh-CN" altLang="en-US"/>
              <a:t>返回的</a:t>
            </a:r>
            <a:r>
              <a:rPr lang="en-US" altLang="zh-CN"/>
              <a:t>Promise</a:t>
            </a:r>
            <a:endParaRPr lang="zh-CN" altLang="en-US"/>
          </a:p>
        </p:txBody>
      </p:sp>
      <p:sp>
        <p:nvSpPr>
          <p:cNvPr id="3" name="内容占位符 2">
            <a:extLst>
              <a:ext uri="{FF2B5EF4-FFF2-40B4-BE49-F238E27FC236}">
                <a16:creationId xmlns:a16="http://schemas.microsoft.com/office/drawing/2014/main" id="{10C666D3-EF5B-44EB-A673-E8AC53E8AEF6}"/>
              </a:ext>
            </a:extLst>
          </p:cNvPr>
          <p:cNvSpPr>
            <a:spLocks noGrp="1"/>
          </p:cNvSpPr>
          <p:nvPr>
            <p:ph idx="1"/>
          </p:nvPr>
        </p:nvSpPr>
        <p:spPr/>
        <p:txBody>
          <a:bodyPr/>
          <a:lstStyle/>
          <a:p>
            <a:r>
              <a:rPr lang="zh-CN" altLang="en-US"/>
              <a:t>前面我们学习</a:t>
            </a:r>
            <a:r>
              <a:rPr lang="en-US" altLang="zh-CN"/>
              <a:t>ES6</a:t>
            </a:r>
            <a:r>
              <a:rPr lang="zh-CN" altLang="en-US"/>
              <a:t>语法的时候说过</a:t>
            </a:r>
            <a:r>
              <a:rPr lang="en-US" altLang="zh-CN"/>
              <a:t>, Promise</a:t>
            </a:r>
            <a:r>
              <a:rPr lang="zh-CN" altLang="en-US"/>
              <a:t>经常用于异步操作</a:t>
            </a:r>
            <a:r>
              <a:rPr lang="en-US" altLang="zh-CN"/>
              <a:t>.</a:t>
            </a:r>
          </a:p>
          <a:p>
            <a:pPr lvl="1"/>
            <a:r>
              <a:rPr lang="zh-CN" altLang="en-US"/>
              <a:t>在</a:t>
            </a:r>
            <a:r>
              <a:rPr lang="en-US" altLang="zh-CN"/>
              <a:t>Action</a:t>
            </a:r>
            <a:r>
              <a:rPr lang="zh-CN" altLang="en-US"/>
              <a:t>中</a:t>
            </a:r>
            <a:r>
              <a:rPr lang="en-US" altLang="zh-CN"/>
              <a:t>, </a:t>
            </a:r>
            <a:r>
              <a:rPr lang="zh-CN" altLang="en-US"/>
              <a:t>我们可以将异步操作放在一个</a:t>
            </a:r>
            <a:r>
              <a:rPr lang="en-US" altLang="zh-CN"/>
              <a:t>Promise</a:t>
            </a:r>
            <a:r>
              <a:rPr lang="zh-CN" altLang="en-US"/>
              <a:t>中</a:t>
            </a:r>
            <a:r>
              <a:rPr lang="en-US" altLang="zh-CN"/>
              <a:t>, </a:t>
            </a:r>
            <a:r>
              <a:rPr lang="zh-CN" altLang="en-US"/>
              <a:t>并且在成功或者失败后</a:t>
            </a:r>
            <a:r>
              <a:rPr lang="en-US" altLang="zh-CN"/>
              <a:t>, </a:t>
            </a:r>
            <a:r>
              <a:rPr lang="zh-CN" altLang="en-US"/>
              <a:t>调用对应的</a:t>
            </a:r>
            <a:r>
              <a:rPr lang="en-US" altLang="zh-CN"/>
              <a:t>resolve</a:t>
            </a:r>
            <a:r>
              <a:rPr lang="zh-CN" altLang="en-US"/>
              <a:t>或</a:t>
            </a:r>
            <a:r>
              <a:rPr lang="en-US" altLang="zh-CN"/>
              <a:t>reject.</a:t>
            </a:r>
          </a:p>
          <a:p>
            <a:r>
              <a:rPr lang="en-US" altLang="zh-CN"/>
              <a:t>OK, </a:t>
            </a:r>
            <a:r>
              <a:rPr lang="zh-CN" altLang="en-US"/>
              <a:t>我们来看下面的代码</a:t>
            </a:r>
            <a:r>
              <a:rPr lang="en-US" altLang="zh-CN"/>
              <a:t>:</a:t>
            </a:r>
          </a:p>
          <a:p>
            <a:endParaRPr lang="zh-CN" altLang="en-US"/>
          </a:p>
        </p:txBody>
      </p:sp>
      <p:pic>
        <p:nvPicPr>
          <p:cNvPr id="6146" name="Picture 2" descr="img">
            <a:extLst>
              <a:ext uri="{FF2B5EF4-FFF2-40B4-BE49-F238E27FC236}">
                <a16:creationId xmlns:a16="http://schemas.microsoft.com/office/drawing/2014/main" id="{D94B49FA-9215-459B-B522-DD70AF1971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795" y="2643330"/>
            <a:ext cx="5829300" cy="24003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g">
            <a:extLst>
              <a:ext uri="{FF2B5EF4-FFF2-40B4-BE49-F238E27FC236}">
                <a16:creationId xmlns:a16="http://schemas.microsoft.com/office/drawing/2014/main" id="{CDFB74D2-608C-4956-8CC4-18E7013801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795" y="5100954"/>
            <a:ext cx="5791200" cy="169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725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146"/>
                                        </p:tgtEl>
                                        <p:attrNameLst>
                                          <p:attrName>style.visibility</p:attrName>
                                        </p:attrNameLst>
                                      </p:cBhvr>
                                      <p:to>
                                        <p:strVal val="visible"/>
                                      </p:to>
                                    </p:set>
                                    <p:animEffect transition="in" filter="blinds(horizontal)">
                                      <p:cBhvr>
                                        <p:cTn id="20" dur="500"/>
                                        <p:tgtEl>
                                          <p:spTgt spid="614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148"/>
                                        </p:tgtEl>
                                        <p:attrNameLst>
                                          <p:attrName>style.visibility</p:attrName>
                                        </p:attrNameLst>
                                      </p:cBhvr>
                                      <p:to>
                                        <p:strVal val="visible"/>
                                      </p:to>
                                    </p:set>
                                    <p:animEffect transition="in" filter="blinds(horizontal)">
                                      <p:cBhvr>
                                        <p:cTn id="25"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2287AE-5FBB-4A7A-BFB2-263D0268952E}"/>
              </a:ext>
            </a:extLst>
          </p:cNvPr>
          <p:cNvSpPr>
            <a:spLocks noGrp="1"/>
          </p:cNvSpPr>
          <p:nvPr>
            <p:ph type="title"/>
          </p:nvPr>
        </p:nvSpPr>
        <p:spPr/>
        <p:txBody>
          <a:bodyPr/>
          <a:lstStyle/>
          <a:p>
            <a:r>
              <a:rPr lang="zh-CN" altLang="en-US"/>
              <a:t>认识</a:t>
            </a:r>
            <a:r>
              <a:rPr lang="en-US" altLang="zh-CN"/>
              <a:t>Module</a:t>
            </a:r>
            <a:endParaRPr lang="zh-CN" altLang="en-US"/>
          </a:p>
        </p:txBody>
      </p:sp>
      <p:sp>
        <p:nvSpPr>
          <p:cNvPr id="3" name="内容占位符 2">
            <a:extLst>
              <a:ext uri="{FF2B5EF4-FFF2-40B4-BE49-F238E27FC236}">
                <a16:creationId xmlns:a16="http://schemas.microsoft.com/office/drawing/2014/main" id="{34AA76FD-8AF3-4D08-8F5C-599D6DB31B94}"/>
              </a:ext>
            </a:extLst>
          </p:cNvPr>
          <p:cNvSpPr>
            <a:spLocks noGrp="1"/>
          </p:cNvSpPr>
          <p:nvPr>
            <p:ph idx="1"/>
          </p:nvPr>
        </p:nvSpPr>
        <p:spPr>
          <a:xfrm>
            <a:off x="162658" y="1196752"/>
            <a:ext cx="6318824" cy="5542328"/>
          </a:xfrm>
          <a:ln>
            <a:solidFill>
              <a:schemeClr val="accent1"/>
            </a:solidFill>
          </a:ln>
        </p:spPr>
        <p:txBody>
          <a:bodyPr/>
          <a:lstStyle/>
          <a:p>
            <a:r>
              <a:rPr lang="en-US" altLang="zh-CN"/>
              <a:t>Module</a:t>
            </a:r>
            <a:r>
              <a:rPr lang="zh-CN" altLang="en-US"/>
              <a:t>是模块的意思</a:t>
            </a:r>
            <a:r>
              <a:rPr lang="en-US" altLang="zh-CN"/>
              <a:t>, </a:t>
            </a:r>
            <a:r>
              <a:rPr lang="zh-CN" altLang="en-US"/>
              <a:t>为什么在</a:t>
            </a:r>
            <a:r>
              <a:rPr lang="en-US" altLang="zh-CN"/>
              <a:t>Vuex</a:t>
            </a:r>
            <a:r>
              <a:rPr lang="zh-CN" altLang="en-US"/>
              <a:t>中我们要使用模块呢</a:t>
            </a:r>
            <a:r>
              <a:rPr lang="en-US" altLang="zh-CN"/>
              <a:t>?</a:t>
            </a:r>
          </a:p>
          <a:p>
            <a:pPr lvl="1"/>
            <a:r>
              <a:rPr lang="en-US" altLang="zh-CN"/>
              <a:t>Vue</a:t>
            </a:r>
            <a:r>
              <a:rPr lang="zh-CN" altLang="en-US"/>
              <a:t>使用单一状态树</a:t>
            </a:r>
            <a:r>
              <a:rPr lang="en-US" altLang="zh-CN"/>
              <a:t>,</a:t>
            </a:r>
            <a:r>
              <a:rPr lang="zh-CN" altLang="en-US"/>
              <a:t>那么也意味着很多状态都会交给</a:t>
            </a:r>
            <a:r>
              <a:rPr lang="en-US" altLang="zh-CN"/>
              <a:t>Vuex</a:t>
            </a:r>
            <a:r>
              <a:rPr lang="zh-CN" altLang="en-US"/>
              <a:t>来管理</a:t>
            </a:r>
            <a:r>
              <a:rPr lang="en-US" altLang="zh-CN"/>
              <a:t>.</a:t>
            </a:r>
          </a:p>
          <a:p>
            <a:pPr lvl="1"/>
            <a:r>
              <a:rPr lang="zh-CN" altLang="en-US"/>
              <a:t>当应用变得非常复杂时</a:t>
            </a:r>
            <a:r>
              <a:rPr lang="en-US" altLang="zh-CN"/>
              <a:t>,store</a:t>
            </a:r>
            <a:r>
              <a:rPr lang="zh-CN" altLang="en-US"/>
              <a:t>对象就有可能变得相当臃肿</a:t>
            </a:r>
            <a:r>
              <a:rPr lang="en-US" altLang="zh-CN"/>
              <a:t>.</a:t>
            </a:r>
          </a:p>
          <a:p>
            <a:pPr lvl="1"/>
            <a:r>
              <a:rPr lang="zh-CN" altLang="en-US"/>
              <a:t>为了解决这个问题</a:t>
            </a:r>
            <a:r>
              <a:rPr lang="en-US" altLang="zh-CN"/>
              <a:t>, Vuex</a:t>
            </a:r>
            <a:r>
              <a:rPr lang="zh-CN" altLang="en-US"/>
              <a:t>允许我们将</a:t>
            </a:r>
            <a:r>
              <a:rPr lang="en-US" altLang="zh-CN"/>
              <a:t>store</a:t>
            </a:r>
            <a:r>
              <a:rPr lang="zh-CN" altLang="en-US"/>
              <a:t>分割成模块</a:t>
            </a:r>
            <a:r>
              <a:rPr lang="en-US" altLang="zh-CN"/>
              <a:t>(Module), </a:t>
            </a:r>
            <a:r>
              <a:rPr lang="zh-CN" altLang="en-US"/>
              <a:t>而每个模块拥有自己的</a:t>
            </a:r>
            <a:r>
              <a:rPr lang="en-US" altLang="zh-CN"/>
              <a:t>state</a:t>
            </a:r>
            <a:r>
              <a:rPr lang="zh-CN" altLang="en-US"/>
              <a:t>、</a:t>
            </a:r>
            <a:r>
              <a:rPr lang="en-US" altLang="zh-CN"/>
              <a:t>mutation</a:t>
            </a:r>
            <a:r>
              <a:rPr lang="zh-CN" altLang="en-US"/>
              <a:t>、</a:t>
            </a:r>
            <a:r>
              <a:rPr lang="en-US" altLang="zh-CN"/>
              <a:t>action</a:t>
            </a:r>
            <a:r>
              <a:rPr lang="zh-CN" altLang="en-US"/>
              <a:t>、</a:t>
            </a:r>
            <a:r>
              <a:rPr lang="en-US" altLang="zh-CN"/>
              <a:t>getters</a:t>
            </a:r>
            <a:r>
              <a:rPr lang="zh-CN" altLang="en-US"/>
              <a:t>等</a:t>
            </a:r>
          </a:p>
          <a:p>
            <a:endParaRPr lang="en-US" altLang="zh-CN"/>
          </a:p>
          <a:p>
            <a:r>
              <a:rPr lang="zh-CN" altLang="en-US"/>
              <a:t>我们按照什么样的方式来组织模块呢</a:t>
            </a:r>
            <a:r>
              <a:rPr lang="en-US" altLang="zh-CN"/>
              <a:t>? </a:t>
            </a:r>
          </a:p>
          <a:p>
            <a:pPr lvl="1"/>
            <a:r>
              <a:rPr lang="zh-CN" altLang="en-US"/>
              <a:t>我们来看左边的代码</a:t>
            </a:r>
          </a:p>
        </p:txBody>
      </p:sp>
      <p:pic>
        <p:nvPicPr>
          <p:cNvPr id="4" name="图片 3">
            <a:extLst>
              <a:ext uri="{FF2B5EF4-FFF2-40B4-BE49-F238E27FC236}">
                <a16:creationId xmlns:a16="http://schemas.microsoft.com/office/drawing/2014/main" id="{57E20D69-2909-4A3E-964E-062821C72E74}"/>
              </a:ext>
            </a:extLst>
          </p:cNvPr>
          <p:cNvPicPr>
            <a:picLocks noChangeAspect="1"/>
          </p:cNvPicPr>
          <p:nvPr/>
        </p:nvPicPr>
        <p:blipFill>
          <a:blip r:embed="rId2"/>
          <a:stretch>
            <a:fillRect/>
          </a:stretch>
        </p:blipFill>
        <p:spPr>
          <a:xfrm>
            <a:off x="6738377" y="1529516"/>
            <a:ext cx="5133975" cy="4876800"/>
          </a:xfrm>
          <a:prstGeom prst="rect">
            <a:avLst/>
          </a:prstGeom>
        </p:spPr>
      </p:pic>
    </p:spTree>
    <p:extLst>
      <p:ext uri="{BB962C8B-B14F-4D97-AF65-F5344CB8AC3E}">
        <p14:creationId xmlns:p14="http://schemas.microsoft.com/office/powerpoint/2010/main" val="2436147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linds(horizontal)">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97914-9B7F-4F7D-8430-D7B3C16C27E9}"/>
              </a:ext>
            </a:extLst>
          </p:cNvPr>
          <p:cNvSpPr>
            <a:spLocks noGrp="1"/>
          </p:cNvSpPr>
          <p:nvPr>
            <p:ph type="title"/>
          </p:nvPr>
        </p:nvSpPr>
        <p:spPr/>
        <p:txBody>
          <a:bodyPr/>
          <a:lstStyle/>
          <a:p>
            <a:r>
              <a:rPr lang="en-US" altLang="zh-CN"/>
              <a:t>Module</a:t>
            </a:r>
            <a:r>
              <a:rPr lang="zh-CN" altLang="en-US"/>
              <a:t>局部状态</a:t>
            </a:r>
          </a:p>
        </p:txBody>
      </p:sp>
      <p:sp>
        <p:nvSpPr>
          <p:cNvPr id="3" name="内容占位符 2">
            <a:extLst>
              <a:ext uri="{FF2B5EF4-FFF2-40B4-BE49-F238E27FC236}">
                <a16:creationId xmlns:a16="http://schemas.microsoft.com/office/drawing/2014/main" id="{B4B18ECF-F110-4ACE-A23A-B640B052F29F}"/>
              </a:ext>
            </a:extLst>
          </p:cNvPr>
          <p:cNvSpPr>
            <a:spLocks noGrp="1"/>
          </p:cNvSpPr>
          <p:nvPr>
            <p:ph idx="1"/>
          </p:nvPr>
        </p:nvSpPr>
        <p:spPr/>
        <p:txBody>
          <a:bodyPr/>
          <a:lstStyle/>
          <a:p>
            <a:r>
              <a:rPr lang="zh-CN" altLang="en-US"/>
              <a:t>上面的代码中</a:t>
            </a:r>
            <a:r>
              <a:rPr lang="en-US" altLang="zh-CN"/>
              <a:t>, </a:t>
            </a:r>
            <a:r>
              <a:rPr lang="zh-CN" altLang="en-US"/>
              <a:t>我们已经有了整体的组织结构</a:t>
            </a:r>
            <a:r>
              <a:rPr lang="en-US" altLang="zh-CN"/>
              <a:t>, </a:t>
            </a:r>
            <a:r>
              <a:rPr lang="zh-CN" altLang="en-US"/>
              <a:t>下面我们来看看具体的局部模块中的代码如何书写</a:t>
            </a:r>
            <a:r>
              <a:rPr lang="en-US" altLang="zh-CN"/>
              <a:t>.</a:t>
            </a:r>
          </a:p>
          <a:p>
            <a:pPr lvl="1"/>
            <a:r>
              <a:rPr lang="zh-CN" altLang="en-US"/>
              <a:t>我们在</a:t>
            </a:r>
            <a:r>
              <a:rPr lang="en-US" altLang="zh-CN"/>
              <a:t>moduleA</a:t>
            </a:r>
            <a:r>
              <a:rPr lang="zh-CN" altLang="en-US"/>
              <a:t>中添加</a:t>
            </a:r>
            <a:r>
              <a:rPr lang="en-US" altLang="zh-CN"/>
              <a:t>state</a:t>
            </a:r>
            <a:r>
              <a:rPr lang="zh-CN" altLang="en-US"/>
              <a:t>、</a:t>
            </a:r>
            <a:r>
              <a:rPr lang="en-US" altLang="zh-CN"/>
              <a:t>mutations</a:t>
            </a:r>
            <a:r>
              <a:rPr lang="zh-CN" altLang="en-US"/>
              <a:t>、</a:t>
            </a:r>
            <a:r>
              <a:rPr lang="en-US" altLang="zh-CN"/>
              <a:t>getters</a:t>
            </a:r>
          </a:p>
          <a:p>
            <a:pPr lvl="1"/>
            <a:r>
              <a:rPr lang="en-US" altLang="zh-CN"/>
              <a:t>mutation</a:t>
            </a:r>
            <a:r>
              <a:rPr lang="zh-CN" altLang="en-US"/>
              <a:t>和</a:t>
            </a:r>
            <a:r>
              <a:rPr lang="en-US" altLang="zh-CN"/>
              <a:t>getters</a:t>
            </a:r>
            <a:r>
              <a:rPr lang="zh-CN" altLang="en-US"/>
              <a:t>接收的第一个参数是局部状态对象</a:t>
            </a:r>
          </a:p>
          <a:p>
            <a:endParaRPr lang="zh-CN" altLang="en-US"/>
          </a:p>
        </p:txBody>
      </p:sp>
      <p:pic>
        <p:nvPicPr>
          <p:cNvPr id="4" name="图片 3">
            <a:extLst>
              <a:ext uri="{FF2B5EF4-FFF2-40B4-BE49-F238E27FC236}">
                <a16:creationId xmlns:a16="http://schemas.microsoft.com/office/drawing/2014/main" id="{88136F7A-220E-4FC2-9DAB-BCA1622C7581}"/>
              </a:ext>
            </a:extLst>
          </p:cNvPr>
          <p:cNvPicPr>
            <a:picLocks noChangeAspect="1"/>
          </p:cNvPicPr>
          <p:nvPr/>
        </p:nvPicPr>
        <p:blipFill>
          <a:blip r:embed="rId2"/>
          <a:stretch>
            <a:fillRect/>
          </a:stretch>
        </p:blipFill>
        <p:spPr>
          <a:xfrm>
            <a:off x="221316" y="2747122"/>
            <a:ext cx="3355601" cy="3951134"/>
          </a:xfrm>
          <a:prstGeom prst="rect">
            <a:avLst/>
          </a:prstGeom>
        </p:spPr>
      </p:pic>
      <p:pic>
        <p:nvPicPr>
          <p:cNvPr id="5" name="图片 4">
            <a:extLst>
              <a:ext uri="{FF2B5EF4-FFF2-40B4-BE49-F238E27FC236}">
                <a16:creationId xmlns:a16="http://schemas.microsoft.com/office/drawing/2014/main" id="{DE7E6E5D-98B5-473E-9093-7E128697EC14}"/>
              </a:ext>
            </a:extLst>
          </p:cNvPr>
          <p:cNvPicPr>
            <a:picLocks noChangeAspect="1"/>
          </p:cNvPicPr>
          <p:nvPr/>
        </p:nvPicPr>
        <p:blipFill>
          <a:blip r:embed="rId3"/>
          <a:stretch>
            <a:fillRect/>
          </a:stretch>
        </p:blipFill>
        <p:spPr>
          <a:xfrm>
            <a:off x="3711007" y="2784101"/>
            <a:ext cx="4381500" cy="3790950"/>
          </a:xfrm>
          <a:prstGeom prst="rect">
            <a:avLst/>
          </a:prstGeom>
        </p:spPr>
      </p:pic>
      <p:sp>
        <p:nvSpPr>
          <p:cNvPr id="6" name="文本框 5">
            <a:extLst>
              <a:ext uri="{FF2B5EF4-FFF2-40B4-BE49-F238E27FC236}">
                <a16:creationId xmlns:a16="http://schemas.microsoft.com/office/drawing/2014/main" id="{619D6F65-4425-4DE7-8024-CE4E89C86534}"/>
              </a:ext>
            </a:extLst>
          </p:cNvPr>
          <p:cNvSpPr txBox="1"/>
          <p:nvPr/>
        </p:nvSpPr>
        <p:spPr>
          <a:xfrm>
            <a:off x="8304506" y="3384175"/>
            <a:ext cx="3724836" cy="2122376"/>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a:t>注意</a:t>
            </a:r>
            <a:r>
              <a:rPr lang="en-US" altLang="zh-CN"/>
              <a:t>:</a:t>
            </a:r>
          </a:p>
          <a:p>
            <a:pPr marL="285750" indent="-285750">
              <a:lnSpc>
                <a:spcPct val="150000"/>
              </a:lnSpc>
              <a:buFont typeface="Wingdings" panose="05000000000000000000" pitchFamily="2" charset="2"/>
              <a:buChar char="Ø"/>
            </a:pPr>
            <a:r>
              <a:rPr lang="zh-CN" altLang="en-US"/>
              <a:t>虽然</a:t>
            </a:r>
            <a:r>
              <a:rPr lang="en-US" altLang="zh-CN"/>
              <a:t>, </a:t>
            </a:r>
            <a:r>
              <a:rPr lang="zh-CN" altLang="en-US"/>
              <a:t>我们的</a:t>
            </a:r>
            <a:r>
              <a:rPr lang="en-US" altLang="zh-CN"/>
              <a:t>doubleCount</a:t>
            </a:r>
            <a:r>
              <a:rPr lang="zh-CN" altLang="en-US"/>
              <a:t>和</a:t>
            </a:r>
            <a:r>
              <a:rPr lang="en-US" altLang="zh-CN"/>
              <a:t>increment</a:t>
            </a:r>
            <a:r>
              <a:rPr lang="zh-CN" altLang="en-US"/>
              <a:t>都是定义在对象内部的</a:t>
            </a:r>
            <a:r>
              <a:rPr lang="en-US" altLang="zh-CN"/>
              <a:t>.</a:t>
            </a:r>
          </a:p>
          <a:p>
            <a:pPr marL="285750" indent="-285750">
              <a:lnSpc>
                <a:spcPct val="150000"/>
              </a:lnSpc>
              <a:buFont typeface="Wingdings" panose="05000000000000000000" pitchFamily="2" charset="2"/>
              <a:buChar char="Ø"/>
            </a:pPr>
            <a:r>
              <a:rPr lang="zh-CN" altLang="en-US"/>
              <a:t>但是在调用的时候</a:t>
            </a:r>
            <a:r>
              <a:rPr lang="en-US" altLang="zh-CN"/>
              <a:t>, </a:t>
            </a:r>
            <a:r>
              <a:rPr lang="zh-CN" altLang="en-US"/>
              <a:t>依然是通过</a:t>
            </a:r>
            <a:r>
              <a:rPr lang="en-US" altLang="zh-CN"/>
              <a:t>this.$store</a:t>
            </a:r>
            <a:r>
              <a:rPr lang="zh-CN" altLang="en-US"/>
              <a:t>来直接调用的</a:t>
            </a:r>
            <a:r>
              <a:rPr lang="en-US" altLang="zh-CN"/>
              <a:t>.</a:t>
            </a:r>
          </a:p>
        </p:txBody>
      </p:sp>
    </p:spTree>
    <p:extLst>
      <p:ext uri="{BB962C8B-B14F-4D97-AF65-F5344CB8AC3E}">
        <p14:creationId xmlns:p14="http://schemas.microsoft.com/office/powerpoint/2010/main" val="1455416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par>
                                <p:cTn id="19" presetID="3" presetClass="entr" presetSubtype="1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linds(horizontal)">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animEffect transition="in" filter="blinds(horizontal)">
                                      <p:cBhvr>
                                        <p:cTn id="26" dur="500"/>
                                        <p:tgtEl>
                                          <p:spTgt spid="6">
                                            <p:txEl>
                                              <p:pRg st="0" end="0"/>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animEffect transition="in" filter="blinds(horizontal)">
                                      <p:cBhvr>
                                        <p:cTn id="29" dur="500"/>
                                        <p:tgtEl>
                                          <p:spTgt spid="6">
                                            <p:txEl>
                                              <p:pRg st="1" end="1"/>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blinds(horizontal)">
                                      <p:cBhvr>
                                        <p:cTn id="3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396488-F8E3-473C-9935-F7AEE6AD09FE}"/>
              </a:ext>
            </a:extLst>
          </p:cNvPr>
          <p:cNvSpPr>
            <a:spLocks noGrp="1"/>
          </p:cNvSpPr>
          <p:nvPr>
            <p:ph type="title"/>
          </p:nvPr>
        </p:nvSpPr>
        <p:spPr/>
        <p:txBody>
          <a:bodyPr/>
          <a:lstStyle/>
          <a:p>
            <a:r>
              <a:rPr lang="en-US" altLang="zh-CN"/>
              <a:t>Actions</a:t>
            </a:r>
            <a:r>
              <a:rPr lang="zh-CN" altLang="en-US"/>
              <a:t>的写法</a:t>
            </a:r>
          </a:p>
        </p:txBody>
      </p:sp>
      <p:sp>
        <p:nvSpPr>
          <p:cNvPr id="3" name="内容占位符 2">
            <a:extLst>
              <a:ext uri="{FF2B5EF4-FFF2-40B4-BE49-F238E27FC236}">
                <a16:creationId xmlns:a16="http://schemas.microsoft.com/office/drawing/2014/main" id="{39D56007-F4B9-4BBB-8C43-556ECD6FB768}"/>
              </a:ext>
            </a:extLst>
          </p:cNvPr>
          <p:cNvSpPr>
            <a:spLocks noGrp="1"/>
          </p:cNvSpPr>
          <p:nvPr>
            <p:ph idx="1"/>
          </p:nvPr>
        </p:nvSpPr>
        <p:spPr/>
        <p:txBody>
          <a:bodyPr/>
          <a:lstStyle/>
          <a:p>
            <a:r>
              <a:rPr lang="en-US" altLang="zh-CN"/>
              <a:t>actions</a:t>
            </a:r>
            <a:r>
              <a:rPr lang="zh-CN" altLang="en-US"/>
              <a:t>的写法呢</a:t>
            </a:r>
            <a:r>
              <a:rPr lang="en-US" altLang="zh-CN"/>
              <a:t>? </a:t>
            </a:r>
            <a:r>
              <a:rPr lang="zh-CN" altLang="en-US"/>
              <a:t>接收一个</a:t>
            </a:r>
            <a:r>
              <a:rPr lang="en-US" altLang="zh-CN"/>
              <a:t>context</a:t>
            </a:r>
            <a:r>
              <a:rPr lang="zh-CN" altLang="en-US"/>
              <a:t>参数对象</a:t>
            </a:r>
            <a:endParaRPr lang="en-US" altLang="zh-CN"/>
          </a:p>
          <a:p>
            <a:pPr lvl="1"/>
            <a:r>
              <a:rPr lang="zh-CN" altLang="en-US"/>
              <a:t>局部状态通过 </a:t>
            </a:r>
            <a:r>
              <a:rPr lang="en-US" altLang="zh-CN"/>
              <a:t>context.state </a:t>
            </a:r>
            <a:r>
              <a:rPr lang="zh-CN" altLang="en-US"/>
              <a:t>暴露出来，根节点状态则为 </a:t>
            </a:r>
            <a:r>
              <a:rPr lang="en-US" altLang="zh-CN"/>
              <a:t>context.rootState</a:t>
            </a:r>
            <a:endParaRPr lang="zh-CN" altLang="en-US"/>
          </a:p>
          <a:p>
            <a:endParaRPr lang="en-US" altLang="zh-CN"/>
          </a:p>
          <a:p>
            <a:endParaRPr lang="en-US" altLang="zh-CN"/>
          </a:p>
          <a:p>
            <a:endParaRPr lang="en-US" altLang="zh-CN"/>
          </a:p>
          <a:p>
            <a:endParaRPr lang="en-US" altLang="zh-CN"/>
          </a:p>
          <a:p>
            <a:endParaRPr lang="en-US" altLang="zh-CN" sz="900"/>
          </a:p>
          <a:p>
            <a:r>
              <a:rPr lang="zh-CN" altLang="en-US"/>
              <a:t>如果</a:t>
            </a:r>
            <a:r>
              <a:rPr lang="en-US" altLang="zh-CN"/>
              <a:t>getters</a:t>
            </a:r>
            <a:r>
              <a:rPr lang="zh-CN" altLang="en-US"/>
              <a:t>中也需要使用全局的状态</a:t>
            </a:r>
            <a:r>
              <a:rPr lang="en-US" altLang="zh-CN"/>
              <a:t>, </a:t>
            </a:r>
            <a:r>
              <a:rPr lang="zh-CN" altLang="en-US"/>
              <a:t>可以接受更多的参数</a:t>
            </a:r>
            <a:endParaRPr lang="en-US" altLang="zh-CN"/>
          </a:p>
          <a:p>
            <a:endParaRPr lang="zh-CN" altLang="en-US"/>
          </a:p>
        </p:txBody>
      </p:sp>
      <p:pic>
        <p:nvPicPr>
          <p:cNvPr id="5" name="图片 4">
            <a:extLst>
              <a:ext uri="{FF2B5EF4-FFF2-40B4-BE49-F238E27FC236}">
                <a16:creationId xmlns:a16="http://schemas.microsoft.com/office/drawing/2014/main" id="{AAE706D0-ED9D-4094-BB0D-7E774170ECCC}"/>
              </a:ext>
            </a:extLst>
          </p:cNvPr>
          <p:cNvPicPr>
            <a:picLocks noChangeAspect="1"/>
          </p:cNvPicPr>
          <p:nvPr/>
        </p:nvPicPr>
        <p:blipFill>
          <a:blip r:embed="rId2"/>
          <a:stretch>
            <a:fillRect/>
          </a:stretch>
        </p:blipFill>
        <p:spPr>
          <a:xfrm>
            <a:off x="632572" y="2231931"/>
            <a:ext cx="5924550" cy="2143125"/>
          </a:xfrm>
          <a:prstGeom prst="rect">
            <a:avLst/>
          </a:prstGeom>
        </p:spPr>
      </p:pic>
      <p:pic>
        <p:nvPicPr>
          <p:cNvPr id="6" name="图片 5">
            <a:extLst>
              <a:ext uri="{FF2B5EF4-FFF2-40B4-BE49-F238E27FC236}">
                <a16:creationId xmlns:a16="http://schemas.microsoft.com/office/drawing/2014/main" id="{177D466B-836F-44BE-A9B7-2402B126F6B2}"/>
              </a:ext>
            </a:extLst>
          </p:cNvPr>
          <p:cNvPicPr>
            <a:picLocks noChangeAspect="1"/>
          </p:cNvPicPr>
          <p:nvPr/>
        </p:nvPicPr>
        <p:blipFill>
          <a:blip r:embed="rId3"/>
          <a:stretch>
            <a:fillRect/>
          </a:stretch>
        </p:blipFill>
        <p:spPr>
          <a:xfrm>
            <a:off x="632572" y="5005530"/>
            <a:ext cx="4438650" cy="1733550"/>
          </a:xfrm>
          <a:prstGeom prst="rect">
            <a:avLst/>
          </a:prstGeom>
        </p:spPr>
      </p:pic>
    </p:spTree>
    <p:extLst>
      <p:ext uri="{BB962C8B-B14F-4D97-AF65-F5344CB8AC3E}">
        <p14:creationId xmlns:p14="http://schemas.microsoft.com/office/powerpoint/2010/main" val="3794982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6F668A-3131-4A23-AA07-A9A49ED49591}"/>
              </a:ext>
            </a:extLst>
          </p:cNvPr>
          <p:cNvSpPr>
            <a:spLocks noGrp="1"/>
          </p:cNvSpPr>
          <p:nvPr>
            <p:ph type="title"/>
          </p:nvPr>
        </p:nvSpPr>
        <p:spPr/>
        <p:txBody>
          <a:bodyPr/>
          <a:lstStyle/>
          <a:p>
            <a:r>
              <a:rPr lang="zh-CN" altLang="en-US"/>
              <a:t>项目结构</a:t>
            </a:r>
          </a:p>
        </p:txBody>
      </p:sp>
      <p:sp>
        <p:nvSpPr>
          <p:cNvPr id="3" name="内容占位符 2">
            <a:extLst>
              <a:ext uri="{FF2B5EF4-FFF2-40B4-BE49-F238E27FC236}">
                <a16:creationId xmlns:a16="http://schemas.microsoft.com/office/drawing/2014/main" id="{CF2418D5-0FA8-4048-894B-A27075B99D73}"/>
              </a:ext>
            </a:extLst>
          </p:cNvPr>
          <p:cNvSpPr>
            <a:spLocks noGrp="1"/>
          </p:cNvSpPr>
          <p:nvPr>
            <p:ph idx="1"/>
          </p:nvPr>
        </p:nvSpPr>
        <p:spPr/>
        <p:txBody>
          <a:bodyPr/>
          <a:lstStyle/>
          <a:p>
            <a:r>
              <a:rPr lang="zh-CN" altLang="en-US"/>
              <a:t>当我们的</a:t>
            </a:r>
            <a:r>
              <a:rPr lang="en-US" altLang="zh-CN"/>
              <a:t>Vuex</a:t>
            </a:r>
            <a:r>
              <a:rPr lang="zh-CN" altLang="en-US"/>
              <a:t>帮助我们管理过多的内容时</a:t>
            </a:r>
            <a:r>
              <a:rPr lang="en-US" altLang="zh-CN"/>
              <a:t>, </a:t>
            </a:r>
            <a:r>
              <a:rPr lang="zh-CN" altLang="en-US"/>
              <a:t>好的项目结构可以让我们的代码更加清晰</a:t>
            </a:r>
            <a:r>
              <a:rPr lang="en-US" altLang="zh-CN"/>
              <a:t>.</a:t>
            </a:r>
            <a:endParaRPr lang="zh-CN" altLang="en-US"/>
          </a:p>
        </p:txBody>
      </p:sp>
      <p:pic>
        <p:nvPicPr>
          <p:cNvPr id="4" name="图片 3">
            <a:extLst>
              <a:ext uri="{FF2B5EF4-FFF2-40B4-BE49-F238E27FC236}">
                <a16:creationId xmlns:a16="http://schemas.microsoft.com/office/drawing/2014/main" id="{9CE36D57-6383-4B9A-8D96-CF11C1769D92}"/>
              </a:ext>
            </a:extLst>
          </p:cNvPr>
          <p:cNvPicPr>
            <a:picLocks noChangeAspect="1"/>
          </p:cNvPicPr>
          <p:nvPr/>
        </p:nvPicPr>
        <p:blipFill>
          <a:blip r:embed="rId2"/>
          <a:stretch>
            <a:fillRect/>
          </a:stretch>
        </p:blipFill>
        <p:spPr>
          <a:xfrm>
            <a:off x="503144" y="1803306"/>
            <a:ext cx="6362700" cy="3152775"/>
          </a:xfrm>
          <a:prstGeom prst="rect">
            <a:avLst/>
          </a:prstGeom>
        </p:spPr>
      </p:pic>
    </p:spTree>
    <p:extLst>
      <p:ext uri="{BB962C8B-B14F-4D97-AF65-F5344CB8AC3E}">
        <p14:creationId xmlns:p14="http://schemas.microsoft.com/office/powerpoint/2010/main" val="1761977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1F9969-B8C0-4F83-BC8C-B3C0BACF1D25}"/>
              </a:ext>
            </a:extLst>
          </p:cNvPr>
          <p:cNvSpPr>
            <a:spLocks noGrp="1"/>
          </p:cNvSpPr>
          <p:nvPr>
            <p:ph type="title"/>
          </p:nvPr>
        </p:nvSpPr>
        <p:spPr/>
        <p:txBody>
          <a:bodyPr/>
          <a:lstStyle/>
          <a:p>
            <a:r>
              <a:rPr lang="zh-CN" altLang="en-US"/>
              <a:t>管理什么状态呢</a:t>
            </a:r>
            <a:r>
              <a:rPr lang="en-US" altLang="zh-CN"/>
              <a:t>?</a:t>
            </a:r>
            <a:endParaRPr lang="zh-CN" altLang="en-US"/>
          </a:p>
        </p:txBody>
      </p:sp>
      <p:sp>
        <p:nvSpPr>
          <p:cNvPr id="3" name="内容占位符 2">
            <a:extLst>
              <a:ext uri="{FF2B5EF4-FFF2-40B4-BE49-F238E27FC236}">
                <a16:creationId xmlns:a16="http://schemas.microsoft.com/office/drawing/2014/main" id="{5ABC2ABD-AA3D-40B5-B913-334A1E6B3FAB}"/>
              </a:ext>
            </a:extLst>
          </p:cNvPr>
          <p:cNvSpPr>
            <a:spLocks noGrp="1"/>
          </p:cNvSpPr>
          <p:nvPr>
            <p:ph idx="1"/>
          </p:nvPr>
        </p:nvSpPr>
        <p:spPr/>
        <p:txBody>
          <a:bodyPr/>
          <a:lstStyle/>
          <a:p>
            <a:r>
              <a:rPr lang="zh-CN" altLang="en-US" dirty="0"/>
              <a:t>但是，有什么状态时需要我们在多个组件间共享的呢？</a:t>
            </a:r>
          </a:p>
          <a:p>
            <a:pPr lvl="1"/>
            <a:r>
              <a:rPr lang="zh-CN" altLang="en-US" dirty="0"/>
              <a:t>如果你做过大型开放，你一定遇到过多个状态，在多个界面间的共享问题。</a:t>
            </a:r>
          </a:p>
          <a:p>
            <a:pPr lvl="1"/>
            <a:r>
              <a:rPr lang="zh-CN" altLang="en-US" dirty="0"/>
              <a:t>比如用户的登录状态、用户名称、头像、地理位置信息等等。</a:t>
            </a:r>
          </a:p>
          <a:p>
            <a:pPr lvl="1"/>
            <a:r>
              <a:rPr lang="zh-CN" altLang="en-US" dirty="0"/>
              <a:t>比如商品的收藏、购物车中的物品等等。</a:t>
            </a:r>
          </a:p>
          <a:p>
            <a:pPr lvl="1"/>
            <a:r>
              <a:rPr lang="zh-CN" altLang="en-US" dirty="0"/>
              <a:t>这些状态信息，我们都可以放在统一的地方，对它进行保存和管理，而且它们还是响应式的（待会儿我们就可以看到代码了，莫着急）。</a:t>
            </a:r>
          </a:p>
          <a:p>
            <a:endParaRPr lang="en-US" altLang="zh-CN" dirty="0"/>
          </a:p>
          <a:p>
            <a:r>
              <a:rPr lang="en-US" altLang="zh-CN" dirty="0"/>
              <a:t>OK</a:t>
            </a:r>
            <a:r>
              <a:rPr lang="zh-CN" altLang="en-US" dirty="0"/>
              <a:t>，从理论上理解了状态管理之后，让我们从实际的代码再来看看状态管理。</a:t>
            </a:r>
          </a:p>
          <a:p>
            <a:pPr lvl="1"/>
            <a:r>
              <a:rPr lang="zh-CN" altLang="en-US" dirty="0"/>
              <a:t>毕竟，</a:t>
            </a:r>
            <a:r>
              <a:rPr lang="en-US" altLang="zh-CN" dirty="0"/>
              <a:t>Talk is cheap, Show me the code.(</a:t>
            </a:r>
            <a:r>
              <a:rPr lang="zh-CN" altLang="en-US" dirty="0"/>
              <a:t>来自</a:t>
            </a:r>
            <a:r>
              <a:rPr lang="en-US" altLang="zh-CN" dirty="0"/>
              <a:t>Linus)</a:t>
            </a:r>
          </a:p>
          <a:p>
            <a:endParaRPr lang="en-US" altLang="zh-CN" dirty="0"/>
          </a:p>
          <a:p>
            <a:r>
              <a:rPr lang="zh-CN" altLang="en-US" dirty="0"/>
              <a:t>我们先来看看但界面的状态管理吧</a:t>
            </a:r>
            <a:r>
              <a:rPr lang="en-US" altLang="zh-CN" dirty="0"/>
              <a:t>.</a:t>
            </a:r>
            <a:endParaRPr lang="zh-CN" altLang="en-US" dirty="0"/>
          </a:p>
        </p:txBody>
      </p:sp>
      <p:pic>
        <p:nvPicPr>
          <p:cNvPr id="2050" name="Picture 2" descr="img">
            <a:extLst>
              <a:ext uri="{FF2B5EF4-FFF2-40B4-BE49-F238E27FC236}">
                <a16:creationId xmlns:a16="http://schemas.microsoft.com/office/drawing/2014/main" id="{6B660A69-7D0B-4122-A80F-3A4797FAAB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3603" y="4512329"/>
            <a:ext cx="2095500" cy="157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35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050"/>
                                        </p:tgtEl>
                                        <p:attrNameLst>
                                          <p:attrName>style.visibility</p:attrName>
                                        </p:attrNameLst>
                                      </p:cBhvr>
                                      <p:to>
                                        <p:strVal val="visible"/>
                                      </p:to>
                                    </p:set>
                                    <p:animEffect transition="in" filter="blinds(horizontal)">
                                      <p:cBhvr>
                                        <p:cTn id="24" dur="500"/>
                                        <p:tgtEl>
                                          <p:spTgt spid="2050"/>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blinds(horizontal)">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FEF176-E3AD-4A46-B8DA-5E32E7F63A42}"/>
              </a:ext>
            </a:extLst>
          </p:cNvPr>
          <p:cNvSpPr>
            <a:spLocks noGrp="1"/>
          </p:cNvSpPr>
          <p:nvPr>
            <p:ph type="title"/>
          </p:nvPr>
        </p:nvSpPr>
        <p:spPr/>
        <p:txBody>
          <a:bodyPr/>
          <a:lstStyle/>
          <a:p>
            <a:r>
              <a:rPr lang="zh-CN" altLang="en-US"/>
              <a:t>单界面的状态管理</a:t>
            </a:r>
          </a:p>
        </p:txBody>
      </p:sp>
      <p:sp>
        <p:nvSpPr>
          <p:cNvPr id="3" name="内容占位符 2">
            <a:extLst>
              <a:ext uri="{FF2B5EF4-FFF2-40B4-BE49-F238E27FC236}">
                <a16:creationId xmlns:a16="http://schemas.microsoft.com/office/drawing/2014/main" id="{E1FA3FA8-DA9E-4707-9211-F910A99451D2}"/>
              </a:ext>
            </a:extLst>
          </p:cNvPr>
          <p:cNvSpPr>
            <a:spLocks noGrp="1"/>
          </p:cNvSpPr>
          <p:nvPr>
            <p:ph idx="1"/>
          </p:nvPr>
        </p:nvSpPr>
        <p:spPr>
          <a:xfrm>
            <a:off x="162658" y="1196752"/>
            <a:ext cx="7313907" cy="5542328"/>
          </a:xfrm>
        </p:spPr>
        <p:txBody>
          <a:bodyPr>
            <a:normAutofit lnSpcReduction="10000"/>
          </a:bodyPr>
          <a:lstStyle/>
          <a:p>
            <a:r>
              <a:rPr lang="zh-CN" altLang="en-US" dirty="0"/>
              <a:t>我们知道，要在单个组件中进行状态管理是一件非常简单的事情</a:t>
            </a:r>
          </a:p>
          <a:p>
            <a:pPr lvl="1"/>
            <a:r>
              <a:rPr lang="zh-CN" altLang="en-US" dirty="0"/>
              <a:t>什么意思呢？我们来看下面的图片。</a:t>
            </a:r>
          </a:p>
          <a:p>
            <a:r>
              <a:rPr lang="zh-CN" altLang="en-US" dirty="0"/>
              <a:t>这图片中的三种东西，怎么理解呢？</a:t>
            </a:r>
          </a:p>
          <a:p>
            <a:pPr lvl="1"/>
            <a:r>
              <a:rPr lang="en-US" altLang="zh-CN" dirty="0"/>
              <a:t>State</a:t>
            </a:r>
            <a:r>
              <a:rPr lang="zh-CN" altLang="en-US" dirty="0"/>
              <a:t>：不用多说，就是我们的状态。（你姑且可以当做就是</a:t>
            </a:r>
            <a:r>
              <a:rPr lang="en-US" altLang="zh-CN" dirty="0"/>
              <a:t>data</a:t>
            </a:r>
            <a:r>
              <a:rPr lang="zh-CN" altLang="en-US" dirty="0"/>
              <a:t>中的属性）</a:t>
            </a:r>
          </a:p>
          <a:p>
            <a:pPr lvl="1"/>
            <a:r>
              <a:rPr lang="en-US" altLang="zh-CN" dirty="0"/>
              <a:t>View</a:t>
            </a:r>
            <a:r>
              <a:rPr lang="zh-CN" altLang="en-US" dirty="0"/>
              <a:t>：视图层，可以针对</a:t>
            </a:r>
            <a:r>
              <a:rPr lang="en-US" altLang="zh-CN" dirty="0"/>
              <a:t>State</a:t>
            </a:r>
            <a:r>
              <a:rPr lang="zh-CN" altLang="en-US" dirty="0"/>
              <a:t>的变化，显示不同的信息。（这个好理解吧？）</a:t>
            </a:r>
          </a:p>
          <a:p>
            <a:pPr lvl="1"/>
            <a:r>
              <a:rPr lang="en-US" altLang="zh-CN" dirty="0"/>
              <a:t>Actions</a:t>
            </a:r>
            <a:r>
              <a:rPr lang="zh-CN" altLang="en-US" dirty="0"/>
              <a:t>：这里的</a:t>
            </a:r>
            <a:r>
              <a:rPr lang="en-US" altLang="zh-CN" dirty="0"/>
              <a:t>Actions</a:t>
            </a:r>
            <a:r>
              <a:rPr lang="zh-CN" altLang="en-US" dirty="0"/>
              <a:t>主要是用户的各种操作：点击、输入等等，会导致状态的改变。</a:t>
            </a:r>
          </a:p>
          <a:p>
            <a:endParaRPr lang="en-US" altLang="zh-CN" dirty="0"/>
          </a:p>
          <a:p>
            <a:r>
              <a:rPr lang="zh-CN" altLang="en-US" dirty="0"/>
              <a:t>写点代码，加深理解：</a:t>
            </a:r>
            <a:endParaRPr lang="en-US" altLang="zh-CN" dirty="0"/>
          </a:p>
          <a:p>
            <a:pPr lvl="1"/>
            <a:r>
              <a:rPr lang="zh-CN" altLang="en-US" dirty="0"/>
              <a:t>看下右边的代码效果</a:t>
            </a:r>
            <a:r>
              <a:rPr lang="en-US" altLang="zh-CN" dirty="0"/>
              <a:t>, </a:t>
            </a:r>
            <a:r>
              <a:rPr lang="zh-CN" altLang="en-US" dirty="0"/>
              <a:t>肯定会实现吧</a:t>
            </a:r>
            <a:r>
              <a:rPr lang="en-US" altLang="zh-CN" dirty="0"/>
              <a:t>?</a:t>
            </a:r>
            <a:endParaRPr lang="zh-CN" altLang="en-US" dirty="0"/>
          </a:p>
        </p:txBody>
      </p:sp>
      <p:pic>
        <p:nvPicPr>
          <p:cNvPr id="3074" name="Picture 2" descr="img">
            <a:extLst>
              <a:ext uri="{FF2B5EF4-FFF2-40B4-BE49-F238E27FC236}">
                <a16:creationId xmlns:a16="http://schemas.microsoft.com/office/drawing/2014/main" id="{360CB826-69D0-4170-AB8A-F5A27C7346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8629" y="1665001"/>
            <a:ext cx="4160474" cy="281491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g">
            <a:extLst>
              <a:ext uri="{FF2B5EF4-FFF2-40B4-BE49-F238E27FC236}">
                <a16:creationId xmlns:a16="http://schemas.microsoft.com/office/drawing/2014/main" id="{EE3FDD07-84C0-496F-BFC7-F0B3F3F4E4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3398" y="5235388"/>
            <a:ext cx="1733550" cy="552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787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blinds(horizontal)">
                                      <p:cBhvr>
                                        <p:cTn id="15" dur="500"/>
                                        <p:tgtEl>
                                          <p:spTgt spid="307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076"/>
                                        </p:tgtEl>
                                        <p:attrNameLst>
                                          <p:attrName>style.visibility</p:attrName>
                                        </p:attrNameLst>
                                      </p:cBhvr>
                                      <p:to>
                                        <p:strVal val="visible"/>
                                      </p:to>
                                    </p:set>
                                    <p:animEffect transition="in" filter="blinds(horizontal)">
                                      <p:cBhvr>
                                        <p:cTn id="20" dur="500"/>
                                        <p:tgtEl>
                                          <p:spTgt spid="307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blinds(horizontal)">
                                      <p:cBhvr>
                                        <p:cTn id="25" dur="500"/>
                                        <p:tgtEl>
                                          <p:spTgt spid="3">
                                            <p:txEl>
                                              <p:pRg st="2" end="2"/>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linds(horizontal)">
                                      <p:cBhvr>
                                        <p:cTn id="28" dur="500"/>
                                        <p:tgtEl>
                                          <p:spTgt spid="3">
                                            <p:txEl>
                                              <p:pRg st="3" end="3"/>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blinds(horizontal)">
                                      <p:cBhvr>
                                        <p:cTn id="31" dur="500"/>
                                        <p:tgtEl>
                                          <p:spTgt spid="3">
                                            <p:txEl>
                                              <p:pRg st="4" end="4"/>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blinds(horizontal)">
                                      <p:cBhvr>
                                        <p:cTn id="34" dur="5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blinds(horizontal)">
                                      <p:cBhvr>
                                        <p:cTn id="39" dur="500"/>
                                        <p:tgtEl>
                                          <p:spTgt spid="3">
                                            <p:txEl>
                                              <p:pRg st="7" end="7"/>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4008EB-BB8F-46FE-9023-9EA685FDAA9C}"/>
              </a:ext>
            </a:extLst>
          </p:cNvPr>
          <p:cNvSpPr>
            <a:spLocks noGrp="1"/>
          </p:cNvSpPr>
          <p:nvPr>
            <p:ph type="title"/>
          </p:nvPr>
        </p:nvSpPr>
        <p:spPr/>
        <p:txBody>
          <a:bodyPr/>
          <a:lstStyle/>
          <a:p>
            <a:r>
              <a:rPr lang="zh-CN" altLang="en-US"/>
              <a:t>单界面状态管理的实现</a:t>
            </a:r>
          </a:p>
        </p:txBody>
      </p:sp>
      <p:sp>
        <p:nvSpPr>
          <p:cNvPr id="3" name="内容占位符 2">
            <a:extLst>
              <a:ext uri="{FF2B5EF4-FFF2-40B4-BE49-F238E27FC236}">
                <a16:creationId xmlns:a16="http://schemas.microsoft.com/office/drawing/2014/main" id="{DE81ACD1-ADA8-4D19-850D-8BCBF8B77E94}"/>
              </a:ext>
            </a:extLst>
          </p:cNvPr>
          <p:cNvSpPr>
            <a:spLocks noGrp="1"/>
          </p:cNvSpPr>
          <p:nvPr>
            <p:ph idx="1"/>
          </p:nvPr>
        </p:nvSpPr>
        <p:spPr>
          <a:xfrm>
            <a:off x="6638365" y="1196752"/>
            <a:ext cx="5390977" cy="5542328"/>
          </a:xfrm>
        </p:spPr>
        <p:txBody>
          <a:bodyPr/>
          <a:lstStyle/>
          <a:p>
            <a:r>
              <a:rPr lang="zh-CN" altLang="en-US" dirty="0"/>
              <a:t>在这个案例中，我们有木有状态需要管理呢？没错，就是个数</a:t>
            </a:r>
            <a:r>
              <a:rPr lang="en-US" altLang="zh-CN" dirty="0"/>
              <a:t>counter</a:t>
            </a:r>
            <a:r>
              <a:rPr lang="zh-CN" altLang="en-US" dirty="0"/>
              <a:t>。</a:t>
            </a:r>
          </a:p>
          <a:p>
            <a:r>
              <a:rPr lang="en-US" altLang="zh-CN" dirty="0"/>
              <a:t>counter</a:t>
            </a:r>
            <a:r>
              <a:rPr lang="zh-CN" altLang="en-US" dirty="0"/>
              <a:t>需要某种方式被记录下来，也就是我们的</a:t>
            </a:r>
            <a:r>
              <a:rPr lang="en-US" altLang="zh-CN" dirty="0"/>
              <a:t>State</a:t>
            </a:r>
            <a:r>
              <a:rPr lang="zh-CN" altLang="en-US" dirty="0"/>
              <a:t>。</a:t>
            </a:r>
          </a:p>
          <a:p>
            <a:r>
              <a:rPr lang="en-US" altLang="zh-CN" dirty="0"/>
              <a:t>counter</a:t>
            </a:r>
            <a:r>
              <a:rPr lang="zh-CN" altLang="en-US" dirty="0"/>
              <a:t>目前的值需要被显示在界面中，也就是我们的</a:t>
            </a:r>
            <a:r>
              <a:rPr lang="en-US" altLang="zh-CN" dirty="0"/>
              <a:t>View</a:t>
            </a:r>
            <a:r>
              <a:rPr lang="zh-CN" altLang="en-US" dirty="0"/>
              <a:t>部分。</a:t>
            </a:r>
          </a:p>
          <a:p>
            <a:r>
              <a:rPr lang="zh-CN" altLang="en-US" dirty="0"/>
              <a:t>界面发生某些操作时（我们这里是用户的点击，也可以是用户的</a:t>
            </a:r>
            <a:r>
              <a:rPr lang="en-US" altLang="zh-CN" dirty="0"/>
              <a:t>input</a:t>
            </a:r>
            <a:r>
              <a:rPr lang="zh-CN" altLang="en-US" dirty="0"/>
              <a:t>），需要去更新状态，也就是我们的</a:t>
            </a:r>
            <a:r>
              <a:rPr lang="en-US" altLang="zh-CN" dirty="0"/>
              <a:t>Actions</a:t>
            </a:r>
          </a:p>
          <a:p>
            <a:r>
              <a:rPr lang="zh-CN" altLang="en-US" dirty="0"/>
              <a:t>这不就是上面的流程图了吗？</a:t>
            </a:r>
          </a:p>
          <a:p>
            <a:endParaRPr lang="zh-CN" altLang="en-US" dirty="0"/>
          </a:p>
        </p:txBody>
      </p:sp>
      <p:pic>
        <p:nvPicPr>
          <p:cNvPr id="6" name="图片 5">
            <a:extLst>
              <a:ext uri="{FF2B5EF4-FFF2-40B4-BE49-F238E27FC236}">
                <a16:creationId xmlns:a16="http://schemas.microsoft.com/office/drawing/2014/main" id="{D4D7F215-0E8D-4355-889E-937AB51324EE}"/>
              </a:ext>
            </a:extLst>
          </p:cNvPr>
          <p:cNvPicPr>
            <a:picLocks noChangeAspect="1"/>
          </p:cNvPicPr>
          <p:nvPr/>
        </p:nvPicPr>
        <p:blipFill>
          <a:blip r:embed="rId2"/>
          <a:stretch>
            <a:fillRect/>
          </a:stretch>
        </p:blipFill>
        <p:spPr>
          <a:xfrm>
            <a:off x="903300" y="1196752"/>
            <a:ext cx="5192700" cy="5460543"/>
          </a:xfrm>
          <a:prstGeom prst="rect">
            <a:avLst/>
          </a:prstGeom>
        </p:spPr>
      </p:pic>
    </p:spTree>
    <p:extLst>
      <p:ext uri="{BB962C8B-B14F-4D97-AF65-F5344CB8AC3E}">
        <p14:creationId xmlns:p14="http://schemas.microsoft.com/office/powerpoint/2010/main" val="756523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51F664-5623-4949-8F1D-0EDDC79F5F8C}"/>
              </a:ext>
            </a:extLst>
          </p:cNvPr>
          <p:cNvSpPr>
            <a:spLocks noGrp="1"/>
          </p:cNvSpPr>
          <p:nvPr>
            <p:ph type="title"/>
          </p:nvPr>
        </p:nvSpPr>
        <p:spPr/>
        <p:txBody>
          <a:bodyPr/>
          <a:lstStyle/>
          <a:p>
            <a:r>
              <a:rPr lang="zh-CN" altLang="en-US"/>
              <a:t>多界面状态管理</a:t>
            </a:r>
          </a:p>
        </p:txBody>
      </p:sp>
      <p:sp>
        <p:nvSpPr>
          <p:cNvPr id="3" name="内容占位符 2">
            <a:extLst>
              <a:ext uri="{FF2B5EF4-FFF2-40B4-BE49-F238E27FC236}">
                <a16:creationId xmlns:a16="http://schemas.microsoft.com/office/drawing/2014/main" id="{C66D26C7-F4A5-44BF-BD67-5E8911A1FD0B}"/>
              </a:ext>
            </a:extLst>
          </p:cNvPr>
          <p:cNvSpPr>
            <a:spLocks noGrp="1"/>
          </p:cNvSpPr>
          <p:nvPr>
            <p:ph idx="1"/>
          </p:nvPr>
        </p:nvSpPr>
        <p:spPr/>
        <p:txBody>
          <a:bodyPr>
            <a:normAutofit lnSpcReduction="10000"/>
          </a:bodyPr>
          <a:lstStyle/>
          <a:p>
            <a:r>
              <a:rPr lang="en-US" altLang="zh-CN"/>
              <a:t>Vue</a:t>
            </a:r>
            <a:r>
              <a:rPr lang="zh-CN" altLang="en-US"/>
              <a:t>已经帮我们做好了单个界面的状态管理，但是如果是多个界面呢？</a:t>
            </a:r>
          </a:p>
          <a:p>
            <a:pPr lvl="1"/>
            <a:r>
              <a:rPr lang="zh-CN" altLang="en-US"/>
              <a:t>多个试图都依赖同一个状态（一个状态改了，多个界面需要进行更新）</a:t>
            </a:r>
          </a:p>
          <a:p>
            <a:pPr lvl="1"/>
            <a:r>
              <a:rPr lang="zh-CN" altLang="en-US"/>
              <a:t>不同界面的</a:t>
            </a:r>
            <a:r>
              <a:rPr lang="en-US" altLang="zh-CN"/>
              <a:t>Actions</a:t>
            </a:r>
            <a:r>
              <a:rPr lang="zh-CN" altLang="en-US"/>
              <a:t>都想修改同一个状态（</a:t>
            </a:r>
            <a:r>
              <a:rPr lang="en-US" altLang="zh-CN"/>
              <a:t>Home.vue</a:t>
            </a:r>
            <a:r>
              <a:rPr lang="zh-CN" altLang="en-US"/>
              <a:t>需要修改，</a:t>
            </a:r>
            <a:r>
              <a:rPr lang="en-US" altLang="zh-CN"/>
              <a:t>Profile.vue</a:t>
            </a:r>
            <a:r>
              <a:rPr lang="zh-CN" altLang="en-US"/>
              <a:t>也需要修改这个状态）</a:t>
            </a:r>
          </a:p>
          <a:p>
            <a:r>
              <a:rPr lang="zh-CN" altLang="en-US"/>
              <a:t>也就是说对于某些状态</a:t>
            </a:r>
            <a:r>
              <a:rPr lang="en-US" altLang="zh-CN"/>
              <a:t>(</a:t>
            </a:r>
            <a:r>
              <a:rPr lang="zh-CN" altLang="en-US"/>
              <a:t>状态</a:t>
            </a:r>
            <a:r>
              <a:rPr lang="en-US" altLang="zh-CN"/>
              <a:t>1/</a:t>
            </a:r>
            <a:r>
              <a:rPr lang="zh-CN" altLang="en-US"/>
              <a:t>状态</a:t>
            </a:r>
            <a:r>
              <a:rPr lang="en-US" altLang="zh-CN"/>
              <a:t>2/</a:t>
            </a:r>
            <a:r>
              <a:rPr lang="zh-CN" altLang="en-US"/>
              <a:t>状态</a:t>
            </a:r>
            <a:r>
              <a:rPr lang="en-US" altLang="zh-CN"/>
              <a:t>3)</a:t>
            </a:r>
            <a:r>
              <a:rPr lang="zh-CN" altLang="en-US"/>
              <a:t>来说只属于我们某一个试图，但是也有一些状态</a:t>
            </a:r>
            <a:r>
              <a:rPr lang="en-US" altLang="zh-CN"/>
              <a:t>(</a:t>
            </a:r>
            <a:r>
              <a:rPr lang="zh-CN" altLang="en-US"/>
              <a:t>状态</a:t>
            </a:r>
            <a:r>
              <a:rPr lang="en-US" altLang="zh-CN"/>
              <a:t>a/</a:t>
            </a:r>
            <a:r>
              <a:rPr lang="zh-CN" altLang="en-US"/>
              <a:t>状态</a:t>
            </a:r>
            <a:r>
              <a:rPr lang="en-US" altLang="zh-CN"/>
              <a:t>b/</a:t>
            </a:r>
            <a:r>
              <a:rPr lang="zh-CN" altLang="en-US"/>
              <a:t>状态</a:t>
            </a:r>
            <a:r>
              <a:rPr lang="en-US" altLang="zh-CN"/>
              <a:t>c)</a:t>
            </a:r>
            <a:r>
              <a:rPr lang="zh-CN" altLang="en-US"/>
              <a:t>属于多个试图共同想要维护的</a:t>
            </a:r>
          </a:p>
          <a:p>
            <a:pPr lvl="1"/>
            <a:r>
              <a:rPr lang="zh-CN" altLang="en-US"/>
              <a:t>状态</a:t>
            </a:r>
            <a:r>
              <a:rPr lang="en-US" altLang="zh-CN"/>
              <a:t>1/</a:t>
            </a:r>
            <a:r>
              <a:rPr lang="zh-CN" altLang="en-US"/>
              <a:t>状态</a:t>
            </a:r>
            <a:r>
              <a:rPr lang="en-US" altLang="zh-CN"/>
              <a:t>2/</a:t>
            </a:r>
            <a:r>
              <a:rPr lang="zh-CN" altLang="en-US"/>
              <a:t>状态</a:t>
            </a:r>
            <a:r>
              <a:rPr lang="en-US" altLang="zh-CN"/>
              <a:t>3</a:t>
            </a:r>
            <a:r>
              <a:rPr lang="zh-CN" altLang="en-US"/>
              <a:t>你放在自己的房间中，你自己管理自己用，没问题。</a:t>
            </a:r>
          </a:p>
          <a:p>
            <a:pPr lvl="1"/>
            <a:r>
              <a:rPr lang="zh-CN" altLang="en-US"/>
              <a:t>但是状态</a:t>
            </a:r>
            <a:r>
              <a:rPr lang="en-US" altLang="zh-CN"/>
              <a:t>a/</a:t>
            </a:r>
            <a:r>
              <a:rPr lang="zh-CN" altLang="en-US"/>
              <a:t>状态</a:t>
            </a:r>
            <a:r>
              <a:rPr lang="en-US" altLang="zh-CN"/>
              <a:t>b/</a:t>
            </a:r>
            <a:r>
              <a:rPr lang="zh-CN" altLang="en-US"/>
              <a:t>状态</a:t>
            </a:r>
            <a:r>
              <a:rPr lang="en-US" altLang="zh-CN"/>
              <a:t>c</a:t>
            </a:r>
            <a:r>
              <a:rPr lang="zh-CN" altLang="en-US"/>
              <a:t>我们希望交给一个大管家来统一帮助我们管理！！！</a:t>
            </a:r>
          </a:p>
          <a:p>
            <a:pPr lvl="1"/>
            <a:r>
              <a:rPr lang="zh-CN" altLang="en-US"/>
              <a:t>没错，</a:t>
            </a:r>
            <a:r>
              <a:rPr lang="en-US" altLang="zh-CN"/>
              <a:t>Vuex</a:t>
            </a:r>
            <a:r>
              <a:rPr lang="zh-CN" altLang="en-US"/>
              <a:t>就是为我们提供这个大管家的工具。</a:t>
            </a:r>
          </a:p>
          <a:p>
            <a:r>
              <a:rPr lang="zh-CN" altLang="en-US"/>
              <a:t>全局单例模式（大管家）</a:t>
            </a:r>
          </a:p>
          <a:p>
            <a:pPr lvl="1"/>
            <a:r>
              <a:rPr lang="zh-CN" altLang="en-US"/>
              <a:t>我们现在要做的就是将共享的状态抽取出来，交给我们的大管家，统一进行管理。</a:t>
            </a:r>
          </a:p>
          <a:p>
            <a:pPr lvl="1"/>
            <a:r>
              <a:rPr lang="zh-CN" altLang="en-US"/>
              <a:t>之后，你们每个试图，按照我</a:t>
            </a:r>
            <a:r>
              <a:rPr lang="zh-CN" altLang="en-US" b="1"/>
              <a:t>规定好的</a:t>
            </a:r>
            <a:r>
              <a:rPr lang="zh-CN" altLang="en-US"/>
              <a:t>规定，进行访问和修改等操作。</a:t>
            </a:r>
          </a:p>
          <a:p>
            <a:pPr lvl="1"/>
            <a:r>
              <a:rPr lang="zh-CN" altLang="en-US"/>
              <a:t>这就是</a:t>
            </a:r>
            <a:r>
              <a:rPr lang="en-US" altLang="zh-CN"/>
              <a:t>Vuex</a:t>
            </a:r>
            <a:r>
              <a:rPr lang="zh-CN" altLang="en-US"/>
              <a:t>背后的基本思想。</a:t>
            </a:r>
          </a:p>
          <a:p>
            <a:endParaRPr lang="zh-CN" altLang="en-US"/>
          </a:p>
        </p:txBody>
      </p:sp>
    </p:spTree>
    <p:extLst>
      <p:ext uri="{BB962C8B-B14F-4D97-AF65-F5344CB8AC3E}">
        <p14:creationId xmlns:p14="http://schemas.microsoft.com/office/powerpoint/2010/main" val="112482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blinds(horizontal)">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0B47E2-F1AC-446C-B911-52701349D949}"/>
              </a:ext>
            </a:extLst>
          </p:cNvPr>
          <p:cNvSpPr>
            <a:spLocks noGrp="1"/>
          </p:cNvSpPr>
          <p:nvPr>
            <p:ph type="title"/>
          </p:nvPr>
        </p:nvSpPr>
        <p:spPr/>
        <p:txBody>
          <a:bodyPr/>
          <a:lstStyle/>
          <a:p>
            <a:r>
              <a:rPr lang="en-US" altLang="zh-CN"/>
              <a:t>Vuex</a:t>
            </a:r>
            <a:r>
              <a:rPr lang="zh-CN" altLang="en-US"/>
              <a:t>状态管理图例</a:t>
            </a:r>
          </a:p>
        </p:txBody>
      </p:sp>
      <p:sp>
        <p:nvSpPr>
          <p:cNvPr id="3" name="内容占位符 2">
            <a:extLst>
              <a:ext uri="{FF2B5EF4-FFF2-40B4-BE49-F238E27FC236}">
                <a16:creationId xmlns:a16="http://schemas.microsoft.com/office/drawing/2014/main" id="{5FE7280E-C680-4225-A46F-8DD9BEB7D6C3}"/>
              </a:ext>
            </a:extLst>
          </p:cNvPr>
          <p:cNvSpPr>
            <a:spLocks noGrp="1"/>
          </p:cNvSpPr>
          <p:nvPr>
            <p:ph idx="1"/>
          </p:nvPr>
        </p:nvSpPr>
        <p:spPr/>
        <p:txBody>
          <a:bodyPr/>
          <a:lstStyle/>
          <a:p>
            <a:r>
              <a:rPr lang="zh-CN" altLang="en-US"/>
              <a:t>一起在来看一副官方给出的图片</a:t>
            </a:r>
          </a:p>
        </p:txBody>
      </p:sp>
      <p:pic>
        <p:nvPicPr>
          <p:cNvPr id="5122" name="Picture 2" descr="vuex">
            <a:extLst>
              <a:ext uri="{FF2B5EF4-FFF2-40B4-BE49-F238E27FC236}">
                <a16:creationId xmlns:a16="http://schemas.microsoft.com/office/drawing/2014/main" id="{2F34061A-8546-4F0D-8A9A-80DFB7979B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2349" y="1725526"/>
            <a:ext cx="5942758" cy="4671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445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blinds(horizontal)">
                                      <p:cBhvr>
                                        <p:cTn id="12"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83B1CC-ED47-42C8-ADCE-58BE3D412A91}"/>
              </a:ext>
            </a:extLst>
          </p:cNvPr>
          <p:cNvSpPr>
            <a:spLocks noGrp="1"/>
          </p:cNvSpPr>
          <p:nvPr>
            <p:ph type="title"/>
          </p:nvPr>
        </p:nvSpPr>
        <p:spPr/>
        <p:txBody>
          <a:bodyPr/>
          <a:lstStyle/>
          <a:p>
            <a:r>
              <a:rPr lang="zh-CN" altLang="en-US"/>
              <a:t>简单的案例</a:t>
            </a:r>
          </a:p>
        </p:txBody>
      </p:sp>
      <p:sp>
        <p:nvSpPr>
          <p:cNvPr id="3" name="内容占位符 2">
            <a:extLst>
              <a:ext uri="{FF2B5EF4-FFF2-40B4-BE49-F238E27FC236}">
                <a16:creationId xmlns:a16="http://schemas.microsoft.com/office/drawing/2014/main" id="{2B7E4A67-7284-4DA7-98D0-D5DA5A20488C}"/>
              </a:ext>
            </a:extLst>
          </p:cNvPr>
          <p:cNvSpPr>
            <a:spLocks noGrp="1"/>
          </p:cNvSpPr>
          <p:nvPr>
            <p:ph idx="1"/>
          </p:nvPr>
        </p:nvSpPr>
        <p:spPr>
          <a:xfrm>
            <a:off x="162658" y="1196752"/>
            <a:ext cx="6565354" cy="5542328"/>
          </a:xfrm>
        </p:spPr>
        <p:txBody>
          <a:bodyPr/>
          <a:lstStyle/>
          <a:p>
            <a:r>
              <a:rPr lang="zh-CN" altLang="en-US" dirty="0"/>
              <a:t>我们还是实现一下之前简单的案例</a:t>
            </a:r>
            <a:endParaRPr lang="en-US" altLang="zh-CN" dirty="0"/>
          </a:p>
          <a:p>
            <a:endParaRPr lang="en-US" altLang="zh-CN" dirty="0"/>
          </a:p>
          <a:p>
            <a:endParaRPr lang="en-US" altLang="zh-CN" dirty="0"/>
          </a:p>
          <a:p>
            <a:endParaRPr lang="en-US" altLang="zh-CN" dirty="0"/>
          </a:p>
          <a:p>
            <a:endParaRPr lang="en-US" altLang="zh-CN" dirty="0"/>
          </a:p>
          <a:p>
            <a:r>
              <a:rPr lang="zh-CN" altLang="en-US" dirty="0"/>
              <a:t>首先，我们需要在某个地方存放我们的</a:t>
            </a:r>
            <a:r>
              <a:rPr lang="en-US" altLang="zh-CN" dirty="0" err="1"/>
              <a:t>Vuex</a:t>
            </a:r>
            <a:r>
              <a:rPr lang="zh-CN" altLang="en-US" dirty="0"/>
              <a:t>代码：</a:t>
            </a:r>
          </a:p>
          <a:p>
            <a:pPr lvl="1"/>
            <a:r>
              <a:rPr lang="zh-CN" altLang="en-US" dirty="0"/>
              <a:t>这里，我们先创建一个文件夹</a:t>
            </a:r>
            <a:r>
              <a:rPr lang="en-US" altLang="zh-CN" dirty="0"/>
              <a:t>store</a:t>
            </a:r>
            <a:r>
              <a:rPr lang="zh-CN" altLang="en-US" dirty="0"/>
              <a:t>，并且在其中创建一个</a:t>
            </a:r>
            <a:r>
              <a:rPr lang="en-US" altLang="zh-CN" dirty="0"/>
              <a:t>index.js</a:t>
            </a:r>
            <a:r>
              <a:rPr lang="zh-CN" altLang="en-US" dirty="0"/>
              <a:t>文件</a:t>
            </a:r>
          </a:p>
          <a:p>
            <a:pPr lvl="1"/>
            <a:r>
              <a:rPr lang="zh-CN" altLang="en-US" dirty="0"/>
              <a:t>在</a:t>
            </a:r>
            <a:r>
              <a:rPr lang="en-US" altLang="zh-CN" dirty="0"/>
              <a:t>index.js</a:t>
            </a:r>
            <a:r>
              <a:rPr lang="zh-CN" altLang="en-US" dirty="0"/>
              <a:t>文件中写入如下代码：</a:t>
            </a:r>
          </a:p>
          <a:p>
            <a:endParaRPr lang="zh-CN" altLang="en-US" dirty="0"/>
          </a:p>
        </p:txBody>
      </p:sp>
      <p:pic>
        <p:nvPicPr>
          <p:cNvPr id="6146" name="Picture 2" descr="img">
            <a:extLst>
              <a:ext uri="{FF2B5EF4-FFF2-40B4-BE49-F238E27FC236}">
                <a16:creationId xmlns:a16="http://schemas.microsoft.com/office/drawing/2014/main" id="{66E95A8E-B8F1-470C-A956-D4F3CF1CAE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967" y="1846170"/>
            <a:ext cx="1638300" cy="78105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E7B87906-A514-45AA-A99F-D40B628E5A26}"/>
              </a:ext>
            </a:extLst>
          </p:cNvPr>
          <p:cNvPicPr>
            <a:picLocks noChangeAspect="1"/>
          </p:cNvPicPr>
          <p:nvPr/>
        </p:nvPicPr>
        <p:blipFill>
          <a:blip r:embed="rId3"/>
          <a:stretch>
            <a:fillRect/>
          </a:stretch>
        </p:blipFill>
        <p:spPr>
          <a:xfrm>
            <a:off x="6672019" y="1367118"/>
            <a:ext cx="4929176" cy="5033682"/>
          </a:xfrm>
          <a:prstGeom prst="rect">
            <a:avLst/>
          </a:prstGeom>
        </p:spPr>
      </p:pic>
    </p:spTree>
    <p:extLst>
      <p:ext uri="{BB962C8B-B14F-4D97-AF65-F5344CB8AC3E}">
        <p14:creationId xmlns:p14="http://schemas.microsoft.com/office/powerpoint/2010/main" val="1563117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blinds(horizontal)">
                                      <p:cBhvr>
                                        <p:cTn id="12" dur="500"/>
                                        <p:tgtEl>
                                          <p:spTgt spid="614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blinds(horizontal)">
                                      <p:cBhvr>
                                        <p:cTn id="20" dur="500"/>
                                        <p:tgtEl>
                                          <p:spTgt spid="3">
                                            <p:txEl>
                                              <p:pRg st="6" end="6"/>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blinds(horizontal)">
                                      <p:cBhvr>
                                        <p:cTn id="2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15809A-1C78-4661-92AE-3A9C08CF4D69}"/>
              </a:ext>
            </a:extLst>
          </p:cNvPr>
          <p:cNvSpPr>
            <a:spLocks noGrp="1"/>
          </p:cNvSpPr>
          <p:nvPr>
            <p:ph type="title"/>
          </p:nvPr>
        </p:nvSpPr>
        <p:spPr/>
        <p:txBody>
          <a:bodyPr/>
          <a:lstStyle/>
          <a:p>
            <a:r>
              <a:rPr lang="zh-CN" altLang="en-US"/>
              <a:t>挂载到</a:t>
            </a:r>
            <a:r>
              <a:rPr lang="en-US" altLang="zh-CN"/>
              <a:t>Vue</a:t>
            </a:r>
            <a:r>
              <a:rPr lang="zh-CN" altLang="en-US"/>
              <a:t>实例中</a:t>
            </a:r>
          </a:p>
        </p:txBody>
      </p:sp>
      <p:sp>
        <p:nvSpPr>
          <p:cNvPr id="3" name="内容占位符 2">
            <a:extLst>
              <a:ext uri="{FF2B5EF4-FFF2-40B4-BE49-F238E27FC236}">
                <a16:creationId xmlns:a16="http://schemas.microsoft.com/office/drawing/2014/main" id="{AEFC2AA1-EAD7-4B0E-9DC8-058BC3C7CEE0}"/>
              </a:ext>
            </a:extLst>
          </p:cNvPr>
          <p:cNvSpPr>
            <a:spLocks noGrp="1"/>
          </p:cNvSpPr>
          <p:nvPr>
            <p:ph idx="1"/>
          </p:nvPr>
        </p:nvSpPr>
        <p:spPr/>
        <p:txBody>
          <a:bodyPr/>
          <a:lstStyle/>
          <a:p>
            <a:r>
              <a:rPr lang="zh-CN" altLang="en-US"/>
              <a:t>其次，我们让所有的</a:t>
            </a:r>
            <a:r>
              <a:rPr lang="en-US" altLang="zh-CN"/>
              <a:t>Vue</a:t>
            </a:r>
            <a:r>
              <a:rPr lang="zh-CN" altLang="en-US"/>
              <a:t>组件都可以使用这个</a:t>
            </a:r>
            <a:r>
              <a:rPr lang="en-US" altLang="zh-CN"/>
              <a:t>store</a:t>
            </a:r>
            <a:r>
              <a:rPr lang="zh-CN" altLang="en-US"/>
              <a:t>对象</a:t>
            </a:r>
          </a:p>
          <a:p>
            <a:pPr lvl="1"/>
            <a:r>
              <a:rPr lang="zh-CN" altLang="en-US"/>
              <a:t>来到</a:t>
            </a:r>
            <a:r>
              <a:rPr lang="en-US" altLang="zh-CN"/>
              <a:t>main.js</a:t>
            </a:r>
            <a:r>
              <a:rPr lang="zh-CN" altLang="en-US"/>
              <a:t>文件，导入</a:t>
            </a:r>
            <a:r>
              <a:rPr lang="en-US" altLang="zh-CN"/>
              <a:t>store</a:t>
            </a:r>
            <a:r>
              <a:rPr lang="zh-CN" altLang="en-US"/>
              <a:t>对象，并且放在</a:t>
            </a:r>
            <a:r>
              <a:rPr lang="en-US" altLang="zh-CN"/>
              <a:t>new Vue</a:t>
            </a:r>
            <a:r>
              <a:rPr lang="zh-CN" altLang="en-US"/>
              <a:t>中</a:t>
            </a:r>
          </a:p>
          <a:p>
            <a:pPr lvl="1"/>
            <a:r>
              <a:rPr lang="zh-CN" altLang="en-US"/>
              <a:t>这样，在其他</a:t>
            </a:r>
            <a:r>
              <a:rPr lang="en-US" altLang="zh-CN"/>
              <a:t>Vue</a:t>
            </a:r>
            <a:r>
              <a:rPr lang="zh-CN" altLang="en-US"/>
              <a:t>组件中，我们就可以通过</a:t>
            </a:r>
            <a:r>
              <a:rPr lang="en-US" altLang="zh-CN"/>
              <a:t>this.$store</a:t>
            </a:r>
            <a:r>
              <a:rPr lang="zh-CN" altLang="en-US"/>
              <a:t>的方式，获取到这个</a:t>
            </a:r>
            <a:r>
              <a:rPr lang="en-US" altLang="zh-CN"/>
              <a:t>store</a:t>
            </a:r>
            <a:r>
              <a:rPr lang="zh-CN" altLang="en-US"/>
              <a:t>对象了</a:t>
            </a:r>
          </a:p>
          <a:p>
            <a:endParaRPr lang="zh-CN" altLang="en-US"/>
          </a:p>
        </p:txBody>
      </p:sp>
      <p:pic>
        <p:nvPicPr>
          <p:cNvPr id="5" name="图片 4">
            <a:extLst>
              <a:ext uri="{FF2B5EF4-FFF2-40B4-BE49-F238E27FC236}">
                <a16:creationId xmlns:a16="http://schemas.microsoft.com/office/drawing/2014/main" id="{7E1103C8-1C91-4A23-B317-9DFEE2C5C9FE}"/>
              </a:ext>
            </a:extLst>
          </p:cNvPr>
          <p:cNvPicPr>
            <a:picLocks noChangeAspect="1"/>
          </p:cNvPicPr>
          <p:nvPr/>
        </p:nvPicPr>
        <p:blipFill>
          <a:blip r:embed="rId2"/>
          <a:stretch>
            <a:fillRect/>
          </a:stretch>
        </p:blipFill>
        <p:spPr>
          <a:xfrm>
            <a:off x="714095" y="2997013"/>
            <a:ext cx="5888412" cy="2947051"/>
          </a:xfrm>
          <a:prstGeom prst="rect">
            <a:avLst/>
          </a:prstGeom>
        </p:spPr>
      </p:pic>
    </p:spTree>
    <p:extLst>
      <p:ext uri="{BB962C8B-B14F-4D97-AF65-F5344CB8AC3E}">
        <p14:creationId xmlns:p14="http://schemas.microsoft.com/office/powerpoint/2010/main" val="675982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uej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uejs" id="{F3B9D64C-862B-734E-89D2-07FA0BE8D26A}" vid="{81A39E34-09CC-9E43-929B-BF54537687ED}"/>
    </a:ext>
  </a:extLst>
</a:theme>
</file>

<file path=docProps/app.xml><?xml version="1.0" encoding="utf-8"?>
<Properties xmlns="http://schemas.openxmlformats.org/officeDocument/2006/extended-properties" xmlns:vt="http://schemas.openxmlformats.org/officeDocument/2006/docPropsVTypes">
  <Template>vuejs</Template>
  <TotalTime>0</TotalTime>
  <Words>2828</Words>
  <Application>Microsoft Office PowerPoint</Application>
  <PresentationFormat>宽屏</PresentationFormat>
  <Paragraphs>232</Paragraphs>
  <Slides>28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宋体</vt:lpstr>
      <vt:lpstr>微软雅黑</vt:lpstr>
      <vt:lpstr>Arial</vt:lpstr>
      <vt:lpstr>Calibri</vt:lpstr>
      <vt:lpstr>Calibri Light</vt:lpstr>
      <vt:lpstr>Wingdings</vt:lpstr>
      <vt:lpstr>vuejs</vt:lpstr>
      <vt:lpstr>Vuex详解</vt:lpstr>
      <vt:lpstr>Vuex是做什么的?</vt:lpstr>
      <vt:lpstr>管理什么状态呢?</vt:lpstr>
      <vt:lpstr>单界面的状态管理</vt:lpstr>
      <vt:lpstr>单界面状态管理的实现</vt:lpstr>
      <vt:lpstr>多界面状态管理</vt:lpstr>
      <vt:lpstr>Vuex状态管理图例</vt:lpstr>
      <vt:lpstr>简单的案例</vt:lpstr>
      <vt:lpstr>挂载到Vue实例中</vt:lpstr>
      <vt:lpstr>使用Vuex的count</vt:lpstr>
      <vt:lpstr>Vuex核心概念</vt:lpstr>
      <vt:lpstr>State单一状态树</vt:lpstr>
      <vt:lpstr>Getters基本使用</vt:lpstr>
      <vt:lpstr>Getters作为参数和传递参数</vt:lpstr>
      <vt:lpstr>Mutation状态更新</vt:lpstr>
      <vt:lpstr>Mutation传递参数</vt:lpstr>
      <vt:lpstr>Mutation提交风格</vt:lpstr>
      <vt:lpstr>Mutation响应规则</vt:lpstr>
      <vt:lpstr>Mutation常量类型 – 概念</vt:lpstr>
      <vt:lpstr>Mutation常量类型 – 代码</vt:lpstr>
      <vt:lpstr>Mutation同步函数</vt:lpstr>
      <vt:lpstr>Action的基本定义</vt:lpstr>
      <vt:lpstr>Action的分发</vt:lpstr>
      <vt:lpstr>Action返回的Promise</vt:lpstr>
      <vt:lpstr>认识Module</vt:lpstr>
      <vt:lpstr>Module局部状态</vt:lpstr>
      <vt:lpstr>Actions的写法</vt:lpstr>
      <vt:lpstr>项目结构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2018-10-09T13:41:16Z</dcterms:created>
  <dcterms:modified xsi:type="dcterms:W3CDTF">2021-02-17T10:26:28Z</dcterms:modified>
</cp:coreProperties>
</file>