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63" r:id="rId6"/>
    <p:sldId id="266" r:id="rId7"/>
    <p:sldId id="268" r:id="rId8"/>
    <p:sldId id="267" r:id="rId9"/>
    <p:sldId id="269" r:id="rId10"/>
    <p:sldId id="270" r:id="rId11"/>
    <p:sldId id="27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4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7B06C-5F65-4A9A-823C-81E7C0840AA8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2825B562-BEA9-47F2-8412-9D1A5231BA15}">
      <dgm:prSet phldrT="[Текст]"/>
      <dgm:spPr/>
      <dgm:t>
        <a:bodyPr/>
        <a:lstStyle/>
        <a:p>
          <a:r>
            <a:rPr lang="uk-UA" dirty="0"/>
            <a:t>Модуль створення розкладу</a:t>
          </a:r>
          <a:endParaRPr lang="ru-RU" dirty="0"/>
        </a:p>
      </dgm:t>
    </dgm:pt>
    <dgm:pt modelId="{F423ECB0-B5CD-48F0-A71A-DA8DF1A1B5A0}" type="parTrans" cxnId="{944475D9-80C1-43AB-8A22-F9DC92B48792}">
      <dgm:prSet/>
      <dgm:spPr/>
      <dgm:t>
        <a:bodyPr/>
        <a:lstStyle/>
        <a:p>
          <a:endParaRPr lang="ru-RU"/>
        </a:p>
      </dgm:t>
    </dgm:pt>
    <dgm:pt modelId="{46600741-922A-4B4B-BCFA-52B76EB2E1DD}" type="sibTrans" cxnId="{944475D9-80C1-43AB-8A22-F9DC92B48792}">
      <dgm:prSet/>
      <dgm:spPr/>
      <dgm:t>
        <a:bodyPr/>
        <a:lstStyle/>
        <a:p>
          <a:endParaRPr lang="ru-RU"/>
        </a:p>
      </dgm:t>
    </dgm:pt>
    <dgm:pt modelId="{3A310597-1C91-4A71-A4FD-4301A8E4127C}">
      <dgm:prSet phldrT="[Текст]"/>
      <dgm:spPr/>
      <dgm:t>
        <a:bodyPr/>
        <a:lstStyle/>
        <a:p>
          <a:r>
            <a:rPr lang="uk-UA" dirty="0"/>
            <a:t>Розповсюдження за допомогою серверу</a:t>
          </a:r>
          <a:endParaRPr lang="ru-RU" dirty="0"/>
        </a:p>
      </dgm:t>
    </dgm:pt>
    <dgm:pt modelId="{FF8D3D4B-6C19-451E-B07F-B629FA83CA6F}" type="parTrans" cxnId="{8171CBCC-AC04-4D16-9BEC-AEEEB042750F}">
      <dgm:prSet/>
      <dgm:spPr/>
      <dgm:t>
        <a:bodyPr/>
        <a:lstStyle/>
        <a:p>
          <a:endParaRPr lang="ru-RU"/>
        </a:p>
      </dgm:t>
    </dgm:pt>
    <dgm:pt modelId="{AE4BEC70-879B-427C-81FD-C552E8747AA9}" type="sibTrans" cxnId="{8171CBCC-AC04-4D16-9BEC-AEEEB042750F}">
      <dgm:prSet/>
      <dgm:spPr/>
      <dgm:t>
        <a:bodyPr/>
        <a:lstStyle/>
        <a:p>
          <a:endParaRPr lang="ru-RU"/>
        </a:p>
      </dgm:t>
    </dgm:pt>
    <dgm:pt modelId="{53C1A396-6DFD-465B-AFD6-0C28166A91A0}">
      <dgm:prSet phldrT="[Текст]"/>
      <dgm:spPr/>
      <dgm:t>
        <a:bodyPr/>
        <a:lstStyle/>
        <a:p>
          <a:r>
            <a:rPr lang="uk-UA" dirty="0"/>
            <a:t>Перегляд розкладу на комп'ютері будь-якого студента</a:t>
          </a:r>
          <a:endParaRPr lang="ru-RU" dirty="0"/>
        </a:p>
      </dgm:t>
    </dgm:pt>
    <dgm:pt modelId="{06A72980-1FAB-4D7E-9A9E-DE85A683D69B}" type="parTrans" cxnId="{F24A783B-0B32-4216-9E6E-DA554DCAE775}">
      <dgm:prSet/>
      <dgm:spPr/>
      <dgm:t>
        <a:bodyPr/>
        <a:lstStyle/>
        <a:p>
          <a:endParaRPr lang="ru-RU"/>
        </a:p>
      </dgm:t>
    </dgm:pt>
    <dgm:pt modelId="{FF9E4B3B-E2EE-45FA-A859-3351013038A3}" type="sibTrans" cxnId="{F24A783B-0B32-4216-9E6E-DA554DCAE775}">
      <dgm:prSet/>
      <dgm:spPr/>
      <dgm:t>
        <a:bodyPr/>
        <a:lstStyle/>
        <a:p>
          <a:endParaRPr lang="ru-RU"/>
        </a:p>
      </dgm:t>
    </dgm:pt>
    <dgm:pt modelId="{612A681D-8D8F-4315-ABD7-0F7BB883B466}" type="pres">
      <dgm:prSet presAssocID="{83C7B06C-5F65-4A9A-823C-81E7C0840AA8}" presName="CompostProcess" presStyleCnt="0">
        <dgm:presLayoutVars>
          <dgm:dir/>
          <dgm:resizeHandles val="exact"/>
        </dgm:presLayoutVars>
      </dgm:prSet>
      <dgm:spPr/>
    </dgm:pt>
    <dgm:pt modelId="{04BB5E65-F538-4287-8F6E-74FA083A704A}" type="pres">
      <dgm:prSet presAssocID="{83C7B06C-5F65-4A9A-823C-81E7C0840AA8}" presName="arrow" presStyleLbl="bgShp" presStyleIdx="0" presStyleCnt="1" custAng="5400000" custScaleX="117647" custScaleY="37430" custLinFactNeighborX="-3349" custLinFactNeighborY="-3630"/>
      <dgm:spPr/>
    </dgm:pt>
    <dgm:pt modelId="{36488270-10F3-4BCE-B308-CF30044E2B54}" type="pres">
      <dgm:prSet presAssocID="{83C7B06C-5F65-4A9A-823C-81E7C0840AA8}" presName="linearProcess" presStyleCnt="0"/>
      <dgm:spPr/>
    </dgm:pt>
    <dgm:pt modelId="{783BB0A8-EB6A-4B56-8FCA-88C2A0D827FD}" type="pres">
      <dgm:prSet presAssocID="{2825B562-BEA9-47F2-8412-9D1A5231BA15}" presName="textNode" presStyleLbl="node1" presStyleIdx="0" presStyleCnt="3" custAng="0" custScaleX="50637" custScaleY="28847" custLinFactX="54885" custLinFactNeighborX="100000" custLinFactNeighborY="-8349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3F6E6E-2F69-4694-BAF0-0F1BB0969793}" type="pres">
      <dgm:prSet presAssocID="{46600741-922A-4B4B-BCFA-52B76EB2E1DD}" presName="sibTrans" presStyleCnt="0"/>
      <dgm:spPr/>
    </dgm:pt>
    <dgm:pt modelId="{041FE9F8-8A12-458B-AFE2-53DDF335E248}" type="pres">
      <dgm:prSet presAssocID="{3A310597-1C91-4A71-A4FD-4301A8E4127C}" presName="textNode" presStyleLbl="node1" presStyleIdx="1" presStyleCnt="3" custAng="0" custScaleX="62685" custScaleY="62685" custLinFactNeighborX="-36667" custLinFactNeighborY="-2891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1F1164-D144-419A-8C43-BE0FC887C43F}" type="pres">
      <dgm:prSet presAssocID="{AE4BEC70-879B-427C-81FD-C552E8747AA9}" presName="sibTrans" presStyleCnt="0"/>
      <dgm:spPr/>
    </dgm:pt>
    <dgm:pt modelId="{DC94EFB6-A14D-4FFE-9455-0C05CCF6A860}" type="pres">
      <dgm:prSet presAssocID="{53C1A396-6DFD-465B-AFD6-0C28166A91A0}" presName="textNode" presStyleLbl="node1" presStyleIdx="2" presStyleCnt="3" custAng="0" custScaleX="62685" custScaleY="40269" custLinFactX="-65071" custLinFactNeighborX="-100000" custLinFactNeighborY="304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6CDB91D-6AEF-4FB9-B729-B249A80A203C}" type="presOf" srcId="{3A310597-1C91-4A71-A4FD-4301A8E4127C}" destId="{041FE9F8-8A12-458B-AFE2-53DDF335E248}" srcOrd="0" destOrd="0" presId="urn:microsoft.com/office/officeart/2005/8/layout/hProcess9"/>
    <dgm:cxn modelId="{944475D9-80C1-43AB-8A22-F9DC92B48792}" srcId="{83C7B06C-5F65-4A9A-823C-81E7C0840AA8}" destId="{2825B562-BEA9-47F2-8412-9D1A5231BA15}" srcOrd="0" destOrd="0" parTransId="{F423ECB0-B5CD-48F0-A71A-DA8DF1A1B5A0}" sibTransId="{46600741-922A-4B4B-BCFA-52B76EB2E1DD}"/>
    <dgm:cxn modelId="{F24A783B-0B32-4216-9E6E-DA554DCAE775}" srcId="{83C7B06C-5F65-4A9A-823C-81E7C0840AA8}" destId="{53C1A396-6DFD-465B-AFD6-0C28166A91A0}" srcOrd="2" destOrd="0" parTransId="{06A72980-1FAB-4D7E-9A9E-DE85A683D69B}" sibTransId="{FF9E4B3B-E2EE-45FA-A859-3351013038A3}"/>
    <dgm:cxn modelId="{FE47940B-02C1-4425-AF4B-38F6D1822A73}" type="presOf" srcId="{83C7B06C-5F65-4A9A-823C-81E7C0840AA8}" destId="{612A681D-8D8F-4315-ABD7-0F7BB883B466}" srcOrd="0" destOrd="0" presId="urn:microsoft.com/office/officeart/2005/8/layout/hProcess9"/>
    <dgm:cxn modelId="{8171CBCC-AC04-4D16-9BEC-AEEEB042750F}" srcId="{83C7B06C-5F65-4A9A-823C-81E7C0840AA8}" destId="{3A310597-1C91-4A71-A4FD-4301A8E4127C}" srcOrd="1" destOrd="0" parTransId="{FF8D3D4B-6C19-451E-B07F-B629FA83CA6F}" sibTransId="{AE4BEC70-879B-427C-81FD-C552E8747AA9}"/>
    <dgm:cxn modelId="{8F3FE1B2-1F27-4C79-844F-5DDEFB39E29D}" type="presOf" srcId="{2825B562-BEA9-47F2-8412-9D1A5231BA15}" destId="{783BB0A8-EB6A-4B56-8FCA-88C2A0D827FD}" srcOrd="0" destOrd="0" presId="urn:microsoft.com/office/officeart/2005/8/layout/hProcess9"/>
    <dgm:cxn modelId="{A274970F-8B5E-47C9-8A37-DF21246073A2}" type="presOf" srcId="{53C1A396-6DFD-465B-AFD6-0C28166A91A0}" destId="{DC94EFB6-A14D-4FFE-9455-0C05CCF6A860}" srcOrd="0" destOrd="0" presId="urn:microsoft.com/office/officeart/2005/8/layout/hProcess9"/>
    <dgm:cxn modelId="{19B8CBBE-7858-4CC2-8C5A-524A37455335}" type="presParOf" srcId="{612A681D-8D8F-4315-ABD7-0F7BB883B466}" destId="{04BB5E65-F538-4287-8F6E-74FA083A704A}" srcOrd="0" destOrd="0" presId="urn:microsoft.com/office/officeart/2005/8/layout/hProcess9"/>
    <dgm:cxn modelId="{20129BE0-D069-4DCE-B8E4-17878A9CA07A}" type="presParOf" srcId="{612A681D-8D8F-4315-ABD7-0F7BB883B466}" destId="{36488270-10F3-4BCE-B308-CF30044E2B54}" srcOrd="1" destOrd="0" presId="urn:microsoft.com/office/officeart/2005/8/layout/hProcess9"/>
    <dgm:cxn modelId="{B84F9688-8553-4506-8E52-77F5C7C6F27E}" type="presParOf" srcId="{36488270-10F3-4BCE-B308-CF30044E2B54}" destId="{783BB0A8-EB6A-4B56-8FCA-88C2A0D827FD}" srcOrd="0" destOrd="0" presId="urn:microsoft.com/office/officeart/2005/8/layout/hProcess9"/>
    <dgm:cxn modelId="{DB5B1E73-228D-4E4D-B856-A33550858FED}" type="presParOf" srcId="{36488270-10F3-4BCE-B308-CF30044E2B54}" destId="{733F6E6E-2F69-4694-BAF0-0F1BB0969793}" srcOrd="1" destOrd="0" presId="urn:microsoft.com/office/officeart/2005/8/layout/hProcess9"/>
    <dgm:cxn modelId="{A824D2CC-F407-4F20-91F8-7011BC0F04AB}" type="presParOf" srcId="{36488270-10F3-4BCE-B308-CF30044E2B54}" destId="{041FE9F8-8A12-458B-AFE2-53DDF335E248}" srcOrd="2" destOrd="0" presId="urn:microsoft.com/office/officeart/2005/8/layout/hProcess9"/>
    <dgm:cxn modelId="{E126EDE6-FE06-4766-8A58-9B97377EFAB0}" type="presParOf" srcId="{36488270-10F3-4BCE-B308-CF30044E2B54}" destId="{E31F1164-D144-419A-8C43-BE0FC887C43F}" srcOrd="3" destOrd="0" presId="urn:microsoft.com/office/officeart/2005/8/layout/hProcess9"/>
    <dgm:cxn modelId="{77F0D57E-B433-45FA-89AA-E8DD0357D1F3}" type="presParOf" srcId="{36488270-10F3-4BCE-B308-CF30044E2B54}" destId="{DC94EFB6-A14D-4FFE-9455-0C05CCF6A86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B5E65-F538-4287-8F6E-74FA083A704A}">
      <dsp:nvSpPr>
        <dsp:cNvPr id="0" name=""/>
        <dsp:cNvSpPr/>
      </dsp:nvSpPr>
      <dsp:spPr>
        <a:xfrm rot="5400000">
          <a:off x="-191999" y="2179342"/>
          <a:ext cx="6744825" cy="2949658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BB0A8-EB6A-4B56-8FCA-88C2A0D827FD}">
      <dsp:nvSpPr>
        <dsp:cNvPr id="0" name=""/>
        <dsp:cNvSpPr/>
      </dsp:nvSpPr>
      <dsp:spPr>
        <a:xfrm>
          <a:off x="2606077" y="853785"/>
          <a:ext cx="1171701" cy="90931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200" kern="1200" dirty="0"/>
            <a:t>Модуль створення розкладу</a:t>
          </a:r>
          <a:endParaRPr lang="ru-RU" sz="1200" kern="1200" dirty="0"/>
        </a:p>
      </dsp:txBody>
      <dsp:txXfrm>
        <a:off x="2650466" y="898174"/>
        <a:ext cx="1082923" cy="820533"/>
      </dsp:txXfrm>
    </dsp:sp>
    <dsp:sp modelId="{041FE9F8-8A12-458B-AFE2-53DDF335E248}">
      <dsp:nvSpPr>
        <dsp:cNvPr id="0" name=""/>
        <dsp:cNvSpPr/>
      </dsp:nvSpPr>
      <dsp:spPr>
        <a:xfrm>
          <a:off x="2441365" y="2040709"/>
          <a:ext cx="1450483" cy="1975947"/>
        </a:xfrm>
        <a:prstGeom prst="roundRect">
          <a:avLst/>
        </a:prstGeom>
        <a:solidFill>
          <a:schemeClr val="accent5">
            <a:hueOff val="-1857811"/>
            <a:satOff val="1829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200" kern="1200" dirty="0"/>
            <a:t>Розповсюдження за допомогою серверу</a:t>
          </a:r>
          <a:endParaRPr lang="ru-RU" sz="1200" kern="1200" dirty="0"/>
        </a:p>
      </dsp:txBody>
      <dsp:txXfrm>
        <a:off x="2512172" y="2111516"/>
        <a:ext cx="1308869" cy="1834333"/>
      </dsp:txXfrm>
    </dsp:sp>
    <dsp:sp modelId="{DC94EFB6-A14D-4FFE-9455-0C05CCF6A860}">
      <dsp:nvSpPr>
        <dsp:cNvPr id="0" name=""/>
        <dsp:cNvSpPr/>
      </dsp:nvSpPr>
      <dsp:spPr>
        <a:xfrm>
          <a:off x="2452571" y="4265616"/>
          <a:ext cx="1450483" cy="1269353"/>
        </a:xfrm>
        <a:prstGeom prst="round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200" kern="1200" dirty="0"/>
            <a:t>Перегляд розкладу на комп'ютері будь-якого студента</a:t>
          </a:r>
          <a:endParaRPr lang="ru-RU" sz="1200" kern="1200" dirty="0"/>
        </a:p>
      </dsp:txBody>
      <dsp:txXfrm>
        <a:off x="2514536" y="4327581"/>
        <a:ext cx="1326553" cy="114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40EAE-FAE0-4E29-964B-DE70C0BE6C2C}" type="datetimeFigureOut">
              <a:rPr lang="ru-RU" smtClean="0"/>
              <a:pPr/>
              <a:t>13.06.2017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4F331-8718-450D-8961-0FE92932B3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0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4F331-8718-450D-8961-0FE92932B3E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5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0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469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258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258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802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524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579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42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8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9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0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9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2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2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2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4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5672" y="-433416"/>
            <a:ext cx="10191403" cy="3329581"/>
          </a:xfrm>
        </p:spPr>
        <p:txBody>
          <a:bodyPr>
            <a:normAutofit fontScale="90000"/>
          </a:bodyPr>
          <a:lstStyle/>
          <a:p>
            <a:r>
              <a:rPr lang="ru-RU" b="1" dirty="0"/>
              <a:t/>
            </a:r>
            <a:br>
              <a:rPr lang="ru-RU" b="1" dirty="0"/>
            </a:br>
            <a:r>
              <a:rPr lang="ru-RU" b="1" dirty="0" err="1"/>
              <a:t>Інформаційна</a:t>
            </a:r>
            <a:r>
              <a:rPr lang="ru-RU" b="1" dirty="0"/>
              <a:t> система</a:t>
            </a:r>
            <a:r>
              <a:rPr lang="ru-RU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b="1" dirty="0" smtClean="0"/>
              <a:t>«</a:t>
            </a:r>
            <a:r>
              <a:rPr lang="ru-RU" b="1" dirty="0" err="1"/>
              <a:t>Розклад</a:t>
            </a:r>
            <a:r>
              <a:rPr lang="ru-RU" b="1" dirty="0"/>
              <a:t> для </a:t>
            </a:r>
            <a:r>
              <a:rPr lang="ru-RU" b="1" dirty="0" err="1"/>
              <a:t>навчальних</a:t>
            </a:r>
            <a:r>
              <a:rPr lang="ru-RU" b="1" dirty="0"/>
              <a:t> </a:t>
            </a:r>
            <a:r>
              <a:rPr lang="ru-RU" b="1" dirty="0" err="1"/>
              <a:t>закладів</a:t>
            </a:r>
            <a:r>
              <a:rPr lang="ru-RU" b="1" dirty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28457" y="3359137"/>
            <a:ext cx="6608619" cy="3025038"/>
          </a:xfrm>
        </p:spPr>
        <p:txBody>
          <a:bodyPr>
            <a:normAutofit lnSpcReduction="10000"/>
          </a:bodyPr>
          <a:lstStyle/>
          <a:p>
            <a:r>
              <a:rPr lang="uk-UA" dirty="0" smtClean="0"/>
              <a:t>Виконав :</a:t>
            </a:r>
          </a:p>
          <a:p>
            <a:r>
              <a:rPr lang="uk-UA" dirty="0" smtClean="0"/>
              <a:t>Студент </a:t>
            </a:r>
            <a:r>
              <a:rPr lang="en-US" dirty="0" smtClean="0"/>
              <a:t>IV-</a:t>
            </a:r>
            <a:r>
              <a:rPr lang="uk-UA" dirty="0" smtClean="0"/>
              <a:t>го курсу, групи ПІ-1320</a:t>
            </a:r>
          </a:p>
          <a:p>
            <a:r>
              <a:rPr lang="uk-UA" dirty="0" smtClean="0"/>
              <a:t>Федоров Андрій Вячеславович</a:t>
            </a:r>
          </a:p>
          <a:p>
            <a:endParaRPr lang="uk-UA" dirty="0" smtClean="0"/>
          </a:p>
          <a:p>
            <a:r>
              <a:rPr lang="uk-UA" dirty="0" smtClean="0"/>
              <a:t>Керівник:</a:t>
            </a:r>
          </a:p>
          <a:p>
            <a:r>
              <a:rPr lang="uk-UA" dirty="0" smtClean="0"/>
              <a:t> старший викладач</a:t>
            </a:r>
          </a:p>
          <a:p>
            <a:r>
              <a:rPr lang="uk-UA" dirty="0" smtClean="0"/>
              <a:t> </a:t>
            </a:r>
            <a:r>
              <a:rPr lang="uk-UA" dirty="0" err="1" smtClean="0"/>
              <a:t>к.т.н</a:t>
            </a:r>
            <a:r>
              <a:rPr lang="uk-UA" dirty="0" smtClean="0"/>
              <a:t> Лагодіна Л.П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19742"/>
            <a:ext cx="9328833" cy="1070429"/>
          </a:xfrm>
        </p:spPr>
        <p:txBody>
          <a:bodyPr/>
          <a:lstStyle/>
          <a:p>
            <a:r>
              <a:rPr lang="uk-UA" dirty="0"/>
              <a:t>Інтерфейс переглядача розкладу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72" y="1190172"/>
            <a:ext cx="7568672" cy="55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1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19742"/>
            <a:ext cx="9328833" cy="1070429"/>
          </a:xfrm>
        </p:spPr>
        <p:txBody>
          <a:bodyPr/>
          <a:lstStyle/>
          <a:p>
            <a:r>
              <a:rPr lang="uk-UA" dirty="0"/>
              <a:t>Інтерфейс серверу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10" y="1190171"/>
            <a:ext cx="6306589" cy="3659664"/>
          </a:xfr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2" t="26788" r="22314" b="19151"/>
          <a:stretch/>
        </p:blipFill>
        <p:spPr>
          <a:xfrm>
            <a:off x="94213" y="1082105"/>
            <a:ext cx="5394960" cy="37074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" t="3767" r="1691" b="10064"/>
          <a:stretch/>
        </p:blipFill>
        <p:spPr>
          <a:xfrm>
            <a:off x="3366654" y="3328605"/>
            <a:ext cx="5769034" cy="30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5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5946" y="0"/>
            <a:ext cx="10018713" cy="1752599"/>
          </a:xfrm>
        </p:spPr>
        <p:txBody>
          <a:bodyPr/>
          <a:lstStyle/>
          <a:p>
            <a:r>
              <a:rPr lang="uk-UA" dirty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1451" y="1483627"/>
            <a:ext cx="8946541" cy="4843182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Проведений аналіз вже існуючих аналогів</a:t>
            </a:r>
            <a:r>
              <a:rPr lang="uk-UA" dirty="0" smtClean="0"/>
              <a:t>.</a:t>
            </a:r>
            <a:endParaRPr lang="ru-RU" dirty="0" smtClean="0"/>
          </a:p>
          <a:p>
            <a:r>
              <a:rPr lang="ru-RU" dirty="0" err="1" smtClean="0"/>
              <a:t>Запропонавна</a:t>
            </a:r>
            <a:r>
              <a:rPr lang="ru-RU" dirty="0" smtClean="0"/>
              <a:t> </a:t>
            </a:r>
            <a:r>
              <a:rPr lang="ru-RU" dirty="0" err="1" smtClean="0"/>
              <a:t>власна</a:t>
            </a:r>
            <a:r>
              <a:rPr lang="ru-RU" dirty="0" smtClean="0"/>
              <a:t> </a:t>
            </a:r>
            <a:r>
              <a:rPr lang="uk-UA" dirty="0" smtClean="0"/>
              <a:t>інформаційна система </a:t>
            </a:r>
            <a:r>
              <a:rPr lang="uk-UA" dirty="0"/>
              <a:t>«Розклад</a:t>
            </a:r>
            <a:r>
              <a:rPr lang="uk-UA" dirty="0" smtClean="0"/>
              <a:t>».</a:t>
            </a:r>
            <a:endParaRPr lang="ru-RU" dirty="0" smtClean="0"/>
          </a:p>
          <a:p>
            <a:pPr lvl="1"/>
            <a:r>
              <a:rPr lang="uk-UA" dirty="0" smtClean="0"/>
              <a:t>Розроблена концепт система.</a:t>
            </a:r>
          </a:p>
          <a:p>
            <a:pPr lvl="1"/>
            <a:r>
              <a:rPr lang="uk-UA" dirty="0" smtClean="0"/>
              <a:t>Для реалізації були задіяні наступні технології: </a:t>
            </a:r>
            <a:r>
              <a:rPr lang="en-US" dirty="0" smtClean="0"/>
              <a:t>WPF,XAML, .</a:t>
            </a:r>
            <a:r>
              <a:rPr lang="en-US" dirty="0" err="1" smtClean="0"/>
              <a:t>NETCore</a:t>
            </a:r>
            <a:r>
              <a:rPr lang="en-US" dirty="0" smtClean="0"/>
              <a:t>, JSON.</a:t>
            </a:r>
          </a:p>
          <a:p>
            <a:pPr lvl="1"/>
            <a:r>
              <a:rPr lang="uk-UA" dirty="0" smtClean="0"/>
              <a:t>Проведене тестування та виконане порівняння з існуючим звичайним розкладом. </a:t>
            </a:r>
            <a:endParaRPr lang="uk-UA" dirty="0"/>
          </a:p>
          <a:p>
            <a:r>
              <a:rPr lang="uk-UA" dirty="0" smtClean="0"/>
              <a:t>Для удосконалення систему в подальшому можна підключити такі функції:</a:t>
            </a:r>
            <a:endParaRPr lang="en-US" dirty="0" smtClean="0"/>
          </a:p>
          <a:p>
            <a:pPr lvl="1"/>
            <a:r>
              <a:rPr lang="uk-UA" dirty="0" smtClean="0"/>
              <a:t>Підтримка мобільних клієнтів.</a:t>
            </a:r>
          </a:p>
          <a:p>
            <a:pPr lvl="1"/>
            <a:r>
              <a:rPr lang="uk-UA" dirty="0" smtClean="0"/>
              <a:t>Аналіз створеного розкладу, рекомендації.</a:t>
            </a:r>
            <a:endParaRPr lang="uk-UA" dirty="0"/>
          </a:p>
          <a:p>
            <a:endParaRPr lang="uk-UA" dirty="0"/>
          </a:p>
          <a:p>
            <a:pPr algn="ctr">
              <a:buNone/>
            </a:pPr>
            <a:r>
              <a:rPr lang="uk-UA" sz="3600" dirty="0"/>
              <a:t>Дякую за увагу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558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6462" y="0"/>
            <a:ext cx="10018713" cy="1752599"/>
          </a:xfrm>
        </p:spPr>
        <p:txBody>
          <a:bodyPr/>
          <a:lstStyle/>
          <a:p>
            <a:r>
              <a:rPr lang="uk-UA" dirty="0"/>
              <a:t>Навчальний розклад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2819" y="1569302"/>
            <a:ext cx="6710652" cy="4195481"/>
          </a:xfrm>
        </p:spPr>
        <p:txBody>
          <a:bodyPr/>
          <a:lstStyle/>
          <a:p>
            <a:r>
              <a:rPr lang="uk-UA" dirty="0"/>
              <a:t>Розклад має великий вплив на навчальний процес.</a:t>
            </a:r>
          </a:p>
          <a:p>
            <a:r>
              <a:rPr lang="uk-UA" dirty="0"/>
              <a:t>З розкладу студенти дізнаються про заняття та час їх проведення, з урахуванням цього планують час для виконання домашніх завдань та  проведення самостійної роботи.</a:t>
            </a:r>
          </a:p>
          <a:p>
            <a:r>
              <a:rPr lang="uk-UA" dirty="0"/>
              <a:t>Керівництво навчального закладу використовує розклад для розподілу зайнятості викладачів та додержання виконання навчального плану.</a:t>
            </a:r>
          </a:p>
        </p:txBody>
      </p:sp>
      <p:pic>
        <p:nvPicPr>
          <p:cNvPr id="1026" name="Picture 2" descr="http://17.arts.mos.ru/upload/iblock/b6d/raspisanie_vebinarov_min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471" y="1569302"/>
            <a:ext cx="38100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6282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1658" y="320674"/>
            <a:ext cx="5284789" cy="829982"/>
          </a:xfrm>
        </p:spPr>
        <p:txBody>
          <a:bodyPr>
            <a:normAutofit/>
          </a:bodyPr>
          <a:lstStyle/>
          <a:p>
            <a:r>
              <a:rPr lang="uk-UA" dirty="0"/>
              <a:t>Звичайні розклади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7500" y="1315213"/>
            <a:ext cx="6491288" cy="490668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uk-UA" sz="3200" dirty="0"/>
              <a:t>Розглянемо популярний тип розкладу.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uk-UA" b="1" u="sng" dirty="0"/>
              <a:t>Переваги. </a:t>
            </a:r>
            <a:r>
              <a:rPr lang="uk-UA" dirty="0"/>
              <a:t>Створення такого розкладу можливе майже при будь-яких умовах та не потребує особливих навичок та додаткової апаратури.</a:t>
            </a:r>
          </a:p>
          <a:p>
            <a:pPr>
              <a:buNone/>
            </a:pPr>
            <a:r>
              <a:rPr lang="uk-UA" b="1" u="sng" dirty="0"/>
              <a:t>Недоліки</a:t>
            </a:r>
            <a:r>
              <a:rPr lang="uk-UA" dirty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uk-UA" dirty="0"/>
              <a:t>Розповсюдження такого розкладу має свої труднощі. </a:t>
            </a:r>
          </a:p>
          <a:p>
            <a:pPr>
              <a:buFont typeface="Wingdings" pitchFamily="2" charset="2"/>
              <a:buChar char="Ø"/>
            </a:pPr>
            <a:r>
              <a:rPr lang="uk-UA" dirty="0"/>
              <a:t>Зміни у розкладі візуально важко помітити.</a:t>
            </a:r>
          </a:p>
          <a:p>
            <a:pPr>
              <a:buFont typeface="Wingdings" pitchFamily="2" charset="2"/>
              <a:buChar char="Ø"/>
            </a:pPr>
            <a:r>
              <a:rPr lang="uk-UA" dirty="0"/>
              <a:t>Не завжди є можливість своєчасного доступу до додаткової інформації про зміни у розкладі.</a:t>
            </a:r>
          </a:p>
        </p:txBody>
      </p:sp>
      <p:pic>
        <p:nvPicPr>
          <p:cNvPr id="1026" name="Picture 2" descr="D:\НУЖНО\УСПЕХ\КАФЕДРА\КАФЕДРА_2016-2017\Конференція\Конференція КДАВТ\Федотов\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2013" y="320674"/>
            <a:ext cx="2414587" cy="4452739"/>
          </a:xfrm>
          <a:prstGeom prst="rect">
            <a:avLst/>
          </a:prstGeom>
          <a:noFill/>
        </p:spPr>
      </p:pic>
      <p:pic>
        <p:nvPicPr>
          <p:cNvPr id="1027" name="Picture 3" descr="D:\НУЖНО\УСПЕХ\КАФЕДРА\КАФЕДРА_2016-2017\Конференція\Конференція КДАВТ\Федотов\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7924" y="5128772"/>
            <a:ext cx="4444076" cy="1257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18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2363" y="102704"/>
            <a:ext cx="10018713" cy="1752599"/>
          </a:xfrm>
        </p:spPr>
        <p:txBody>
          <a:bodyPr/>
          <a:lstStyle/>
          <a:p>
            <a:r>
              <a:rPr lang="uk-UA" dirty="0"/>
              <a:t>Власне рішення проблеми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6263" y="1745347"/>
            <a:ext cx="9319214" cy="4195481"/>
          </a:xfrm>
        </p:spPr>
        <p:txBody>
          <a:bodyPr/>
          <a:lstStyle/>
          <a:p>
            <a:pPr>
              <a:buNone/>
            </a:pPr>
            <a:r>
              <a:rPr lang="uk-UA" dirty="0"/>
              <a:t>Для вирішення цих проблем  пропонується розробити інформаційну систему «Розклад».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uk-UA" dirty="0"/>
              <a:t>Основними функціями </a:t>
            </a:r>
            <a:r>
              <a:rPr lang="uk-UA" dirty="0" smtClean="0"/>
              <a:t>інформаційної системи </a:t>
            </a:r>
            <a:r>
              <a:rPr lang="uk-UA" dirty="0"/>
              <a:t>«</a:t>
            </a:r>
            <a:r>
              <a:rPr lang="uk-UA" dirty="0" smtClean="0"/>
              <a:t>Розклад» є</a:t>
            </a:r>
            <a:r>
              <a:rPr lang="uk-UA" dirty="0"/>
              <a:t>:</a:t>
            </a:r>
          </a:p>
          <a:p>
            <a:pPr lvl="1"/>
            <a:r>
              <a:rPr lang="uk-UA" dirty="0"/>
              <a:t>створення розкладу;</a:t>
            </a:r>
          </a:p>
          <a:p>
            <a:pPr lvl="1"/>
            <a:r>
              <a:rPr lang="uk-UA" dirty="0"/>
              <a:t>поширення розкладу серед груп;</a:t>
            </a:r>
          </a:p>
          <a:p>
            <a:pPr lvl="1"/>
            <a:r>
              <a:rPr lang="uk-UA" dirty="0"/>
              <a:t>зручний перегляд розкладу.</a:t>
            </a:r>
          </a:p>
          <a:p>
            <a:pPr marL="457200" lvl="1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808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2700" y="452718"/>
            <a:ext cx="6845300" cy="1400530"/>
          </a:xfrm>
        </p:spPr>
        <p:txBody>
          <a:bodyPr/>
          <a:lstStyle/>
          <a:p>
            <a:r>
              <a:rPr lang="uk-UA" dirty="0"/>
              <a:t>Концепт роботи системи: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418950"/>
              </p:ext>
            </p:extLst>
          </p:nvPr>
        </p:nvGraphicFramePr>
        <p:xfrm>
          <a:off x="-902829" y="-203200"/>
          <a:ext cx="6744829" cy="7880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4124960" y="2408518"/>
            <a:ext cx="6479540" cy="42335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itchFamily="2" charset="2"/>
              <a:buChar char="Ø"/>
            </a:pPr>
            <a:r>
              <a:rPr lang="uk-UA" sz="2000" dirty="0">
                <a:solidFill>
                  <a:schemeClr val="tx1"/>
                </a:solidFill>
              </a:rPr>
              <a:t>Оператор створює розклад</a:t>
            </a:r>
            <a:r>
              <a:rPr lang="ru-RU" sz="2000" dirty="0">
                <a:solidFill>
                  <a:schemeClr val="tx1"/>
                </a:solidFill>
              </a:rPr>
              <a:t> у </a:t>
            </a:r>
            <a:r>
              <a:rPr lang="ru-RU" sz="2000" dirty="0" err="1">
                <a:solidFill>
                  <a:schemeClr val="tx1"/>
                </a:solidFill>
              </a:rPr>
              <a:t>візуальному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конструкторі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  <a:p>
            <a:pPr marL="571500" indent="-571500">
              <a:buFont typeface="Wingdings" pitchFamily="2" charset="2"/>
              <a:buChar char="Ø"/>
            </a:pPr>
            <a:endParaRPr lang="ru-RU" sz="2000" dirty="0">
              <a:solidFill>
                <a:schemeClr val="tx1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uk-UA" sz="2000" dirty="0">
                <a:solidFill>
                  <a:schemeClr val="tx1"/>
                </a:solidFill>
              </a:rPr>
              <a:t>Оператор завантажує розклад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на сервер.</a:t>
            </a:r>
          </a:p>
          <a:p>
            <a:pPr marL="571500" indent="-571500">
              <a:buFont typeface="Wingdings" pitchFamily="2" charset="2"/>
              <a:buChar char="Ø"/>
            </a:pPr>
            <a:endParaRPr lang="uk-UA" sz="2000" dirty="0">
              <a:solidFill>
                <a:schemeClr val="tx1"/>
              </a:solidFill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uk-UA" sz="2000" dirty="0">
                <a:solidFill>
                  <a:schemeClr val="tx1"/>
                </a:solidFill>
              </a:rPr>
              <a:t>Студент отримує розклад.</a:t>
            </a:r>
          </a:p>
        </p:txBody>
      </p:sp>
    </p:spTree>
    <p:extLst>
      <p:ext uri="{BB962C8B-B14F-4D97-AF65-F5344CB8AC3E}">
        <p14:creationId xmlns:p14="http://schemas.microsoft.com/office/powerpoint/2010/main" val="7122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530" y="0"/>
            <a:ext cx="5847514" cy="1018309"/>
          </a:xfrm>
        </p:spPr>
        <p:txBody>
          <a:bodyPr>
            <a:normAutofit/>
          </a:bodyPr>
          <a:lstStyle/>
          <a:p>
            <a:r>
              <a:rPr lang="uk-UA" dirty="0"/>
              <a:t>Схема даних</a:t>
            </a:r>
            <a:endParaRPr lang="ru-RU" dirty="0"/>
          </a:p>
        </p:txBody>
      </p:sp>
      <p:pic>
        <p:nvPicPr>
          <p:cNvPr id="5" name="Объект 4" descr="E:\Downloads\structure (2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127" y="0"/>
            <a:ext cx="5104016" cy="67333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155469" y="1018309"/>
            <a:ext cx="5286895" cy="55778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uk-UA" dirty="0"/>
              <a:t>Аудиторія – числовий тип </a:t>
            </a:r>
            <a:r>
              <a:rPr lang="uk-UA" dirty="0" err="1"/>
              <a:t>данних</a:t>
            </a:r>
            <a:r>
              <a:rPr lang="uk-UA" dirty="0"/>
              <a:t>. Зберігає номер аудиторії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uk-UA" dirty="0"/>
              <a:t>Викладач – тип </a:t>
            </a:r>
            <a:r>
              <a:rPr lang="uk-UA" dirty="0" err="1"/>
              <a:t>данних</a:t>
            </a:r>
            <a:r>
              <a:rPr lang="uk-UA" dirty="0"/>
              <a:t> в якому, знаходяться такі текстові поля, як : Прізвище, </a:t>
            </a:r>
            <a:r>
              <a:rPr lang="uk-UA" dirty="0" err="1"/>
              <a:t>Ім</a:t>
            </a:r>
            <a:r>
              <a:rPr lang="ru-RU" dirty="0"/>
              <a:t>’</a:t>
            </a:r>
            <a:r>
              <a:rPr lang="uk-UA" dirty="0"/>
              <a:t>я, По батькові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uk-UA" dirty="0"/>
              <a:t>Предмет – текстовий тип </a:t>
            </a:r>
            <a:r>
              <a:rPr lang="uk-UA" dirty="0" err="1"/>
              <a:t>данних</a:t>
            </a:r>
            <a:r>
              <a:rPr lang="uk-UA" dirty="0"/>
              <a:t>, визначає лише назву предмету.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uk-UA" dirty="0"/>
              <a:t>Інтервал –  складний  тип </a:t>
            </a:r>
            <a:r>
              <a:rPr lang="uk-UA" dirty="0" err="1"/>
              <a:t>данних</a:t>
            </a:r>
            <a:r>
              <a:rPr lang="uk-UA" dirty="0"/>
              <a:t>, який повертає часовий інтервал (початок та кінець пари).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uk-UA" dirty="0"/>
              <a:t>Група – складний тип </a:t>
            </a:r>
            <a:r>
              <a:rPr lang="uk-UA" dirty="0" err="1"/>
              <a:t>данних</a:t>
            </a:r>
            <a:r>
              <a:rPr lang="uk-UA" dirty="0"/>
              <a:t>, який містить у собі усю інформацію про </a:t>
            </a:r>
            <a:r>
              <a:rPr lang="uk-UA" dirty="0" err="1"/>
              <a:t>группу</a:t>
            </a:r>
            <a:r>
              <a:rPr lang="uk-UA" dirty="0"/>
              <a:t>. До неї входить текстовий </a:t>
            </a:r>
            <a:r>
              <a:rPr lang="uk-UA" dirty="0" err="1"/>
              <a:t>комментар</a:t>
            </a:r>
            <a:r>
              <a:rPr lang="uk-UA" dirty="0"/>
              <a:t>, та 2 типи </a:t>
            </a:r>
            <a:r>
              <a:rPr lang="uk-UA" dirty="0" err="1"/>
              <a:t>данних</a:t>
            </a:r>
            <a:r>
              <a:rPr lang="uk-UA" dirty="0"/>
              <a:t> «Неділя», що відображають </a:t>
            </a:r>
            <a:r>
              <a:rPr lang="uk-UA" dirty="0" err="1"/>
              <a:t>чиселньик</a:t>
            </a:r>
            <a:r>
              <a:rPr lang="uk-UA" dirty="0"/>
              <a:t> та знаменник відповідно.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uk-UA" dirty="0"/>
              <a:t>Неділя – тип </a:t>
            </a:r>
            <a:r>
              <a:rPr lang="uk-UA" dirty="0" err="1"/>
              <a:t>данних</a:t>
            </a:r>
            <a:r>
              <a:rPr lang="uk-UA" dirty="0"/>
              <a:t>, який містить у собі інший тип </a:t>
            </a:r>
            <a:r>
              <a:rPr lang="uk-UA" dirty="0" err="1"/>
              <a:t>данних</a:t>
            </a:r>
            <a:r>
              <a:rPr lang="uk-UA" dirty="0"/>
              <a:t> «День». Усього 6 днів неділі (з Понеділка до Суботи).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uk-UA" dirty="0"/>
              <a:t>День – тип </a:t>
            </a:r>
            <a:r>
              <a:rPr lang="uk-UA" dirty="0" err="1"/>
              <a:t>данних</a:t>
            </a:r>
            <a:r>
              <a:rPr lang="uk-UA" dirty="0"/>
              <a:t>, зберігає у собі список лекцій для цього дня.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uk-UA" dirty="0"/>
              <a:t>Лекція – основна одиниця. Представляє собою набір із наступних </a:t>
            </a:r>
            <a:r>
              <a:rPr lang="uk-UA" dirty="0" err="1"/>
              <a:t>данних</a:t>
            </a:r>
            <a:r>
              <a:rPr lang="uk-UA" dirty="0"/>
              <a:t>: аудиторія, викладач, предмет, номер пари та список замін.</a:t>
            </a:r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571500" lvl="0" indent="-571500" algn="just">
              <a:buFont typeface="Arial" panose="020B0604020202020204" pitchFamily="34" charset="0"/>
              <a:buChar char="•"/>
            </a:pPr>
            <a:r>
              <a:rPr lang="uk-UA" dirty="0"/>
              <a:t>Заміна – тип </a:t>
            </a:r>
            <a:r>
              <a:rPr lang="uk-UA" dirty="0" err="1"/>
              <a:t>данних</a:t>
            </a:r>
            <a:r>
              <a:rPr lang="uk-UA" dirty="0"/>
              <a:t> який зберігає інформацію о заміні. Включає у себе дату та назву предмета.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20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847514" cy="1018309"/>
          </a:xfrm>
        </p:spPr>
        <p:txBody>
          <a:bodyPr>
            <a:normAutofit fontScale="90000"/>
          </a:bodyPr>
          <a:lstStyle/>
          <a:p>
            <a:r>
              <a:rPr lang="uk-UA" dirty="0"/>
              <a:t>Використані технології (</a:t>
            </a:r>
            <a:r>
              <a:rPr lang="en-US" dirty="0"/>
              <a:t>JSON</a:t>
            </a:r>
            <a:r>
              <a:rPr lang="uk-UA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Данні зберігаються та пересилаються у форматі </a:t>
            </a:r>
            <a:r>
              <a:rPr lang="en-US" dirty="0"/>
              <a:t>JSON.</a:t>
            </a:r>
          </a:p>
          <a:p>
            <a:r>
              <a:rPr lang="uk-UA" dirty="0"/>
              <a:t>Цей метод дуже швидкий та </a:t>
            </a:r>
            <a:r>
              <a:rPr lang="uk-UA" dirty="0" smtClean="0"/>
              <a:t>легко </a:t>
            </a:r>
            <a:r>
              <a:rPr lang="uk-UA" dirty="0" err="1" smtClean="0"/>
              <a:t>реалізуємий</a:t>
            </a:r>
            <a:r>
              <a:rPr lang="uk-UA" dirty="0" smtClean="0"/>
              <a:t>, </a:t>
            </a:r>
            <a:r>
              <a:rPr lang="uk-UA" dirty="0"/>
              <a:t>та завдяки простим методам шифруванням, </a:t>
            </a:r>
            <a:r>
              <a:rPr lang="uk-UA" dirty="0" smtClean="0"/>
              <a:t>існує можливість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uk-UA" dirty="0"/>
              <a:t>забезпечити базовий рівень захисту від несанкціонованого втручання</a:t>
            </a:r>
            <a:endParaRPr lang="ru-RU" dirty="0"/>
          </a:p>
        </p:txBody>
      </p:sp>
      <p:pic>
        <p:nvPicPr>
          <p:cNvPr id="1026" name="Picture 2" descr="Картинки по запрос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349" y="358283"/>
            <a:ext cx="2691651" cy="269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1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847514" cy="1018309"/>
          </a:xfrm>
        </p:spPr>
        <p:txBody>
          <a:bodyPr>
            <a:normAutofit fontScale="90000"/>
          </a:bodyPr>
          <a:lstStyle/>
          <a:p>
            <a:r>
              <a:rPr lang="uk-UA" dirty="0"/>
              <a:t>Використані технології (</a:t>
            </a:r>
            <a:r>
              <a:rPr lang="en-US" dirty="0"/>
              <a:t>.</a:t>
            </a:r>
            <a:r>
              <a:rPr lang="en-US" dirty="0" err="1"/>
              <a:t>NETCore</a:t>
            </a:r>
            <a:r>
              <a:rPr lang="uk-UA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NETCore</a:t>
            </a:r>
            <a:r>
              <a:rPr lang="en-US" dirty="0"/>
              <a:t> </a:t>
            </a:r>
            <a:r>
              <a:rPr lang="uk-UA" dirty="0"/>
              <a:t>дозволяє розробити консольний додаток, який може працювати на будь-якій ОС де існує пакет </a:t>
            </a:r>
            <a:r>
              <a:rPr lang="en-US" dirty="0"/>
              <a:t>Microsoft .</a:t>
            </a:r>
            <a:r>
              <a:rPr lang="en-US" dirty="0" err="1"/>
              <a:t>NETCore</a:t>
            </a:r>
            <a:r>
              <a:rPr lang="en-US" dirty="0"/>
              <a:t>.</a:t>
            </a:r>
          </a:p>
          <a:p>
            <a:r>
              <a:rPr lang="uk-UA" dirty="0"/>
              <a:t>Серверна частина була розроблена з використанням </a:t>
            </a:r>
            <a:r>
              <a:rPr lang="en-US" dirty="0"/>
              <a:t>.</a:t>
            </a:r>
            <a:r>
              <a:rPr lang="en-US" dirty="0" err="1"/>
              <a:t>NETCore</a:t>
            </a:r>
            <a:r>
              <a:rPr lang="en-US" dirty="0"/>
              <a:t>, </a:t>
            </a:r>
            <a:r>
              <a:rPr lang="uk-UA" dirty="0"/>
              <a:t>тому що серверне обкладення може мати різні операційні системі у різних навчальних закладах.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0222" y1="94667" x2="4000" y2="58222"/>
                        <a14:foregroundMark x1="4000" y1="57778" x2="50222" y2="4889"/>
                        <a14:foregroundMark x1="50222" y1="4889" x2="93778" y2="50222"/>
                        <a14:foregroundMark x1="92000" y1="51111" x2="48000" y2="9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360" y="387277"/>
            <a:ext cx="2633663" cy="26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00936" y="3628"/>
            <a:ext cx="9328833" cy="1070429"/>
          </a:xfrm>
        </p:spPr>
        <p:txBody>
          <a:bodyPr/>
          <a:lstStyle/>
          <a:p>
            <a:r>
              <a:rPr lang="uk-UA" dirty="0"/>
              <a:t>Інтерфейс конструктора розкладу</a:t>
            </a:r>
            <a:endParaRPr lang="ru-RU" dirty="0"/>
          </a:p>
        </p:txBody>
      </p:sp>
      <p:pic>
        <p:nvPicPr>
          <p:cNvPr id="4" name="Объект 3" descr="Конструктор расписаний. Выбранная группа: ПІ-132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665" y="965991"/>
            <a:ext cx="7711924" cy="5783943"/>
          </a:xfrm>
        </p:spPr>
      </p:pic>
    </p:spTree>
    <p:extLst>
      <p:ext uri="{BB962C8B-B14F-4D97-AF65-F5344CB8AC3E}">
        <p14:creationId xmlns:p14="http://schemas.microsoft.com/office/powerpoint/2010/main" val="1602653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461</TotalTime>
  <Words>531</Words>
  <Application>Microsoft Office PowerPoint</Application>
  <PresentationFormat>Широкоэкранный</PresentationFormat>
  <Paragraphs>75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Параллакс</vt:lpstr>
      <vt:lpstr> Інформаційна система  «Розклад для навчальних закладів»</vt:lpstr>
      <vt:lpstr>Навчальний розклад</vt:lpstr>
      <vt:lpstr>Звичайні розклади</vt:lpstr>
      <vt:lpstr>Власне рішення проблеми</vt:lpstr>
      <vt:lpstr>Концепт роботи системи:</vt:lpstr>
      <vt:lpstr>Схема даних</vt:lpstr>
      <vt:lpstr>Використані технології (JSON)</vt:lpstr>
      <vt:lpstr>Використані технології (.NETCore)</vt:lpstr>
      <vt:lpstr>Інтерфейс конструктора розкладу</vt:lpstr>
      <vt:lpstr>Інтерфейс переглядача розкладу</vt:lpstr>
      <vt:lpstr>Інтерфейс серверу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Рішення проблем розкладу</dc:title>
  <dc:creator>Андрей Федоров</dc:creator>
  <cp:lastModifiedBy>Андрей Федоров</cp:lastModifiedBy>
  <cp:revision>45</cp:revision>
  <dcterms:created xsi:type="dcterms:W3CDTF">2017-03-21T22:34:12Z</dcterms:created>
  <dcterms:modified xsi:type="dcterms:W3CDTF">2017-06-13T17:52:33Z</dcterms:modified>
</cp:coreProperties>
</file>