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2"/>
    <p:sldMasterId id="2147483674" r:id="rId3"/>
  </p:sldMasterIdLst>
  <p:notesMasterIdLst>
    <p:notesMasterId r:id="rId35"/>
  </p:notesMasterIdLst>
  <p:sldIdLst>
    <p:sldId id="257" r:id="rId4"/>
    <p:sldId id="270" r:id="rId5"/>
    <p:sldId id="272" r:id="rId6"/>
    <p:sldId id="280" r:id="rId7"/>
    <p:sldId id="273" r:id="rId8"/>
    <p:sldId id="281" r:id="rId9"/>
    <p:sldId id="274" r:id="rId10"/>
    <p:sldId id="288" r:id="rId11"/>
    <p:sldId id="303" r:id="rId12"/>
    <p:sldId id="275" r:id="rId13"/>
    <p:sldId id="283" r:id="rId14"/>
    <p:sldId id="293" r:id="rId15"/>
    <p:sldId id="292" r:id="rId16"/>
    <p:sldId id="294" r:id="rId17"/>
    <p:sldId id="295" r:id="rId18"/>
    <p:sldId id="296" r:id="rId19"/>
    <p:sldId id="297" r:id="rId20"/>
    <p:sldId id="298" r:id="rId21"/>
    <p:sldId id="302" r:id="rId22"/>
    <p:sldId id="299" r:id="rId23"/>
    <p:sldId id="300" r:id="rId24"/>
    <p:sldId id="301" r:id="rId25"/>
    <p:sldId id="276" r:id="rId26"/>
    <p:sldId id="284" r:id="rId27"/>
    <p:sldId id="277" r:id="rId28"/>
    <p:sldId id="285" r:id="rId29"/>
    <p:sldId id="278" r:id="rId30"/>
    <p:sldId id="304" r:id="rId31"/>
    <p:sldId id="307" r:id="rId32"/>
    <p:sldId id="279" r:id="rId33"/>
    <p:sldId id="30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sch"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88353" autoAdjust="0"/>
  </p:normalViewPr>
  <p:slideViewPr>
    <p:cSldViewPr>
      <p:cViewPr varScale="1">
        <p:scale>
          <a:sx n="66" d="100"/>
          <a:sy n="66" d="100"/>
        </p:scale>
        <p:origin x="136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34FFF-09B6-4AF4-B95D-F1FD38E6BDEF}"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de-DE"/>
        </a:p>
      </dgm:t>
    </dgm:pt>
    <dgm:pt modelId="{4FBD60DD-B178-40DF-9BEB-1417EFFBB46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de-DE" b="1" dirty="0" smtClean="0"/>
            <a:t>PHP</a:t>
          </a:r>
          <a:endParaRPr lang="de-DE" b="1" dirty="0"/>
        </a:p>
      </dgm:t>
    </dgm:pt>
    <dgm:pt modelId="{CD9625B5-F386-44E8-97EF-31921E44CDFD}" type="sibTrans" cxnId="{9108667B-5172-45C5-98DE-8CCFA0492082}">
      <dgm:prSet/>
      <dgm:spPr/>
      <dgm:t>
        <a:bodyPr/>
        <a:lstStyle/>
        <a:p>
          <a:endParaRPr lang="de-DE"/>
        </a:p>
      </dgm:t>
    </dgm:pt>
    <dgm:pt modelId="{944A50E6-632F-422D-A1A6-45F91997E31A}" type="parTrans" cxnId="{9108667B-5172-45C5-98DE-8CCFA0492082}">
      <dgm:prSet/>
      <dgm:spPr/>
      <dgm:t>
        <a:bodyPr/>
        <a:lstStyle/>
        <a:p>
          <a:endParaRPr lang="de-DE"/>
        </a:p>
      </dgm:t>
    </dgm:pt>
    <dgm:pt modelId="{CC7F6CCA-F35F-46A3-9F83-AC7FEFB24D5B}">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de-DE" b="1" dirty="0" smtClean="0"/>
            <a:t>DB</a:t>
          </a:r>
          <a:endParaRPr lang="de-DE" b="1" dirty="0"/>
        </a:p>
      </dgm:t>
    </dgm:pt>
    <dgm:pt modelId="{E478B1DB-F74D-48E0-9C4A-E782099C56B0}" type="sibTrans" cxnId="{7E6DC4D2-27B7-4A88-9184-B8851C817B41}">
      <dgm:prSet/>
      <dgm:spPr/>
      <dgm:t>
        <a:bodyPr/>
        <a:lstStyle/>
        <a:p>
          <a:endParaRPr lang="de-DE"/>
        </a:p>
      </dgm:t>
    </dgm:pt>
    <dgm:pt modelId="{652FF422-66C0-456D-8985-6B86A63DDFE1}" type="parTrans" cxnId="{7E6DC4D2-27B7-4A88-9184-B8851C817B41}">
      <dgm:prSet/>
      <dgm:spPr/>
      <dgm:t>
        <a:bodyPr/>
        <a:lstStyle/>
        <a:p>
          <a:endParaRPr lang="de-DE"/>
        </a:p>
      </dgm:t>
    </dgm:pt>
    <dgm:pt modelId="{78C2197C-62AA-45F6-9ECB-F23BA655EFCB}">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de-DE" b="1" dirty="0" smtClean="0"/>
            <a:t>HTML</a:t>
          </a:r>
        </a:p>
      </dgm:t>
    </dgm:pt>
    <dgm:pt modelId="{1C98607B-A8EA-468A-897F-298483A5AFFA}" type="parTrans" cxnId="{033F5D87-82F0-45B8-9DC6-48AAAFF7849D}">
      <dgm:prSet/>
      <dgm:spPr/>
      <dgm:t>
        <a:bodyPr/>
        <a:lstStyle/>
        <a:p>
          <a:endParaRPr lang="de-DE"/>
        </a:p>
      </dgm:t>
    </dgm:pt>
    <dgm:pt modelId="{A610E69E-CB76-49B9-AD2C-C801AFEA7E8C}" type="sibTrans" cxnId="{033F5D87-82F0-45B8-9DC6-48AAAFF7849D}">
      <dgm:prSet/>
      <dgm:spPr/>
      <dgm:t>
        <a:bodyPr/>
        <a:lstStyle/>
        <a:p>
          <a:endParaRPr lang="de-DE"/>
        </a:p>
      </dgm:t>
    </dgm:pt>
    <dgm:pt modelId="{15B51F5D-36E0-4181-AA5F-212AFA53FC38}">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de-DE" b="1" dirty="0" smtClean="0"/>
            <a:t>CSS</a:t>
          </a:r>
        </a:p>
      </dgm:t>
    </dgm:pt>
    <dgm:pt modelId="{7A0B0457-EEFB-41B4-851C-10DCC265E58D}" type="parTrans" cxnId="{A0B1954B-7A00-403F-814F-06381C4451C3}">
      <dgm:prSet/>
      <dgm:spPr/>
      <dgm:t>
        <a:bodyPr/>
        <a:lstStyle/>
        <a:p>
          <a:endParaRPr lang="de-DE"/>
        </a:p>
      </dgm:t>
    </dgm:pt>
    <dgm:pt modelId="{0CFD2416-6D01-4571-8118-6E43E3EBBBFF}" type="sibTrans" cxnId="{A0B1954B-7A00-403F-814F-06381C4451C3}">
      <dgm:prSet/>
      <dgm:spPr/>
      <dgm:t>
        <a:bodyPr/>
        <a:lstStyle/>
        <a:p>
          <a:endParaRPr lang="de-DE"/>
        </a:p>
      </dgm:t>
    </dgm:pt>
    <dgm:pt modelId="{E221003B-7BCD-4B6E-B448-DFB764DFE205}">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de-DE" b="1" dirty="0" smtClean="0"/>
            <a:t>Java-Script</a:t>
          </a:r>
        </a:p>
      </dgm:t>
    </dgm:pt>
    <dgm:pt modelId="{777CFA6E-DC17-4641-B4F1-DAD2DE0047A0}" type="parTrans" cxnId="{475D25C1-A672-4911-9ECC-D946BCDB0CFE}">
      <dgm:prSet/>
      <dgm:spPr/>
      <dgm:t>
        <a:bodyPr/>
        <a:lstStyle/>
        <a:p>
          <a:endParaRPr lang="de-DE"/>
        </a:p>
      </dgm:t>
    </dgm:pt>
    <dgm:pt modelId="{FF800003-597F-4C17-B434-CD77B6E5504F}" type="sibTrans" cxnId="{475D25C1-A672-4911-9ECC-D946BCDB0CFE}">
      <dgm:prSet/>
      <dgm:spPr/>
      <dgm:t>
        <a:bodyPr/>
        <a:lstStyle/>
        <a:p>
          <a:endParaRPr lang="de-DE"/>
        </a:p>
      </dgm:t>
    </dgm:pt>
    <dgm:pt modelId="{91A85F16-5E07-493E-A387-B7FA6B592146}">
      <dgm:prSet phldrT="[Text]"/>
      <dgm:spPr/>
      <dgm:t>
        <a:bodyPr/>
        <a:lstStyle/>
        <a:p>
          <a:r>
            <a:rPr lang="de-DE" b="0" dirty="0" smtClean="0"/>
            <a:t>Projekttagebuch</a:t>
          </a:r>
          <a:endParaRPr lang="de-DE" b="0" dirty="0"/>
        </a:p>
      </dgm:t>
    </dgm:pt>
    <dgm:pt modelId="{6726225E-0341-4980-8B8F-2EEDA5C709F3}" type="parTrans" cxnId="{8AD69EAC-B46B-4FDD-8E2B-302CE3A3911E}">
      <dgm:prSet/>
      <dgm:spPr/>
      <dgm:t>
        <a:bodyPr/>
        <a:lstStyle/>
        <a:p>
          <a:endParaRPr lang="de-DE"/>
        </a:p>
      </dgm:t>
    </dgm:pt>
    <dgm:pt modelId="{1A42F6FE-8625-43BC-B3CB-1D7922B4D948}" type="sibTrans" cxnId="{8AD69EAC-B46B-4FDD-8E2B-302CE3A3911E}">
      <dgm:prSet/>
      <dgm:spPr/>
      <dgm:t>
        <a:bodyPr/>
        <a:lstStyle/>
        <a:p>
          <a:endParaRPr lang="de-DE"/>
        </a:p>
      </dgm:t>
    </dgm:pt>
    <dgm:pt modelId="{82BD8961-EFC8-4B04-9C18-666C0006E4E7}" type="pres">
      <dgm:prSet presAssocID="{42434FFF-09B6-4AF4-B95D-F1FD38E6BDEF}" presName="Name0" presStyleCnt="0">
        <dgm:presLayoutVars>
          <dgm:chPref val="1"/>
          <dgm:dir/>
          <dgm:animOne val="branch"/>
          <dgm:animLvl val="lvl"/>
          <dgm:resizeHandles/>
        </dgm:presLayoutVars>
      </dgm:prSet>
      <dgm:spPr/>
      <dgm:t>
        <a:bodyPr/>
        <a:lstStyle/>
        <a:p>
          <a:endParaRPr lang="de-DE"/>
        </a:p>
      </dgm:t>
    </dgm:pt>
    <dgm:pt modelId="{79C2CDB1-4F33-459A-BE08-A1A3E742F58F}" type="pres">
      <dgm:prSet presAssocID="{91A85F16-5E07-493E-A387-B7FA6B592146}" presName="vertOne" presStyleCnt="0"/>
      <dgm:spPr/>
    </dgm:pt>
    <dgm:pt modelId="{5C9AFDC9-63CF-44D3-A7C2-223CA1565391}" type="pres">
      <dgm:prSet presAssocID="{91A85F16-5E07-493E-A387-B7FA6B592146}" presName="txOne" presStyleLbl="node0" presStyleIdx="0" presStyleCnt="1">
        <dgm:presLayoutVars>
          <dgm:chPref val="3"/>
        </dgm:presLayoutVars>
      </dgm:prSet>
      <dgm:spPr/>
      <dgm:t>
        <a:bodyPr/>
        <a:lstStyle/>
        <a:p>
          <a:endParaRPr lang="de-DE"/>
        </a:p>
      </dgm:t>
    </dgm:pt>
    <dgm:pt modelId="{5D8832EE-F85B-453F-889E-9C141929D9E4}" type="pres">
      <dgm:prSet presAssocID="{91A85F16-5E07-493E-A387-B7FA6B592146}" presName="parTransOne" presStyleCnt="0"/>
      <dgm:spPr/>
    </dgm:pt>
    <dgm:pt modelId="{570A290E-B543-4A01-BCF0-0939EF98383C}" type="pres">
      <dgm:prSet presAssocID="{91A85F16-5E07-493E-A387-B7FA6B592146}" presName="horzOne" presStyleCnt="0"/>
      <dgm:spPr/>
    </dgm:pt>
    <dgm:pt modelId="{376BF66E-15E4-4CA0-BF66-10B7E536E181}" type="pres">
      <dgm:prSet presAssocID="{CC7F6CCA-F35F-46A3-9F83-AC7FEFB24D5B}" presName="vertTwo" presStyleCnt="0"/>
      <dgm:spPr/>
    </dgm:pt>
    <dgm:pt modelId="{78D29DC7-FB7A-4C16-B791-9E0CA401820C}" type="pres">
      <dgm:prSet presAssocID="{CC7F6CCA-F35F-46A3-9F83-AC7FEFB24D5B}" presName="txTwo" presStyleLbl="node2" presStyleIdx="0" presStyleCnt="5">
        <dgm:presLayoutVars>
          <dgm:chPref val="3"/>
        </dgm:presLayoutVars>
      </dgm:prSet>
      <dgm:spPr/>
      <dgm:t>
        <a:bodyPr/>
        <a:lstStyle/>
        <a:p>
          <a:endParaRPr lang="de-DE"/>
        </a:p>
      </dgm:t>
    </dgm:pt>
    <dgm:pt modelId="{22F5C012-601C-472A-8A57-736C1DED5547}" type="pres">
      <dgm:prSet presAssocID="{CC7F6CCA-F35F-46A3-9F83-AC7FEFB24D5B}" presName="horzTwo" presStyleCnt="0"/>
      <dgm:spPr/>
    </dgm:pt>
    <dgm:pt modelId="{1475682F-4A5D-42AE-B570-CFCB897E285E}" type="pres">
      <dgm:prSet presAssocID="{E478B1DB-F74D-48E0-9C4A-E782099C56B0}" presName="sibSpaceTwo" presStyleCnt="0"/>
      <dgm:spPr/>
    </dgm:pt>
    <dgm:pt modelId="{06CEBBF5-23B1-4D09-9545-237292C26E75}" type="pres">
      <dgm:prSet presAssocID="{4FBD60DD-B178-40DF-9BEB-1417EFFBB46C}" presName="vertTwo" presStyleCnt="0"/>
      <dgm:spPr/>
    </dgm:pt>
    <dgm:pt modelId="{FE343294-F044-47CF-BABF-285852571FB3}" type="pres">
      <dgm:prSet presAssocID="{4FBD60DD-B178-40DF-9BEB-1417EFFBB46C}" presName="txTwo" presStyleLbl="node2" presStyleIdx="1" presStyleCnt="5">
        <dgm:presLayoutVars>
          <dgm:chPref val="3"/>
        </dgm:presLayoutVars>
      </dgm:prSet>
      <dgm:spPr/>
      <dgm:t>
        <a:bodyPr/>
        <a:lstStyle/>
        <a:p>
          <a:endParaRPr lang="de-DE"/>
        </a:p>
      </dgm:t>
    </dgm:pt>
    <dgm:pt modelId="{A65DEC1B-0C97-42E2-8A26-91A800553EBD}" type="pres">
      <dgm:prSet presAssocID="{4FBD60DD-B178-40DF-9BEB-1417EFFBB46C}" presName="horzTwo" presStyleCnt="0"/>
      <dgm:spPr/>
    </dgm:pt>
    <dgm:pt modelId="{1881D4BC-0248-4724-A4AE-335C90CBEB86}" type="pres">
      <dgm:prSet presAssocID="{CD9625B5-F386-44E8-97EF-31921E44CDFD}" presName="sibSpaceTwo" presStyleCnt="0"/>
      <dgm:spPr/>
    </dgm:pt>
    <dgm:pt modelId="{88752DB9-EC1C-4ABA-B8DE-C25E8A3CA5A5}" type="pres">
      <dgm:prSet presAssocID="{78C2197C-62AA-45F6-9ECB-F23BA655EFCB}" presName="vertTwo" presStyleCnt="0"/>
      <dgm:spPr/>
    </dgm:pt>
    <dgm:pt modelId="{626DBD90-D47A-4AF6-A56A-6A11A2533899}" type="pres">
      <dgm:prSet presAssocID="{78C2197C-62AA-45F6-9ECB-F23BA655EFCB}" presName="txTwo" presStyleLbl="node2" presStyleIdx="2" presStyleCnt="5">
        <dgm:presLayoutVars>
          <dgm:chPref val="3"/>
        </dgm:presLayoutVars>
      </dgm:prSet>
      <dgm:spPr/>
      <dgm:t>
        <a:bodyPr/>
        <a:lstStyle/>
        <a:p>
          <a:endParaRPr lang="de-DE"/>
        </a:p>
      </dgm:t>
    </dgm:pt>
    <dgm:pt modelId="{BCE67529-88F9-4258-84C2-EF68E67D3C7D}" type="pres">
      <dgm:prSet presAssocID="{78C2197C-62AA-45F6-9ECB-F23BA655EFCB}" presName="horzTwo" presStyleCnt="0"/>
      <dgm:spPr/>
    </dgm:pt>
    <dgm:pt modelId="{C7D747A8-E0A3-43FC-943D-5F49723A0957}" type="pres">
      <dgm:prSet presAssocID="{A610E69E-CB76-49B9-AD2C-C801AFEA7E8C}" presName="sibSpaceTwo" presStyleCnt="0"/>
      <dgm:spPr/>
    </dgm:pt>
    <dgm:pt modelId="{4F6F9B1E-E8CC-4EE6-938D-9D8C02C2E559}" type="pres">
      <dgm:prSet presAssocID="{15B51F5D-36E0-4181-AA5F-212AFA53FC38}" presName="vertTwo" presStyleCnt="0"/>
      <dgm:spPr/>
    </dgm:pt>
    <dgm:pt modelId="{7A01EBD5-9E50-49A4-8DAC-20B85A7668F5}" type="pres">
      <dgm:prSet presAssocID="{15B51F5D-36E0-4181-AA5F-212AFA53FC38}" presName="txTwo" presStyleLbl="node2" presStyleIdx="3" presStyleCnt="5">
        <dgm:presLayoutVars>
          <dgm:chPref val="3"/>
        </dgm:presLayoutVars>
      </dgm:prSet>
      <dgm:spPr/>
      <dgm:t>
        <a:bodyPr/>
        <a:lstStyle/>
        <a:p>
          <a:endParaRPr lang="de-DE"/>
        </a:p>
      </dgm:t>
    </dgm:pt>
    <dgm:pt modelId="{BE9DCD2E-5F3B-4D64-861D-F2B03C80AD1F}" type="pres">
      <dgm:prSet presAssocID="{15B51F5D-36E0-4181-AA5F-212AFA53FC38}" presName="horzTwo" presStyleCnt="0"/>
      <dgm:spPr/>
    </dgm:pt>
    <dgm:pt modelId="{B12F815B-0187-479E-BE6B-9E895DD9FEB0}" type="pres">
      <dgm:prSet presAssocID="{0CFD2416-6D01-4571-8118-6E43E3EBBBFF}" presName="sibSpaceTwo" presStyleCnt="0"/>
      <dgm:spPr/>
    </dgm:pt>
    <dgm:pt modelId="{26630243-E803-4F5D-81D7-25650FBD4F5B}" type="pres">
      <dgm:prSet presAssocID="{E221003B-7BCD-4B6E-B448-DFB764DFE205}" presName="vertTwo" presStyleCnt="0"/>
      <dgm:spPr/>
    </dgm:pt>
    <dgm:pt modelId="{8978EF0D-6E73-4312-B512-C07F7D6F590D}" type="pres">
      <dgm:prSet presAssocID="{E221003B-7BCD-4B6E-B448-DFB764DFE205}" presName="txTwo" presStyleLbl="node2" presStyleIdx="4" presStyleCnt="5">
        <dgm:presLayoutVars>
          <dgm:chPref val="3"/>
        </dgm:presLayoutVars>
      </dgm:prSet>
      <dgm:spPr/>
      <dgm:t>
        <a:bodyPr/>
        <a:lstStyle/>
        <a:p>
          <a:endParaRPr lang="de-DE"/>
        </a:p>
      </dgm:t>
    </dgm:pt>
    <dgm:pt modelId="{F5B7F575-EC43-4205-9779-4BD93514FC2D}" type="pres">
      <dgm:prSet presAssocID="{E221003B-7BCD-4B6E-B448-DFB764DFE205}" presName="horzTwo" presStyleCnt="0"/>
      <dgm:spPr/>
    </dgm:pt>
  </dgm:ptLst>
  <dgm:cxnLst>
    <dgm:cxn modelId="{033F5D87-82F0-45B8-9DC6-48AAAFF7849D}" srcId="{91A85F16-5E07-493E-A387-B7FA6B592146}" destId="{78C2197C-62AA-45F6-9ECB-F23BA655EFCB}" srcOrd="2" destOrd="0" parTransId="{1C98607B-A8EA-468A-897F-298483A5AFFA}" sibTransId="{A610E69E-CB76-49B9-AD2C-C801AFEA7E8C}"/>
    <dgm:cxn modelId="{77F027A1-C739-4CD6-B272-4D217E922906}" type="presOf" srcId="{42434FFF-09B6-4AF4-B95D-F1FD38E6BDEF}" destId="{82BD8961-EFC8-4B04-9C18-666C0006E4E7}" srcOrd="0" destOrd="0" presId="urn:microsoft.com/office/officeart/2005/8/layout/hierarchy4"/>
    <dgm:cxn modelId="{9CD012C8-91AA-4029-8178-33DD3617FEE7}" type="presOf" srcId="{4FBD60DD-B178-40DF-9BEB-1417EFFBB46C}" destId="{FE343294-F044-47CF-BABF-285852571FB3}" srcOrd="0" destOrd="0" presId="urn:microsoft.com/office/officeart/2005/8/layout/hierarchy4"/>
    <dgm:cxn modelId="{475D25C1-A672-4911-9ECC-D946BCDB0CFE}" srcId="{91A85F16-5E07-493E-A387-B7FA6B592146}" destId="{E221003B-7BCD-4B6E-B448-DFB764DFE205}" srcOrd="4" destOrd="0" parTransId="{777CFA6E-DC17-4641-B4F1-DAD2DE0047A0}" sibTransId="{FF800003-597F-4C17-B434-CD77B6E5504F}"/>
    <dgm:cxn modelId="{44191267-DCEB-47C4-963B-4272847CD001}" type="presOf" srcId="{E221003B-7BCD-4B6E-B448-DFB764DFE205}" destId="{8978EF0D-6E73-4312-B512-C07F7D6F590D}" srcOrd="0" destOrd="0" presId="urn:microsoft.com/office/officeart/2005/8/layout/hierarchy4"/>
    <dgm:cxn modelId="{7E6DC4D2-27B7-4A88-9184-B8851C817B41}" srcId="{91A85F16-5E07-493E-A387-B7FA6B592146}" destId="{CC7F6CCA-F35F-46A3-9F83-AC7FEFB24D5B}" srcOrd="0" destOrd="0" parTransId="{652FF422-66C0-456D-8985-6B86A63DDFE1}" sibTransId="{E478B1DB-F74D-48E0-9C4A-E782099C56B0}"/>
    <dgm:cxn modelId="{A0B1954B-7A00-403F-814F-06381C4451C3}" srcId="{91A85F16-5E07-493E-A387-B7FA6B592146}" destId="{15B51F5D-36E0-4181-AA5F-212AFA53FC38}" srcOrd="3" destOrd="0" parTransId="{7A0B0457-EEFB-41B4-851C-10DCC265E58D}" sibTransId="{0CFD2416-6D01-4571-8118-6E43E3EBBBFF}"/>
    <dgm:cxn modelId="{8EB34A7C-5431-460D-B190-B4C58D4592D0}" type="presOf" srcId="{15B51F5D-36E0-4181-AA5F-212AFA53FC38}" destId="{7A01EBD5-9E50-49A4-8DAC-20B85A7668F5}" srcOrd="0" destOrd="0" presId="urn:microsoft.com/office/officeart/2005/8/layout/hierarchy4"/>
    <dgm:cxn modelId="{A2C42033-BDF1-4F30-BE91-6B1974CD9C9B}" type="presOf" srcId="{78C2197C-62AA-45F6-9ECB-F23BA655EFCB}" destId="{626DBD90-D47A-4AF6-A56A-6A11A2533899}" srcOrd="0" destOrd="0" presId="urn:microsoft.com/office/officeart/2005/8/layout/hierarchy4"/>
    <dgm:cxn modelId="{8AD69EAC-B46B-4FDD-8E2B-302CE3A3911E}" srcId="{42434FFF-09B6-4AF4-B95D-F1FD38E6BDEF}" destId="{91A85F16-5E07-493E-A387-B7FA6B592146}" srcOrd="0" destOrd="0" parTransId="{6726225E-0341-4980-8B8F-2EEDA5C709F3}" sibTransId="{1A42F6FE-8625-43BC-B3CB-1D7922B4D948}"/>
    <dgm:cxn modelId="{9108667B-5172-45C5-98DE-8CCFA0492082}" srcId="{91A85F16-5E07-493E-A387-B7FA6B592146}" destId="{4FBD60DD-B178-40DF-9BEB-1417EFFBB46C}" srcOrd="1" destOrd="0" parTransId="{944A50E6-632F-422D-A1A6-45F91997E31A}" sibTransId="{CD9625B5-F386-44E8-97EF-31921E44CDFD}"/>
    <dgm:cxn modelId="{A50D03EE-6EF4-49C2-83D8-6732D9418D73}" type="presOf" srcId="{91A85F16-5E07-493E-A387-B7FA6B592146}" destId="{5C9AFDC9-63CF-44D3-A7C2-223CA1565391}" srcOrd="0" destOrd="0" presId="urn:microsoft.com/office/officeart/2005/8/layout/hierarchy4"/>
    <dgm:cxn modelId="{DAFAB343-62E3-475F-B96C-56F34351E3D4}" type="presOf" srcId="{CC7F6CCA-F35F-46A3-9F83-AC7FEFB24D5B}" destId="{78D29DC7-FB7A-4C16-B791-9E0CA401820C}" srcOrd="0" destOrd="0" presId="urn:microsoft.com/office/officeart/2005/8/layout/hierarchy4"/>
    <dgm:cxn modelId="{A2FD2697-1D00-4DC1-90F7-B1577A2BFD84}" type="presParOf" srcId="{82BD8961-EFC8-4B04-9C18-666C0006E4E7}" destId="{79C2CDB1-4F33-459A-BE08-A1A3E742F58F}" srcOrd="0" destOrd="0" presId="urn:microsoft.com/office/officeart/2005/8/layout/hierarchy4"/>
    <dgm:cxn modelId="{F447E14F-1CB2-49E8-AA39-3FCE76974213}" type="presParOf" srcId="{79C2CDB1-4F33-459A-BE08-A1A3E742F58F}" destId="{5C9AFDC9-63CF-44D3-A7C2-223CA1565391}" srcOrd="0" destOrd="0" presId="urn:microsoft.com/office/officeart/2005/8/layout/hierarchy4"/>
    <dgm:cxn modelId="{67992D5A-9954-4DAF-ADA7-5FE5877A732D}" type="presParOf" srcId="{79C2CDB1-4F33-459A-BE08-A1A3E742F58F}" destId="{5D8832EE-F85B-453F-889E-9C141929D9E4}" srcOrd="1" destOrd="0" presId="urn:microsoft.com/office/officeart/2005/8/layout/hierarchy4"/>
    <dgm:cxn modelId="{C53E4321-719E-49D1-B6A3-D68C2E8D2EBB}" type="presParOf" srcId="{79C2CDB1-4F33-459A-BE08-A1A3E742F58F}" destId="{570A290E-B543-4A01-BCF0-0939EF98383C}" srcOrd="2" destOrd="0" presId="urn:microsoft.com/office/officeart/2005/8/layout/hierarchy4"/>
    <dgm:cxn modelId="{D5124894-F6BA-4F03-95FB-63CB8B27339D}" type="presParOf" srcId="{570A290E-B543-4A01-BCF0-0939EF98383C}" destId="{376BF66E-15E4-4CA0-BF66-10B7E536E181}" srcOrd="0" destOrd="0" presId="urn:microsoft.com/office/officeart/2005/8/layout/hierarchy4"/>
    <dgm:cxn modelId="{0134A7C8-CE5D-4750-8276-A7E85827DC81}" type="presParOf" srcId="{376BF66E-15E4-4CA0-BF66-10B7E536E181}" destId="{78D29DC7-FB7A-4C16-B791-9E0CA401820C}" srcOrd="0" destOrd="0" presId="urn:microsoft.com/office/officeart/2005/8/layout/hierarchy4"/>
    <dgm:cxn modelId="{F5CDC0B2-1F79-4733-BF51-4B6E8D479465}" type="presParOf" srcId="{376BF66E-15E4-4CA0-BF66-10B7E536E181}" destId="{22F5C012-601C-472A-8A57-736C1DED5547}" srcOrd="1" destOrd="0" presId="urn:microsoft.com/office/officeart/2005/8/layout/hierarchy4"/>
    <dgm:cxn modelId="{90295389-E6A8-4215-8AD2-CCEB05044E79}" type="presParOf" srcId="{570A290E-B543-4A01-BCF0-0939EF98383C}" destId="{1475682F-4A5D-42AE-B570-CFCB897E285E}" srcOrd="1" destOrd="0" presId="urn:microsoft.com/office/officeart/2005/8/layout/hierarchy4"/>
    <dgm:cxn modelId="{AA498507-2CFE-49C2-A71F-5FCE4842D3EC}" type="presParOf" srcId="{570A290E-B543-4A01-BCF0-0939EF98383C}" destId="{06CEBBF5-23B1-4D09-9545-237292C26E75}" srcOrd="2" destOrd="0" presId="urn:microsoft.com/office/officeart/2005/8/layout/hierarchy4"/>
    <dgm:cxn modelId="{CB3551BD-AE41-458E-99B9-99A0C1B32C37}" type="presParOf" srcId="{06CEBBF5-23B1-4D09-9545-237292C26E75}" destId="{FE343294-F044-47CF-BABF-285852571FB3}" srcOrd="0" destOrd="0" presId="urn:microsoft.com/office/officeart/2005/8/layout/hierarchy4"/>
    <dgm:cxn modelId="{83513297-D226-4F1D-B237-83FBE72D28B0}" type="presParOf" srcId="{06CEBBF5-23B1-4D09-9545-237292C26E75}" destId="{A65DEC1B-0C97-42E2-8A26-91A800553EBD}" srcOrd="1" destOrd="0" presId="urn:microsoft.com/office/officeart/2005/8/layout/hierarchy4"/>
    <dgm:cxn modelId="{40CB2A16-45A3-41A3-95C2-0B1740CDF596}" type="presParOf" srcId="{570A290E-B543-4A01-BCF0-0939EF98383C}" destId="{1881D4BC-0248-4724-A4AE-335C90CBEB86}" srcOrd="3" destOrd="0" presId="urn:microsoft.com/office/officeart/2005/8/layout/hierarchy4"/>
    <dgm:cxn modelId="{1E0FABC0-35DD-4EFF-9E15-8BF574E197E2}" type="presParOf" srcId="{570A290E-B543-4A01-BCF0-0939EF98383C}" destId="{88752DB9-EC1C-4ABA-B8DE-C25E8A3CA5A5}" srcOrd="4" destOrd="0" presId="urn:microsoft.com/office/officeart/2005/8/layout/hierarchy4"/>
    <dgm:cxn modelId="{704D8A3B-E5D8-4B4E-AF1B-D26D32C68915}" type="presParOf" srcId="{88752DB9-EC1C-4ABA-B8DE-C25E8A3CA5A5}" destId="{626DBD90-D47A-4AF6-A56A-6A11A2533899}" srcOrd="0" destOrd="0" presId="urn:microsoft.com/office/officeart/2005/8/layout/hierarchy4"/>
    <dgm:cxn modelId="{0069CA90-B24B-45D6-8AE5-EA6AB49A7A2D}" type="presParOf" srcId="{88752DB9-EC1C-4ABA-B8DE-C25E8A3CA5A5}" destId="{BCE67529-88F9-4258-84C2-EF68E67D3C7D}" srcOrd="1" destOrd="0" presId="urn:microsoft.com/office/officeart/2005/8/layout/hierarchy4"/>
    <dgm:cxn modelId="{16254DBE-10F2-4583-8509-83B2B8E61F24}" type="presParOf" srcId="{570A290E-B543-4A01-BCF0-0939EF98383C}" destId="{C7D747A8-E0A3-43FC-943D-5F49723A0957}" srcOrd="5" destOrd="0" presId="urn:microsoft.com/office/officeart/2005/8/layout/hierarchy4"/>
    <dgm:cxn modelId="{5C8C7555-24C9-4D86-873E-E89F4A81CEF0}" type="presParOf" srcId="{570A290E-B543-4A01-BCF0-0939EF98383C}" destId="{4F6F9B1E-E8CC-4EE6-938D-9D8C02C2E559}" srcOrd="6" destOrd="0" presId="urn:microsoft.com/office/officeart/2005/8/layout/hierarchy4"/>
    <dgm:cxn modelId="{6184C2B0-6B30-4AC1-BAF9-0FA6B32167F7}" type="presParOf" srcId="{4F6F9B1E-E8CC-4EE6-938D-9D8C02C2E559}" destId="{7A01EBD5-9E50-49A4-8DAC-20B85A7668F5}" srcOrd="0" destOrd="0" presId="urn:microsoft.com/office/officeart/2005/8/layout/hierarchy4"/>
    <dgm:cxn modelId="{57335663-E312-4440-9E39-DE92D43D4D41}" type="presParOf" srcId="{4F6F9B1E-E8CC-4EE6-938D-9D8C02C2E559}" destId="{BE9DCD2E-5F3B-4D64-861D-F2B03C80AD1F}" srcOrd="1" destOrd="0" presId="urn:microsoft.com/office/officeart/2005/8/layout/hierarchy4"/>
    <dgm:cxn modelId="{0075315D-717B-49E3-AFDF-E7E59DF424C3}" type="presParOf" srcId="{570A290E-B543-4A01-BCF0-0939EF98383C}" destId="{B12F815B-0187-479E-BE6B-9E895DD9FEB0}" srcOrd="7" destOrd="0" presId="urn:microsoft.com/office/officeart/2005/8/layout/hierarchy4"/>
    <dgm:cxn modelId="{679C1BB6-1B88-43D7-970E-BA16FE97FB39}" type="presParOf" srcId="{570A290E-B543-4A01-BCF0-0939EF98383C}" destId="{26630243-E803-4F5D-81D7-25650FBD4F5B}" srcOrd="8" destOrd="0" presId="urn:microsoft.com/office/officeart/2005/8/layout/hierarchy4"/>
    <dgm:cxn modelId="{878314C4-8292-49BB-BEE0-DB7344867D3B}" type="presParOf" srcId="{26630243-E803-4F5D-81D7-25650FBD4F5B}" destId="{8978EF0D-6E73-4312-B512-C07F7D6F590D}" srcOrd="0" destOrd="0" presId="urn:microsoft.com/office/officeart/2005/8/layout/hierarchy4"/>
    <dgm:cxn modelId="{C47A9BBA-2A0E-483C-8E49-E80AB70A2FC5}" type="presParOf" srcId="{26630243-E803-4F5D-81D7-25650FBD4F5B}" destId="{F5B7F575-EC43-4205-9779-4BD93514FC2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AFDC9-63CF-44D3-A7C2-223CA1565391}">
      <dsp:nvSpPr>
        <dsp:cNvPr id="0" name=""/>
        <dsp:cNvSpPr/>
      </dsp:nvSpPr>
      <dsp:spPr>
        <a:xfrm>
          <a:off x="2446" y="1500"/>
          <a:ext cx="6091106" cy="1948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lang="de-DE" sz="6300" b="0" kern="1200" dirty="0" smtClean="0"/>
            <a:t>Projekttagebuch</a:t>
          </a:r>
          <a:endParaRPr lang="de-DE" sz="6300" b="0" kern="1200" dirty="0"/>
        </a:p>
      </dsp:txBody>
      <dsp:txXfrm>
        <a:off x="59520" y="58574"/>
        <a:ext cx="5976958" cy="1834508"/>
      </dsp:txXfrm>
    </dsp:sp>
    <dsp:sp modelId="{78D29DC7-FB7A-4C16-B791-9E0CA401820C}">
      <dsp:nvSpPr>
        <dsp:cNvPr id="0" name=""/>
        <dsp:cNvSpPr/>
      </dsp:nvSpPr>
      <dsp:spPr>
        <a:xfrm>
          <a:off x="2446" y="2113843"/>
          <a:ext cx="1141511" cy="1948656"/>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DB</a:t>
          </a:r>
          <a:endParaRPr lang="de-DE" sz="2700" b="1" kern="1200" dirty="0"/>
        </a:p>
      </dsp:txBody>
      <dsp:txXfrm>
        <a:off x="35880" y="2147277"/>
        <a:ext cx="1074643" cy="1881788"/>
      </dsp:txXfrm>
    </dsp:sp>
    <dsp:sp modelId="{FE343294-F044-47CF-BABF-285852571FB3}">
      <dsp:nvSpPr>
        <dsp:cNvPr id="0" name=""/>
        <dsp:cNvSpPr/>
      </dsp:nvSpPr>
      <dsp:spPr>
        <a:xfrm>
          <a:off x="1239845" y="2113843"/>
          <a:ext cx="1141511" cy="1948656"/>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PHP</a:t>
          </a:r>
          <a:endParaRPr lang="de-DE" sz="2700" b="1" kern="1200" dirty="0"/>
        </a:p>
      </dsp:txBody>
      <dsp:txXfrm>
        <a:off x="1273279" y="2147277"/>
        <a:ext cx="1074643" cy="1881788"/>
      </dsp:txXfrm>
    </dsp:sp>
    <dsp:sp modelId="{626DBD90-D47A-4AF6-A56A-6A11A2533899}">
      <dsp:nvSpPr>
        <dsp:cNvPr id="0" name=""/>
        <dsp:cNvSpPr/>
      </dsp:nvSpPr>
      <dsp:spPr>
        <a:xfrm>
          <a:off x="2477244" y="2113843"/>
          <a:ext cx="1141511" cy="1948656"/>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HTML</a:t>
          </a:r>
        </a:p>
      </dsp:txBody>
      <dsp:txXfrm>
        <a:off x="2510678" y="2147277"/>
        <a:ext cx="1074643" cy="1881788"/>
      </dsp:txXfrm>
    </dsp:sp>
    <dsp:sp modelId="{7A01EBD5-9E50-49A4-8DAC-20B85A7668F5}">
      <dsp:nvSpPr>
        <dsp:cNvPr id="0" name=""/>
        <dsp:cNvSpPr/>
      </dsp:nvSpPr>
      <dsp:spPr>
        <a:xfrm>
          <a:off x="3714642" y="2113843"/>
          <a:ext cx="1141511" cy="1948656"/>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CSS</a:t>
          </a:r>
        </a:p>
      </dsp:txBody>
      <dsp:txXfrm>
        <a:off x="3748076" y="2147277"/>
        <a:ext cx="1074643" cy="1881788"/>
      </dsp:txXfrm>
    </dsp:sp>
    <dsp:sp modelId="{8978EF0D-6E73-4312-B512-C07F7D6F590D}">
      <dsp:nvSpPr>
        <dsp:cNvPr id="0" name=""/>
        <dsp:cNvSpPr/>
      </dsp:nvSpPr>
      <dsp:spPr>
        <a:xfrm>
          <a:off x="4952041" y="2113843"/>
          <a:ext cx="1141511" cy="1948656"/>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Java-Script</a:t>
          </a:r>
        </a:p>
      </dsp:txBody>
      <dsp:txXfrm>
        <a:off x="4985475" y="2147277"/>
        <a:ext cx="1074643" cy="18817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B3429A-4996-4E8A-9907-26EBCB65C05D}" type="datetimeFigureOut">
              <a:rPr lang="en-US" smtClean="0"/>
              <a:pPr/>
              <a:t>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655AF-C603-43CA-9AB9-46F21F484485}" type="slidenum">
              <a:rPr lang="en-US" smtClean="0"/>
              <a:pPr/>
              <a:t>‹Nr.›</a:t>
            </a:fld>
            <a:endParaRPr lang="en-US"/>
          </a:p>
        </p:txBody>
      </p:sp>
    </p:spTree>
    <p:extLst>
      <p:ext uri="{BB962C8B-B14F-4D97-AF65-F5344CB8AC3E}">
        <p14:creationId xmlns:p14="http://schemas.microsoft.com/office/powerpoint/2010/main" val="68570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pPr algn="r" defTabSz="914400">
                <a:buNone/>
              </a:pPr>
              <a:t>1/26/2015 9:34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5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330383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20</a:t>
            </a:fld>
            <a:endParaRPr lang="en-US"/>
          </a:p>
        </p:txBody>
      </p:sp>
    </p:spTree>
    <p:extLst>
      <p:ext uri="{BB962C8B-B14F-4D97-AF65-F5344CB8AC3E}">
        <p14:creationId xmlns:p14="http://schemas.microsoft.com/office/powerpoint/2010/main" val="3143107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21</a:t>
            </a:fld>
            <a:endParaRPr lang="en-US"/>
          </a:p>
        </p:txBody>
      </p:sp>
    </p:spTree>
    <p:extLst>
      <p:ext uri="{BB962C8B-B14F-4D97-AF65-F5344CB8AC3E}">
        <p14:creationId xmlns:p14="http://schemas.microsoft.com/office/powerpoint/2010/main" val="3340160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22</a:t>
            </a:fld>
            <a:endParaRPr lang="en-US"/>
          </a:p>
        </p:txBody>
      </p:sp>
    </p:spTree>
    <p:extLst>
      <p:ext uri="{BB962C8B-B14F-4D97-AF65-F5344CB8AC3E}">
        <p14:creationId xmlns:p14="http://schemas.microsoft.com/office/powerpoint/2010/main" val="341436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12</a:t>
            </a:fld>
            <a:endParaRPr lang="en-US"/>
          </a:p>
        </p:txBody>
      </p:sp>
    </p:spTree>
    <p:extLst>
      <p:ext uri="{BB962C8B-B14F-4D97-AF65-F5344CB8AC3E}">
        <p14:creationId xmlns:p14="http://schemas.microsoft.com/office/powerpoint/2010/main" val="354108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13</a:t>
            </a:fld>
            <a:endParaRPr lang="en-US"/>
          </a:p>
        </p:txBody>
      </p:sp>
    </p:spTree>
    <p:extLst>
      <p:ext uri="{BB962C8B-B14F-4D97-AF65-F5344CB8AC3E}">
        <p14:creationId xmlns:p14="http://schemas.microsoft.com/office/powerpoint/2010/main" val="1688314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14</a:t>
            </a:fld>
            <a:endParaRPr lang="en-US"/>
          </a:p>
        </p:txBody>
      </p:sp>
    </p:spTree>
    <p:extLst>
      <p:ext uri="{BB962C8B-B14F-4D97-AF65-F5344CB8AC3E}">
        <p14:creationId xmlns:p14="http://schemas.microsoft.com/office/powerpoint/2010/main" val="385064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15</a:t>
            </a:fld>
            <a:endParaRPr lang="en-US"/>
          </a:p>
        </p:txBody>
      </p:sp>
    </p:spTree>
    <p:extLst>
      <p:ext uri="{BB962C8B-B14F-4D97-AF65-F5344CB8AC3E}">
        <p14:creationId xmlns:p14="http://schemas.microsoft.com/office/powerpoint/2010/main" val="271943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16</a:t>
            </a:fld>
            <a:endParaRPr lang="en-US"/>
          </a:p>
        </p:txBody>
      </p:sp>
    </p:spTree>
    <p:extLst>
      <p:ext uri="{BB962C8B-B14F-4D97-AF65-F5344CB8AC3E}">
        <p14:creationId xmlns:p14="http://schemas.microsoft.com/office/powerpoint/2010/main" val="974127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17</a:t>
            </a:fld>
            <a:endParaRPr lang="en-US"/>
          </a:p>
        </p:txBody>
      </p:sp>
    </p:spTree>
    <p:extLst>
      <p:ext uri="{BB962C8B-B14F-4D97-AF65-F5344CB8AC3E}">
        <p14:creationId xmlns:p14="http://schemas.microsoft.com/office/powerpoint/2010/main" val="1184623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18</a:t>
            </a:fld>
            <a:endParaRPr lang="en-US"/>
          </a:p>
        </p:txBody>
      </p:sp>
    </p:spTree>
    <p:extLst>
      <p:ext uri="{BB962C8B-B14F-4D97-AF65-F5344CB8AC3E}">
        <p14:creationId xmlns:p14="http://schemas.microsoft.com/office/powerpoint/2010/main" val="142071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19</a:t>
            </a:fld>
            <a:endParaRPr lang="en-US"/>
          </a:p>
        </p:txBody>
      </p:sp>
    </p:spTree>
    <p:extLst>
      <p:ext uri="{BB962C8B-B14F-4D97-AF65-F5344CB8AC3E}">
        <p14:creationId xmlns:p14="http://schemas.microsoft.com/office/powerpoint/2010/main" val="347677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30250" y="1905000"/>
            <a:ext cx="7681913" cy="1523495"/>
          </a:xfrm>
        </p:spPr>
        <p:txBody>
          <a:bodyPr>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el und Inhalt">
    <p:bg bwMode="black">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lvl1pPr>
              <a:defRPr>
                <a:solidFill>
                  <a:srgbClr val="FFFFFF"/>
                </a:solidFill>
              </a:defRPr>
            </a:lvl1p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el und Inhalt">
    <p:bg bwMode="black">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lvl1pPr>
              <a:defRPr>
                <a:solidFill>
                  <a:srgbClr val="FFFFFF"/>
                </a:solidFill>
              </a:defRPr>
            </a:lvl1p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de-DE" noProof="0" smtClean="0"/>
              <a:t>Textmasterformat bearbeiten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ür Folien mit Softwarecode verwend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a:xfrm>
            <a:off x="722313" y="1905000"/>
            <a:ext cx="8040688" cy="2514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48072"/>
          </a:xfrm>
        </p:spPr>
        <p:txBody>
          <a:bodyPr/>
          <a:lstStyle/>
          <a:p>
            <a:r>
              <a:rPr lang="de-DE" noProof="0" dirty="0" smtClean="0"/>
              <a:t>Titelmasterformat durch Klicken bearbeiten</a:t>
            </a:r>
            <a:endParaRPr lang="de-DE" noProof="0" dirty="0"/>
          </a:p>
        </p:txBody>
      </p:sp>
      <p:sp>
        <p:nvSpPr>
          <p:cNvPr id="6" name="Text Placeholder 5"/>
          <p:cNvSpPr>
            <a:spLocks noGrp="1"/>
          </p:cNvSpPr>
          <p:nvPr>
            <p:ph type="body" sz="quarter" idx="10"/>
          </p:nvPr>
        </p:nvSpPr>
        <p:spPr>
          <a:xfrm>
            <a:off x="381000" y="1772816"/>
            <a:ext cx="8382000" cy="432048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3" name="Datumsplatzhalter 2"/>
          <p:cNvSpPr>
            <a:spLocks noGrp="1"/>
          </p:cNvSpPr>
          <p:nvPr>
            <p:ph type="dt" sz="half" idx="11"/>
          </p:nvPr>
        </p:nvSpPr>
        <p:spPr/>
        <p:txBody>
          <a:bodyPr/>
          <a:lstStyle/>
          <a:p>
            <a:r>
              <a:rPr lang="de-DE" smtClean="0"/>
              <a:t>30.01.2015</a:t>
            </a:r>
            <a:endParaRPr lang="de-DE"/>
          </a:p>
        </p:txBody>
      </p:sp>
      <p:sp>
        <p:nvSpPr>
          <p:cNvPr id="4" name="Fußzeilenplatzhalter 3"/>
          <p:cNvSpPr>
            <a:spLocks noGrp="1"/>
          </p:cNvSpPr>
          <p:nvPr>
            <p:ph type="ftr" sz="quarter" idx="12"/>
          </p:nvPr>
        </p:nvSpPr>
        <p:spPr/>
        <p:txBody>
          <a:bodyPr/>
          <a:lstStyle/>
          <a:p>
            <a:r>
              <a:rPr lang="de-DE" smtClean="0"/>
              <a:t>Team Schwarz | IBT: Essential Blog</a:t>
            </a:r>
            <a:endParaRPr lang="de-DE"/>
          </a:p>
        </p:txBody>
      </p:sp>
      <p:sp>
        <p:nvSpPr>
          <p:cNvPr id="5" name="Foliennummernplatzhalter 4"/>
          <p:cNvSpPr>
            <a:spLocks noGrp="1"/>
          </p:cNvSpPr>
          <p:nvPr>
            <p:ph type="sldNum" sz="quarter" idx="13"/>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Textmasterformat bearbeiten</a:t>
            </a:r>
          </a:p>
        </p:txBody>
      </p:sp>
      <p:sp>
        <p:nvSpPr>
          <p:cNvPr id="4" name="Content Placeholder 3"/>
          <p:cNvSpPr>
            <a:spLocks noGrp="1"/>
          </p:cNvSpPr>
          <p:nvPr>
            <p:ph sz="half" idx="2"/>
          </p:nvPr>
        </p:nvSpPr>
        <p:spPr>
          <a:xfrm>
            <a:off x="380999" y="2174874"/>
            <a:ext cx="4114800" cy="1863725"/>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Textmasterformat bearbeiten</a:t>
            </a:r>
          </a:p>
        </p:txBody>
      </p:sp>
      <p:sp>
        <p:nvSpPr>
          <p:cNvPr id="6" name="Content Placeholder 5"/>
          <p:cNvSpPr>
            <a:spLocks noGrp="1"/>
          </p:cNvSpPr>
          <p:nvPr>
            <p:ph sz="quarter" idx="4"/>
          </p:nvPr>
        </p:nvSpPr>
        <p:spPr>
          <a:xfrm>
            <a:off x="4645026" y="2174874"/>
            <a:ext cx="4117974" cy="1863725"/>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Datumsplatzhalter 2"/>
          <p:cNvSpPr>
            <a:spLocks noGrp="1"/>
          </p:cNvSpPr>
          <p:nvPr>
            <p:ph type="dt" sz="half" idx="10"/>
          </p:nvPr>
        </p:nvSpPr>
        <p:spPr/>
        <p:txBody>
          <a:bodyPr/>
          <a:lstStyle/>
          <a:p>
            <a:r>
              <a:rPr lang="de-DE" smtClean="0"/>
              <a:t>30.01.2015</a:t>
            </a:r>
            <a:endParaRPr lang="de-DE"/>
          </a:p>
        </p:txBody>
      </p:sp>
      <p:sp>
        <p:nvSpPr>
          <p:cNvPr id="4" name="Fußzeilenplatzhalter 3"/>
          <p:cNvSpPr>
            <a:spLocks noGrp="1"/>
          </p:cNvSpPr>
          <p:nvPr>
            <p:ph type="ftr" sz="quarter" idx="11"/>
          </p:nvPr>
        </p:nvSpPr>
        <p:spPr/>
        <p:txBody>
          <a:bodyPr/>
          <a:lstStyle/>
          <a:p>
            <a:r>
              <a:rPr lang="de-DE" smtClean="0"/>
              <a:t>Team Schwarz | IBT: Essential Blog</a:t>
            </a:r>
            <a:endParaRPr lang="de-DE"/>
          </a:p>
        </p:txBody>
      </p:sp>
      <p:sp>
        <p:nvSpPr>
          <p:cNvPr id="5" name="Foliennummernplatzhalter 4"/>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30.01.2015</a:t>
            </a:r>
            <a:endParaRPr lang="de-DE"/>
          </a:p>
        </p:txBody>
      </p:sp>
      <p:sp>
        <p:nvSpPr>
          <p:cNvPr id="3" name="Fußzeilenplatzhalter 2"/>
          <p:cNvSpPr>
            <a:spLocks noGrp="1"/>
          </p:cNvSpPr>
          <p:nvPr>
            <p:ph type="ftr" sz="quarter" idx="11"/>
          </p:nvPr>
        </p:nvSpPr>
        <p:spPr/>
        <p:txBody>
          <a:bodyPr/>
          <a:lstStyle/>
          <a:p>
            <a:r>
              <a:rPr lang="de-DE" smtClean="0"/>
              <a:t>Team Schwarz | IBT: Essential Blog</a:t>
            </a:r>
            <a:endParaRPr lang="de-DE"/>
          </a:p>
        </p:txBody>
      </p:sp>
      <p:sp>
        <p:nvSpPr>
          <p:cNvPr id="4" name="Foliennummernplatzhalter 3"/>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INFÜHRUNG  Druckausgabe in GRAUSTUFEN">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30.01.2015</a:t>
            </a:r>
            <a:endParaRPr lang="de-DE"/>
          </a:p>
        </p:txBody>
      </p:sp>
      <p:sp>
        <p:nvSpPr>
          <p:cNvPr id="3" name="Fußzeilenplatzhalter 2"/>
          <p:cNvSpPr>
            <a:spLocks noGrp="1"/>
          </p:cNvSpPr>
          <p:nvPr>
            <p:ph type="ftr" sz="quarter" idx="11"/>
          </p:nvPr>
        </p:nvSpPr>
        <p:spPr/>
        <p:txBody>
          <a:bodyPr/>
          <a:lstStyle/>
          <a:p>
            <a:r>
              <a:rPr lang="de-DE" smtClean="0"/>
              <a:t>Team Schwarz | IBT: Essential Blog</a:t>
            </a:r>
            <a:endParaRPr lang="de-DE"/>
          </a:p>
        </p:txBody>
      </p:sp>
      <p:sp>
        <p:nvSpPr>
          <p:cNvPr id="4" name="Foliennummernplatzhalter 3"/>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Datumsplatzhalt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smtClean="0"/>
              <a:t>30.01.2015</a:t>
            </a:r>
            <a:endParaRPr lang="de-DE"/>
          </a:p>
        </p:txBody>
      </p:sp>
      <p:sp>
        <p:nvSpPr>
          <p:cNvPr id="5" name="Fußzeilenplatzhalt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Team Schwarz | IBT: Essential Blog</a:t>
            </a:r>
            <a:endParaRPr lang="de-DE"/>
          </a:p>
        </p:txBody>
      </p:sp>
      <p:sp>
        <p:nvSpPr>
          <p:cNvPr id="6" name="Foliennummernplatzhalt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BBD26-F43C-4AE7-B45C-5C0A14E952E7}"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eißes Rechteck.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722312" y="1905000"/>
            <a:ext cx="8040688" cy="2514600"/>
          </a:xfrm>
          <a:prstGeom prst="rect">
            <a:avLst/>
          </a:prstGeom>
        </p:spPr>
        <p:txBody>
          <a:bodyPr vert="horz" wrap="square"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l" defTabSz="914400">
              <a:lnSpc>
                <a:spcPct val="90000"/>
              </a:lnSpc>
              <a:spcBef>
                <a:spcPts val="0"/>
              </a:spcBef>
              <a:buNone/>
            </a:pPr>
            <a:r>
              <a:rPr lang="de-DE" sz="5400" b="0" i="0" spc="-150" dirty="0" smtClean="0">
                <a:effectLst>
                  <a:outerShdw blurRad="50800" dist="38100" dir="2700000" algn="tl">
                    <a:prstClr val="black">
                      <a:alpha val="40000"/>
                    </a:prstClr>
                  </a:outerShdw>
                </a:effectLst>
                <a:latin typeface="Calibri"/>
                <a:ea typeface="+mn-ea"/>
                <a:cs typeface="Arial"/>
              </a:rPr>
              <a:t>IBT: Essential Blog</a:t>
            </a:r>
            <a:endParaRPr lang="de-DE" sz="5400" b="0" i="0" spc="-150" dirty="0">
              <a:effectLst>
                <a:outerShdw blurRad="50800" dist="38100" dir="2700000" algn="tl">
                  <a:prstClr val="black">
                    <a:alpha val="40000"/>
                  </a:prstClr>
                </a:outerShdw>
              </a:effectLst>
              <a:latin typeface="Calibri"/>
              <a:ea typeface="+mn-ea"/>
              <a:cs typeface="Arial"/>
            </a:endParaRPr>
          </a:p>
        </p:txBody>
      </p:sp>
      <p:sp>
        <p:nvSpPr>
          <p:cNvPr id="3" name="Untertitel 2"/>
          <p:cNvSpPr>
            <a:spLocks noGrp="1"/>
          </p:cNvSpPr>
          <p:nvPr>
            <p:ph type="subTitle" idx="1"/>
          </p:nvPr>
        </p:nvSpPr>
        <p:spPr>
          <a:xfrm>
            <a:off x="730249" y="4344988"/>
            <a:ext cx="7681913" cy="1370012"/>
          </a:xfrm>
        </p:spPr>
        <p:txBody>
          <a:bodyPr>
            <a:normAutofit/>
          </a:bodyPr>
          <a:lstStyle/>
          <a:p>
            <a:r>
              <a:rPr lang="de-DE" dirty="0">
                <a:solidFill>
                  <a:srgbClr val="000000"/>
                </a:solidFill>
              </a:rPr>
              <a:t>Ein Vortrag von Team Schwarz</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sz="3600" b="1"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10</a:t>
            </a:fld>
            <a:endParaRPr lang="de-DE"/>
          </a:p>
        </p:txBody>
      </p:sp>
    </p:spTree>
    <p:extLst>
      <p:ext uri="{BB962C8B-B14F-4D97-AF65-F5344CB8AC3E}">
        <p14:creationId xmlns:p14="http://schemas.microsoft.com/office/powerpoint/2010/main" val="178839005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4. Vorgehen</a:t>
            </a:r>
            <a:endParaRPr lang="de-DE" dirty="0"/>
          </a:p>
        </p:txBody>
      </p:sp>
      <p:sp>
        <p:nvSpPr>
          <p:cNvPr id="3" name="Textplatzhalter 2"/>
          <p:cNvSpPr>
            <a:spLocks noGrp="1"/>
          </p:cNvSpPr>
          <p:nvPr>
            <p:ph type="body" sz="quarter" idx="10"/>
          </p:nvPr>
        </p:nvSpPr>
        <p:spPr>
          <a:xfrm>
            <a:off x="179512" y="1772816"/>
            <a:ext cx="8763000" cy="3151632"/>
          </a:xfrm>
        </p:spPr>
        <p:txBody>
          <a:bodyPr/>
          <a:lstStyle/>
          <a:p>
            <a:r>
              <a:rPr lang="de-DE" dirty="0" smtClean="0"/>
              <a:t>Kick-Off am 28.11.2014</a:t>
            </a:r>
          </a:p>
          <a:p>
            <a:r>
              <a:rPr lang="de-DE" dirty="0" smtClean="0"/>
              <a:t>Prototyp bis zum 18.12.2014</a:t>
            </a:r>
          </a:p>
          <a:p>
            <a:r>
              <a:rPr lang="de-DE" dirty="0" smtClean="0"/>
              <a:t>Vertikaler Durchstich bis zum </a:t>
            </a:r>
            <a:r>
              <a:rPr lang="de-DE" b="1" dirty="0" smtClean="0"/>
              <a:t>13.01.2015</a:t>
            </a:r>
          </a:p>
          <a:p>
            <a:r>
              <a:rPr lang="de-DE" dirty="0" smtClean="0"/>
              <a:t>Finale Version bis zum 26.01.2015</a:t>
            </a:r>
          </a:p>
          <a:p>
            <a:r>
              <a:rPr lang="de-DE" dirty="0" smtClean="0"/>
              <a:t>Vorbereitung der Präsentation bis zum 30.01.2015</a:t>
            </a:r>
          </a:p>
          <a:p>
            <a:r>
              <a:rPr lang="de-DE" dirty="0" smtClean="0"/>
              <a:t>Projektvorstellung am </a:t>
            </a:r>
            <a:r>
              <a:rPr lang="de-DE" b="1" dirty="0" smtClean="0"/>
              <a:t>30.01.2015</a:t>
            </a:r>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dirty="0" smtClean="0"/>
              <a:t>Team Schwarz | IBT: Essential Blog</a:t>
            </a:r>
            <a:endParaRPr lang="de-DE" dirty="0"/>
          </a:p>
        </p:txBody>
      </p:sp>
      <p:sp>
        <p:nvSpPr>
          <p:cNvPr id="6" name="Foliennummernplatzhalter 5"/>
          <p:cNvSpPr>
            <a:spLocks noGrp="1"/>
          </p:cNvSpPr>
          <p:nvPr>
            <p:ph type="sldNum" sz="quarter" idx="13"/>
          </p:nvPr>
        </p:nvSpPr>
        <p:spPr/>
        <p:txBody>
          <a:bodyPr/>
          <a:lstStyle/>
          <a:p>
            <a:fld id="{6C6BBD26-F43C-4AE7-B45C-5C0A14E952E7}" type="slidenum">
              <a:rPr lang="de-DE" smtClean="0"/>
              <a:pPr/>
              <a:t>11</a:t>
            </a:fld>
            <a:endParaRPr lang="de-DE"/>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12</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377889" y="4161482"/>
            <a:ext cx="8208912" cy="1200329"/>
          </a:xfrm>
          <a:prstGeom prst="rect">
            <a:avLst/>
          </a:prstGeom>
          <a:noFill/>
        </p:spPr>
        <p:txBody>
          <a:bodyPr wrap="square" rtlCol="0">
            <a:spAutoFit/>
          </a:bodyPr>
          <a:lstStyle/>
          <a:p>
            <a:r>
              <a:rPr lang="de-DE" dirty="0" smtClean="0"/>
              <a:t>- Entwurf des Datenbankmodells</a:t>
            </a:r>
          </a:p>
          <a:p>
            <a:r>
              <a:rPr lang="de-DE" dirty="0" smtClean="0"/>
              <a:t>- Design des Userinterface</a:t>
            </a:r>
          </a:p>
          <a:p>
            <a:r>
              <a:rPr lang="de-DE" dirty="0" smtClean="0"/>
              <a:t>- Grobdefinition von Arbeitspaketen</a:t>
            </a:r>
          </a:p>
          <a:p>
            <a:r>
              <a:rPr lang="de-DE" dirty="0" smtClean="0"/>
              <a:t>- Zuordnung der Arbeitspakete</a:t>
            </a:r>
            <a:endParaRPr lang="de-DE" dirty="0"/>
          </a:p>
        </p:txBody>
      </p:sp>
      <p:sp>
        <p:nvSpPr>
          <p:cNvPr id="11" name="Textfeld 10"/>
          <p:cNvSpPr txBox="1"/>
          <p:nvPr/>
        </p:nvSpPr>
        <p:spPr>
          <a:xfrm>
            <a:off x="395536" y="2060848"/>
            <a:ext cx="8352928" cy="400110"/>
          </a:xfrm>
          <a:prstGeom prst="rect">
            <a:avLst/>
          </a:prstGeom>
          <a:noFill/>
        </p:spPr>
        <p:txBody>
          <a:bodyPr wrap="square" rtlCol="0">
            <a:spAutoFit/>
          </a:bodyPr>
          <a:lstStyle/>
          <a:p>
            <a:r>
              <a:rPr lang="de-DE" sz="2000" b="1" dirty="0" smtClean="0">
                <a:solidFill>
                  <a:srgbClr val="FF0000"/>
                </a:solidFill>
              </a:rPr>
              <a:t>Kick-Off (Alle)</a:t>
            </a:r>
            <a:endParaRPr lang="de-DE" sz="2000" b="1" dirty="0">
              <a:solidFill>
                <a:srgbClr val="FF0000"/>
              </a:solidFill>
            </a:endParaRPr>
          </a:p>
        </p:txBody>
      </p:sp>
      <p:sp>
        <p:nvSpPr>
          <p:cNvPr id="15" name="Titel 1"/>
          <p:cNvSpPr>
            <a:spLocks noGrp="1"/>
          </p:cNvSpPr>
          <p:nvPr>
            <p:ph type="title"/>
          </p:nvPr>
        </p:nvSpPr>
        <p:spPr>
          <a:xfrm>
            <a:off x="381000" y="908720"/>
            <a:ext cx="8382000" cy="664797"/>
          </a:xfrm>
        </p:spPr>
        <p:txBody>
          <a:bodyPr/>
          <a:lstStyle/>
          <a:p>
            <a:r>
              <a:rPr lang="de-DE" dirty="0" smtClean="0"/>
              <a:t>Kick-Off –&gt; Prototyp</a:t>
            </a:r>
            <a:endParaRPr lang="de-DE" dirty="0"/>
          </a:p>
        </p:txBody>
      </p:sp>
      <p:sp>
        <p:nvSpPr>
          <p:cNvPr id="2" name="Rechteck 1"/>
          <p:cNvSpPr/>
          <p:nvPr/>
        </p:nvSpPr>
        <p:spPr bwMode="auto">
          <a:xfrm>
            <a:off x="381000" y="3112396"/>
            <a:ext cx="1166664"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1329595"/>
          </a:xfrm>
        </p:spPr>
        <p:txBody>
          <a:bodyPr/>
          <a:lstStyle/>
          <a:p>
            <a:r>
              <a:rPr lang="de-DE" dirty="0" smtClean="0"/>
              <a:t>Aufgabenverteilung</a:t>
            </a:r>
            <a:br>
              <a:rPr lang="de-DE" dirty="0" smtClean="0"/>
            </a:b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13</a:t>
            </a:fld>
            <a:endParaRPr lang="de-DE"/>
          </a:p>
        </p:txBody>
      </p:sp>
      <p:graphicFrame>
        <p:nvGraphicFramePr>
          <p:cNvPr id="8" name="Diagramm 7"/>
          <p:cNvGraphicFramePr/>
          <p:nvPr/>
        </p:nvGraphicFramePr>
        <p:xfrm>
          <a:off x="1547664" y="191683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Kick-Off –&gt; Prototyp</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14</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381000" y="4325034"/>
            <a:ext cx="8208912" cy="646331"/>
          </a:xfrm>
          <a:prstGeom prst="rect">
            <a:avLst/>
          </a:prstGeom>
          <a:noFill/>
        </p:spPr>
        <p:txBody>
          <a:bodyPr wrap="square" rtlCol="0">
            <a:spAutoFit/>
          </a:bodyPr>
          <a:lstStyle/>
          <a:p>
            <a:r>
              <a:rPr lang="de-DE" dirty="0" smtClean="0"/>
              <a:t>- Übersicht aller Artikel mit zugehörigen Kommentaren</a:t>
            </a:r>
          </a:p>
          <a:p>
            <a:r>
              <a:rPr lang="de-DE" dirty="0" smtClean="0"/>
              <a:t>- Anlegen eines neuen Artikels</a:t>
            </a:r>
            <a:endParaRPr lang="de-DE" dirty="0"/>
          </a:p>
        </p:txBody>
      </p:sp>
      <p:sp>
        <p:nvSpPr>
          <p:cNvPr id="11" name="Textfeld 10"/>
          <p:cNvSpPr txBox="1"/>
          <p:nvPr/>
        </p:nvSpPr>
        <p:spPr>
          <a:xfrm>
            <a:off x="395536" y="2060848"/>
            <a:ext cx="8352928" cy="400110"/>
          </a:xfrm>
          <a:prstGeom prst="rect">
            <a:avLst/>
          </a:prstGeom>
          <a:noFill/>
        </p:spPr>
        <p:txBody>
          <a:bodyPr wrap="square" rtlCol="0">
            <a:spAutoFit/>
          </a:bodyPr>
          <a:lstStyle/>
          <a:p>
            <a:r>
              <a:rPr lang="de-DE" sz="2000" b="1" dirty="0" smtClean="0">
                <a:solidFill>
                  <a:srgbClr val="FF0000"/>
                </a:solidFill>
              </a:rPr>
              <a:t>Erstellung der grundlegenden HTML-Dateien (Nadine)</a:t>
            </a:r>
            <a:endParaRPr lang="de-DE" sz="2000" b="1" dirty="0">
              <a:solidFill>
                <a:srgbClr val="FF0000"/>
              </a:solidFill>
            </a:endParaRPr>
          </a:p>
        </p:txBody>
      </p:sp>
      <p:sp>
        <p:nvSpPr>
          <p:cNvPr id="12" name="Rechteck 11"/>
          <p:cNvSpPr/>
          <p:nvPr/>
        </p:nvSpPr>
        <p:spPr bwMode="auto">
          <a:xfrm>
            <a:off x="381000" y="3112396"/>
            <a:ext cx="264795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15</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323528" y="4289963"/>
            <a:ext cx="8208912" cy="1200329"/>
          </a:xfrm>
          <a:prstGeom prst="rect">
            <a:avLst/>
          </a:prstGeom>
          <a:noFill/>
        </p:spPr>
        <p:txBody>
          <a:bodyPr wrap="square" rtlCol="0">
            <a:spAutoFit/>
          </a:bodyPr>
          <a:lstStyle/>
          <a:p>
            <a:r>
              <a:rPr lang="de-DE" dirty="0" smtClean="0"/>
              <a:t>- Erstellung der Datenbank gemäß dem vorher definierten Datenbankschema</a:t>
            </a:r>
          </a:p>
          <a:p>
            <a:r>
              <a:rPr lang="de-DE" dirty="0" smtClean="0"/>
              <a:t>- Erstellung von Funktionen zum reinen Lesen aus der Datenbank (Kategorie Filter, Sortiermöglichkeit, Anzahl der angezeigten Artikel)</a:t>
            </a:r>
          </a:p>
          <a:p>
            <a:r>
              <a:rPr lang="de-DE" dirty="0" smtClean="0"/>
              <a:t>- Hilfsdateien erstellt, um die Fehleranalyse zu erleichtern</a:t>
            </a:r>
            <a:endParaRPr lang="de-DE" dirty="0"/>
          </a:p>
        </p:txBody>
      </p:sp>
      <p:sp>
        <p:nvSpPr>
          <p:cNvPr id="11" name="Textfeld 10"/>
          <p:cNvSpPr txBox="1"/>
          <p:nvPr/>
        </p:nvSpPr>
        <p:spPr>
          <a:xfrm>
            <a:off x="323528" y="2092786"/>
            <a:ext cx="8748464" cy="400110"/>
          </a:xfrm>
          <a:prstGeom prst="rect">
            <a:avLst/>
          </a:prstGeom>
          <a:noFill/>
        </p:spPr>
        <p:txBody>
          <a:bodyPr wrap="square" rtlCol="0">
            <a:spAutoFit/>
          </a:bodyPr>
          <a:lstStyle/>
          <a:p>
            <a:r>
              <a:rPr lang="de-DE" sz="2000" b="1" dirty="0" smtClean="0">
                <a:solidFill>
                  <a:srgbClr val="FF0000"/>
                </a:solidFill>
              </a:rPr>
              <a:t>Erstellung der Datenbank und Verbindung mit der Website durch PHP (Sebastian)</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Kick-Off –&gt; Prototyp</a:t>
            </a:r>
            <a:endParaRPr lang="de-DE" dirty="0"/>
          </a:p>
        </p:txBody>
      </p:sp>
      <p:sp>
        <p:nvSpPr>
          <p:cNvPr id="12" name="Rechteck 11"/>
          <p:cNvSpPr/>
          <p:nvPr/>
        </p:nvSpPr>
        <p:spPr bwMode="auto">
          <a:xfrm>
            <a:off x="381000" y="3112396"/>
            <a:ext cx="311088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16</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381000" y="4303351"/>
            <a:ext cx="8208912" cy="923330"/>
          </a:xfrm>
          <a:prstGeom prst="rect">
            <a:avLst/>
          </a:prstGeom>
          <a:noFill/>
        </p:spPr>
        <p:txBody>
          <a:bodyPr wrap="square" rtlCol="0">
            <a:spAutoFit/>
          </a:bodyPr>
          <a:lstStyle/>
          <a:p>
            <a:pPr>
              <a:buFontTx/>
              <a:buChar char="-"/>
            </a:pPr>
            <a:r>
              <a:rPr lang="de-DE" dirty="0" smtClean="0"/>
              <a:t> Beispieltexte erweitert</a:t>
            </a:r>
          </a:p>
          <a:p>
            <a:pPr>
              <a:buFontTx/>
              <a:buChar char="-"/>
            </a:pPr>
            <a:r>
              <a:rPr lang="de-DE" dirty="0" smtClean="0"/>
              <a:t> Änderungen am Design der Website (Anordnung von Kategorien, Überschrift, Filter, Neu, Schriftart, Größe)</a:t>
            </a:r>
          </a:p>
        </p:txBody>
      </p:sp>
      <p:sp>
        <p:nvSpPr>
          <p:cNvPr id="11" name="Textfeld 10"/>
          <p:cNvSpPr txBox="1"/>
          <p:nvPr/>
        </p:nvSpPr>
        <p:spPr>
          <a:xfrm>
            <a:off x="395536" y="2092786"/>
            <a:ext cx="8352928" cy="400110"/>
          </a:xfrm>
          <a:prstGeom prst="rect">
            <a:avLst/>
          </a:prstGeom>
          <a:noFill/>
        </p:spPr>
        <p:txBody>
          <a:bodyPr wrap="square" rtlCol="0">
            <a:spAutoFit/>
          </a:bodyPr>
          <a:lstStyle/>
          <a:p>
            <a:r>
              <a:rPr lang="de-DE" sz="2000" b="1" dirty="0" smtClean="0">
                <a:solidFill>
                  <a:srgbClr val="FF0000"/>
                </a:solidFill>
              </a:rPr>
              <a:t>Erstellung der ersten Version der CSS-Datei (Lukas) </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Kick-Off –&gt; Prototyp</a:t>
            </a:r>
            <a:endParaRPr lang="de-DE" dirty="0"/>
          </a:p>
        </p:txBody>
      </p:sp>
      <p:sp>
        <p:nvSpPr>
          <p:cNvPr id="12" name="Rechteck 11"/>
          <p:cNvSpPr/>
          <p:nvPr/>
        </p:nvSpPr>
        <p:spPr bwMode="auto">
          <a:xfrm>
            <a:off x="381000" y="3112396"/>
            <a:ext cx="4263008"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17</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312207" y="4253026"/>
            <a:ext cx="8208912" cy="1200329"/>
          </a:xfrm>
          <a:prstGeom prst="rect">
            <a:avLst/>
          </a:prstGeom>
          <a:noFill/>
        </p:spPr>
        <p:txBody>
          <a:bodyPr wrap="square" rtlCol="0">
            <a:spAutoFit/>
          </a:bodyPr>
          <a:lstStyle/>
          <a:p>
            <a:pPr>
              <a:buFontTx/>
              <a:buChar char="-"/>
            </a:pPr>
            <a:r>
              <a:rPr lang="de-DE" dirty="0" smtClean="0"/>
              <a:t> Elemente in der HTML-Datei um IDs und Klassen erweitert</a:t>
            </a:r>
          </a:p>
          <a:p>
            <a:pPr>
              <a:buFontTx/>
              <a:buChar char="-"/>
            </a:pPr>
            <a:r>
              <a:rPr lang="de-DE" dirty="0" smtClean="0"/>
              <a:t> JavaScript-Funktion zum Anzeigen und Verstecken von Kommentaren implementiert</a:t>
            </a:r>
          </a:p>
          <a:p>
            <a:pPr>
              <a:buFontTx/>
              <a:buChar char="-"/>
            </a:pPr>
            <a:r>
              <a:rPr lang="de-DE" dirty="0" smtClean="0"/>
              <a:t> Funktionen in HTML-Datei eingebunden</a:t>
            </a:r>
          </a:p>
          <a:p>
            <a:pPr>
              <a:buFontTx/>
              <a:buChar char="-"/>
            </a:pPr>
            <a:r>
              <a:rPr lang="de-DE" dirty="0" smtClean="0"/>
              <a:t> Initiales Design in der CSS-Datei geändert</a:t>
            </a:r>
          </a:p>
        </p:txBody>
      </p:sp>
      <p:sp>
        <p:nvSpPr>
          <p:cNvPr id="11" name="Textfeld 10"/>
          <p:cNvSpPr txBox="1"/>
          <p:nvPr/>
        </p:nvSpPr>
        <p:spPr>
          <a:xfrm>
            <a:off x="395536" y="2132856"/>
            <a:ext cx="8352928" cy="400110"/>
          </a:xfrm>
          <a:prstGeom prst="rect">
            <a:avLst/>
          </a:prstGeom>
          <a:noFill/>
        </p:spPr>
        <p:txBody>
          <a:bodyPr wrap="square" rtlCol="0">
            <a:spAutoFit/>
          </a:bodyPr>
          <a:lstStyle/>
          <a:p>
            <a:r>
              <a:rPr lang="de-DE" sz="2000" b="1" dirty="0" smtClean="0">
                <a:solidFill>
                  <a:srgbClr val="FF0000"/>
                </a:solidFill>
              </a:rPr>
              <a:t>Erstellung der JavaScript-Funktionen (Michael)</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Kick-Off –&gt; Prototyp</a:t>
            </a:r>
            <a:endParaRPr lang="de-DE" dirty="0"/>
          </a:p>
        </p:txBody>
      </p:sp>
      <p:sp>
        <p:nvSpPr>
          <p:cNvPr id="12" name="Rechteck 11"/>
          <p:cNvSpPr/>
          <p:nvPr/>
        </p:nvSpPr>
        <p:spPr bwMode="auto">
          <a:xfrm>
            <a:off x="381000" y="3112396"/>
            <a:ext cx="5199112"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18</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1" name="Textfeld 10"/>
          <p:cNvSpPr txBox="1"/>
          <p:nvPr/>
        </p:nvSpPr>
        <p:spPr>
          <a:xfrm>
            <a:off x="5724128" y="2708920"/>
            <a:ext cx="2448272" cy="369332"/>
          </a:xfrm>
          <a:prstGeom prst="rect">
            <a:avLst/>
          </a:prstGeom>
          <a:solidFill>
            <a:schemeClr val="bg1"/>
          </a:solidFill>
        </p:spPr>
        <p:txBody>
          <a:bodyPr wrap="square" rtlCol="0">
            <a:spAutoFit/>
          </a:bodyPr>
          <a:lstStyle/>
          <a:p>
            <a:r>
              <a:rPr lang="de-DE" b="1" dirty="0" smtClean="0">
                <a:solidFill>
                  <a:srgbClr val="FF0000"/>
                </a:solidFill>
              </a:rPr>
              <a:t>Aufwand: 25,5 Stunden</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Kick-Off –&gt; Prototyp</a:t>
            </a:r>
            <a:endParaRPr lang="de-DE" dirty="0"/>
          </a:p>
        </p:txBody>
      </p:sp>
      <p:sp>
        <p:nvSpPr>
          <p:cNvPr id="8" name="Rechteck 7"/>
          <p:cNvSpPr/>
          <p:nvPr/>
        </p:nvSpPr>
        <p:spPr bwMode="auto">
          <a:xfrm>
            <a:off x="381000" y="3112396"/>
            <a:ext cx="5343128"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19</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3" name="Titel 1"/>
          <p:cNvSpPr>
            <a:spLocks noGrp="1"/>
          </p:cNvSpPr>
          <p:nvPr>
            <p:ph type="title"/>
          </p:nvPr>
        </p:nvSpPr>
        <p:spPr>
          <a:xfrm>
            <a:off x="381000" y="908720"/>
            <a:ext cx="8382000" cy="664797"/>
          </a:xfrm>
        </p:spPr>
        <p:txBody>
          <a:bodyPr/>
          <a:lstStyle/>
          <a:p>
            <a:r>
              <a:rPr lang="de-DE" dirty="0" smtClean="0"/>
              <a:t>Prototyp -&gt; Vertikaler Prototyp</a:t>
            </a:r>
            <a:endParaRPr lang="de-DE" dirty="0"/>
          </a:p>
        </p:txBody>
      </p:sp>
      <p:sp>
        <p:nvSpPr>
          <p:cNvPr id="8" name="Textfeld 7"/>
          <p:cNvSpPr txBox="1"/>
          <p:nvPr/>
        </p:nvSpPr>
        <p:spPr>
          <a:xfrm>
            <a:off x="395536" y="2132856"/>
            <a:ext cx="8352928" cy="400110"/>
          </a:xfrm>
          <a:prstGeom prst="rect">
            <a:avLst/>
          </a:prstGeom>
          <a:noFill/>
        </p:spPr>
        <p:txBody>
          <a:bodyPr wrap="square" rtlCol="0">
            <a:spAutoFit/>
          </a:bodyPr>
          <a:lstStyle/>
          <a:p>
            <a:r>
              <a:rPr lang="de-DE" sz="2000" b="1" dirty="0" smtClean="0">
                <a:solidFill>
                  <a:srgbClr val="FF0000"/>
                </a:solidFill>
              </a:rPr>
              <a:t>Besprechung zum weiteren Vorgehen (Alle)</a:t>
            </a:r>
            <a:endParaRPr lang="de-DE" sz="2000" b="1" dirty="0">
              <a:solidFill>
                <a:srgbClr val="FF0000"/>
              </a:solidFill>
            </a:endParaRPr>
          </a:p>
        </p:txBody>
      </p:sp>
      <p:sp>
        <p:nvSpPr>
          <p:cNvPr id="10" name="Textfeld 9"/>
          <p:cNvSpPr txBox="1"/>
          <p:nvPr/>
        </p:nvSpPr>
        <p:spPr>
          <a:xfrm>
            <a:off x="381000" y="4253026"/>
            <a:ext cx="8208912" cy="923330"/>
          </a:xfrm>
          <a:prstGeom prst="rect">
            <a:avLst/>
          </a:prstGeom>
          <a:noFill/>
        </p:spPr>
        <p:txBody>
          <a:bodyPr wrap="square" rtlCol="0">
            <a:spAutoFit/>
          </a:bodyPr>
          <a:lstStyle/>
          <a:p>
            <a:pPr>
              <a:buFontTx/>
              <a:buChar char="-"/>
            </a:pPr>
            <a:r>
              <a:rPr lang="de-DE" dirty="0" smtClean="0"/>
              <a:t> Verbleibende PHP-Funktionen </a:t>
            </a:r>
            <a:r>
              <a:rPr lang="de-DE" dirty="0" smtClean="0"/>
              <a:t>umgesetzt</a:t>
            </a:r>
            <a:endParaRPr lang="de-DE" dirty="0" smtClean="0"/>
          </a:p>
          <a:p>
            <a:pPr>
              <a:buFontTx/>
              <a:buChar char="-"/>
            </a:pPr>
            <a:r>
              <a:rPr lang="de-DE" dirty="0" smtClean="0"/>
              <a:t> Design </a:t>
            </a:r>
            <a:r>
              <a:rPr lang="de-DE" dirty="0" smtClean="0"/>
              <a:t>aufgearbeitet</a:t>
            </a:r>
            <a:endParaRPr lang="de-DE" dirty="0" smtClean="0"/>
          </a:p>
          <a:p>
            <a:pPr>
              <a:buFontTx/>
              <a:buChar char="-"/>
            </a:pPr>
            <a:r>
              <a:rPr lang="de-DE" dirty="0" smtClean="0"/>
              <a:t> Demo-Daten </a:t>
            </a:r>
            <a:r>
              <a:rPr lang="de-DE" dirty="0" smtClean="0"/>
              <a:t>erstellt</a:t>
            </a:r>
            <a:endParaRPr lang="de-DE" dirty="0" smtClean="0"/>
          </a:p>
        </p:txBody>
      </p:sp>
      <p:sp>
        <p:nvSpPr>
          <p:cNvPr id="11" name="Rechteck 10"/>
          <p:cNvSpPr/>
          <p:nvPr/>
        </p:nvSpPr>
        <p:spPr bwMode="auto">
          <a:xfrm>
            <a:off x="381000" y="3112396"/>
            <a:ext cx="563116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235006"/>
          </a:xfrm>
        </p:spPr>
        <p:txBody>
          <a:bodyPr/>
          <a:lstStyle/>
          <a:p>
            <a:pPr marL="514350" indent="-514350">
              <a:buFont typeface="+mj-lt"/>
              <a:buAutoNum type="arabicPeriod"/>
            </a:pPr>
            <a:r>
              <a:rPr lang="de-DE" dirty="0"/>
              <a:t>Das </a:t>
            </a:r>
            <a:r>
              <a:rPr lang="de-DE" dirty="0" smtClean="0"/>
              <a:t>Team </a:t>
            </a:r>
          </a:p>
          <a:p>
            <a:pPr marL="514350" indent="-514350">
              <a:buFont typeface="+mj-lt"/>
              <a:buAutoNum type="arabicPeriod"/>
            </a:pPr>
            <a:r>
              <a:rPr lang="de-DE" dirty="0" smtClean="0"/>
              <a:t>Unser Thema </a:t>
            </a:r>
            <a:endParaRPr lang="de-DE" dirty="0"/>
          </a:p>
          <a:p>
            <a:pPr marL="514350" indent="-514350">
              <a:buFont typeface="+mj-lt"/>
              <a:buAutoNum type="arabicPeriod"/>
            </a:pPr>
            <a:r>
              <a:rPr lang="de-DE" dirty="0" smtClean="0"/>
              <a:t>Anforderungen </a:t>
            </a:r>
            <a:endParaRPr lang="de-DE" dirty="0"/>
          </a:p>
          <a:p>
            <a:pPr marL="514350" indent="-514350">
              <a:buFont typeface="+mj-lt"/>
              <a:buAutoNum type="arabicPeriod"/>
            </a:pPr>
            <a:r>
              <a:rPr lang="de-DE" dirty="0" smtClean="0"/>
              <a:t>Vorgehen</a:t>
            </a:r>
            <a:endParaRPr lang="de-DE" dirty="0"/>
          </a:p>
          <a:p>
            <a:pPr marL="514350" indent="-514350">
              <a:buFont typeface="+mj-lt"/>
              <a:buAutoNum type="arabicPeriod"/>
            </a:pPr>
            <a:r>
              <a:rPr lang="de-DE" dirty="0" smtClean="0"/>
              <a:t>Herausforderungen</a:t>
            </a:r>
            <a:endParaRPr lang="de-DE" dirty="0"/>
          </a:p>
          <a:p>
            <a:pPr marL="514350" indent="-514350">
              <a:buFont typeface="+mj-lt"/>
              <a:buAutoNum type="arabicPeriod"/>
            </a:pPr>
            <a:r>
              <a:rPr lang="de-DE" dirty="0" smtClean="0"/>
              <a:t>Ergebnis</a:t>
            </a:r>
            <a:endParaRPr lang="de-DE" dirty="0"/>
          </a:p>
          <a:p>
            <a:pPr marL="514350" indent="-514350">
              <a:buFont typeface="+mj-lt"/>
              <a:buAutoNum type="arabicPeriod"/>
            </a:pPr>
            <a:r>
              <a:rPr lang="de-DE" dirty="0" smtClean="0"/>
              <a:t>Reflektion </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a:t>
            </a:fld>
            <a:endParaRPr lang="de-DE"/>
          </a:p>
        </p:txBody>
      </p:sp>
    </p:spTree>
    <p:extLst>
      <p:ext uri="{BB962C8B-B14F-4D97-AF65-F5344CB8AC3E}">
        <p14:creationId xmlns:p14="http://schemas.microsoft.com/office/powerpoint/2010/main" val="17697263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20</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362811" y="4325034"/>
            <a:ext cx="8208912" cy="923330"/>
          </a:xfrm>
          <a:prstGeom prst="rect">
            <a:avLst/>
          </a:prstGeom>
          <a:noFill/>
        </p:spPr>
        <p:txBody>
          <a:bodyPr wrap="square" rtlCol="0">
            <a:spAutoFit/>
          </a:bodyPr>
          <a:lstStyle/>
          <a:p>
            <a:pPr>
              <a:buFontTx/>
              <a:buChar char="-"/>
            </a:pPr>
            <a:r>
              <a:rPr lang="de-DE" dirty="0" smtClean="0"/>
              <a:t> Erstellung von Funktionen zum Lesen aus und Schreiben in die Datenbank (Kategorien/Artikel/Kommentare erstellen, </a:t>
            </a:r>
            <a:r>
              <a:rPr lang="de-DE" dirty="0" err="1" smtClean="0"/>
              <a:t>Like</a:t>
            </a:r>
            <a:r>
              <a:rPr lang="de-DE" dirty="0" smtClean="0"/>
              <a:t>-Funktion, Auswahl und Vorauswahl bereits bestehender Kategorien, Gültigkeitsprüfungen bei Speicherung) </a:t>
            </a:r>
          </a:p>
        </p:txBody>
      </p:sp>
      <p:sp>
        <p:nvSpPr>
          <p:cNvPr id="11" name="Textfeld 10"/>
          <p:cNvSpPr txBox="1"/>
          <p:nvPr/>
        </p:nvSpPr>
        <p:spPr>
          <a:xfrm>
            <a:off x="395536" y="2060848"/>
            <a:ext cx="8352928" cy="400110"/>
          </a:xfrm>
          <a:prstGeom prst="rect">
            <a:avLst/>
          </a:prstGeom>
          <a:noFill/>
        </p:spPr>
        <p:txBody>
          <a:bodyPr wrap="square" rtlCol="0">
            <a:spAutoFit/>
          </a:bodyPr>
          <a:lstStyle/>
          <a:p>
            <a:r>
              <a:rPr lang="de-DE" sz="2000" b="1" dirty="0" smtClean="0">
                <a:solidFill>
                  <a:srgbClr val="FF0000"/>
                </a:solidFill>
              </a:rPr>
              <a:t>Implementierung der verbleibenden PHP-Funktionen (Sebastian)</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
        <p:nvSpPr>
          <p:cNvPr id="12" name="Rechteck 11"/>
          <p:cNvSpPr/>
          <p:nvPr/>
        </p:nvSpPr>
        <p:spPr bwMode="auto">
          <a:xfrm>
            <a:off x="381000" y="3112396"/>
            <a:ext cx="6999312"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21</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381000" y="4325034"/>
            <a:ext cx="8208912" cy="369332"/>
          </a:xfrm>
          <a:prstGeom prst="rect">
            <a:avLst/>
          </a:prstGeom>
          <a:noFill/>
        </p:spPr>
        <p:txBody>
          <a:bodyPr wrap="square" rtlCol="0">
            <a:spAutoFit/>
          </a:bodyPr>
          <a:lstStyle/>
          <a:p>
            <a:r>
              <a:rPr lang="de-DE" dirty="0" smtClean="0"/>
              <a:t>- </a:t>
            </a:r>
            <a:r>
              <a:rPr lang="de-DE" dirty="0" smtClean="0"/>
              <a:t>Erstellen </a:t>
            </a:r>
            <a:r>
              <a:rPr lang="de-DE" dirty="0" smtClean="0"/>
              <a:t>eines Skripts zur Befüllen der Datenbank</a:t>
            </a:r>
          </a:p>
        </p:txBody>
      </p:sp>
      <p:sp>
        <p:nvSpPr>
          <p:cNvPr id="11" name="Textfeld 10"/>
          <p:cNvSpPr txBox="1"/>
          <p:nvPr/>
        </p:nvSpPr>
        <p:spPr>
          <a:xfrm>
            <a:off x="395536" y="2060848"/>
            <a:ext cx="8352928" cy="400110"/>
          </a:xfrm>
          <a:prstGeom prst="rect">
            <a:avLst/>
          </a:prstGeom>
          <a:noFill/>
        </p:spPr>
        <p:txBody>
          <a:bodyPr wrap="square" rtlCol="0">
            <a:spAutoFit/>
          </a:bodyPr>
          <a:lstStyle/>
          <a:p>
            <a:r>
              <a:rPr lang="de-DE" sz="2000" b="1" dirty="0" smtClean="0">
                <a:solidFill>
                  <a:srgbClr val="FF0000"/>
                </a:solidFill>
              </a:rPr>
              <a:t>Befüllen der Datenbank mit Demo-Daten (Nadine)</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
        <p:nvSpPr>
          <p:cNvPr id="12" name="Rechteck 11"/>
          <p:cNvSpPr/>
          <p:nvPr/>
        </p:nvSpPr>
        <p:spPr bwMode="auto">
          <a:xfrm>
            <a:off x="381000" y="3112396"/>
            <a:ext cx="7647384"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22</a:t>
            </a:fld>
            <a:endParaRPr lang="de-DE"/>
          </a:p>
        </p:txBody>
      </p:sp>
      <p:sp>
        <p:nvSpPr>
          <p:cNvPr id="9" name="Pfeil nach rechts 8"/>
          <p:cNvSpPr/>
          <p:nvPr/>
        </p:nvSpPr>
        <p:spPr bwMode="auto">
          <a:xfrm>
            <a:off x="395536" y="2852936"/>
            <a:ext cx="8352928" cy="1080120"/>
          </a:xfrm>
          <a:prstGeom prst="rightArrow">
            <a:avLst/>
          </a:prstGeom>
          <a:solidFill>
            <a:srgbClr val="FF0000"/>
          </a:solidFill>
          <a:ln>
            <a:solidFill>
              <a:srgbClr val="FF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
        <p:nvSpPr>
          <p:cNvPr id="12" name="Textfeld 11"/>
          <p:cNvSpPr txBox="1"/>
          <p:nvPr/>
        </p:nvSpPr>
        <p:spPr>
          <a:xfrm>
            <a:off x="5724128" y="2708920"/>
            <a:ext cx="2448272" cy="369332"/>
          </a:xfrm>
          <a:prstGeom prst="rect">
            <a:avLst/>
          </a:prstGeom>
          <a:solidFill>
            <a:schemeClr val="bg1"/>
          </a:solidFill>
        </p:spPr>
        <p:txBody>
          <a:bodyPr wrap="square" rtlCol="0">
            <a:spAutoFit/>
          </a:bodyPr>
          <a:lstStyle/>
          <a:p>
            <a:r>
              <a:rPr lang="de-DE" b="1" dirty="0" smtClean="0">
                <a:solidFill>
                  <a:srgbClr val="FF0000"/>
                </a:solidFill>
              </a:rPr>
              <a:t>Aufwand: 40 Stunden</a:t>
            </a:r>
            <a:endParaRPr lang="de-DE" b="1" dirty="0">
              <a:solidFill>
                <a:srgbClr val="FF0000"/>
              </a:solidFill>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sz="3600" b="1"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23</a:t>
            </a:fld>
            <a:endParaRPr lang="de-DE"/>
          </a:p>
        </p:txBody>
      </p:sp>
    </p:spTree>
    <p:extLst>
      <p:ext uri="{BB962C8B-B14F-4D97-AF65-F5344CB8AC3E}">
        <p14:creationId xmlns:p14="http://schemas.microsoft.com/office/powerpoint/2010/main" val="70758036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5. Herausforderungen</a:t>
            </a:r>
            <a:endParaRPr lang="de-DE" dirty="0"/>
          </a:p>
        </p:txBody>
      </p:sp>
      <p:sp>
        <p:nvSpPr>
          <p:cNvPr id="3" name="Textplatzhalter 2"/>
          <p:cNvSpPr>
            <a:spLocks noGrp="1"/>
          </p:cNvSpPr>
          <p:nvPr>
            <p:ph type="body" sz="quarter" idx="10"/>
          </p:nvPr>
        </p:nvSpPr>
        <p:spPr>
          <a:xfrm>
            <a:off x="381000" y="1772816"/>
            <a:ext cx="8382000" cy="3151632"/>
          </a:xfrm>
        </p:spPr>
        <p:txBody>
          <a:bodyPr/>
          <a:lstStyle/>
          <a:p>
            <a:r>
              <a:rPr lang="de-DE" dirty="0" smtClean="0"/>
              <a:t>PHP zu Anfang komplex</a:t>
            </a:r>
          </a:p>
          <a:p>
            <a:r>
              <a:rPr lang="de-DE" dirty="0" smtClean="0"/>
              <a:t>Interaktion zwischen PHP &amp; MySQL umständlich</a:t>
            </a:r>
          </a:p>
          <a:p>
            <a:r>
              <a:rPr lang="de-DE" dirty="0"/>
              <a:t>Client-Server-Interaktion umständlich</a:t>
            </a:r>
          </a:p>
          <a:p>
            <a:r>
              <a:rPr lang="de-DE" dirty="0" smtClean="0"/>
              <a:t>CSS bietet viele Möglichkeiten</a:t>
            </a:r>
          </a:p>
          <a:p>
            <a:r>
              <a:rPr lang="de-DE" dirty="0" smtClean="0"/>
              <a:t>Browser mit unterschiedlichem Verhalten</a:t>
            </a:r>
          </a:p>
          <a:p>
            <a:r>
              <a:rPr lang="de-DE" dirty="0" smtClean="0"/>
              <a:t>Internetquellen nicht eindeutig (JavaScript)</a:t>
            </a:r>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24</a:t>
            </a:fld>
            <a:endParaRPr lang="de-DE"/>
          </a:p>
        </p:txBody>
      </p:sp>
    </p:spTree>
    <p:extLst>
      <p:ext uri="{BB962C8B-B14F-4D97-AF65-F5344CB8AC3E}">
        <p14:creationId xmlns:p14="http://schemas.microsoft.com/office/powerpoint/2010/main" val="132007462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sz="3600" b="1"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25</a:t>
            </a:fld>
            <a:endParaRPr lang="de-DE"/>
          </a:p>
        </p:txBody>
      </p:sp>
    </p:spTree>
    <p:extLst>
      <p:ext uri="{BB962C8B-B14F-4D97-AF65-F5344CB8AC3E}">
        <p14:creationId xmlns:p14="http://schemas.microsoft.com/office/powerpoint/2010/main" val="103146187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6. Ergebnis</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26</a:t>
            </a:fld>
            <a:endParaRPr lang="de-DE"/>
          </a:p>
        </p:txBody>
      </p:sp>
      <p:sp>
        <p:nvSpPr>
          <p:cNvPr id="8" name="Textplatzhalter 3"/>
          <p:cNvSpPr txBox="1">
            <a:spLocks/>
          </p:cNvSpPr>
          <p:nvPr/>
        </p:nvSpPr>
        <p:spPr>
          <a:xfrm>
            <a:off x="722049" y="2355850"/>
            <a:ext cx="7690114" cy="1384994"/>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a:spcBef>
                <a:spcPts val="0"/>
              </a:spcBef>
              <a:buFontTx/>
              <a:buNone/>
            </a:pPr>
            <a:r>
              <a:rPr lang="de-DE" sz="10000" b="1" i="1" spc="-642" dirty="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rPr>
              <a:t>Demo</a:t>
            </a:r>
            <a:r>
              <a:rPr lang="de-DE" sz="10000" b="1" i="1" spc="-640" dirty="0" smtClean="0">
                <a:solidFill>
                  <a:srgbClr val="000000"/>
                </a:solidFill>
                <a:effectLst>
                  <a:outerShdw blurRad="50800" dist="39000" dir="5460000" algn="tl">
                    <a:srgbClr val="000000">
                      <a:alpha val="38000"/>
                    </a:srgbClr>
                  </a:outerShdw>
                </a:effectLst>
                <a:latin typeface="Calibri"/>
              </a:rPr>
              <a:t> </a:t>
            </a:r>
            <a:endParaRPr lang="de-DE" sz="10000" b="1" i="1" spc="-640" dirty="0">
              <a:solidFill>
                <a:srgbClr val="000000"/>
              </a:solidFill>
              <a:effectLst>
                <a:outerShdw blurRad="50800" dist="39000" dir="5460000" algn="tl">
                  <a:srgbClr val="000000">
                    <a:alpha val="38000"/>
                  </a:srgbClr>
                </a:outerShdw>
              </a:effectLst>
              <a:latin typeface="Calibri"/>
            </a:endParaRPr>
          </a:p>
        </p:txBody>
      </p:sp>
    </p:spTree>
    <p:extLst>
      <p:ext uri="{BB962C8B-B14F-4D97-AF65-F5344CB8AC3E}">
        <p14:creationId xmlns:p14="http://schemas.microsoft.com/office/powerpoint/2010/main" val="179843302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sz="3600" b="1"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27</a:t>
            </a:fld>
            <a:endParaRPr lang="de-DE"/>
          </a:p>
        </p:txBody>
      </p:sp>
    </p:spTree>
    <p:extLst>
      <p:ext uri="{BB962C8B-B14F-4D97-AF65-F5344CB8AC3E}">
        <p14:creationId xmlns:p14="http://schemas.microsoft.com/office/powerpoint/2010/main" val="554875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845279"/>
            <a:ext cx="8382000" cy="1329595"/>
          </a:xfrm>
        </p:spPr>
        <p:txBody>
          <a:bodyPr/>
          <a:lstStyle/>
          <a:p>
            <a:r>
              <a:rPr lang="de-DE" dirty="0" smtClean="0"/>
              <a:t>7. Reflektion</a:t>
            </a:r>
            <a:endParaRPr lang="de-DE" dirty="0"/>
          </a:p>
        </p:txBody>
      </p:sp>
      <p:sp>
        <p:nvSpPr>
          <p:cNvPr id="3" name="Textplatzhalter 2"/>
          <p:cNvSpPr>
            <a:spLocks noGrp="1"/>
          </p:cNvSpPr>
          <p:nvPr>
            <p:ph type="body" idx="1"/>
          </p:nvPr>
        </p:nvSpPr>
        <p:spPr>
          <a:xfrm>
            <a:off x="381000" y="1605453"/>
            <a:ext cx="4114800" cy="498598"/>
          </a:xfrm>
        </p:spPr>
        <p:txBody>
          <a:bodyPr/>
          <a:lstStyle/>
          <a:p>
            <a:pPr algn="ctr"/>
            <a:r>
              <a:rPr lang="de-DE" sz="3600" dirty="0" smtClean="0">
                <a:sym typeface="Wingdings" panose="05000000000000000000" pitchFamily="2" charset="2"/>
              </a:rPr>
              <a:t></a:t>
            </a:r>
            <a:endParaRPr lang="de-DE" sz="3600" dirty="0"/>
          </a:p>
        </p:txBody>
      </p:sp>
      <p:sp>
        <p:nvSpPr>
          <p:cNvPr id="7" name="Inhaltsplatzhalter 6"/>
          <p:cNvSpPr>
            <a:spLocks noGrp="1"/>
          </p:cNvSpPr>
          <p:nvPr>
            <p:ph sz="half" idx="2"/>
          </p:nvPr>
        </p:nvSpPr>
        <p:spPr>
          <a:xfrm>
            <a:off x="380999" y="2174874"/>
            <a:ext cx="4114800" cy="3447098"/>
          </a:xfrm>
        </p:spPr>
        <p:txBody>
          <a:bodyPr/>
          <a:lstStyle/>
          <a:p>
            <a:r>
              <a:rPr lang="de-DE" dirty="0" smtClean="0"/>
              <a:t>Aufgabenverteilung von Anfang an</a:t>
            </a:r>
          </a:p>
          <a:p>
            <a:r>
              <a:rPr lang="de-DE" dirty="0" smtClean="0"/>
              <a:t>Alle wurden Spezialisten</a:t>
            </a:r>
          </a:p>
          <a:p>
            <a:pPr lvl="1"/>
            <a:r>
              <a:rPr lang="de-DE" dirty="0" smtClean="0"/>
              <a:t>Querschnitt am Ende brachte die Weite</a:t>
            </a:r>
          </a:p>
          <a:p>
            <a:r>
              <a:rPr lang="de-DE" dirty="0" smtClean="0"/>
              <a:t>Allgemeine Entscheidungen zusammen getroffen</a:t>
            </a:r>
          </a:p>
          <a:p>
            <a:r>
              <a:rPr lang="de-DE" dirty="0" smtClean="0"/>
              <a:t>Termine gesetzt und eingehalten</a:t>
            </a:r>
          </a:p>
          <a:p>
            <a:r>
              <a:rPr lang="de-DE" dirty="0" smtClean="0"/>
              <a:t>Am Anfang: „Zettel &amp; Stift“</a:t>
            </a:r>
            <a:endParaRPr lang="de-DE" dirty="0"/>
          </a:p>
        </p:txBody>
      </p:sp>
      <p:sp>
        <p:nvSpPr>
          <p:cNvPr id="8" name="Textplatzhalter 7"/>
          <p:cNvSpPr>
            <a:spLocks noGrp="1"/>
          </p:cNvSpPr>
          <p:nvPr>
            <p:ph type="body" sz="quarter" idx="3"/>
          </p:nvPr>
        </p:nvSpPr>
        <p:spPr>
          <a:xfrm>
            <a:off x="4645981" y="1605453"/>
            <a:ext cx="4117019" cy="498598"/>
          </a:xfrm>
        </p:spPr>
        <p:txBody>
          <a:bodyPr/>
          <a:lstStyle/>
          <a:p>
            <a:pPr algn="ctr"/>
            <a:r>
              <a:rPr lang="de-DE" sz="3600" dirty="0" smtClean="0">
                <a:sym typeface="Wingdings" panose="05000000000000000000" pitchFamily="2" charset="2"/>
              </a:rPr>
              <a:t></a:t>
            </a:r>
            <a:endParaRPr lang="de-DE" sz="3600" dirty="0"/>
          </a:p>
        </p:txBody>
      </p:sp>
      <p:sp>
        <p:nvSpPr>
          <p:cNvPr id="9" name="Inhaltsplatzhalter 8"/>
          <p:cNvSpPr>
            <a:spLocks noGrp="1"/>
          </p:cNvSpPr>
          <p:nvPr>
            <p:ph sz="quarter" idx="4"/>
          </p:nvPr>
        </p:nvSpPr>
        <p:spPr>
          <a:xfrm>
            <a:off x="4645026" y="2174874"/>
            <a:ext cx="4117974" cy="637097"/>
          </a:xfrm>
        </p:spPr>
        <p:txBody>
          <a:bodyPr/>
          <a:lstStyle/>
          <a:p>
            <a:r>
              <a:rPr lang="de-DE" dirty="0" smtClean="0"/>
              <a:t>Aufgabenzuweisung zu technisch</a:t>
            </a:r>
            <a:endParaRPr lang="de-DE" dirty="0"/>
          </a:p>
        </p:txBody>
      </p:sp>
      <p:sp>
        <p:nvSpPr>
          <p:cNvPr id="4" name="Datumsplatzhalter 3"/>
          <p:cNvSpPr>
            <a:spLocks noGrp="1"/>
          </p:cNvSpPr>
          <p:nvPr>
            <p:ph type="dt" sz="half" idx="4294967295"/>
          </p:nvPr>
        </p:nvSpPr>
        <p:spPr>
          <a:xfrm>
            <a:off x="642392" y="6356349"/>
            <a:ext cx="2057400" cy="365125"/>
          </a:xfrm>
        </p:spPr>
        <p:txBody>
          <a:bodyPr/>
          <a:lstStyle/>
          <a:p>
            <a:r>
              <a:rPr lang="de-DE" dirty="0" smtClean="0"/>
              <a:t>30.01.2015</a:t>
            </a:r>
            <a:endParaRPr lang="de-DE" dirty="0"/>
          </a:p>
        </p:txBody>
      </p:sp>
      <p:sp>
        <p:nvSpPr>
          <p:cNvPr id="5" name="Fußzeilenplatzhalter 4"/>
          <p:cNvSpPr>
            <a:spLocks noGrp="1"/>
          </p:cNvSpPr>
          <p:nvPr>
            <p:ph type="ftr" sz="quarter" idx="4294967295"/>
          </p:nvPr>
        </p:nvSpPr>
        <p:spPr>
          <a:xfrm>
            <a:off x="3028950" y="6356350"/>
            <a:ext cx="3086100" cy="365125"/>
          </a:xfrm>
        </p:spPr>
        <p:txBody>
          <a:bodyPr/>
          <a:lstStyle/>
          <a:p>
            <a:r>
              <a:rPr lang="de-DE" dirty="0" smtClean="0"/>
              <a:t>Team Schwarz | IBT: Essential Blog</a:t>
            </a:r>
            <a:endParaRPr lang="de-DE" dirty="0"/>
          </a:p>
        </p:txBody>
      </p:sp>
      <p:sp>
        <p:nvSpPr>
          <p:cNvPr id="6" name="Foliennummernplatzhalter 5"/>
          <p:cNvSpPr>
            <a:spLocks noGrp="1"/>
          </p:cNvSpPr>
          <p:nvPr>
            <p:ph type="sldNum" sz="quarter" idx="4294967295"/>
          </p:nvPr>
        </p:nvSpPr>
        <p:spPr>
          <a:xfrm>
            <a:off x="6444208" y="6356349"/>
            <a:ext cx="2057400" cy="365125"/>
          </a:xfrm>
        </p:spPr>
        <p:txBody>
          <a:bodyPr/>
          <a:lstStyle/>
          <a:p>
            <a:fld id="{6C6BBD26-F43C-4AE7-B45C-5C0A14E952E7}" type="slidenum">
              <a:rPr lang="de-DE" smtClean="0"/>
              <a:pPr/>
              <a:t>28</a:t>
            </a:fld>
            <a:endParaRPr lang="de-DE" dirty="0"/>
          </a:p>
        </p:txBody>
      </p:sp>
    </p:spTree>
    <p:extLst>
      <p:ext uri="{BB962C8B-B14F-4D97-AF65-F5344CB8AC3E}">
        <p14:creationId xmlns:p14="http://schemas.microsoft.com/office/powerpoint/2010/main" val="97305436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rot="5400000">
            <a:off x="-616835" y="1515005"/>
            <a:ext cx="5794712" cy="4346034"/>
          </a:xfrm>
        </p:spPr>
      </p:pic>
      <p:pic>
        <p:nvPicPr>
          <p:cNvPr id="8" name="Inhaltsplatzhalt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rot="5400000">
            <a:off x="4020850" y="1565683"/>
            <a:ext cx="5736930" cy="4302698"/>
          </a:xfrm>
        </p:spPr>
      </p:pic>
    </p:spTree>
    <p:extLst>
      <p:ext uri="{BB962C8B-B14F-4D97-AF65-F5344CB8AC3E}">
        <p14:creationId xmlns:p14="http://schemas.microsoft.com/office/powerpoint/2010/main" val="206506809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290405"/>
          </a:xfrm>
        </p:spPr>
        <p:txBody>
          <a:bodyPr/>
          <a:lstStyle/>
          <a:p>
            <a:pPr marL="514350" indent="-514350">
              <a:buFont typeface="+mj-lt"/>
              <a:buAutoNum type="arabicPeriod"/>
            </a:pPr>
            <a:r>
              <a:rPr lang="de-DE" sz="3600" b="1"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3</a:t>
            </a:fld>
            <a:endParaRPr lang="de-DE"/>
          </a:p>
        </p:txBody>
      </p:sp>
    </p:spTree>
    <p:extLst>
      <p:ext uri="{BB962C8B-B14F-4D97-AF65-F5344CB8AC3E}">
        <p14:creationId xmlns:p14="http://schemas.microsoft.com/office/powerpoint/2010/main" val="102706327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sz="3600" b="1" dirty="0" smtClean="0"/>
              <a:t>Rückmeldung</a:t>
            </a:r>
            <a:endParaRPr lang="de-DE" sz="3600" b="1"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30</a:t>
            </a:fld>
            <a:endParaRPr lang="de-DE"/>
          </a:p>
        </p:txBody>
      </p:sp>
    </p:spTree>
    <p:extLst>
      <p:ext uri="{BB962C8B-B14F-4D97-AF65-F5344CB8AC3E}">
        <p14:creationId xmlns:p14="http://schemas.microsoft.com/office/powerpoint/2010/main" val="174924937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381000" y="891995"/>
            <a:ext cx="8382000" cy="664797"/>
          </a:xfrm>
        </p:spPr>
        <p:txBody>
          <a:bodyPr/>
          <a:lstStyle/>
          <a:p>
            <a:r>
              <a:rPr lang="de-DE" dirty="0" smtClean="0"/>
              <a:t>8. Rückmeldung</a:t>
            </a:r>
            <a:endParaRPr lang="de-DE" dirty="0"/>
          </a:p>
        </p:txBody>
      </p:sp>
      <p:sp>
        <p:nvSpPr>
          <p:cNvPr id="8" name="Textplatzhalter 7"/>
          <p:cNvSpPr>
            <a:spLocks noGrp="1"/>
          </p:cNvSpPr>
          <p:nvPr>
            <p:ph type="body" idx="1"/>
          </p:nvPr>
        </p:nvSpPr>
        <p:spPr>
          <a:xfrm>
            <a:off x="381000" y="1757802"/>
            <a:ext cx="4114800" cy="346249"/>
          </a:xfrm>
        </p:spPr>
        <p:txBody>
          <a:bodyPr/>
          <a:lstStyle/>
          <a:p>
            <a:r>
              <a:rPr lang="de-DE" dirty="0" smtClean="0"/>
              <a:t>Vorteile</a:t>
            </a:r>
            <a:endParaRPr lang="de-DE" dirty="0"/>
          </a:p>
        </p:txBody>
      </p:sp>
      <p:sp>
        <p:nvSpPr>
          <p:cNvPr id="9" name="Inhaltsplatzhalter 8"/>
          <p:cNvSpPr>
            <a:spLocks noGrp="1"/>
          </p:cNvSpPr>
          <p:nvPr>
            <p:ph sz="half" idx="2"/>
          </p:nvPr>
        </p:nvSpPr>
        <p:spPr>
          <a:xfrm>
            <a:off x="380999" y="2174874"/>
            <a:ext cx="4114800" cy="3150093"/>
          </a:xfrm>
        </p:spPr>
        <p:txBody>
          <a:bodyPr/>
          <a:lstStyle/>
          <a:p>
            <a:r>
              <a:rPr lang="de-DE" dirty="0" smtClean="0"/>
              <a:t>Kombinationsvorlesung</a:t>
            </a:r>
          </a:p>
          <a:p>
            <a:r>
              <a:rPr lang="de-DE" dirty="0" smtClean="0"/>
              <a:t>Online-Sessions (kurze Absprachen)</a:t>
            </a:r>
          </a:p>
          <a:p>
            <a:r>
              <a:rPr lang="de-DE" dirty="0" smtClean="0"/>
              <a:t>Praktischer Ansatz festigt sich deutlicher (Klausur zu theoretisch)</a:t>
            </a:r>
          </a:p>
          <a:p>
            <a:r>
              <a:rPr lang="de-DE" dirty="0" smtClean="0"/>
              <a:t>Näher am betrieblichen Alltag</a:t>
            </a:r>
          </a:p>
          <a:p>
            <a:r>
              <a:rPr lang="de-DE" dirty="0" smtClean="0"/>
              <a:t>Gruppenbildung nicht nach Qualifikation</a:t>
            </a:r>
            <a:endParaRPr lang="de-DE" dirty="0"/>
          </a:p>
        </p:txBody>
      </p:sp>
      <p:sp>
        <p:nvSpPr>
          <p:cNvPr id="10" name="Textplatzhalter 9"/>
          <p:cNvSpPr>
            <a:spLocks noGrp="1"/>
          </p:cNvSpPr>
          <p:nvPr>
            <p:ph type="body" sz="quarter" idx="3"/>
          </p:nvPr>
        </p:nvSpPr>
        <p:spPr>
          <a:xfrm>
            <a:off x="4645981" y="1757802"/>
            <a:ext cx="4117019" cy="346249"/>
          </a:xfrm>
        </p:spPr>
        <p:txBody>
          <a:bodyPr/>
          <a:lstStyle/>
          <a:p>
            <a:r>
              <a:rPr lang="de-DE" dirty="0" smtClean="0"/>
              <a:t>Nachteile</a:t>
            </a:r>
            <a:endParaRPr lang="de-DE" dirty="0"/>
          </a:p>
        </p:txBody>
      </p:sp>
      <p:sp>
        <p:nvSpPr>
          <p:cNvPr id="11" name="Inhaltsplatzhalter 10"/>
          <p:cNvSpPr>
            <a:spLocks noGrp="1"/>
          </p:cNvSpPr>
          <p:nvPr>
            <p:ph sz="quarter" idx="4"/>
          </p:nvPr>
        </p:nvSpPr>
        <p:spPr>
          <a:xfrm>
            <a:off x="4645026" y="2174874"/>
            <a:ext cx="4117974" cy="1026435"/>
          </a:xfrm>
        </p:spPr>
        <p:txBody>
          <a:bodyPr/>
          <a:lstStyle/>
          <a:p>
            <a:r>
              <a:rPr lang="de-DE" dirty="0" smtClean="0"/>
              <a:t>Online-Sessions schlecht abschätzbar von der Dauer</a:t>
            </a:r>
          </a:p>
          <a:p>
            <a:endParaRPr lang="de-DE" dirty="0"/>
          </a:p>
        </p:txBody>
      </p:sp>
      <p:sp>
        <p:nvSpPr>
          <p:cNvPr id="4" name="Datumsplatzhalter 3"/>
          <p:cNvSpPr>
            <a:spLocks noGrp="1"/>
          </p:cNvSpPr>
          <p:nvPr>
            <p:ph type="dt" sz="half" idx="4294967295"/>
          </p:nvPr>
        </p:nvSpPr>
        <p:spPr>
          <a:xfrm>
            <a:off x="611560" y="6349999"/>
            <a:ext cx="2057400" cy="365125"/>
          </a:xfrm>
        </p:spPr>
        <p:txBody>
          <a:bodyPr/>
          <a:lstStyle/>
          <a:p>
            <a:r>
              <a:rPr lang="de-DE" dirty="0" smtClean="0"/>
              <a:t>30.01.2015</a:t>
            </a:r>
            <a:endParaRPr lang="de-DE" dirty="0"/>
          </a:p>
        </p:txBody>
      </p:sp>
      <p:sp>
        <p:nvSpPr>
          <p:cNvPr id="5" name="Fußzeilenplatzhalter 4"/>
          <p:cNvSpPr>
            <a:spLocks noGrp="1"/>
          </p:cNvSpPr>
          <p:nvPr>
            <p:ph type="ftr" sz="quarter" idx="4294967295"/>
          </p:nvPr>
        </p:nvSpPr>
        <p:spPr>
          <a:xfrm>
            <a:off x="3028950" y="6350000"/>
            <a:ext cx="3086100" cy="365125"/>
          </a:xfrm>
        </p:spPr>
        <p:txBody>
          <a:bodyPr/>
          <a:lstStyle/>
          <a:p>
            <a:r>
              <a:rPr lang="de-DE" dirty="0" smtClean="0"/>
              <a:t>Team Schwarz | IBT: Essential Blog</a:t>
            </a:r>
            <a:endParaRPr lang="de-DE" dirty="0"/>
          </a:p>
        </p:txBody>
      </p:sp>
      <p:sp>
        <p:nvSpPr>
          <p:cNvPr id="6" name="Foliennummernplatzhalter 5"/>
          <p:cNvSpPr>
            <a:spLocks noGrp="1"/>
          </p:cNvSpPr>
          <p:nvPr>
            <p:ph type="sldNum" sz="quarter" idx="4294967295"/>
          </p:nvPr>
        </p:nvSpPr>
        <p:spPr>
          <a:xfrm>
            <a:off x="6475040" y="6349999"/>
            <a:ext cx="2057400" cy="365125"/>
          </a:xfrm>
        </p:spPr>
        <p:txBody>
          <a:bodyPr/>
          <a:lstStyle/>
          <a:p>
            <a:fld id="{6C6BBD26-F43C-4AE7-B45C-5C0A14E952E7}" type="slidenum">
              <a:rPr lang="de-DE" smtClean="0"/>
              <a:pPr/>
              <a:t>31</a:t>
            </a:fld>
            <a:endParaRPr lang="de-DE" dirty="0"/>
          </a:p>
        </p:txBody>
      </p:sp>
      <p:sp>
        <p:nvSpPr>
          <p:cNvPr id="12" name="Textplatzhalter 9"/>
          <p:cNvSpPr txBox="1">
            <a:spLocks/>
          </p:cNvSpPr>
          <p:nvPr/>
        </p:nvSpPr>
        <p:spPr>
          <a:xfrm>
            <a:off x="4644008" y="3284984"/>
            <a:ext cx="4117019" cy="346249"/>
          </a:xfrm>
          <a:prstGeom prst="rect">
            <a:avLst/>
          </a:prstGeom>
        </p:spPr>
        <p:txBody>
          <a:bodyPr vert="horz" lIns="0" tIns="0" rIns="0" bIns="0" rtlCol="0" anchor="b">
            <a:spAutoFit/>
          </a:bodyPr>
          <a:lstStyle>
            <a:lvl1pPr marL="0" indent="0" algn="l" defTabSz="914363" rtl="0" eaLnBrk="1" latinLnBrk="0" hangingPunct="1">
              <a:lnSpc>
                <a:spcPct val="90000"/>
              </a:lnSpc>
              <a:spcBef>
                <a:spcPts val="0"/>
              </a:spcBef>
              <a:buFontTx/>
              <a:buNone/>
              <a:defRPr sz="2500" b="1" kern="1200">
                <a:solidFill>
                  <a:schemeClr val="tx1"/>
                </a:solidFill>
                <a:latin typeface="+mn-lt"/>
                <a:ea typeface="+mn-ea"/>
                <a:cs typeface="+mn-cs"/>
              </a:defRPr>
            </a:lvl1pPr>
            <a:lvl2pPr marL="457182" indent="0" algn="l" defTabSz="914363" rtl="0" eaLnBrk="1" latinLnBrk="0" hangingPunct="1">
              <a:lnSpc>
                <a:spcPct val="90000"/>
              </a:lnSpc>
              <a:spcBef>
                <a:spcPct val="20000"/>
              </a:spcBef>
              <a:buFontTx/>
              <a:buNone/>
              <a:defRPr sz="2000" b="1" kern="1200">
                <a:solidFill>
                  <a:schemeClr val="tx1"/>
                </a:solidFill>
                <a:latin typeface="+mn-lt"/>
                <a:ea typeface="+mn-ea"/>
                <a:cs typeface="+mn-cs"/>
              </a:defRPr>
            </a:lvl2pPr>
            <a:lvl3pPr marL="914363" indent="0" algn="l" defTabSz="914363" rtl="0" eaLnBrk="1" latinLnBrk="0" hangingPunct="1">
              <a:lnSpc>
                <a:spcPct val="90000"/>
              </a:lnSpc>
              <a:spcBef>
                <a:spcPct val="20000"/>
              </a:spcBef>
              <a:buFontTx/>
              <a:buNone/>
              <a:defRPr sz="1800" b="1" kern="1200">
                <a:solidFill>
                  <a:schemeClr val="tx1"/>
                </a:solidFill>
                <a:latin typeface="+mn-lt"/>
                <a:ea typeface="+mn-ea"/>
                <a:cs typeface="+mn-cs"/>
              </a:defRPr>
            </a:lvl3pPr>
            <a:lvl4pPr marL="1371545" indent="0" algn="l" defTabSz="914363" rtl="0" eaLnBrk="1" latinLnBrk="0" hangingPunct="1">
              <a:lnSpc>
                <a:spcPct val="90000"/>
              </a:lnSpc>
              <a:spcBef>
                <a:spcPct val="20000"/>
              </a:spcBef>
              <a:buFontTx/>
              <a:buNone/>
              <a:defRPr sz="1600" b="1" kern="1200">
                <a:solidFill>
                  <a:schemeClr val="tx1"/>
                </a:solidFill>
                <a:latin typeface="+mn-lt"/>
                <a:ea typeface="+mn-ea"/>
                <a:cs typeface="+mn-cs"/>
              </a:defRPr>
            </a:lvl4pPr>
            <a:lvl5pPr marL="1828727" indent="0" algn="l" defTabSz="914363" rtl="0" eaLnBrk="1" latinLnBrk="0" hangingPunct="1">
              <a:lnSpc>
                <a:spcPct val="90000"/>
              </a:lnSpc>
              <a:spcBef>
                <a:spcPct val="20000"/>
              </a:spcBef>
              <a:buFontTx/>
              <a:buNone/>
              <a:defRPr sz="1600" b="1" kern="1200">
                <a:solidFill>
                  <a:schemeClr val="tx1"/>
                </a:solidFill>
                <a:latin typeface="+mn-lt"/>
                <a:ea typeface="+mn-ea"/>
                <a:cs typeface="+mn-cs"/>
              </a:defRPr>
            </a:lvl5pPr>
            <a:lvl6pPr marL="2285909" indent="0" algn="l" defTabSz="914363"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090" indent="0" algn="l" defTabSz="914363"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272" indent="0" algn="l" defTabSz="914363"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454" indent="0" algn="l" defTabSz="914363"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de-DE" dirty="0" smtClean="0"/>
              <a:t>Verbesserung</a:t>
            </a:r>
            <a:endParaRPr lang="de-DE" dirty="0"/>
          </a:p>
        </p:txBody>
      </p:sp>
      <p:sp>
        <p:nvSpPr>
          <p:cNvPr id="13" name="Inhaltsplatzhalter 10"/>
          <p:cNvSpPr txBox="1">
            <a:spLocks/>
          </p:cNvSpPr>
          <p:nvPr/>
        </p:nvSpPr>
        <p:spPr>
          <a:xfrm>
            <a:off x="4650741" y="3698709"/>
            <a:ext cx="4529771" cy="637097"/>
          </a:xfrm>
          <a:prstGeom prst="rect">
            <a:avLst/>
          </a:prstGeom>
        </p:spPr>
        <p:txBody>
          <a:bodyPr vert="horz" lIns="0" tIns="0" rIns="0" bIns="0" rtlCol="0">
            <a:spAutoFit/>
          </a:bodyPr>
          <a:lstStyle>
            <a:lvl1pPr marL="296321" indent="-296321" algn="l" defTabSz="914363" rtl="0" eaLnBrk="1" latinLnBrk="0" hangingPunct="1">
              <a:lnSpc>
                <a:spcPct val="90000"/>
              </a:lnSpc>
              <a:spcBef>
                <a:spcPct val="20000"/>
              </a:spcBef>
              <a:buFontTx/>
              <a:buBlip>
                <a:blip r:embed="rId2"/>
              </a:buBlip>
              <a:defRPr sz="2300" kern="1200">
                <a:solidFill>
                  <a:schemeClr val="tx1"/>
                </a:solidFill>
                <a:latin typeface="+mn-lt"/>
                <a:ea typeface="+mn-ea"/>
                <a:cs typeface="+mn-cs"/>
              </a:defRPr>
            </a:lvl1pPr>
            <a:lvl2pPr marL="570155" indent="-273833" algn="l" defTabSz="914363" rtl="0" eaLnBrk="1" latinLnBrk="0" hangingPunct="1">
              <a:lnSpc>
                <a:spcPct val="90000"/>
              </a:lnSpc>
              <a:spcBef>
                <a:spcPct val="20000"/>
              </a:spcBef>
              <a:buFontTx/>
              <a:buBlip>
                <a:blip r:embed="rId3"/>
              </a:buBlip>
              <a:defRPr sz="2000" kern="1200">
                <a:solidFill>
                  <a:schemeClr val="tx1"/>
                </a:solidFill>
                <a:latin typeface="+mn-lt"/>
                <a:ea typeface="+mn-ea"/>
                <a:cs typeface="+mn-cs"/>
              </a:defRPr>
            </a:lvl2pPr>
            <a:lvl3pPr marL="821499" indent="-244730" algn="l" defTabSz="914363" rtl="0" eaLnBrk="1" latinLnBrk="0" hangingPunct="1">
              <a:lnSpc>
                <a:spcPct val="90000"/>
              </a:lnSpc>
              <a:spcBef>
                <a:spcPct val="20000"/>
              </a:spcBef>
              <a:buFontTx/>
              <a:buBlip>
                <a:blip r:embed="rId3"/>
              </a:buBlip>
              <a:defRPr sz="1800" kern="1200">
                <a:solidFill>
                  <a:schemeClr val="tx1"/>
                </a:solidFill>
                <a:latin typeface="+mn-lt"/>
                <a:ea typeface="+mn-ea"/>
                <a:cs typeface="+mn-cs"/>
              </a:defRPr>
            </a:lvl3pPr>
            <a:lvl4pPr marL="1050354" indent="-236793" algn="l" defTabSz="914363" rtl="0" eaLnBrk="1" latinLnBrk="0" hangingPunct="1">
              <a:lnSpc>
                <a:spcPct val="90000"/>
              </a:lnSpc>
              <a:spcBef>
                <a:spcPct val="20000"/>
              </a:spcBef>
              <a:buFontTx/>
              <a:buBlip>
                <a:blip r:embed="rId3"/>
              </a:buBlip>
              <a:defRPr sz="1700" kern="1200">
                <a:solidFill>
                  <a:schemeClr val="tx1"/>
                </a:solidFill>
                <a:latin typeface="+mn-lt"/>
                <a:ea typeface="+mn-ea"/>
                <a:cs typeface="+mn-cs"/>
              </a:defRPr>
            </a:lvl4pPr>
            <a:lvl5pPr marL="1279210" indent="-220919" algn="l" defTabSz="914363" rtl="0" eaLnBrk="1" latinLnBrk="0" hangingPunct="1">
              <a:lnSpc>
                <a:spcPct val="90000"/>
              </a:lnSpc>
              <a:spcBef>
                <a:spcPct val="20000"/>
              </a:spcBef>
              <a:buFontTx/>
              <a:buBlip>
                <a:blip r:embed="rId3"/>
              </a:buBlip>
              <a:defRPr sz="17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de-DE" dirty="0" smtClean="0"/>
              <a:t>Theorie freiwillig, Gruppen können sich entscheiden (2. Raum)</a:t>
            </a:r>
            <a:endParaRPr lang="de-DE" dirty="0"/>
          </a:p>
        </p:txBody>
      </p:sp>
    </p:spTree>
    <p:extLst>
      <p:ext uri="{BB962C8B-B14F-4D97-AF65-F5344CB8AC3E}">
        <p14:creationId xmlns:p14="http://schemas.microsoft.com/office/powerpoint/2010/main" val="18687051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1. Das Team</a:t>
            </a:r>
            <a:endParaRPr lang="de-DE" dirty="0"/>
          </a:p>
        </p:txBody>
      </p:sp>
      <p:sp>
        <p:nvSpPr>
          <p:cNvPr id="3" name="Textplatzhalter 2"/>
          <p:cNvSpPr>
            <a:spLocks noGrp="1"/>
          </p:cNvSpPr>
          <p:nvPr>
            <p:ph type="body" sz="quarter" idx="10"/>
          </p:nvPr>
        </p:nvSpPr>
        <p:spPr>
          <a:xfrm>
            <a:off x="381000" y="1772816"/>
            <a:ext cx="8382000" cy="5022914"/>
          </a:xfrm>
        </p:spPr>
        <p:txBody>
          <a:bodyPr/>
          <a:lstStyle/>
          <a:p>
            <a:pPr marL="0" indent="0">
              <a:buNone/>
            </a:pPr>
            <a:r>
              <a:rPr lang="de-DE" b="1" dirty="0"/>
              <a:t>Team Schwarz:</a:t>
            </a:r>
          </a:p>
          <a:p>
            <a:r>
              <a:rPr lang="de-DE" dirty="0"/>
              <a:t>Nadine Feldmann: Anwendungsentwicklerin bei </a:t>
            </a:r>
            <a:r>
              <a:rPr lang="de-DE" dirty="0" err="1"/>
              <a:t>GuideCom</a:t>
            </a:r>
            <a:r>
              <a:rPr lang="de-DE" dirty="0"/>
              <a:t> GmbH, Münster</a:t>
            </a:r>
          </a:p>
          <a:p>
            <a:r>
              <a:rPr lang="de-DE" dirty="0"/>
              <a:t> Lukas Huwe: Anwendungsentwickler bei </a:t>
            </a:r>
            <a:r>
              <a:rPr lang="de-DE" dirty="0" err="1"/>
              <a:t>GuideCom</a:t>
            </a:r>
            <a:r>
              <a:rPr lang="de-DE" dirty="0"/>
              <a:t> GmbH, Münster</a:t>
            </a:r>
          </a:p>
          <a:p>
            <a:r>
              <a:rPr lang="de-DE" dirty="0"/>
              <a:t>Michael Kerkhoff: Anwendungsentwickler bei </a:t>
            </a:r>
            <a:r>
              <a:rPr lang="de-DE" dirty="0" err="1"/>
              <a:t>d.velop</a:t>
            </a:r>
            <a:r>
              <a:rPr lang="de-DE" dirty="0"/>
              <a:t> AG, </a:t>
            </a:r>
            <a:r>
              <a:rPr lang="de-DE" dirty="0" err="1"/>
              <a:t>Gescher</a:t>
            </a:r>
            <a:endParaRPr lang="de-DE" dirty="0"/>
          </a:p>
          <a:p>
            <a:r>
              <a:rPr lang="de-DE" dirty="0"/>
              <a:t>Sebastian Ochtrup: </a:t>
            </a:r>
            <a:r>
              <a:rPr lang="de-DE" dirty="0" smtClean="0"/>
              <a:t>Systemintegrator bei</a:t>
            </a:r>
            <a:br>
              <a:rPr lang="de-DE" dirty="0" smtClean="0"/>
            </a:br>
            <a:r>
              <a:rPr lang="de-DE" dirty="0" err="1" smtClean="0"/>
              <a:t>d.velop</a:t>
            </a:r>
            <a:r>
              <a:rPr lang="de-DE" dirty="0" smtClean="0"/>
              <a:t> </a:t>
            </a:r>
            <a:r>
              <a:rPr lang="de-DE" dirty="0"/>
              <a:t>AG, </a:t>
            </a:r>
            <a:r>
              <a:rPr lang="de-DE" dirty="0" err="1" smtClean="0"/>
              <a:t>Gescher</a:t>
            </a:r>
            <a:endParaRPr lang="de-DE" dirty="0" smtClean="0"/>
          </a:p>
          <a:p>
            <a:pPr marL="0" indent="0">
              <a:buNone/>
            </a:pP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4</a:t>
            </a:fld>
            <a:endParaRPr lang="de-DE"/>
          </a:p>
        </p:txBody>
      </p:sp>
    </p:spTree>
    <p:extLst>
      <p:ext uri="{BB962C8B-B14F-4D97-AF65-F5344CB8AC3E}">
        <p14:creationId xmlns:p14="http://schemas.microsoft.com/office/powerpoint/2010/main" val="49352873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sz="3600" b="1"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5</a:t>
            </a:fld>
            <a:endParaRPr lang="de-DE"/>
          </a:p>
        </p:txBody>
      </p:sp>
    </p:spTree>
    <p:extLst>
      <p:ext uri="{BB962C8B-B14F-4D97-AF65-F5344CB8AC3E}">
        <p14:creationId xmlns:p14="http://schemas.microsoft.com/office/powerpoint/2010/main" val="401049058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2. Unser Thema</a:t>
            </a:r>
            <a:endParaRPr lang="de-DE" dirty="0"/>
          </a:p>
        </p:txBody>
      </p:sp>
      <p:sp>
        <p:nvSpPr>
          <p:cNvPr id="3" name="Textplatzhalter 2"/>
          <p:cNvSpPr>
            <a:spLocks noGrp="1"/>
          </p:cNvSpPr>
          <p:nvPr>
            <p:ph type="body" sz="quarter" idx="10"/>
          </p:nvPr>
        </p:nvSpPr>
        <p:spPr>
          <a:xfrm>
            <a:off x="381000" y="1772816"/>
            <a:ext cx="8382000" cy="2948499"/>
          </a:xfrm>
        </p:spPr>
        <p:txBody>
          <a:bodyPr/>
          <a:lstStyle/>
          <a:p>
            <a:r>
              <a:rPr lang="de-DE" dirty="0"/>
              <a:t>„Essential Blog</a:t>
            </a:r>
            <a:r>
              <a:rPr lang="de-DE" dirty="0" smtClean="0"/>
              <a:t>“</a:t>
            </a:r>
            <a:endParaRPr lang="de-DE" dirty="0"/>
          </a:p>
          <a:p>
            <a:pPr lvl="1"/>
            <a:r>
              <a:rPr lang="de-DE" dirty="0"/>
              <a:t>Blog-Webseite mit </a:t>
            </a:r>
            <a:r>
              <a:rPr lang="de-DE" dirty="0" smtClean="0"/>
              <a:t>grundlegenden Funktionen</a:t>
            </a:r>
            <a:endParaRPr lang="de-DE" dirty="0"/>
          </a:p>
          <a:p>
            <a:r>
              <a:rPr lang="de-DE" dirty="0"/>
              <a:t>Warum? </a:t>
            </a:r>
          </a:p>
          <a:p>
            <a:pPr lvl="1"/>
            <a:r>
              <a:rPr lang="de-DE" dirty="0"/>
              <a:t>Alltagsbezogen</a:t>
            </a:r>
          </a:p>
          <a:p>
            <a:pPr lvl="1"/>
            <a:r>
              <a:rPr lang="de-DE" dirty="0"/>
              <a:t>B</a:t>
            </a:r>
            <a:r>
              <a:rPr lang="de-DE" dirty="0" smtClean="0"/>
              <a:t>eliebig </a:t>
            </a:r>
            <a:r>
              <a:rPr lang="de-DE" dirty="0"/>
              <a:t>erweiterbar</a:t>
            </a:r>
          </a:p>
          <a:p>
            <a:r>
              <a:rPr lang="de-DE" dirty="0" smtClean="0"/>
              <a:t>Technologien: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6</a:t>
            </a:fld>
            <a:endParaRPr lang="de-DE"/>
          </a:p>
        </p:txBody>
      </p:sp>
      <p:graphicFrame>
        <p:nvGraphicFramePr>
          <p:cNvPr id="7" name="Tabelle 6"/>
          <p:cNvGraphicFramePr>
            <a:graphicFrameLocks noGrp="1"/>
          </p:cNvGraphicFramePr>
          <p:nvPr>
            <p:extLst>
              <p:ext uri="{D42A27DB-BD31-4B8C-83A1-F6EECF244321}">
                <p14:modId xmlns:p14="http://schemas.microsoft.com/office/powerpoint/2010/main" val="2095885831"/>
              </p:ext>
            </p:extLst>
          </p:nvPr>
        </p:nvGraphicFramePr>
        <p:xfrm>
          <a:off x="1043608" y="4742704"/>
          <a:ext cx="6840760" cy="1371600"/>
        </p:xfrm>
        <a:graphic>
          <a:graphicData uri="http://schemas.openxmlformats.org/drawingml/2006/table">
            <a:tbl>
              <a:tblPr firstRow="1" bandRow="1">
                <a:tableStyleId>{2D5ABB26-0587-4C30-8999-92F81FD0307C}</a:tableStyleId>
              </a:tblPr>
              <a:tblGrid>
                <a:gridCol w="3420380"/>
                <a:gridCol w="3420380"/>
              </a:tblGrid>
              <a:tr h="370840">
                <a:tc>
                  <a:txBody>
                    <a:bodyPr/>
                    <a:lstStyle/>
                    <a:p>
                      <a:pPr marL="742932" lvl="1" indent="-285750">
                        <a:buFont typeface="Arial" panose="020B0604020202020204" pitchFamily="34" charset="0"/>
                        <a:buChar char="•"/>
                      </a:pPr>
                      <a:r>
                        <a:rPr lang="de-DE" sz="2800" dirty="0" smtClean="0"/>
                        <a:t>HTML</a:t>
                      </a:r>
                    </a:p>
                    <a:p>
                      <a:pPr marL="742932" lvl="1" indent="-285750">
                        <a:buFont typeface="Arial" panose="020B0604020202020204" pitchFamily="34" charset="0"/>
                        <a:buChar char="•"/>
                      </a:pPr>
                      <a:r>
                        <a:rPr lang="de-DE" sz="2800" dirty="0" smtClean="0"/>
                        <a:t>PHP</a:t>
                      </a:r>
                    </a:p>
                    <a:p>
                      <a:pPr marL="742932" lvl="1" indent="-285750">
                        <a:buFont typeface="Arial" panose="020B0604020202020204" pitchFamily="34" charset="0"/>
                        <a:buChar char="•"/>
                      </a:pPr>
                      <a:r>
                        <a:rPr lang="de-DE" sz="2800" dirty="0" smtClean="0"/>
                        <a:t>JavaScript</a:t>
                      </a:r>
                    </a:p>
                  </a:txBody>
                  <a:tcPr/>
                </a:tc>
                <a:tc>
                  <a:txBody>
                    <a:bodyPr/>
                    <a:lstStyle/>
                    <a:p>
                      <a:pPr marL="742932" lvl="1" indent="-285750">
                        <a:buFont typeface="Arial" panose="020B0604020202020204" pitchFamily="34" charset="0"/>
                        <a:buChar char="•"/>
                      </a:pPr>
                      <a:r>
                        <a:rPr lang="de-DE" sz="2800" dirty="0" smtClean="0"/>
                        <a:t>CSS</a:t>
                      </a:r>
                    </a:p>
                    <a:p>
                      <a:pPr marL="742932" lvl="1" indent="-285750">
                        <a:buFont typeface="Arial" panose="020B0604020202020204" pitchFamily="34" charset="0"/>
                        <a:buChar char="•"/>
                      </a:pPr>
                      <a:r>
                        <a:rPr lang="de-DE" sz="2800" dirty="0" smtClean="0"/>
                        <a:t>Apache</a:t>
                      </a:r>
                    </a:p>
                    <a:p>
                      <a:pPr marL="742932" lvl="1" indent="-285750">
                        <a:buFont typeface="Arial" panose="020B0604020202020204" pitchFamily="34" charset="0"/>
                        <a:buChar char="•"/>
                      </a:pPr>
                      <a:r>
                        <a:rPr lang="de-DE" sz="2800" dirty="0" smtClean="0"/>
                        <a:t>MySQL</a:t>
                      </a:r>
                    </a:p>
                  </a:txBody>
                  <a:tcPr/>
                </a:tc>
              </a:tr>
            </a:tbl>
          </a:graphicData>
        </a:graphic>
      </p:graphicFrame>
    </p:spTree>
    <p:extLst>
      <p:ext uri="{BB962C8B-B14F-4D97-AF65-F5344CB8AC3E}">
        <p14:creationId xmlns:p14="http://schemas.microsoft.com/office/powerpoint/2010/main" val="42837852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sz="3600" b="1"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7</a:t>
            </a:fld>
            <a:endParaRPr lang="de-DE"/>
          </a:p>
        </p:txBody>
      </p:sp>
    </p:spTree>
    <p:extLst>
      <p:ext uri="{BB962C8B-B14F-4D97-AF65-F5344CB8AC3E}">
        <p14:creationId xmlns:p14="http://schemas.microsoft.com/office/powerpoint/2010/main" val="96329562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64797"/>
          </a:xfrm>
        </p:spPr>
        <p:txBody>
          <a:bodyPr/>
          <a:lstStyle/>
          <a:p>
            <a:r>
              <a:rPr lang="de-DE" dirty="0" smtClean="0"/>
              <a:t>3. Anforderungen</a:t>
            </a:r>
            <a:endParaRPr lang="de-DE" dirty="0"/>
          </a:p>
        </p:txBody>
      </p:sp>
      <p:sp>
        <p:nvSpPr>
          <p:cNvPr id="3" name="Textplatzhalter 2"/>
          <p:cNvSpPr>
            <a:spLocks noGrp="1"/>
          </p:cNvSpPr>
          <p:nvPr>
            <p:ph type="body" sz="quarter" idx="10"/>
          </p:nvPr>
        </p:nvSpPr>
        <p:spPr>
          <a:xfrm>
            <a:off x="381000" y="1772816"/>
            <a:ext cx="8382000" cy="3939540"/>
          </a:xfrm>
        </p:spPr>
        <p:txBody>
          <a:bodyPr/>
          <a:lstStyle/>
          <a:p>
            <a:pPr marL="0" indent="0">
              <a:buNone/>
            </a:pPr>
            <a:r>
              <a:rPr lang="de-DE" sz="2400" b="1" dirty="0"/>
              <a:t>Funktionen:</a:t>
            </a:r>
          </a:p>
          <a:p>
            <a:pPr>
              <a:buFont typeface="Arial" panose="020B0604020202020204" pitchFamily="34" charset="0"/>
              <a:buChar char="•"/>
            </a:pPr>
            <a:r>
              <a:rPr lang="de-DE" sz="2000" dirty="0"/>
              <a:t>B</a:t>
            </a:r>
            <a:r>
              <a:rPr lang="de-DE" sz="2000" dirty="0" smtClean="0"/>
              <a:t>eim </a:t>
            </a:r>
            <a:r>
              <a:rPr lang="de-DE" sz="2000" dirty="0"/>
              <a:t>Öffnen der Seite Anzeige der Beiträge, Kommentare aufklappbar</a:t>
            </a:r>
          </a:p>
          <a:p>
            <a:pPr>
              <a:buFont typeface="Arial" panose="020B0604020202020204" pitchFamily="34" charset="0"/>
              <a:buChar char="•"/>
            </a:pPr>
            <a:r>
              <a:rPr lang="de-DE" sz="2000" dirty="0"/>
              <a:t>Erfassen von neuen Blog-Einträgen</a:t>
            </a:r>
          </a:p>
          <a:p>
            <a:pPr>
              <a:buFont typeface="Arial" panose="020B0604020202020204" pitchFamily="34" charset="0"/>
              <a:buChar char="•"/>
            </a:pPr>
            <a:r>
              <a:rPr lang="de-DE" sz="2000" dirty="0"/>
              <a:t>Kommentar-Funktion</a:t>
            </a:r>
          </a:p>
          <a:p>
            <a:pPr>
              <a:buFont typeface="Arial" panose="020B0604020202020204" pitchFamily="34" charset="0"/>
              <a:buChar char="•"/>
            </a:pPr>
            <a:r>
              <a:rPr lang="de-DE" sz="2000" dirty="0"/>
              <a:t>Speichern der Beiträge &amp; Kommentare in einer Datenbank</a:t>
            </a:r>
          </a:p>
          <a:p>
            <a:pPr>
              <a:buFont typeface="Arial" panose="020B0604020202020204" pitchFamily="34" charset="0"/>
              <a:buChar char="•"/>
            </a:pPr>
            <a:r>
              <a:rPr lang="de-DE" sz="2000" dirty="0"/>
              <a:t>Hitcounter</a:t>
            </a:r>
            <a:br>
              <a:rPr lang="de-DE" sz="2000" dirty="0"/>
            </a:br>
            <a:endParaRPr lang="de-DE" sz="2000" dirty="0"/>
          </a:p>
          <a:p>
            <a:pPr marL="0" indent="0">
              <a:buNone/>
            </a:pPr>
            <a:r>
              <a:rPr lang="de-DE" sz="2400" b="1" dirty="0" smtClean="0"/>
              <a:t>Nice </a:t>
            </a:r>
            <a:r>
              <a:rPr lang="de-DE" sz="2400" b="1" dirty="0" err="1" smtClean="0"/>
              <a:t>To</a:t>
            </a:r>
            <a:r>
              <a:rPr lang="de-DE" sz="2400" b="1" dirty="0" smtClean="0"/>
              <a:t> </a:t>
            </a:r>
            <a:r>
              <a:rPr lang="de-DE" sz="2400" b="1" dirty="0" err="1" smtClean="0"/>
              <a:t>Have</a:t>
            </a:r>
            <a:r>
              <a:rPr lang="de-DE" sz="2400" b="1" dirty="0" smtClean="0"/>
              <a:t> </a:t>
            </a:r>
            <a:r>
              <a:rPr lang="de-DE" sz="2400" b="1" dirty="0"/>
              <a:t>(wenn die Zeit reicht):</a:t>
            </a:r>
          </a:p>
          <a:p>
            <a:pPr>
              <a:buFont typeface="Arial" panose="020B0604020202020204" pitchFamily="34" charset="0"/>
              <a:buChar char="•"/>
            </a:pPr>
            <a:r>
              <a:rPr lang="de-DE" sz="2000" dirty="0"/>
              <a:t>Sprachfiles hinterlegen: Switch zwischen Deutsch &amp; Englisch (nur harte Seiteninhalte) ermöglichen</a:t>
            </a:r>
          </a:p>
          <a:p>
            <a:pPr>
              <a:buFont typeface="Arial" panose="020B0604020202020204" pitchFamily="34" charset="0"/>
              <a:buChar char="•"/>
            </a:pPr>
            <a:r>
              <a:rPr lang="de-DE" sz="2000" dirty="0"/>
              <a:t>Einbinden von Bildern in die Beiträge</a:t>
            </a:r>
            <a:br>
              <a:rPr lang="de-DE" sz="2000" dirty="0"/>
            </a:br>
            <a:endParaRPr lang="de-DE" sz="2000"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8</a:t>
            </a:fld>
            <a:endParaRPr lang="de-DE"/>
          </a:p>
        </p:txBody>
      </p:sp>
    </p:spTree>
    <p:extLst>
      <p:ext uri="{BB962C8B-B14F-4D97-AF65-F5344CB8AC3E}">
        <p14:creationId xmlns:p14="http://schemas.microsoft.com/office/powerpoint/2010/main" val="110201917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64797"/>
          </a:xfrm>
        </p:spPr>
        <p:txBody>
          <a:bodyPr/>
          <a:lstStyle/>
          <a:p>
            <a:r>
              <a:rPr lang="de-DE" dirty="0" smtClean="0"/>
              <a:t>3. Anforderungen</a:t>
            </a:r>
            <a:endParaRPr lang="de-DE" dirty="0"/>
          </a:p>
        </p:txBody>
      </p:sp>
      <p:sp>
        <p:nvSpPr>
          <p:cNvPr id="3" name="Textplatzhalter 2"/>
          <p:cNvSpPr>
            <a:spLocks noGrp="1"/>
          </p:cNvSpPr>
          <p:nvPr>
            <p:ph type="body" sz="quarter" idx="10"/>
          </p:nvPr>
        </p:nvSpPr>
        <p:spPr>
          <a:xfrm>
            <a:off x="381000" y="1772816"/>
            <a:ext cx="8382000" cy="2363724"/>
          </a:xfrm>
        </p:spPr>
        <p:txBody>
          <a:bodyPr/>
          <a:lstStyle/>
          <a:p>
            <a:pPr marL="0" indent="0">
              <a:buNone/>
            </a:pPr>
            <a:r>
              <a:rPr lang="de-DE" sz="2400" b="1" dirty="0"/>
              <a:t>Abgrenzungskriterien:</a:t>
            </a:r>
          </a:p>
          <a:p>
            <a:pPr>
              <a:buFont typeface="Arial" panose="020B0604020202020204" pitchFamily="34" charset="0"/>
              <a:buChar char="•"/>
            </a:pPr>
            <a:r>
              <a:rPr lang="de-DE" sz="2000" dirty="0"/>
              <a:t>Kein Editieren von Einträgen</a:t>
            </a:r>
          </a:p>
          <a:p>
            <a:pPr>
              <a:buFont typeface="Arial" panose="020B0604020202020204" pitchFamily="34" charset="0"/>
              <a:buChar char="•"/>
            </a:pPr>
            <a:r>
              <a:rPr lang="de-DE" sz="2000" dirty="0"/>
              <a:t>Kein Löschen von Einträgen</a:t>
            </a:r>
          </a:p>
          <a:p>
            <a:pPr>
              <a:buFont typeface="Arial" panose="020B0604020202020204" pitchFamily="34" charset="0"/>
              <a:buChar char="•"/>
            </a:pPr>
            <a:r>
              <a:rPr lang="de-DE" sz="2000" dirty="0"/>
              <a:t>Keine Benutzerverwaltung</a:t>
            </a:r>
          </a:p>
          <a:p>
            <a:pPr>
              <a:buFont typeface="Arial" panose="020B0604020202020204" pitchFamily="34" charset="0"/>
              <a:buChar char="•"/>
            </a:pPr>
            <a:r>
              <a:rPr lang="de-DE" sz="2000" dirty="0"/>
              <a:t>Keine Suchfunktion</a:t>
            </a:r>
          </a:p>
          <a:p>
            <a:endParaRPr lang="de-DE" sz="4000"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9</a:t>
            </a:fld>
            <a:endParaRPr lang="de-DE"/>
          </a:p>
        </p:txBody>
      </p:sp>
    </p:spTree>
    <p:extLst>
      <p:ext uri="{BB962C8B-B14F-4D97-AF65-F5344CB8AC3E}">
        <p14:creationId xmlns:p14="http://schemas.microsoft.com/office/powerpoint/2010/main" val="44432313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White Template with blue-green Segoe_TP10286786">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eiß mit Schriftart &quot;Courier&quot; für Folien, auf denen sich Code befindet">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F83F853-FA01-4B06-983B-0DEE9474D6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Beispielpräsentationsfolien (Design Weiß und Blaugrün)</Template>
  <TotalTime>0</TotalTime>
  <Words>1230</Words>
  <Application>Microsoft Office PowerPoint</Application>
  <PresentationFormat>Bildschirmpräsentation (4:3)</PresentationFormat>
  <Paragraphs>337</Paragraphs>
  <Slides>31</Slides>
  <Notes>12</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31</vt:i4>
      </vt:variant>
    </vt:vector>
  </HeadingPairs>
  <TitlesOfParts>
    <vt:vector size="38" baseType="lpstr">
      <vt:lpstr>Arial</vt:lpstr>
      <vt:lpstr>Calibri</vt:lpstr>
      <vt:lpstr>Courier New</vt:lpstr>
      <vt:lpstr>Segoe</vt:lpstr>
      <vt:lpstr>Wingdings</vt:lpstr>
      <vt:lpstr>1_White Template with blue-green Segoe_TP10286786</vt:lpstr>
      <vt:lpstr>Weiß mit Schriftart "Courier" für Folien, auf denen sich Code befindet</vt:lpstr>
      <vt:lpstr>IBT: Essential Blog</vt:lpstr>
      <vt:lpstr>Inhalt</vt:lpstr>
      <vt:lpstr>Inhalt</vt:lpstr>
      <vt:lpstr>1. Das Team</vt:lpstr>
      <vt:lpstr>Inhalt</vt:lpstr>
      <vt:lpstr>2. Unser Thema</vt:lpstr>
      <vt:lpstr>Inhalt</vt:lpstr>
      <vt:lpstr>3. Anforderungen</vt:lpstr>
      <vt:lpstr>3. Anforderungen</vt:lpstr>
      <vt:lpstr>Inhalt</vt:lpstr>
      <vt:lpstr>4. Vorgehen</vt:lpstr>
      <vt:lpstr>Kick-Off –&gt; Prototyp</vt:lpstr>
      <vt:lpstr>Aufgabenverteilung </vt:lpstr>
      <vt:lpstr>Kick-Off –&gt; Prototyp</vt:lpstr>
      <vt:lpstr>Kick-Off –&gt; Prototyp</vt:lpstr>
      <vt:lpstr>Kick-Off –&gt; Prototyp</vt:lpstr>
      <vt:lpstr>Kick-Off –&gt; Prototyp</vt:lpstr>
      <vt:lpstr>Kick-Off –&gt; Prototyp</vt:lpstr>
      <vt:lpstr>Prototyp -&gt; Vertikaler Prototyp</vt:lpstr>
      <vt:lpstr>Vertikaler Prototyp -&gt; Finale Version</vt:lpstr>
      <vt:lpstr>Vertikaler Prototyp -&gt; Finale Version</vt:lpstr>
      <vt:lpstr>Vertikaler Prototyp -&gt; Finale Version</vt:lpstr>
      <vt:lpstr>Inhalt</vt:lpstr>
      <vt:lpstr>5. Herausforderungen</vt:lpstr>
      <vt:lpstr>Inhalt</vt:lpstr>
      <vt:lpstr>6. Ergebnis</vt:lpstr>
      <vt:lpstr>Inhalt</vt:lpstr>
      <vt:lpstr>7. Reflektion</vt:lpstr>
      <vt:lpstr>PowerPoint-Präsentation</vt:lpstr>
      <vt:lpstr>Inhalt</vt:lpstr>
      <vt:lpstr>8. Rückmeldung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IBT: Essential Blog</dc:title>
  <dc:creator>Nadine</dc:creator>
  <cp:keywords/>
  <cp:lastModifiedBy>Nadine</cp:lastModifiedBy>
  <cp:revision>46</cp:revision>
  <dcterms:created xsi:type="dcterms:W3CDTF">2015-01-20T20:45:41Z</dcterms:created>
  <dcterms:modified xsi:type="dcterms:W3CDTF">2015-01-26T20:40:20Z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TC102867869990</vt:lpwstr>
  </property>
</Properties>
</file>