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2"/>
    <p:sldMasterId id="2147483674" r:id="rId3"/>
  </p:sldMasterIdLst>
  <p:notesMasterIdLst>
    <p:notesMasterId r:id="rId35"/>
  </p:notesMasterIdLst>
  <p:sldIdLst>
    <p:sldId id="257" r:id="rId4"/>
    <p:sldId id="270" r:id="rId5"/>
    <p:sldId id="272" r:id="rId6"/>
    <p:sldId id="280" r:id="rId7"/>
    <p:sldId id="273" r:id="rId8"/>
    <p:sldId id="281" r:id="rId9"/>
    <p:sldId id="274" r:id="rId10"/>
    <p:sldId id="288" r:id="rId11"/>
    <p:sldId id="303" r:id="rId12"/>
    <p:sldId id="275" r:id="rId13"/>
    <p:sldId id="283" r:id="rId14"/>
    <p:sldId id="293" r:id="rId15"/>
    <p:sldId id="292" r:id="rId16"/>
    <p:sldId id="294" r:id="rId17"/>
    <p:sldId id="295" r:id="rId18"/>
    <p:sldId id="296" r:id="rId19"/>
    <p:sldId id="297" r:id="rId20"/>
    <p:sldId id="298" r:id="rId21"/>
    <p:sldId id="302" r:id="rId22"/>
    <p:sldId id="299" r:id="rId23"/>
    <p:sldId id="300" r:id="rId24"/>
    <p:sldId id="301" r:id="rId25"/>
    <p:sldId id="276" r:id="rId26"/>
    <p:sldId id="284" r:id="rId27"/>
    <p:sldId id="277" r:id="rId28"/>
    <p:sldId id="285" r:id="rId29"/>
    <p:sldId id="278" r:id="rId30"/>
    <p:sldId id="304" r:id="rId31"/>
    <p:sldId id="307" r:id="rId32"/>
    <p:sldId id="279" r:id="rId33"/>
    <p:sldId id="30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sch"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4" autoAdjust="0"/>
    <p:restoredTop sz="88353" autoAdjust="0"/>
  </p:normalViewPr>
  <p:slideViewPr>
    <p:cSldViewPr>
      <p:cViewPr>
        <p:scale>
          <a:sx n="75" d="100"/>
          <a:sy n="75" d="100"/>
        </p:scale>
        <p:origin x="1590" y="6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434FFF-09B6-4AF4-B95D-F1FD38E6BDEF}"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de-DE"/>
        </a:p>
      </dgm:t>
    </dgm:pt>
    <dgm:pt modelId="{4FBD60DD-B178-40DF-9BEB-1417EFFBB46C}">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de-DE" b="1" dirty="0" smtClean="0"/>
            <a:t>PHP</a:t>
          </a:r>
          <a:endParaRPr lang="de-DE" b="1" dirty="0"/>
        </a:p>
      </dgm:t>
    </dgm:pt>
    <dgm:pt modelId="{CD9625B5-F386-44E8-97EF-31921E44CDFD}" type="sibTrans" cxnId="{9108667B-5172-45C5-98DE-8CCFA0492082}">
      <dgm:prSet/>
      <dgm:spPr/>
      <dgm:t>
        <a:bodyPr/>
        <a:lstStyle/>
        <a:p>
          <a:endParaRPr lang="de-DE"/>
        </a:p>
      </dgm:t>
    </dgm:pt>
    <dgm:pt modelId="{944A50E6-632F-422D-A1A6-45F91997E31A}" type="parTrans" cxnId="{9108667B-5172-45C5-98DE-8CCFA0492082}">
      <dgm:prSet/>
      <dgm:spPr/>
      <dgm:t>
        <a:bodyPr/>
        <a:lstStyle/>
        <a:p>
          <a:endParaRPr lang="de-DE"/>
        </a:p>
      </dgm:t>
    </dgm:pt>
    <dgm:pt modelId="{CC7F6CCA-F35F-46A3-9F83-AC7FEFB24D5B}">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de-DE" b="1" dirty="0" smtClean="0"/>
            <a:t>DB</a:t>
          </a:r>
          <a:endParaRPr lang="de-DE" b="1" dirty="0"/>
        </a:p>
      </dgm:t>
    </dgm:pt>
    <dgm:pt modelId="{E478B1DB-F74D-48E0-9C4A-E782099C56B0}" type="sibTrans" cxnId="{7E6DC4D2-27B7-4A88-9184-B8851C817B41}">
      <dgm:prSet/>
      <dgm:spPr/>
      <dgm:t>
        <a:bodyPr/>
        <a:lstStyle/>
        <a:p>
          <a:endParaRPr lang="de-DE"/>
        </a:p>
      </dgm:t>
    </dgm:pt>
    <dgm:pt modelId="{652FF422-66C0-456D-8985-6B86A63DDFE1}" type="parTrans" cxnId="{7E6DC4D2-27B7-4A88-9184-B8851C817B41}">
      <dgm:prSet/>
      <dgm:spPr/>
      <dgm:t>
        <a:bodyPr/>
        <a:lstStyle/>
        <a:p>
          <a:endParaRPr lang="de-DE"/>
        </a:p>
      </dgm:t>
    </dgm:pt>
    <dgm:pt modelId="{78C2197C-62AA-45F6-9ECB-F23BA655EFCB}">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de-DE" b="1" dirty="0" smtClean="0"/>
            <a:t>HTML</a:t>
          </a:r>
        </a:p>
      </dgm:t>
    </dgm:pt>
    <dgm:pt modelId="{1C98607B-A8EA-468A-897F-298483A5AFFA}" type="parTrans" cxnId="{033F5D87-82F0-45B8-9DC6-48AAAFF7849D}">
      <dgm:prSet/>
      <dgm:spPr/>
      <dgm:t>
        <a:bodyPr/>
        <a:lstStyle/>
        <a:p>
          <a:endParaRPr lang="de-DE"/>
        </a:p>
      </dgm:t>
    </dgm:pt>
    <dgm:pt modelId="{A610E69E-CB76-49B9-AD2C-C801AFEA7E8C}" type="sibTrans" cxnId="{033F5D87-82F0-45B8-9DC6-48AAAFF7849D}">
      <dgm:prSet/>
      <dgm:spPr/>
      <dgm:t>
        <a:bodyPr/>
        <a:lstStyle/>
        <a:p>
          <a:endParaRPr lang="de-DE"/>
        </a:p>
      </dgm:t>
    </dgm:pt>
    <dgm:pt modelId="{15B51F5D-36E0-4181-AA5F-212AFA53FC38}">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de-DE" b="1" dirty="0" smtClean="0"/>
            <a:t>CSS</a:t>
          </a:r>
        </a:p>
      </dgm:t>
    </dgm:pt>
    <dgm:pt modelId="{7A0B0457-EEFB-41B4-851C-10DCC265E58D}" type="parTrans" cxnId="{A0B1954B-7A00-403F-814F-06381C4451C3}">
      <dgm:prSet/>
      <dgm:spPr/>
      <dgm:t>
        <a:bodyPr/>
        <a:lstStyle/>
        <a:p>
          <a:endParaRPr lang="de-DE"/>
        </a:p>
      </dgm:t>
    </dgm:pt>
    <dgm:pt modelId="{0CFD2416-6D01-4571-8118-6E43E3EBBBFF}" type="sibTrans" cxnId="{A0B1954B-7A00-403F-814F-06381C4451C3}">
      <dgm:prSet/>
      <dgm:spPr/>
      <dgm:t>
        <a:bodyPr/>
        <a:lstStyle/>
        <a:p>
          <a:endParaRPr lang="de-DE"/>
        </a:p>
      </dgm:t>
    </dgm:pt>
    <dgm:pt modelId="{E221003B-7BCD-4B6E-B448-DFB764DFE205}">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de-DE" b="1" dirty="0" smtClean="0"/>
            <a:t>Java-Script</a:t>
          </a:r>
        </a:p>
      </dgm:t>
    </dgm:pt>
    <dgm:pt modelId="{777CFA6E-DC17-4641-B4F1-DAD2DE0047A0}" type="parTrans" cxnId="{475D25C1-A672-4911-9ECC-D946BCDB0CFE}">
      <dgm:prSet/>
      <dgm:spPr/>
      <dgm:t>
        <a:bodyPr/>
        <a:lstStyle/>
        <a:p>
          <a:endParaRPr lang="de-DE"/>
        </a:p>
      </dgm:t>
    </dgm:pt>
    <dgm:pt modelId="{FF800003-597F-4C17-B434-CD77B6E5504F}" type="sibTrans" cxnId="{475D25C1-A672-4911-9ECC-D946BCDB0CFE}">
      <dgm:prSet/>
      <dgm:spPr/>
      <dgm:t>
        <a:bodyPr/>
        <a:lstStyle/>
        <a:p>
          <a:endParaRPr lang="de-DE"/>
        </a:p>
      </dgm:t>
    </dgm:pt>
    <dgm:pt modelId="{91A85F16-5E07-493E-A387-B7FA6B592146}">
      <dgm:prSet phldrT="[Text]"/>
      <dgm:spPr/>
      <dgm:t>
        <a:bodyPr/>
        <a:lstStyle/>
        <a:p>
          <a:r>
            <a:rPr lang="de-DE" b="0" dirty="0" smtClean="0"/>
            <a:t>Projekttagebuch</a:t>
          </a:r>
          <a:endParaRPr lang="de-DE" b="0" dirty="0"/>
        </a:p>
      </dgm:t>
    </dgm:pt>
    <dgm:pt modelId="{6726225E-0341-4980-8B8F-2EEDA5C709F3}" type="parTrans" cxnId="{8AD69EAC-B46B-4FDD-8E2B-302CE3A3911E}">
      <dgm:prSet/>
      <dgm:spPr/>
      <dgm:t>
        <a:bodyPr/>
        <a:lstStyle/>
        <a:p>
          <a:endParaRPr lang="de-DE"/>
        </a:p>
      </dgm:t>
    </dgm:pt>
    <dgm:pt modelId="{1A42F6FE-8625-43BC-B3CB-1D7922B4D948}" type="sibTrans" cxnId="{8AD69EAC-B46B-4FDD-8E2B-302CE3A3911E}">
      <dgm:prSet/>
      <dgm:spPr/>
      <dgm:t>
        <a:bodyPr/>
        <a:lstStyle/>
        <a:p>
          <a:endParaRPr lang="de-DE"/>
        </a:p>
      </dgm:t>
    </dgm:pt>
    <dgm:pt modelId="{82BD8961-EFC8-4B04-9C18-666C0006E4E7}" type="pres">
      <dgm:prSet presAssocID="{42434FFF-09B6-4AF4-B95D-F1FD38E6BDEF}" presName="Name0" presStyleCnt="0">
        <dgm:presLayoutVars>
          <dgm:chPref val="1"/>
          <dgm:dir/>
          <dgm:animOne val="branch"/>
          <dgm:animLvl val="lvl"/>
          <dgm:resizeHandles/>
        </dgm:presLayoutVars>
      </dgm:prSet>
      <dgm:spPr/>
      <dgm:t>
        <a:bodyPr/>
        <a:lstStyle/>
        <a:p>
          <a:endParaRPr lang="de-DE"/>
        </a:p>
      </dgm:t>
    </dgm:pt>
    <dgm:pt modelId="{79C2CDB1-4F33-459A-BE08-A1A3E742F58F}" type="pres">
      <dgm:prSet presAssocID="{91A85F16-5E07-493E-A387-B7FA6B592146}" presName="vertOne" presStyleCnt="0"/>
      <dgm:spPr/>
    </dgm:pt>
    <dgm:pt modelId="{5C9AFDC9-63CF-44D3-A7C2-223CA1565391}" type="pres">
      <dgm:prSet presAssocID="{91A85F16-5E07-493E-A387-B7FA6B592146}" presName="txOne" presStyleLbl="node0" presStyleIdx="0" presStyleCnt="1">
        <dgm:presLayoutVars>
          <dgm:chPref val="3"/>
        </dgm:presLayoutVars>
      </dgm:prSet>
      <dgm:spPr/>
      <dgm:t>
        <a:bodyPr/>
        <a:lstStyle/>
        <a:p>
          <a:endParaRPr lang="de-DE"/>
        </a:p>
      </dgm:t>
    </dgm:pt>
    <dgm:pt modelId="{5D8832EE-F85B-453F-889E-9C141929D9E4}" type="pres">
      <dgm:prSet presAssocID="{91A85F16-5E07-493E-A387-B7FA6B592146}" presName="parTransOne" presStyleCnt="0"/>
      <dgm:spPr/>
    </dgm:pt>
    <dgm:pt modelId="{570A290E-B543-4A01-BCF0-0939EF98383C}" type="pres">
      <dgm:prSet presAssocID="{91A85F16-5E07-493E-A387-B7FA6B592146}" presName="horzOne" presStyleCnt="0"/>
      <dgm:spPr/>
    </dgm:pt>
    <dgm:pt modelId="{376BF66E-15E4-4CA0-BF66-10B7E536E181}" type="pres">
      <dgm:prSet presAssocID="{CC7F6CCA-F35F-46A3-9F83-AC7FEFB24D5B}" presName="vertTwo" presStyleCnt="0"/>
      <dgm:spPr/>
    </dgm:pt>
    <dgm:pt modelId="{78D29DC7-FB7A-4C16-B791-9E0CA401820C}" type="pres">
      <dgm:prSet presAssocID="{CC7F6CCA-F35F-46A3-9F83-AC7FEFB24D5B}" presName="txTwo" presStyleLbl="node2" presStyleIdx="0" presStyleCnt="5">
        <dgm:presLayoutVars>
          <dgm:chPref val="3"/>
        </dgm:presLayoutVars>
      </dgm:prSet>
      <dgm:spPr/>
      <dgm:t>
        <a:bodyPr/>
        <a:lstStyle/>
        <a:p>
          <a:endParaRPr lang="de-DE"/>
        </a:p>
      </dgm:t>
    </dgm:pt>
    <dgm:pt modelId="{22F5C012-601C-472A-8A57-736C1DED5547}" type="pres">
      <dgm:prSet presAssocID="{CC7F6CCA-F35F-46A3-9F83-AC7FEFB24D5B}" presName="horzTwo" presStyleCnt="0"/>
      <dgm:spPr/>
    </dgm:pt>
    <dgm:pt modelId="{1475682F-4A5D-42AE-B570-CFCB897E285E}" type="pres">
      <dgm:prSet presAssocID="{E478B1DB-F74D-48E0-9C4A-E782099C56B0}" presName="sibSpaceTwo" presStyleCnt="0"/>
      <dgm:spPr/>
    </dgm:pt>
    <dgm:pt modelId="{06CEBBF5-23B1-4D09-9545-237292C26E75}" type="pres">
      <dgm:prSet presAssocID="{4FBD60DD-B178-40DF-9BEB-1417EFFBB46C}" presName="vertTwo" presStyleCnt="0"/>
      <dgm:spPr/>
    </dgm:pt>
    <dgm:pt modelId="{FE343294-F044-47CF-BABF-285852571FB3}" type="pres">
      <dgm:prSet presAssocID="{4FBD60DD-B178-40DF-9BEB-1417EFFBB46C}" presName="txTwo" presStyleLbl="node2" presStyleIdx="1" presStyleCnt="5">
        <dgm:presLayoutVars>
          <dgm:chPref val="3"/>
        </dgm:presLayoutVars>
      </dgm:prSet>
      <dgm:spPr/>
      <dgm:t>
        <a:bodyPr/>
        <a:lstStyle/>
        <a:p>
          <a:endParaRPr lang="de-DE"/>
        </a:p>
      </dgm:t>
    </dgm:pt>
    <dgm:pt modelId="{A65DEC1B-0C97-42E2-8A26-91A800553EBD}" type="pres">
      <dgm:prSet presAssocID="{4FBD60DD-B178-40DF-9BEB-1417EFFBB46C}" presName="horzTwo" presStyleCnt="0"/>
      <dgm:spPr/>
    </dgm:pt>
    <dgm:pt modelId="{1881D4BC-0248-4724-A4AE-335C90CBEB86}" type="pres">
      <dgm:prSet presAssocID="{CD9625B5-F386-44E8-97EF-31921E44CDFD}" presName="sibSpaceTwo" presStyleCnt="0"/>
      <dgm:spPr/>
    </dgm:pt>
    <dgm:pt modelId="{88752DB9-EC1C-4ABA-B8DE-C25E8A3CA5A5}" type="pres">
      <dgm:prSet presAssocID="{78C2197C-62AA-45F6-9ECB-F23BA655EFCB}" presName="vertTwo" presStyleCnt="0"/>
      <dgm:spPr/>
    </dgm:pt>
    <dgm:pt modelId="{626DBD90-D47A-4AF6-A56A-6A11A2533899}" type="pres">
      <dgm:prSet presAssocID="{78C2197C-62AA-45F6-9ECB-F23BA655EFCB}" presName="txTwo" presStyleLbl="node2" presStyleIdx="2" presStyleCnt="5">
        <dgm:presLayoutVars>
          <dgm:chPref val="3"/>
        </dgm:presLayoutVars>
      </dgm:prSet>
      <dgm:spPr/>
      <dgm:t>
        <a:bodyPr/>
        <a:lstStyle/>
        <a:p>
          <a:endParaRPr lang="de-DE"/>
        </a:p>
      </dgm:t>
    </dgm:pt>
    <dgm:pt modelId="{BCE67529-88F9-4258-84C2-EF68E67D3C7D}" type="pres">
      <dgm:prSet presAssocID="{78C2197C-62AA-45F6-9ECB-F23BA655EFCB}" presName="horzTwo" presStyleCnt="0"/>
      <dgm:spPr/>
    </dgm:pt>
    <dgm:pt modelId="{C7D747A8-E0A3-43FC-943D-5F49723A0957}" type="pres">
      <dgm:prSet presAssocID="{A610E69E-CB76-49B9-AD2C-C801AFEA7E8C}" presName="sibSpaceTwo" presStyleCnt="0"/>
      <dgm:spPr/>
    </dgm:pt>
    <dgm:pt modelId="{4F6F9B1E-E8CC-4EE6-938D-9D8C02C2E559}" type="pres">
      <dgm:prSet presAssocID="{15B51F5D-36E0-4181-AA5F-212AFA53FC38}" presName="vertTwo" presStyleCnt="0"/>
      <dgm:spPr/>
    </dgm:pt>
    <dgm:pt modelId="{7A01EBD5-9E50-49A4-8DAC-20B85A7668F5}" type="pres">
      <dgm:prSet presAssocID="{15B51F5D-36E0-4181-AA5F-212AFA53FC38}" presName="txTwo" presStyleLbl="node2" presStyleIdx="3" presStyleCnt="5">
        <dgm:presLayoutVars>
          <dgm:chPref val="3"/>
        </dgm:presLayoutVars>
      </dgm:prSet>
      <dgm:spPr/>
      <dgm:t>
        <a:bodyPr/>
        <a:lstStyle/>
        <a:p>
          <a:endParaRPr lang="de-DE"/>
        </a:p>
      </dgm:t>
    </dgm:pt>
    <dgm:pt modelId="{BE9DCD2E-5F3B-4D64-861D-F2B03C80AD1F}" type="pres">
      <dgm:prSet presAssocID="{15B51F5D-36E0-4181-AA5F-212AFA53FC38}" presName="horzTwo" presStyleCnt="0"/>
      <dgm:spPr/>
    </dgm:pt>
    <dgm:pt modelId="{B12F815B-0187-479E-BE6B-9E895DD9FEB0}" type="pres">
      <dgm:prSet presAssocID="{0CFD2416-6D01-4571-8118-6E43E3EBBBFF}" presName="sibSpaceTwo" presStyleCnt="0"/>
      <dgm:spPr/>
    </dgm:pt>
    <dgm:pt modelId="{26630243-E803-4F5D-81D7-25650FBD4F5B}" type="pres">
      <dgm:prSet presAssocID="{E221003B-7BCD-4B6E-B448-DFB764DFE205}" presName="vertTwo" presStyleCnt="0"/>
      <dgm:spPr/>
    </dgm:pt>
    <dgm:pt modelId="{8978EF0D-6E73-4312-B512-C07F7D6F590D}" type="pres">
      <dgm:prSet presAssocID="{E221003B-7BCD-4B6E-B448-DFB764DFE205}" presName="txTwo" presStyleLbl="node2" presStyleIdx="4" presStyleCnt="5">
        <dgm:presLayoutVars>
          <dgm:chPref val="3"/>
        </dgm:presLayoutVars>
      </dgm:prSet>
      <dgm:spPr/>
      <dgm:t>
        <a:bodyPr/>
        <a:lstStyle/>
        <a:p>
          <a:endParaRPr lang="de-DE"/>
        </a:p>
      </dgm:t>
    </dgm:pt>
    <dgm:pt modelId="{F5B7F575-EC43-4205-9779-4BD93514FC2D}" type="pres">
      <dgm:prSet presAssocID="{E221003B-7BCD-4B6E-B448-DFB764DFE205}" presName="horzTwo" presStyleCnt="0"/>
      <dgm:spPr/>
    </dgm:pt>
  </dgm:ptLst>
  <dgm:cxnLst>
    <dgm:cxn modelId="{033F5D87-82F0-45B8-9DC6-48AAAFF7849D}" srcId="{91A85F16-5E07-493E-A387-B7FA6B592146}" destId="{78C2197C-62AA-45F6-9ECB-F23BA655EFCB}" srcOrd="2" destOrd="0" parTransId="{1C98607B-A8EA-468A-897F-298483A5AFFA}" sibTransId="{A610E69E-CB76-49B9-AD2C-C801AFEA7E8C}"/>
    <dgm:cxn modelId="{77F027A1-C739-4CD6-B272-4D217E922906}" type="presOf" srcId="{42434FFF-09B6-4AF4-B95D-F1FD38E6BDEF}" destId="{82BD8961-EFC8-4B04-9C18-666C0006E4E7}" srcOrd="0" destOrd="0" presId="urn:microsoft.com/office/officeart/2005/8/layout/hierarchy4"/>
    <dgm:cxn modelId="{9CD012C8-91AA-4029-8178-33DD3617FEE7}" type="presOf" srcId="{4FBD60DD-B178-40DF-9BEB-1417EFFBB46C}" destId="{FE343294-F044-47CF-BABF-285852571FB3}" srcOrd="0" destOrd="0" presId="urn:microsoft.com/office/officeart/2005/8/layout/hierarchy4"/>
    <dgm:cxn modelId="{475D25C1-A672-4911-9ECC-D946BCDB0CFE}" srcId="{91A85F16-5E07-493E-A387-B7FA6B592146}" destId="{E221003B-7BCD-4B6E-B448-DFB764DFE205}" srcOrd="4" destOrd="0" parTransId="{777CFA6E-DC17-4641-B4F1-DAD2DE0047A0}" sibTransId="{FF800003-597F-4C17-B434-CD77B6E5504F}"/>
    <dgm:cxn modelId="{44191267-DCEB-47C4-963B-4272847CD001}" type="presOf" srcId="{E221003B-7BCD-4B6E-B448-DFB764DFE205}" destId="{8978EF0D-6E73-4312-B512-C07F7D6F590D}" srcOrd="0" destOrd="0" presId="urn:microsoft.com/office/officeart/2005/8/layout/hierarchy4"/>
    <dgm:cxn modelId="{7E6DC4D2-27B7-4A88-9184-B8851C817B41}" srcId="{91A85F16-5E07-493E-A387-B7FA6B592146}" destId="{CC7F6CCA-F35F-46A3-9F83-AC7FEFB24D5B}" srcOrd="0" destOrd="0" parTransId="{652FF422-66C0-456D-8985-6B86A63DDFE1}" sibTransId="{E478B1DB-F74D-48E0-9C4A-E782099C56B0}"/>
    <dgm:cxn modelId="{A0B1954B-7A00-403F-814F-06381C4451C3}" srcId="{91A85F16-5E07-493E-A387-B7FA6B592146}" destId="{15B51F5D-36E0-4181-AA5F-212AFA53FC38}" srcOrd="3" destOrd="0" parTransId="{7A0B0457-EEFB-41B4-851C-10DCC265E58D}" sibTransId="{0CFD2416-6D01-4571-8118-6E43E3EBBBFF}"/>
    <dgm:cxn modelId="{8EB34A7C-5431-460D-B190-B4C58D4592D0}" type="presOf" srcId="{15B51F5D-36E0-4181-AA5F-212AFA53FC38}" destId="{7A01EBD5-9E50-49A4-8DAC-20B85A7668F5}" srcOrd="0" destOrd="0" presId="urn:microsoft.com/office/officeart/2005/8/layout/hierarchy4"/>
    <dgm:cxn modelId="{A2C42033-BDF1-4F30-BE91-6B1974CD9C9B}" type="presOf" srcId="{78C2197C-62AA-45F6-9ECB-F23BA655EFCB}" destId="{626DBD90-D47A-4AF6-A56A-6A11A2533899}" srcOrd="0" destOrd="0" presId="urn:microsoft.com/office/officeart/2005/8/layout/hierarchy4"/>
    <dgm:cxn modelId="{8AD69EAC-B46B-4FDD-8E2B-302CE3A3911E}" srcId="{42434FFF-09B6-4AF4-B95D-F1FD38E6BDEF}" destId="{91A85F16-5E07-493E-A387-B7FA6B592146}" srcOrd="0" destOrd="0" parTransId="{6726225E-0341-4980-8B8F-2EEDA5C709F3}" sibTransId="{1A42F6FE-8625-43BC-B3CB-1D7922B4D948}"/>
    <dgm:cxn modelId="{9108667B-5172-45C5-98DE-8CCFA0492082}" srcId="{91A85F16-5E07-493E-A387-B7FA6B592146}" destId="{4FBD60DD-B178-40DF-9BEB-1417EFFBB46C}" srcOrd="1" destOrd="0" parTransId="{944A50E6-632F-422D-A1A6-45F91997E31A}" sibTransId="{CD9625B5-F386-44E8-97EF-31921E44CDFD}"/>
    <dgm:cxn modelId="{A50D03EE-6EF4-49C2-83D8-6732D9418D73}" type="presOf" srcId="{91A85F16-5E07-493E-A387-B7FA6B592146}" destId="{5C9AFDC9-63CF-44D3-A7C2-223CA1565391}" srcOrd="0" destOrd="0" presId="urn:microsoft.com/office/officeart/2005/8/layout/hierarchy4"/>
    <dgm:cxn modelId="{DAFAB343-62E3-475F-B96C-56F34351E3D4}" type="presOf" srcId="{CC7F6CCA-F35F-46A3-9F83-AC7FEFB24D5B}" destId="{78D29DC7-FB7A-4C16-B791-9E0CA401820C}" srcOrd="0" destOrd="0" presId="urn:microsoft.com/office/officeart/2005/8/layout/hierarchy4"/>
    <dgm:cxn modelId="{A2FD2697-1D00-4DC1-90F7-B1577A2BFD84}" type="presParOf" srcId="{82BD8961-EFC8-4B04-9C18-666C0006E4E7}" destId="{79C2CDB1-4F33-459A-BE08-A1A3E742F58F}" srcOrd="0" destOrd="0" presId="urn:microsoft.com/office/officeart/2005/8/layout/hierarchy4"/>
    <dgm:cxn modelId="{F447E14F-1CB2-49E8-AA39-3FCE76974213}" type="presParOf" srcId="{79C2CDB1-4F33-459A-BE08-A1A3E742F58F}" destId="{5C9AFDC9-63CF-44D3-A7C2-223CA1565391}" srcOrd="0" destOrd="0" presId="urn:microsoft.com/office/officeart/2005/8/layout/hierarchy4"/>
    <dgm:cxn modelId="{67992D5A-9954-4DAF-ADA7-5FE5877A732D}" type="presParOf" srcId="{79C2CDB1-4F33-459A-BE08-A1A3E742F58F}" destId="{5D8832EE-F85B-453F-889E-9C141929D9E4}" srcOrd="1" destOrd="0" presId="urn:microsoft.com/office/officeart/2005/8/layout/hierarchy4"/>
    <dgm:cxn modelId="{C53E4321-719E-49D1-B6A3-D68C2E8D2EBB}" type="presParOf" srcId="{79C2CDB1-4F33-459A-BE08-A1A3E742F58F}" destId="{570A290E-B543-4A01-BCF0-0939EF98383C}" srcOrd="2" destOrd="0" presId="urn:microsoft.com/office/officeart/2005/8/layout/hierarchy4"/>
    <dgm:cxn modelId="{D5124894-F6BA-4F03-95FB-63CB8B27339D}" type="presParOf" srcId="{570A290E-B543-4A01-BCF0-0939EF98383C}" destId="{376BF66E-15E4-4CA0-BF66-10B7E536E181}" srcOrd="0" destOrd="0" presId="urn:microsoft.com/office/officeart/2005/8/layout/hierarchy4"/>
    <dgm:cxn modelId="{0134A7C8-CE5D-4750-8276-A7E85827DC81}" type="presParOf" srcId="{376BF66E-15E4-4CA0-BF66-10B7E536E181}" destId="{78D29DC7-FB7A-4C16-B791-9E0CA401820C}" srcOrd="0" destOrd="0" presId="urn:microsoft.com/office/officeart/2005/8/layout/hierarchy4"/>
    <dgm:cxn modelId="{F5CDC0B2-1F79-4733-BF51-4B6E8D479465}" type="presParOf" srcId="{376BF66E-15E4-4CA0-BF66-10B7E536E181}" destId="{22F5C012-601C-472A-8A57-736C1DED5547}" srcOrd="1" destOrd="0" presId="urn:microsoft.com/office/officeart/2005/8/layout/hierarchy4"/>
    <dgm:cxn modelId="{90295389-E6A8-4215-8AD2-CCEB05044E79}" type="presParOf" srcId="{570A290E-B543-4A01-BCF0-0939EF98383C}" destId="{1475682F-4A5D-42AE-B570-CFCB897E285E}" srcOrd="1" destOrd="0" presId="urn:microsoft.com/office/officeart/2005/8/layout/hierarchy4"/>
    <dgm:cxn modelId="{AA498507-2CFE-49C2-A71F-5FCE4842D3EC}" type="presParOf" srcId="{570A290E-B543-4A01-BCF0-0939EF98383C}" destId="{06CEBBF5-23B1-4D09-9545-237292C26E75}" srcOrd="2" destOrd="0" presId="urn:microsoft.com/office/officeart/2005/8/layout/hierarchy4"/>
    <dgm:cxn modelId="{CB3551BD-AE41-458E-99B9-99A0C1B32C37}" type="presParOf" srcId="{06CEBBF5-23B1-4D09-9545-237292C26E75}" destId="{FE343294-F044-47CF-BABF-285852571FB3}" srcOrd="0" destOrd="0" presId="urn:microsoft.com/office/officeart/2005/8/layout/hierarchy4"/>
    <dgm:cxn modelId="{83513297-D226-4F1D-B237-83FBE72D28B0}" type="presParOf" srcId="{06CEBBF5-23B1-4D09-9545-237292C26E75}" destId="{A65DEC1B-0C97-42E2-8A26-91A800553EBD}" srcOrd="1" destOrd="0" presId="urn:microsoft.com/office/officeart/2005/8/layout/hierarchy4"/>
    <dgm:cxn modelId="{40CB2A16-45A3-41A3-95C2-0B1740CDF596}" type="presParOf" srcId="{570A290E-B543-4A01-BCF0-0939EF98383C}" destId="{1881D4BC-0248-4724-A4AE-335C90CBEB86}" srcOrd="3" destOrd="0" presId="urn:microsoft.com/office/officeart/2005/8/layout/hierarchy4"/>
    <dgm:cxn modelId="{1E0FABC0-35DD-4EFF-9E15-8BF574E197E2}" type="presParOf" srcId="{570A290E-B543-4A01-BCF0-0939EF98383C}" destId="{88752DB9-EC1C-4ABA-B8DE-C25E8A3CA5A5}" srcOrd="4" destOrd="0" presId="urn:microsoft.com/office/officeart/2005/8/layout/hierarchy4"/>
    <dgm:cxn modelId="{704D8A3B-E5D8-4B4E-AF1B-D26D32C68915}" type="presParOf" srcId="{88752DB9-EC1C-4ABA-B8DE-C25E8A3CA5A5}" destId="{626DBD90-D47A-4AF6-A56A-6A11A2533899}" srcOrd="0" destOrd="0" presId="urn:microsoft.com/office/officeart/2005/8/layout/hierarchy4"/>
    <dgm:cxn modelId="{0069CA90-B24B-45D6-8AE5-EA6AB49A7A2D}" type="presParOf" srcId="{88752DB9-EC1C-4ABA-B8DE-C25E8A3CA5A5}" destId="{BCE67529-88F9-4258-84C2-EF68E67D3C7D}" srcOrd="1" destOrd="0" presId="urn:microsoft.com/office/officeart/2005/8/layout/hierarchy4"/>
    <dgm:cxn modelId="{16254DBE-10F2-4583-8509-83B2B8E61F24}" type="presParOf" srcId="{570A290E-B543-4A01-BCF0-0939EF98383C}" destId="{C7D747A8-E0A3-43FC-943D-5F49723A0957}" srcOrd="5" destOrd="0" presId="urn:microsoft.com/office/officeart/2005/8/layout/hierarchy4"/>
    <dgm:cxn modelId="{5C8C7555-24C9-4D86-873E-E89F4A81CEF0}" type="presParOf" srcId="{570A290E-B543-4A01-BCF0-0939EF98383C}" destId="{4F6F9B1E-E8CC-4EE6-938D-9D8C02C2E559}" srcOrd="6" destOrd="0" presId="urn:microsoft.com/office/officeart/2005/8/layout/hierarchy4"/>
    <dgm:cxn modelId="{6184C2B0-6B30-4AC1-BAF9-0FA6B32167F7}" type="presParOf" srcId="{4F6F9B1E-E8CC-4EE6-938D-9D8C02C2E559}" destId="{7A01EBD5-9E50-49A4-8DAC-20B85A7668F5}" srcOrd="0" destOrd="0" presId="urn:microsoft.com/office/officeart/2005/8/layout/hierarchy4"/>
    <dgm:cxn modelId="{57335663-E312-4440-9E39-DE92D43D4D41}" type="presParOf" srcId="{4F6F9B1E-E8CC-4EE6-938D-9D8C02C2E559}" destId="{BE9DCD2E-5F3B-4D64-861D-F2B03C80AD1F}" srcOrd="1" destOrd="0" presId="urn:microsoft.com/office/officeart/2005/8/layout/hierarchy4"/>
    <dgm:cxn modelId="{0075315D-717B-49E3-AFDF-E7E59DF424C3}" type="presParOf" srcId="{570A290E-B543-4A01-BCF0-0939EF98383C}" destId="{B12F815B-0187-479E-BE6B-9E895DD9FEB0}" srcOrd="7" destOrd="0" presId="urn:microsoft.com/office/officeart/2005/8/layout/hierarchy4"/>
    <dgm:cxn modelId="{679C1BB6-1B88-43D7-970E-BA16FE97FB39}" type="presParOf" srcId="{570A290E-B543-4A01-BCF0-0939EF98383C}" destId="{26630243-E803-4F5D-81D7-25650FBD4F5B}" srcOrd="8" destOrd="0" presId="urn:microsoft.com/office/officeart/2005/8/layout/hierarchy4"/>
    <dgm:cxn modelId="{878314C4-8292-49BB-BEE0-DB7344867D3B}" type="presParOf" srcId="{26630243-E803-4F5D-81D7-25650FBD4F5B}" destId="{8978EF0D-6E73-4312-B512-C07F7D6F590D}" srcOrd="0" destOrd="0" presId="urn:microsoft.com/office/officeart/2005/8/layout/hierarchy4"/>
    <dgm:cxn modelId="{C47A9BBA-2A0E-483C-8E49-E80AB70A2FC5}" type="presParOf" srcId="{26630243-E803-4F5D-81D7-25650FBD4F5B}" destId="{F5B7F575-EC43-4205-9779-4BD93514FC2D}"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AFDC9-63CF-44D3-A7C2-223CA1565391}">
      <dsp:nvSpPr>
        <dsp:cNvPr id="0" name=""/>
        <dsp:cNvSpPr/>
      </dsp:nvSpPr>
      <dsp:spPr>
        <a:xfrm>
          <a:off x="2446" y="1500"/>
          <a:ext cx="6091106" cy="19486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lvl="0" algn="ctr" defTabSz="2800350">
            <a:lnSpc>
              <a:spcPct val="90000"/>
            </a:lnSpc>
            <a:spcBef>
              <a:spcPct val="0"/>
            </a:spcBef>
            <a:spcAft>
              <a:spcPct val="35000"/>
            </a:spcAft>
          </a:pPr>
          <a:r>
            <a:rPr lang="de-DE" sz="6300" b="0" kern="1200" dirty="0" smtClean="0"/>
            <a:t>Projekttagebuch</a:t>
          </a:r>
          <a:endParaRPr lang="de-DE" sz="6300" b="0" kern="1200" dirty="0"/>
        </a:p>
      </dsp:txBody>
      <dsp:txXfrm>
        <a:off x="59520" y="58574"/>
        <a:ext cx="5976958" cy="1834508"/>
      </dsp:txXfrm>
    </dsp:sp>
    <dsp:sp modelId="{78D29DC7-FB7A-4C16-B791-9E0CA401820C}">
      <dsp:nvSpPr>
        <dsp:cNvPr id="0" name=""/>
        <dsp:cNvSpPr/>
      </dsp:nvSpPr>
      <dsp:spPr>
        <a:xfrm>
          <a:off x="2446" y="2113843"/>
          <a:ext cx="1141511" cy="1948656"/>
        </a:xfrm>
        <a:prstGeom prst="roundRect">
          <a:avLst>
            <a:gd name="adj" fmla="val 100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de-DE" sz="2700" b="1" kern="1200" dirty="0" smtClean="0"/>
            <a:t>DB</a:t>
          </a:r>
          <a:endParaRPr lang="de-DE" sz="2700" b="1" kern="1200" dirty="0"/>
        </a:p>
      </dsp:txBody>
      <dsp:txXfrm>
        <a:off x="35880" y="2147277"/>
        <a:ext cx="1074643" cy="1881788"/>
      </dsp:txXfrm>
    </dsp:sp>
    <dsp:sp modelId="{FE343294-F044-47CF-BABF-285852571FB3}">
      <dsp:nvSpPr>
        <dsp:cNvPr id="0" name=""/>
        <dsp:cNvSpPr/>
      </dsp:nvSpPr>
      <dsp:spPr>
        <a:xfrm>
          <a:off x="1239845" y="2113843"/>
          <a:ext cx="1141511" cy="1948656"/>
        </a:xfrm>
        <a:prstGeom prst="roundRect">
          <a:avLst>
            <a:gd name="adj" fmla="val 100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de-DE" sz="2700" b="1" kern="1200" dirty="0" smtClean="0"/>
            <a:t>PHP</a:t>
          </a:r>
          <a:endParaRPr lang="de-DE" sz="2700" b="1" kern="1200" dirty="0"/>
        </a:p>
      </dsp:txBody>
      <dsp:txXfrm>
        <a:off x="1273279" y="2147277"/>
        <a:ext cx="1074643" cy="1881788"/>
      </dsp:txXfrm>
    </dsp:sp>
    <dsp:sp modelId="{626DBD90-D47A-4AF6-A56A-6A11A2533899}">
      <dsp:nvSpPr>
        <dsp:cNvPr id="0" name=""/>
        <dsp:cNvSpPr/>
      </dsp:nvSpPr>
      <dsp:spPr>
        <a:xfrm>
          <a:off x="2477244" y="2113843"/>
          <a:ext cx="1141511" cy="1948656"/>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de-DE" sz="2700" b="1" kern="1200" dirty="0" smtClean="0"/>
            <a:t>HTML</a:t>
          </a:r>
        </a:p>
      </dsp:txBody>
      <dsp:txXfrm>
        <a:off x="2510678" y="2147277"/>
        <a:ext cx="1074643" cy="1881788"/>
      </dsp:txXfrm>
    </dsp:sp>
    <dsp:sp modelId="{7A01EBD5-9E50-49A4-8DAC-20B85A7668F5}">
      <dsp:nvSpPr>
        <dsp:cNvPr id="0" name=""/>
        <dsp:cNvSpPr/>
      </dsp:nvSpPr>
      <dsp:spPr>
        <a:xfrm>
          <a:off x="3714642" y="2113843"/>
          <a:ext cx="1141511" cy="1948656"/>
        </a:xfrm>
        <a:prstGeom prst="roundRect">
          <a:avLst>
            <a:gd name="adj" fmla="val 10000"/>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de-DE" sz="2700" b="1" kern="1200" dirty="0" smtClean="0"/>
            <a:t>CSS</a:t>
          </a:r>
        </a:p>
      </dsp:txBody>
      <dsp:txXfrm>
        <a:off x="3748076" y="2147277"/>
        <a:ext cx="1074643" cy="1881788"/>
      </dsp:txXfrm>
    </dsp:sp>
    <dsp:sp modelId="{8978EF0D-6E73-4312-B512-C07F7D6F590D}">
      <dsp:nvSpPr>
        <dsp:cNvPr id="0" name=""/>
        <dsp:cNvSpPr/>
      </dsp:nvSpPr>
      <dsp:spPr>
        <a:xfrm>
          <a:off x="4952041" y="2113843"/>
          <a:ext cx="1141511" cy="1948656"/>
        </a:xfrm>
        <a:prstGeom prst="roundRect">
          <a:avLst>
            <a:gd name="adj" fmla="val 1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de-DE" sz="2700" b="1" kern="1200" dirty="0" smtClean="0"/>
            <a:t>Java-Script</a:t>
          </a:r>
        </a:p>
      </dsp:txBody>
      <dsp:txXfrm>
        <a:off x="4985475" y="2147277"/>
        <a:ext cx="1074643" cy="188178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B3429A-4996-4E8A-9907-26EBCB65C05D}" type="datetimeFigureOut">
              <a:rPr lang="en-US" smtClean="0"/>
              <a:pPr/>
              <a:t>1/26/2015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5655AF-C603-43CA-9AB9-46F21F484485}" type="slidenum">
              <a:rPr lang="en-US" smtClean="0"/>
              <a:pPr/>
              <a:t>‹Nr.›</a:t>
            </a:fld>
            <a:endParaRPr lang="en-US"/>
          </a:p>
        </p:txBody>
      </p:sp>
    </p:spTree>
    <p:extLst>
      <p:ext uri="{BB962C8B-B14F-4D97-AF65-F5344CB8AC3E}">
        <p14:creationId xmlns:p14="http://schemas.microsoft.com/office/powerpoint/2010/main" val="685702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pPr algn="r" defTabSz="914400">
                <a:buNone/>
              </a:pPr>
              <a:t>1/26/2015 8:08 PM</a:t>
            </a:fld>
            <a:endParaRPr lang="en-US" sz="1200" b="0" i="0">
              <a:latin typeface="Calibri"/>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algn="l" defTabSz="914400">
              <a:buNone/>
            </a:pPr>
            <a:r>
              <a:rPr lang="en-US" sz="500" b="0" i="0">
                <a:solidFill>
                  <a:srgbClr val="000000"/>
                </a:solidFill>
                <a:latin typeface="Calibri"/>
                <a:ea typeface="+mn-ea"/>
                <a:cs typeface="+mn-cs"/>
              </a:rPr>
              <a:t>© 2007 Microsoft Corporation. Alle Rechte vorbehalten. Microsoft, Windows, Windows Vista und andere Produktnamen sind möglicherweise eingetragene Marken oder Marken in den USA und/oder anderen Ländern/Regionen.</a:t>
            </a:r>
          </a:p>
          <a:p>
            <a:pPr algn="l" defTabSz="914400">
              <a:buNone/>
            </a:pPr>
            <a:r>
              <a:rPr lang="en-US" sz="500" b="0" i="0">
                <a:solidFill>
                  <a:srgbClr val="000000"/>
                </a:solidFill>
                <a:latin typeface="Calibri"/>
                <a:ea typeface="+mn-ea"/>
                <a:cs typeface="+mn-cs"/>
              </a:rPr>
              <a:t>Diese Angaben dienen nur zu Informationszwecken und entsprechen dem aktuellen Sachstand der Microsoft Corporation zum Erstellungsdatum dieser Präsentation.  Da Microsoft auf die sich ständig ändernden Marktanforderungen reagieren muss, sollten die Angaben nicht als Verpflichtung seitens Microsoft angesehen werden, und Microsoft übernimmt keine Garantie für die Genauigkeit der Angaben nach dem Datum dieser Präsentation.  </a:t>
            </a:r>
            <a:br>
              <a:rPr lang="en-US" sz="500" b="0" i="0">
                <a:solidFill>
                  <a:srgbClr val="000000"/>
                </a:solidFill>
                <a:latin typeface="Calibri"/>
                <a:ea typeface="+mn-ea"/>
                <a:cs typeface="+mn-cs"/>
              </a:rPr>
            </a:br>
            <a:r>
              <a:rPr lang="en-US" sz="5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sz="500" dirty="0" smtClean="0"/>
          </a:p>
        </p:txBody>
      </p:sp>
      <p:sp>
        <p:nvSpPr>
          <p:cNvPr id="7" name="Slide Number Placeholder 6"/>
          <p:cNvSpPr>
            <a:spLocks noGrp="1"/>
          </p:cNvSpPr>
          <p:nvPr>
            <p:ph type="sldNum" sz="quarter" idx="13"/>
          </p:nvPr>
        </p:nvSpPr>
        <p:spPr>
          <a:xfrm>
            <a:off x="6172199" y="8685213"/>
            <a:ext cx="684213" cy="457200"/>
          </a:xfrm>
        </p:spPr>
        <p:txBody>
          <a:bodyPr/>
          <a:lstStyle/>
          <a:p>
            <a:pPr algn="r" defTabSz="914400">
              <a:buNone/>
            </a:pPr>
            <a:fld id="{EC87E0CF-87F6-4B58-B8B8-DCAB2DAAF3CA}" type="slidenum">
              <a:rPr lang="en-US" sz="1200" b="0" i="0">
                <a:latin typeface="Calibri"/>
                <a:ea typeface="+mn-ea"/>
                <a:cs typeface="+mn-cs"/>
              </a:rPr>
              <a:pPr algn="r" defTabSz="914400">
                <a:buNone/>
              </a:pPr>
              <a:t>1</a:t>
            </a:fld>
            <a:endParaRPr lang="en-US" sz="1200" b="0" i="0">
              <a:latin typeface="Calibri"/>
              <a:ea typeface="+mn-ea"/>
              <a:cs typeface="+mn-cs"/>
            </a:endParaRPr>
          </a:p>
        </p:txBody>
      </p:sp>
    </p:spTree>
    <p:extLst>
      <p:ext uri="{BB962C8B-B14F-4D97-AF65-F5344CB8AC3E}">
        <p14:creationId xmlns:p14="http://schemas.microsoft.com/office/powerpoint/2010/main" val="3303831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20</a:t>
            </a:fld>
            <a:endParaRPr lang="en-US"/>
          </a:p>
        </p:txBody>
      </p:sp>
    </p:spTree>
    <p:extLst>
      <p:ext uri="{BB962C8B-B14F-4D97-AF65-F5344CB8AC3E}">
        <p14:creationId xmlns:p14="http://schemas.microsoft.com/office/powerpoint/2010/main" val="3143107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21</a:t>
            </a:fld>
            <a:endParaRPr lang="en-US"/>
          </a:p>
        </p:txBody>
      </p:sp>
    </p:spTree>
    <p:extLst>
      <p:ext uri="{BB962C8B-B14F-4D97-AF65-F5344CB8AC3E}">
        <p14:creationId xmlns:p14="http://schemas.microsoft.com/office/powerpoint/2010/main" val="3340160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22</a:t>
            </a:fld>
            <a:endParaRPr lang="en-US"/>
          </a:p>
        </p:txBody>
      </p:sp>
    </p:spTree>
    <p:extLst>
      <p:ext uri="{BB962C8B-B14F-4D97-AF65-F5344CB8AC3E}">
        <p14:creationId xmlns:p14="http://schemas.microsoft.com/office/powerpoint/2010/main" val="341436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12</a:t>
            </a:fld>
            <a:endParaRPr lang="en-US"/>
          </a:p>
        </p:txBody>
      </p:sp>
    </p:spTree>
    <p:extLst>
      <p:ext uri="{BB962C8B-B14F-4D97-AF65-F5344CB8AC3E}">
        <p14:creationId xmlns:p14="http://schemas.microsoft.com/office/powerpoint/2010/main" val="3541088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13</a:t>
            </a:fld>
            <a:endParaRPr lang="en-US"/>
          </a:p>
        </p:txBody>
      </p:sp>
    </p:spTree>
    <p:extLst>
      <p:ext uri="{BB962C8B-B14F-4D97-AF65-F5344CB8AC3E}">
        <p14:creationId xmlns:p14="http://schemas.microsoft.com/office/powerpoint/2010/main" val="1688314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14</a:t>
            </a:fld>
            <a:endParaRPr lang="en-US"/>
          </a:p>
        </p:txBody>
      </p:sp>
    </p:spTree>
    <p:extLst>
      <p:ext uri="{BB962C8B-B14F-4D97-AF65-F5344CB8AC3E}">
        <p14:creationId xmlns:p14="http://schemas.microsoft.com/office/powerpoint/2010/main" val="3850646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15</a:t>
            </a:fld>
            <a:endParaRPr lang="en-US"/>
          </a:p>
        </p:txBody>
      </p:sp>
    </p:spTree>
    <p:extLst>
      <p:ext uri="{BB962C8B-B14F-4D97-AF65-F5344CB8AC3E}">
        <p14:creationId xmlns:p14="http://schemas.microsoft.com/office/powerpoint/2010/main" val="2719430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16</a:t>
            </a:fld>
            <a:endParaRPr lang="en-US"/>
          </a:p>
        </p:txBody>
      </p:sp>
    </p:spTree>
    <p:extLst>
      <p:ext uri="{BB962C8B-B14F-4D97-AF65-F5344CB8AC3E}">
        <p14:creationId xmlns:p14="http://schemas.microsoft.com/office/powerpoint/2010/main" val="974127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17</a:t>
            </a:fld>
            <a:endParaRPr lang="en-US"/>
          </a:p>
        </p:txBody>
      </p:sp>
    </p:spTree>
    <p:extLst>
      <p:ext uri="{BB962C8B-B14F-4D97-AF65-F5344CB8AC3E}">
        <p14:creationId xmlns:p14="http://schemas.microsoft.com/office/powerpoint/2010/main" val="1184623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18</a:t>
            </a:fld>
            <a:endParaRPr lang="en-US"/>
          </a:p>
        </p:txBody>
      </p:sp>
    </p:spTree>
    <p:extLst>
      <p:ext uri="{BB962C8B-B14F-4D97-AF65-F5344CB8AC3E}">
        <p14:creationId xmlns:p14="http://schemas.microsoft.com/office/powerpoint/2010/main" val="142071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19</a:t>
            </a:fld>
            <a:endParaRPr lang="en-US"/>
          </a:p>
        </p:txBody>
      </p:sp>
    </p:spTree>
    <p:extLst>
      <p:ext uri="{BB962C8B-B14F-4D97-AF65-F5344CB8AC3E}">
        <p14:creationId xmlns:p14="http://schemas.microsoft.com/office/powerpoint/2010/main" val="3476775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30250" y="1905000"/>
            <a:ext cx="7681913" cy="1523495"/>
          </a:xfrm>
        </p:spPr>
        <p:txBody>
          <a:bodyPr>
            <a:noAutofit/>
          </a:bodyPr>
          <a:lstStyle>
            <a:lvl1pPr>
              <a:lnSpc>
                <a:spcPct val="90000"/>
              </a:lnSpc>
              <a:defRPr sz="5400"/>
            </a:lvl1pPr>
          </a:lstStyle>
          <a:p>
            <a:r>
              <a:rPr lang="de-DE" noProof="0" smtClean="0"/>
              <a:t>Titelmasterformat durch Klicken bearbeiten</a:t>
            </a:r>
            <a:endParaRPr lang="de-DE" noProof="0"/>
          </a:p>
        </p:txBody>
      </p:sp>
      <p:sp>
        <p:nvSpPr>
          <p:cNvPr id="3" name="Untertitel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noProof="0" smtClean="0"/>
              <a:t>Formatvorlage des Untertitelmasters durch Klicken bearbeiten</a:t>
            </a:r>
            <a:endParaRPr lang="de-DE" noProof="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el und Inhalt">
    <p:bg bwMode="black">
      <p:bgPr>
        <a:solidFill>
          <a:schemeClr val="tx1"/>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bwMode="white"/>
        <p:txBody>
          <a:bodyPr/>
          <a:lstStyle>
            <a:lvl1pPr>
              <a:defRPr>
                <a:solidFill>
                  <a:srgbClr val="FFFFFF"/>
                </a:solidFill>
              </a:defRPr>
            </a:lvl1pPr>
          </a:lstStyle>
          <a:p>
            <a:r>
              <a:rPr lang="de-DE" noProof="0" smtClean="0"/>
              <a:t>Titelmasterformat durch Klicken bearbeiten</a:t>
            </a:r>
            <a:endParaRPr lang="de-DE" noProof="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el und Inhalt">
    <p:bg bwMode="black">
      <p:bgPr>
        <a:solidFill>
          <a:schemeClr val="tx1"/>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bwMode="white"/>
        <p:txBody>
          <a:bodyPr/>
          <a:lstStyle>
            <a:lvl1pPr>
              <a:defRPr>
                <a:solidFill>
                  <a:srgbClr val="FFFFFF"/>
                </a:solidFill>
              </a:defRPr>
            </a:lvl1pPr>
          </a:lstStyle>
          <a:p>
            <a:r>
              <a:rPr lang="de-DE" noProof="0" smtClean="0"/>
              <a:t>Titelmasterformat durch Klicken bearbeiten</a:t>
            </a:r>
            <a:endParaRPr lang="de-DE" noProof="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de-DE" noProof="0" smtClean="0"/>
              <a:t>Textmasterformat bearbeiten</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usw. &quot;Spezialfolien&quot;">
    <p:spTree>
      <p:nvGrpSpPr>
        <p:cNvPr id="1" name=""/>
        <p:cNvGrpSpPr/>
        <p:nvPr/>
      </p:nvGrpSpPr>
      <p:grpSpPr>
        <a:xfrm>
          <a:off x="0" y="0"/>
          <a:ext cx="0" cy="0"/>
          <a:chOff x="0" y="0"/>
          <a:chExt cx="0" cy="0"/>
        </a:xfrm>
      </p:grpSpPr>
      <p:sp>
        <p:nvSpPr>
          <p:cNvPr id="2" name="Titel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de-DE" noProof="0" smtClean="0"/>
              <a:t>Titelmasterformat durch Klicken bearbeiten</a:t>
            </a:r>
            <a:endParaRPr lang="de-DE" noProof="0"/>
          </a:p>
        </p:txBody>
      </p:sp>
      <p:sp>
        <p:nvSpPr>
          <p:cNvPr id="3" name="Untertitel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noProof="0" smtClean="0"/>
              <a:t>Formatvorlage des Untertitelmasters durch Klicken bearbeiten</a:t>
            </a:r>
            <a:endParaRPr lang="de-DE" noProof="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de-DE" noProof="0" smtClean="0"/>
              <a:t>Klicken, um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ür Folien mit Softwarecode verwend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6" name="Text Placeholder 5"/>
          <p:cNvSpPr>
            <a:spLocks noGrp="1"/>
          </p:cNvSpPr>
          <p:nvPr>
            <p:ph type="body" sz="quarter" idx="10"/>
          </p:nvPr>
        </p:nvSpPr>
        <p:spPr>
          <a:xfrm>
            <a:off x="722313" y="1905000"/>
            <a:ext cx="8040688" cy="2514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usw. &quot;Spezialfolien&quot;">
    <p:spTree>
      <p:nvGrpSpPr>
        <p:cNvPr id="1" name=""/>
        <p:cNvGrpSpPr/>
        <p:nvPr/>
      </p:nvGrpSpPr>
      <p:grpSpPr>
        <a:xfrm>
          <a:off x="0" y="0"/>
          <a:ext cx="0" cy="0"/>
          <a:chOff x="0" y="0"/>
          <a:chExt cx="0" cy="0"/>
        </a:xfrm>
      </p:grpSpPr>
      <p:sp>
        <p:nvSpPr>
          <p:cNvPr id="2" name="Titel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de-DE" noProof="0" smtClean="0"/>
              <a:t>Titelmasterformat durch Klicken bearbeiten</a:t>
            </a:r>
            <a:endParaRPr lang="de-DE" noProof="0"/>
          </a:p>
        </p:txBody>
      </p:sp>
      <p:sp>
        <p:nvSpPr>
          <p:cNvPr id="3" name="Untertitel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noProof="0" smtClean="0"/>
              <a:t>Formatvorlage des Untertitelmasters durch Klicken bearbeiten</a:t>
            </a:r>
            <a:endParaRPr lang="de-DE" noProof="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de-DE" noProof="0" smtClean="0"/>
              <a:t>Klicken, um …</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1"/>
            <a:ext cx="8382000" cy="648072"/>
          </a:xfrm>
        </p:spPr>
        <p:txBody>
          <a:bodyPr/>
          <a:lstStyle/>
          <a:p>
            <a:r>
              <a:rPr lang="de-DE" noProof="0" dirty="0" smtClean="0"/>
              <a:t>Titelmasterformat durch Klicken bearbeiten</a:t>
            </a:r>
            <a:endParaRPr lang="de-DE" noProof="0" dirty="0"/>
          </a:p>
        </p:txBody>
      </p:sp>
      <p:sp>
        <p:nvSpPr>
          <p:cNvPr id="6" name="Text Placeholder 5"/>
          <p:cNvSpPr>
            <a:spLocks noGrp="1"/>
          </p:cNvSpPr>
          <p:nvPr>
            <p:ph type="body" sz="quarter" idx="10"/>
          </p:nvPr>
        </p:nvSpPr>
        <p:spPr>
          <a:xfrm>
            <a:off x="381000" y="1772816"/>
            <a:ext cx="8382000" cy="432048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3" name="Datumsplatzhalter 2"/>
          <p:cNvSpPr>
            <a:spLocks noGrp="1"/>
          </p:cNvSpPr>
          <p:nvPr>
            <p:ph type="dt" sz="half" idx="11"/>
          </p:nvPr>
        </p:nvSpPr>
        <p:spPr/>
        <p:txBody>
          <a:bodyPr/>
          <a:lstStyle/>
          <a:p>
            <a:r>
              <a:rPr lang="de-DE" smtClean="0"/>
              <a:t>30.01.2015</a:t>
            </a:r>
            <a:endParaRPr lang="de-DE"/>
          </a:p>
        </p:txBody>
      </p:sp>
      <p:sp>
        <p:nvSpPr>
          <p:cNvPr id="4" name="Fußzeilenplatzhalter 3"/>
          <p:cNvSpPr>
            <a:spLocks noGrp="1"/>
          </p:cNvSpPr>
          <p:nvPr>
            <p:ph type="ftr" sz="quarter" idx="12"/>
          </p:nvPr>
        </p:nvSpPr>
        <p:spPr/>
        <p:txBody>
          <a:bodyPr/>
          <a:lstStyle/>
          <a:p>
            <a:r>
              <a:rPr lang="de-DE" smtClean="0"/>
              <a:t>Team Schwarz | IBT: Essential Blog</a:t>
            </a:r>
            <a:endParaRPr lang="de-DE"/>
          </a:p>
        </p:txBody>
      </p:sp>
      <p:sp>
        <p:nvSpPr>
          <p:cNvPr id="5" name="Foliennummernplatzhalter 4"/>
          <p:cNvSpPr>
            <a:spLocks noGrp="1"/>
          </p:cNvSpPr>
          <p:nvPr>
            <p:ph type="sldNum" sz="quarter" idx="13"/>
          </p:nvPr>
        </p:nvSpPr>
        <p:spPr/>
        <p:txBody>
          <a:bodyPr/>
          <a:lstStyle/>
          <a:p>
            <a:fld id="{6C6BBD26-F43C-4AE7-B45C-5C0A14E952E7}" type="slidenum">
              <a:rPr lang="de-DE" smtClean="0"/>
              <a:pPr/>
              <a:t>‹Nr.›</a:t>
            </a:fld>
            <a:endParaRPr lang="de-D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noProof="0" smtClean="0"/>
              <a:t>Titelmasterformat durch Klicken bearbeiten</a:t>
            </a:r>
            <a:endParaRPr lang="de-DE" noProof="0"/>
          </a:p>
        </p:txBody>
      </p:sp>
      <p:sp>
        <p:nvSpPr>
          <p:cNvPr id="3" name="Textplatzhalt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de-DE" noProof="0" smtClean="0"/>
              <a:t>Textmasterformat bearbeiten</a:t>
            </a:r>
          </a:p>
        </p:txBody>
      </p:sp>
      <p:sp>
        <p:nvSpPr>
          <p:cNvPr id="4" name="Content Placeholder 3"/>
          <p:cNvSpPr>
            <a:spLocks noGrp="1"/>
          </p:cNvSpPr>
          <p:nvPr>
            <p:ph sz="half" idx="2"/>
          </p:nvPr>
        </p:nvSpPr>
        <p:spPr>
          <a:xfrm>
            <a:off x="380999" y="2174874"/>
            <a:ext cx="4114800" cy="1863725"/>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de-DE" noProof="0" smtClean="0"/>
              <a:t>Textmasterformat bearbeiten</a:t>
            </a:r>
          </a:p>
        </p:txBody>
      </p:sp>
      <p:sp>
        <p:nvSpPr>
          <p:cNvPr id="6" name="Content Placeholder 5"/>
          <p:cNvSpPr>
            <a:spLocks noGrp="1"/>
          </p:cNvSpPr>
          <p:nvPr>
            <p:ph sz="quarter" idx="4"/>
          </p:nvPr>
        </p:nvSpPr>
        <p:spPr>
          <a:xfrm>
            <a:off x="4645026" y="2174874"/>
            <a:ext cx="4117974" cy="1863725"/>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3" name="Datumsplatzhalter 2"/>
          <p:cNvSpPr>
            <a:spLocks noGrp="1"/>
          </p:cNvSpPr>
          <p:nvPr>
            <p:ph type="dt" sz="half" idx="10"/>
          </p:nvPr>
        </p:nvSpPr>
        <p:spPr/>
        <p:txBody>
          <a:bodyPr/>
          <a:lstStyle/>
          <a:p>
            <a:r>
              <a:rPr lang="de-DE" smtClean="0"/>
              <a:t>30.01.2015</a:t>
            </a:r>
            <a:endParaRPr lang="de-DE"/>
          </a:p>
        </p:txBody>
      </p:sp>
      <p:sp>
        <p:nvSpPr>
          <p:cNvPr id="4" name="Fußzeilenplatzhalter 3"/>
          <p:cNvSpPr>
            <a:spLocks noGrp="1"/>
          </p:cNvSpPr>
          <p:nvPr>
            <p:ph type="ftr" sz="quarter" idx="11"/>
          </p:nvPr>
        </p:nvSpPr>
        <p:spPr/>
        <p:txBody>
          <a:bodyPr/>
          <a:lstStyle/>
          <a:p>
            <a:r>
              <a:rPr lang="de-DE" smtClean="0"/>
              <a:t>Team Schwarz | IBT: Essential Blog</a:t>
            </a:r>
            <a:endParaRPr lang="de-DE"/>
          </a:p>
        </p:txBody>
      </p:sp>
      <p:sp>
        <p:nvSpPr>
          <p:cNvPr id="5" name="Foliennummernplatzhalter 4"/>
          <p:cNvSpPr>
            <a:spLocks noGrp="1"/>
          </p:cNvSpPr>
          <p:nvPr>
            <p:ph type="sldNum" sz="quarter" idx="12"/>
          </p:nvPr>
        </p:nvSpPr>
        <p:spPr/>
        <p:txBody>
          <a:bodyPr/>
          <a:lstStyle/>
          <a:p>
            <a:fld id="{6C6BBD26-F43C-4AE7-B45C-5C0A14E952E7}" type="slidenum">
              <a:rPr lang="de-DE" smtClean="0"/>
              <a:pPr/>
              <a:t>‹Nr.›</a:t>
            </a:fld>
            <a:endParaRPr lang="de-D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30.01.2015</a:t>
            </a:r>
            <a:endParaRPr lang="de-DE"/>
          </a:p>
        </p:txBody>
      </p:sp>
      <p:sp>
        <p:nvSpPr>
          <p:cNvPr id="3" name="Fußzeilenplatzhalter 2"/>
          <p:cNvSpPr>
            <a:spLocks noGrp="1"/>
          </p:cNvSpPr>
          <p:nvPr>
            <p:ph type="ftr" sz="quarter" idx="11"/>
          </p:nvPr>
        </p:nvSpPr>
        <p:spPr/>
        <p:txBody>
          <a:bodyPr/>
          <a:lstStyle/>
          <a:p>
            <a:r>
              <a:rPr lang="de-DE" smtClean="0"/>
              <a:t>Team Schwarz | IBT: Essential Blog</a:t>
            </a:r>
            <a:endParaRPr lang="de-DE"/>
          </a:p>
        </p:txBody>
      </p:sp>
      <p:sp>
        <p:nvSpPr>
          <p:cNvPr id="4" name="Foliennummernplatzhalter 3"/>
          <p:cNvSpPr>
            <a:spLocks noGrp="1"/>
          </p:cNvSpPr>
          <p:nvPr>
            <p:ph type="sldNum" sz="quarter" idx="12"/>
          </p:nvPr>
        </p:nvSpPr>
        <p:spPr/>
        <p:txBody>
          <a:bodyPr/>
          <a:lstStyle/>
          <a:p>
            <a:fld id="{6C6BBD26-F43C-4AE7-B45C-5C0A14E952E7}" type="slidenum">
              <a:rPr lang="de-DE" smtClean="0"/>
              <a:pPr/>
              <a:t>‹Nr.›</a:t>
            </a:fld>
            <a:endParaRPr lang="de-D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INFÜHRUNG  Druckausgabe in GRAUSTUFEN">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30.01.2015</a:t>
            </a:r>
            <a:endParaRPr lang="de-DE"/>
          </a:p>
        </p:txBody>
      </p:sp>
      <p:sp>
        <p:nvSpPr>
          <p:cNvPr id="3" name="Fußzeilenplatzhalter 2"/>
          <p:cNvSpPr>
            <a:spLocks noGrp="1"/>
          </p:cNvSpPr>
          <p:nvPr>
            <p:ph type="ftr" sz="quarter" idx="11"/>
          </p:nvPr>
        </p:nvSpPr>
        <p:spPr/>
        <p:txBody>
          <a:bodyPr/>
          <a:lstStyle/>
          <a:p>
            <a:r>
              <a:rPr lang="de-DE" smtClean="0"/>
              <a:t>Team Schwarz | IBT: Essential Blog</a:t>
            </a:r>
            <a:endParaRPr lang="de-DE"/>
          </a:p>
        </p:txBody>
      </p:sp>
      <p:sp>
        <p:nvSpPr>
          <p:cNvPr id="4" name="Foliennummernplatzhalter 3"/>
          <p:cNvSpPr>
            <a:spLocks noGrp="1"/>
          </p:cNvSpPr>
          <p:nvPr>
            <p:ph type="sldNum" sz="quarter" idx="12"/>
          </p:nvPr>
        </p:nvSpPr>
        <p:spPr/>
        <p:txBody>
          <a:bodyPr/>
          <a:lstStyle/>
          <a:p>
            <a:fld id="{6C6BBD26-F43C-4AE7-B45C-5C0A14E952E7}" type="slidenum">
              <a:rPr lang="de-DE" smtClean="0"/>
              <a:pPr/>
              <a:t>‹Nr.›</a:t>
            </a:fld>
            <a:endParaRPr lang="de-D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1329595"/>
          </a:xfrm>
          <a:prstGeom prst="rect">
            <a:avLst/>
          </a:prstGeom>
        </p:spPr>
        <p:txBody>
          <a:bodyPr vert="horz" wrap="square" lIns="0" tIns="0" rIns="0" bIns="0" rtlCol="0" anchor="t">
            <a:spAutoFit/>
          </a:bodyPr>
          <a:lstStyle/>
          <a:p>
            <a:r>
              <a:rPr lang="de-DE" noProof="0" smtClean="0"/>
              <a:t>Titelmasterformat durch Klicken bearbeiten</a:t>
            </a:r>
            <a:endParaRPr lang="de-DE" noProof="0"/>
          </a:p>
        </p:txBody>
      </p:sp>
      <p:sp>
        <p:nvSpPr>
          <p:cNvPr id="3" name="Textplatzhalt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4" name="Datumsplatzhalt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smtClean="0"/>
              <a:t>30.01.2015</a:t>
            </a:r>
            <a:endParaRPr lang="de-DE"/>
          </a:p>
        </p:txBody>
      </p:sp>
      <p:sp>
        <p:nvSpPr>
          <p:cNvPr id="5" name="Fußzeilenplatzhalt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Team Schwarz | IBT: Essential Blog</a:t>
            </a:r>
            <a:endParaRPr lang="de-DE"/>
          </a:p>
        </p:txBody>
      </p:sp>
      <p:sp>
        <p:nvSpPr>
          <p:cNvPr id="6" name="Foliennummernplatzhalt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BBD26-F43C-4AE7-B45C-5C0A14E952E7}"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hf hd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eißes Rechteck.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1329595"/>
          </a:xfrm>
          <a:prstGeom prst="rect">
            <a:avLst/>
          </a:prstGeom>
        </p:spPr>
        <p:txBody>
          <a:bodyPr vert="horz" wrap="square" lIns="0" tIns="0" rIns="0" bIns="0" rtlCol="0" anchor="t">
            <a:spAutoFit/>
          </a:bodyPr>
          <a:lstStyle/>
          <a:p>
            <a:r>
              <a:rPr lang="de-DE" noProof="0" smtClean="0"/>
              <a:t>Titelmasterformat durch Klicken bearbeiten</a:t>
            </a:r>
            <a:endParaRPr lang="de-DE" noProof="0"/>
          </a:p>
        </p:txBody>
      </p:sp>
      <p:sp>
        <p:nvSpPr>
          <p:cNvPr id="3" name="Textplatzhalter 2"/>
          <p:cNvSpPr>
            <a:spLocks noGrp="1"/>
          </p:cNvSpPr>
          <p:nvPr>
            <p:ph type="body" idx="1"/>
          </p:nvPr>
        </p:nvSpPr>
        <p:spPr>
          <a:xfrm>
            <a:off x="722312" y="1905000"/>
            <a:ext cx="8040688" cy="2514600"/>
          </a:xfrm>
          <a:prstGeom prst="rect">
            <a:avLst/>
          </a:prstGeom>
        </p:spPr>
        <p:txBody>
          <a:bodyPr vert="horz" wrap="square" lIns="0" tIns="0" rIns="0" bIns="0" rtlCol="0">
            <a:spAutoFit/>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hf hd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pPr algn="l" defTabSz="914400">
              <a:lnSpc>
                <a:spcPct val="90000"/>
              </a:lnSpc>
              <a:spcBef>
                <a:spcPts val="0"/>
              </a:spcBef>
              <a:buNone/>
            </a:pPr>
            <a:r>
              <a:rPr lang="de-DE" sz="5400" b="0" i="0" spc="-150" dirty="0" smtClean="0">
                <a:effectLst>
                  <a:outerShdw blurRad="50800" dist="38100" dir="2700000" algn="tl">
                    <a:prstClr val="black">
                      <a:alpha val="40000"/>
                    </a:prstClr>
                  </a:outerShdw>
                </a:effectLst>
                <a:latin typeface="Calibri"/>
                <a:ea typeface="+mn-ea"/>
                <a:cs typeface="Arial"/>
              </a:rPr>
              <a:t>IBT: Essential Blog</a:t>
            </a:r>
            <a:endParaRPr lang="de-DE" sz="5400" b="0" i="0" spc="-150" dirty="0">
              <a:effectLst>
                <a:outerShdw blurRad="50800" dist="38100" dir="2700000" algn="tl">
                  <a:prstClr val="black">
                    <a:alpha val="40000"/>
                  </a:prstClr>
                </a:outerShdw>
              </a:effectLst>
              <a:latin typeface="Calibri"/>
              <a:ea typeface="+mn-ea"/>
              <a:cs typeface="Arial"/>
            </a:endParaRPr>
          </a:p>
        </p:txBody>
      </p:sp>
      <p:sp>
        <p:nvSpPr>
          <p:cNvPr id="3" name="Untertitel 2"/>
          <p:cNvSpPr>
            <a:spLocks noGrp="1"/>
          </p:cNvSpPr>
          <p:nvPr>
            <p:ph type="subTitle" idx="1"/>
          </p:nvPr>
        </p:nvSpPr>
        <p:spPr>
          <a:xfrm>
            <a:off x="730249" y="4344988"/>
            <a:ext cx="7681913" cy="1370012"/>
          </a:xfrm>
        </p:spPr>
        <p:txBody>
          <a:bodyPr>
            <a:normAutofit/>
          </a:bodyPr>
          <a:lstStyle/>
          <a:p>
            <a:r>
              <a:rPr lang="de-DE" dirty="0">
                <a:solidFill>
                  <a:srgbClr val="000000"/>
                </a:solidFill>
              </a:rPr>
              <a:t>Ein Vortrag von Team Schwarz</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sz="3600" b="1"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10</a:t>
            </a:fld>
            <a:endParaRPr lang="de-DE"/>
          </a:p>
        </p:txBody>
      </p:sp>
    </p:spTree>
    <p:extLst>
      <p:ext uri="{BB962C8B-B14F-4D97-AF65-F5344CB8AC3E}">
        <p14:creationId xmlns:p14="http://schemas.microsoft.com/office/powerpoint/2010/main" val="178839005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4. Vorgehen</a:t>
            </a:r>
            <a:endParaRPr lang="de-DE" dirty="0"/>
          </a:p>
        </p:txBody>
      </p:sp>
      <p:sp>
        <p:nvSpPr>
          <p:cNvPr id="3" name="Textplatzhalter 2"/>
          <p:cNvSpPr>
            <a:spLocks noGrp="1"/>
          </p:cNvSpPr>
          <p:nvPr>
            <p:ph type="body" sz="quarter" idx="10"/>
          </p:nvPr>
        </p:nvSpPr>
        <p:spPr>
          <a:xfrm>
            <a:off x="179512" y="1772816"/>
            <a:ext cx="8763000" cy="3151632"/>
          </a:xfrm>
        </p:spPr>
        <p:txBody>
          <a:bodyPr/>
          <a:lstStyle/>
          <a:p>
            <a:r>
              <a:rPr lang="de-DE" dirty="0" smtClean="0"/>
              <a:t>Kick-Off </a:t>
            </a:r>
            <a:r>
              <a:rPr lang="de-DE" dirty="0" smtClean="0"/>
              <a:t>am 28.11.2014</a:t>
            </a:r>
          </a:p>
          <a:p>
            <a:r>
              <a:rPr lang="de-DE" dirty="0" smtClean="0"/>
              <a:t>Prototyp bis zum 18.12.2014</a:t>
            </a:r>
          </a:p>
          <a:p>
            <a:r>
              <a:rPr lang="de-DE" dirty="0" smtClean="0"/>
              <a:t>Vertikaler </a:t>
            </a:r>
            <a:r>
              <a:rPr lang="de-DE" dirty="0" smtClean="0"/>
              <a:t>Durchstich bis </a:t>
            </a:r>
            <a:r>
              <a:rPr lang="de-DE" dirty="0" smtClean="0"/>
              <a:t>zum </a:t>
            </a:r>
            <a:r>
              <a:rPr lang="de-DE" b="1" dirty="0" smtClean="0"/>
              <a:t>13.01.2015</a:t>
            </a:r>
          </a:p>
          <a:p>
            <a:r>
              <a:rPr lang="de-DE" dirty="0" smtClean="0"/>
              <a:t>Finale Version bis zum 26.01.2015</a:t>
            </a:r>
          </a:p>
          <a:p>
            <a:r>
              <a:rPr lang="de-DE" dirty="0" smtClean="0"/>
              <a:t>Vorbereitung der Präsentation bis zum 30.01.2015</a:t>
            </a:r>
          </a:p>
          <a:p>
            <a:r>
              <a:rPr lang="de-DE" dirty="0" smtClean="0"/>
              <a:t>Projektvorstellung am </a:t>
            </a:r>
            <a:r>
              <a:rPr lang="de-DE" b="1" dirty="0" smtClean="0"/>
              <a:t>30.01.2015</a:t>
            </a:r>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dirty="0" smtClean="0"/>
              <a:t>Team Schwarz | IBT: Essential Blog</a:t>
            </a:r>
            <a:endParaRPr lang="de-DE" dirty="0"/>
          </a:p>
        </p:txBody>
      </p:sp>
      <p:sp>
        <p:nvSpPr>
          <p:cNvPr id="6" name="Foliennummernplatzhalter 5"/>
          <p:cNvSpPr>
            <a:spLocks noGrp="1"/>
          </p:cNvSpPr>
          <p:nvPr>
            <p:ph type="sldNum" sz="quarter" idx="13"/>
          </p:nvPr>
        </p:nvSpPr>
        <p:spPr/>
        <p:txBody>
          <a:bodyPr/>
          <a:lstStyle/>
          <a:p>
            <a:fld id="{6C6BBD26-F43C-4AE7-B45C-5C0A14E952E7}" type="slidenum">
              <a:rPr lang="de-DE" smtClean="0"/>
              <a:pPr/>
              <a:t>11</a:t>
            </a:fld>
            <a:endParaRPr lang="de-DE"/>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12</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467544" y="4653136"/>
            <a:ext cx="8208912" cy="1200329"/>
          </a:xfrm>
          <a:prstGeom prst="rect">
            <a:avLst/>
          </a:prstGeom>
          <a:noFill/>
        </p:spPr>
        <p:txBody>
          <a:bodyPr wrap="square" rtlCol="0">
            <a:spAutoFit/>
          </a:bodyPr>
          <a:lstStyle/>
          <a:p>
            <a:r>
              <a:rPr lang="de-DE" dirty="0" smtClean="0"/>
              <a:t>- Entwurf des Datenbankmodells</a:t>
            </a:r>
          </a:p>
          <a:p>
            <a:r>
              <a:rPr lang="de-DE" dirty="0" smtClean="0"/>
              <a:t>- Design des Userinterface</a:t>
            </a:r>
          </a:p>
          <a:p>
            <a:r>
              <a:rPr lang="de-DE" dirty="0" smtClean="0"/>
              <a:t>- Grobdefinition von Arbeitspaketen</a:t>
            </a:r>
          </a:p>
          <a:p>
            <a:r>
              <a:rPr lang="de-DE" dirty="0" smtClean="0"/>
              <a:t>- Zuordnung der Arbeitspakete</a:t>
            </a:r>
            <a:endParaRPr lang="de-DE" dirty="0"/>
          </a:p>
        </p:txBody>
      </p:sp>
      <p:sp>
        <p:nvSpPr>
          <p:cNvPr id="11" name="Textfeld 10"/>
          <p:cNvSpPr txBox="1"/>
          <p:nvPr/>
        </p:nvSpPr>
        <p:spPr>
          <a:xfrm>
            <a:off x="395536" y="2060848"/>
            <a:ext cx="8352928" cy="400110"/>
          </a:xfrm>
          <a:prstGeom prst="rect">
            <a:avLst/>
          </a:prstGeom>
          <a:noFill/>
        </p:spPr>
        <p:txBody>
          <a:bodyPr wrap="square" rtlCol="0">
            <a:spAutoFit/>
          </a:bodyPr>
          <a:lstStyle/>
          <a:p>
            <a:r>
              <a:rPr lang="de-DE" sz="2000" b="1" dirty="0" smtClean="0">
                <a:solidFill>
                  <a:srgbClr val="FF0000"/>
                </a:solidFill>
              </a:rPr>
              <a:t>Kick-Off </a:t>
            </a:r>
            <a:r>
              <a:rPr lang="de-DE" sz="2000" b="1" dirty="0" smtClean="0">
                <a:solidFill>
                  <a:srgbClr val="FF0000"/>
                </a:solidFill>
              </a:rPr>
              <a:t>(Alle)</a:t>
            </a:r>
            <a:endParaRPr lang="de-DE" sz="2000" b="1" dirty="0">
              <a:solidFill>
                <a:srgbClr val="FF0000"/>
              </a:solidFill>
            </a:endParaRPr>
          </a:p>
        </p:txBody>
      </p:sp>
      <p:sp>
        <p:nvSpPr>
          <p:cNvPr id="15" name="Titel 1"/>
          <p:cNvSpPr>
            <a:spLocks noGrp="1"/>
          </p:cNvSpPr>
          <p:nvPr>
            <p:ph type="title"/>
          </p:nvPr>
        </p:nvSpPr>
        <p:spPr>
          <a:xfrm>
            <a:off x="381000" y="908720"/>
            <a:ext cx="8382000" cy="664797"/>
          </a:xfrm>
        </p:spPr>
        <p:txBody>
          <a:bodyPr/>
          <a:lstStyle/>
          <a:p>
            <a:r>
              <a:rPr lang="de-DE" dirty="0" smtClean="0"/>
              <a:t>Kick-Off </a:t>
            </a:r>
            <a:r>
              <a:rPr lang="de-DE" dirty="0" smtClean="0"/>
              <a:t>–&gt; Prototyp</a:t>
            </a:r>
            <a:endParaRPr lang="de-DE" dirty="0"/>
          </a:p>
        </p:txBody>
      </p:sp>
      <p:sp>
        <p:nvSpPr>
          <p:cNvPr id="2" name="Rechteck 1"/>
          <p:cNvSpPr/>
          <p:nvPr/>
        </p:nvSpPr>
        <p:spPr bwMode="auto">
          <a:xfrm>
            <a:off x="381000" y="3112396"/>
            <a:ext cx="1166664" cy="561600"/>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1329595"/>
          </a:xfrm>
        </p:spPr>
        <p:txBody>
          <a:bodyPr/>
          <a:lstStyle/>
          <a:p>
            <a:r>
              <a:rPr lang="de-DE" dirty="0" smtClean="0"/>
              <a:t>Aufgabenverteilung</a:t>
            </a:r>
            <a:br>
              <a:rPr lang="de-DE" dirty="0" smtClean="0"/>
            </a:b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13</a:t>
            </a:fld>
            <a:endParaRPr lang="de-DE"/>
          </a:p>
        </p:txBody>
      </p:sp>
      <p:graphicFrame>
        <p:nvGraphicFramePr>
          <p:cNvPr id="8" name="Diagramm 7"/>
          <p:cNvGraphicFramePr/>
          <p:nvPr/>
        </p:nvGraphicFramePr>
        <p:xfrm>
          <a:off x="1547664" y="191683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Kick-Off </a:t>
            </a:r>
            <a:r>
              <a:rPr lang="de-DE" dirty="0" smtClean="0"/>
              <a:t>–&gt; Prototyp</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14</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467544" y="4653136"/>
            <a:ext cx="8208912" cy="646331"/>
          </a:xfrm>
          <a:prstGeom prst="rect">
            <a:avLst/>
          </a:prstGeom>
          <a:noFill/>
        </p:spPr>
        <p:txBody>
          <a:bodyPr wrap="square" rtlCol="0">
            <a:spAutoFit/>
          </a:bodyPr>
          <a:lstStyle/>
          <a:p>
            <a:r>
              <a:rPr lang="de-DE" dirty="0" smtClean="0"/>
              <a:t>- Übersicht aller Artikel mit zugehörigen Kommentaren</a:t>
            </a:r>
          </a:p>
          <a:p>
            <a:r>
              <a:rPr lang="de-DE" dirty="0" smtClean="0"/>
              <a:t>- Anlegen eines neuen Artikels</a:t>
            </a:r>
            <a:endParaRPr lang="de-DE" dirty="0"/>
          </a:p>
        </p:txBody>
      </p:sp>
      <p:sp>
        <p:nvSpPr>
          <p:cNvPr id="11" name="Textfeld 10"/>
          <p:cNvSpPr txBox="1"/>
          <p:nvPr/>
        </p:nvSpPr>
        <p:spPr>
          <a:xfrm>
            <a:off x="395536" y="2060848"/>
            <a:ext cx="8352928" cy="400110"/>
          </a:xfrm>
          <a:prstGeom prst="rect">
            <a:avLst/>
          </a:prstGeom>
          <a:noFill/>
        </p:spPr>
        <p:txBody>
          <a:bodyPr wrap="square" rtlCol="0">
            <a:spAutoFit/>
          </a:bodyPr>
          <a:lstStyle/>
          <a:p>
            <a:r>
              <a:rPr lang="de-DE" sz="2000" b="1" dirty="0" smtClean="0">
                <a:solidFill>
                  <a:srgbClr val="FF0000"/>
                </a:solidFill>
              </a:rPr>
              <a:t>Erstellung der grundlegenden HTML-Dateien (Nadine)</a:t>
            </a:r>
            <a:endParaRPr lang="de-DE" sz="2000" b="1" dirty="0">
              <a:solidFill>
                <a:srgbClr val="FF0000"/>
              </a:solidFill>
            </a:endParaRPr>
          </a:p>
        </p:txBody>
      </p:sp>
      <p:sp>
        <p:nvSpPr>
          <p:cNvPr id="12" name="Rechteck 11"/>
          <p:cNvSpPr/>
          <p:nvPr/>
        </p:nvSpPr>
        <p:spPr bwMode="auto">
          <a:xfrm>
            <a:off x="381000" y="3112396"/>
            <a:ext cx="2647950" cy="561600"/>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15</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467544" y="4653136"/>
            <a:ext cx="8208912" cy="1200329"/>
          </a:xfrm>
          <a:prstGeom prst="rect">
            <a:avLst/>
          </a:prstGeom>
          <a:noFill/>
        </p:spPr>
        <p:txBody>
          <a:bodyPr wrap="square" rtlCol="0">
            <a:spAutoFit/>
          </a:bodyPr>
          <a:lstStyle/>
          <a:p>
            <a:r>
              <a:rPr lang="de-DE" dirty="0" smtClean="0"/>
              <a:t>- Erstellung der Datenbank gemäß dem vorher definierten Datenbankschema</a:t>
            </a:r>
          </a:p>
          <a:p>
            <a:r>
              <a:rPr lang="de-DE" dirty="0" smtClean="0"/>
              <a:t>- Erstellung von Funktionen zum reinen Lesen aus der Datenbank (Kategorie Filter, Sortiermöglichkeit, Anzahl der angezeigten Artikel)</a:t>
            </a:r>
          </a:p>
          <a:p>
            <a:r>
              <a:rPr lang="de-DE" dirty="0" smtClean="0"/>
              <a:t>- Hilfsdateien erstellt, um die Fehleranalyse zu erleichtern</a:t>
            </a:r>
            <a:endParaRPr lang="de-DE" dirty="0"/>
          </a:p>
        </p:txBody>
      </p:sp>
      <p:sp>
        <p:nvSpPr>
          <p:cNvPr id="11" name="Textfeld 10"/>
          <p:cNvSpPr txBox="1"/>
          <p:nvPr/>
        </p:nvSpPr>
        <p:spPr>
          <a:xfrm>
            <a:off x="323528" y="2092786"/>
            <a:ext cx="8748464" cy="400110"/>
          </a:xfrm>
          <a:prstGeom prst="rect">
            <a:avLst/>
          </a:prstGeom>
          <a:noFill/>
        </p:spPr>
        <p:txBody>
          <a:bodyPr wrap="square" rtlCol="0">
            <a:spAutoFit/>
          </a:bodyPr>
          <a:lstStyle/>
          <a:p>
            <a:r>
              <a:rPr lang="de-DE" sz="2000" b="1" dirty="0" smtClean="0">
                <a:solidFill>
                  <a:srgbClr val="FF0000"/>
                </a:solidFill>
              </a:rPr>
              <a:t>Erstellung der Datenbank und Verbindung mit der Website durch PHP (Sebastian)</a:t>
            </a:r>
            <a:endParaRPr lang="de-DE" sz="2000" b="1" dirty="0">
              <a:solidFill>
                <a:srgbClr val="FF0000"/>
              </a:solidFill>
            </a:endParaRPr>
          </a:p>
        </p:txBody>
      </p:sp>
      <p:sp>
        <p:nvSpPr>
          <p:cNvPr id="13" name="Titel 1"/>
          <p:cNvSpPr>
            <a:spLocks noGrp="1"/>
          </p:cNvSpPr>
          <p:nvPr>
            <p:ph type="title"/>
          </p:nvPr>
        </p:nvSpPr>
        <p:spPr>
          <a:xfrm>
            <a:off x="381000" y="908720"/>
            <a:ext cx="8382000" cy="664797"/>
          </a:xfrm>
        </p:spPr>
        <p:txBody>
          <a:bodyPr/>
          <a:lstStyle/>
          <a:p>
            <a:r>
              <a:rPr lang="de-DE" dirty="0" smtClean="0"/>
              <a:t>Kick-Off </a:t>
            </a:r>
            <a:r>
              <a:rPr lang="de-DE" dirty="0" smtClean="0"/>
              <a:t>–&gt; Prototyp</a:t>
            </a:r>
            <a:endParaRPr lang="de-DE" dirty="0"/>
          </a:p>
        </p:txBody>
      </p:sp>
      <p:sp>
        <p:nvSpPr>
          <p:cNvPr id="12" name="Rechteck 11"/>
          <p:cNvSpPr/>
          <p:nvPr/>
        </p:nvSpPr>
        <p:spPr bwMode="auto">
          <a:xfrm>
            <a:off x="381000" y="3112396"/>
            <a:ext cx="3110880" cy="561600"/>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16</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467544" y="4797152"/>
            <a:ext cx="8208912" cy="923330"/>
          </a:xfrm>
          <a:prstGeom prst="rect">
            <a:avLst/>
          </a:prstGeom>
          <a:noFill/>
        </p:spPr>
        <p:txBody>
          <a:bodyPr wrap="square" rtlCol="0">
            <a:spAutoFit/>
          </a:bodyPr>
          <a:lstStyle/>
          <a:p>
            <a:pPr>
              <a:buFontTx/>
              <a:buChar char="-"/>
            </a:pPr>
            <a:r>
              <a:rPr lang="de-DE" dirty="0" smtClean="0"/>
              <a:t> Beispieltexte erweitert</a:t>
            </a:r>
          </a:p>
          <a:p>
            <a:pPr>
              <a:buFontTx/>
              <a:buChar char="-"/>
            </a:pPr>
            <a:r>
              <a:rPr lang="de-DE" dirty="0" smtClean="0"/>
              <a:t> Änderungen am Design der Website (Anordnung von Kategorien, Überschrift, Filter, Neu, Schriftart, Größe)</a:t>
            </a:r>
          </a:p>
        </p:txBody>
      </p:sp>
      <p:sp>
        <p:nvSpPr>
          <p:cNvPr id="11" name="Textfeld 10"/>
          <p:cNvSpPr txBox="1"/>
          <p:nvPr/>
        </p:nvSpPr>
        <p:spPr>
          <a:xfrm>
            <a:off x="395536" y="2092786"/>
            <a:ext cx="8352928" cy="400110"/>
          </a:xfrm>
          <a:prstGeom prst="rect">
            <a:avLst/>
          </a:prstGeom>
          <a:noFill/>
        </p:spPr>
        <p:txBody>
          <a:bodyPr wrap="square" rtlCol="0">
            <a:spAutoFit/>
          </a:bodyPr>
          <a:lstStyle/>
          <a:p>
            <a:r>
              <a:rPr lang="de-DE" sz="2000" b="1" dirty="0" smtClean="0">
                <a:solidFill>
                  <a:srgbClr val="FF0000"/>
                </a:solidFill>
              </a:rPr>
              <a:t>Erstellung der ersten Version der CSS-Datei (Lukas) </a:t>
            </a:r>
            <a:endParaRPr lang="de-DE" sz="2000" b="1" dirty="0">
              <a:solidFill>
                <a:srgbClr val="FF0000"/>
              </a:solidFill>
            </a:endParaRPr>
          </a:p>
        </p:txBody>
      </p:sp>
      <p:sp>
        <p:nvSpPr>
          <p:cNvPr id="13" name="Titel 1"/>
          <p:cNvSpPr>
            <a:spLocks noGrp="1"/>
          </p:cNvSpPr>
          <p:nvPr>
            <p:ph type="title"/>
          </p:nvPr>
        </p:nvSpPr>
        <p:spPr>
          <a:xfrm>
            <a:off x="381000" y="908720"/>
            <a:ext cx="8382000" cy="664797"/>
          </a:xfrm>
        </p:spPr>
        <p:txBody>
          <a:bodyPr/>
          <a:lstStyle/>
          <a:p>
            <a:r>
              <a:rPr lang="de-DE" dirty="0" smtClean="0"/>
              <a:t>Kick-Off </a:t>
            </a:r>
            <a:r>
              <a:rPr lang="de-DE" dirty="0" smtClean="0"/>
              <a:t>–&gt; Prototyp</a:t>
            </a:r>
            <a:endParaRPr lang="de-DE" dirty="0"/>
          </a:p>
        </p:txBody>
      </p:sp>
      <p:sp>
        <p:nvSpPr>
          <p:cNvPr id="12" name="Rechteck 11"/>
          <p:cNvSpPr/>
          <p:nvPr/>
        </p:nvSpPr>
        <p:spPr bwMode="auto">
          <a:xfrm>
            <a:off x="381000" y="3112396"/>
            <a:ext cx="4263008" cy="561600"/>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17</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467544" y="4797152"/>
            <a:ext cx="8208912" cy="1200329"/>
          </a:xfrm>
          <a:prstGeom prst="rect">
            <a:avLst/>
          </a:prstGeom>
          <a:noFill/>
        </p:spPr>
        <p:txBody>
          <a:bodyPr wrap="square" rtlCol="0">
            <a:spAutoFit/>
          </a:bodyPr>
          <a:lstStyle/>
          <a:p>
            <a:pPr>
              <a:buFontTx/>
              <a:buChar char="-"/>
            </a:pPr>
            <a:r>
              <a:rPr lang="de-DE" dirty="0" smtClean="0"/>
              <a:t> Elemente in der HTML-Datei um IDs und Klassen erweitert</a:t>
            </a:r>
          </a:p>
          <a:p>
            <a:pPr>
              <a:buFontTx/>
              <a:buChar char="-"/>
            </a:pPr>
            <a:r>
              <a:rPr lang="de-DE" dirty="0" smtClean="0"/>
              <a:t> </a:t>
            </a:r>
            <a:r>
              <a:rPr lang="de-DE" dirty="0" smtClean="0"/>
              <a:t>JavaScript-Funktion </a:t>
            </a:r>
            <a:r>
              <a:rPr lang="de-DE" dirty="0" smtClean="0"/>
              <a:t>zum Anzeigen und Verstecken von Kommentaren implementiert</a:t>
            </a:r>
          </a:p>
          <a:p>
            <a:pPr>
              <a:buFontTx/>
              <a:buChar char="-"/>
            </a:pPr>
            <a:r>
              <a:rPr lang="de-DE" dirty="0" smtClean="0"/>
              <a:t> Funktionen in HTML-Datei eingebunden</a:t>
            </a:r>
          </a:p>
          <a:p>
            <a:pPr>
              <a:buFontTx/>
              <a:buChar char="-"/>
            </a:pPr>
            <a:r>
              <a:rPr lang="de-DE" dirty="0" smtClean="0"/>
              <a:t> Initiales Design in der CSS-Datei geändert</a:t>
            </a:r>
          </a:p>
        </p:txBody>
      </p:sp>
      <p:sp>
        <p:nvSpPr>
          <p:cNvPr id="11" name="Textfeld 10"/>
          <p:cNvSpPr txBox="1"/>
          <p:nvPr/>
        </p:nvSpPr>
        <p:spPr>
          <a:xfrm>
            <a:off x="395536" y="2132856"/>
            <a:ext cx="8352928" cy="400110"/>
          </a:xfrm>
          <a:prstGeom prst="rect">
            <a:avLst/>
          </a:prstGeom>
          <a:noFill/>
        </p:spPr>
        <p:txBody>
          <a:bodyPr wrap="square" rtlCol="0">
            <a:spAutoFit/>
          </a:bodyPr>
          <a:lstStyle/>
          <a:p>
            <a:r>
              <a:rPr lang="de-DE" sz="2000" b="1" dirty="0" smtClean="0">
                <a:solidFill>
                  <a:srgbClr val="FF0000"/>
                </a:solidFill>
              </a:rPr>
              <a:t>Erstellung der </a:t>
            </a:r>
            <a:r>
              <a:rPr lang="de-DE" sz="2000" b="1" dirty="0" smtClean="0">
                <a:solidFill>
                  <a:srgbClr val="FF0000"/>
                </a:solidFill>
              </a:rPr>
              <a:t>JavaScript-Funktionen </a:t>
            </a:r>
            <a:r>
              <a:rPr lang="de-DE" sz="2000" b="1" dirty="0" smtClean="0">
                <a:solidFill>
                  <a:srgbClr val="FF0000"/>
                </a:solidFill>
              </a:rPr>
              <a:t>(Michael)</a:t>
            </a:r>
            <a:endParaRPr lang="de-DE" sz="2000" b="1" dirty="0">
              <a:solidFill>
                <a:srgbClr val="FF0000"/>
              </a:solidFill>
            </a:endParaRPr>
          </a:p>
        </p:txBody>
      </p:sp>
      <p:sp>
        <p:nvSpPr>
          <p:cNvPr id="13" name="Titel 1"/>
          <p:cNvSpPr>
            <a:spLocks noGrp="1"/>
          </p:cNvSpPr>
          <p:nvPr>
            <p:ph type="title"/>
          </p:nvPr>
        </p:nvSpPr>
        <p:spPr>
          <a:xfrm>
            <a:off x="381000" y="908720"/>
            <a:ext cx="8382000" cy="664797"/>
          </a:xfrm>
        </p:spPr>
        <p:txBody>
          <a:bodyPr/>
          <a:lstStyle/>
          <a:p>
            <a:r>
              <a:rPr lang="de-DE" dirty="0" smtClean="0"/>
              <a:t>Kick-Off </a:t>
            </a:r>
            <a:r>
              <a:rPr lang="de-DE" dirty="0" smtClean="0"/>
              <a:t>–&gt; Prototyp</a:t>
            </a:r>
            <a:endParaRPr lang="de-DE" dirty="0"/>
          </a:p>
        </p:txBody>
      </p:sp>
      <p:sp>
        <p:nvSpPr>
          <p:cNvPr id="12" name="Rechteck 11"/>
          <p:cNvSpPr/>
          <p:nvPr/>
        </p:nvSpPr>
        <p:spPr bwMode="auto">
          <a:xfrm>
            <a:off x="381000" y="3112396"/>
            <a:ext cx="5199112" cy="561600"/>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18</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1" name="Textfeld 10"/>
          <p:cNvSpPr txBox="1"/>
          <p:nvPr/>
        </p:nvSpPr>
        <p:spPr>
          <a:xfrm>
            <a:off x="5724128" y="2708920"/>
            <a:ext cx="2448272" cy="369332"/>
          </a:xfrm>
          <a:prstGeom prst="rect">
            <a:avLst/>
          </a:prstGeom>
          <a:solidFill>
            <a:schemeClr val="bg1"/>
          </a:solidFill>
        </p:spPr>
        <p:txBody>
          <a:bodyPr wrap="square" rtlCol="0">
            <a:spAutoFit/>
          </a:bodyPr>
          <a:lstStyle/>
          <a:p>
            <a:r>
              <a:rPr lang="de-DE" b="1" dirty="0" smtClean="0">
                <a:solidFill>
                  <a:srgbClr val="FF0000"/>
                </a:solidFill>
              </a:rPr>
              <a:t>Aufwand: 25,5 Stunden</a:t>
            </a:r>
            <a:endParaRPr lang="de-DE" b="1" dirty="0">
              <a:solidFill>
                <a:srgbClr val="FF0000"/>
              </a:solidFill>
            </a:endParaRPr>
          </a:p>
        </p:txBody>
      </p:sp>
      <p:sp>
        <p:nvSpPr>
          <p:cNvPr id="13" name="Titel 1"/>
          <p:cNvSpPr>
            <a:spLocks noGrp="1"/>
          </p:cNvSpPr>
          <p:nvPr>
            <p:ph type="title"/>
          </p:nvPr>
        </p:nvSpPr>
        <p:spPr>
          <a:xfrm>
            <a:off x="381000" y="908720"/>
            <a:ext cx="8382000" cy="664797"/>
          </a:xfrm>
        </p:spPr>
        <p:txBody>
          <a:bodyPr/>
          <a:lstStyle/>
          <a:p>
            <a:r>
              <a:rPr lang="de-DE" dirty="0" smtClean="0"/>
              <a:t>Kick-Off </a:t>
            </a:r>
            <a:r>
              <a:rPr lang="de-DE" dirty="0" smtClean="0"/>
              <a:t>–&gt; Prototyp</a:t>
            </a:r>
            <a:endParaRPr lang="de-DE" dirty="0"/>
          </a:p>
        </p:txBody>
      </p:sp>
      <p:sp>
        <p:nvSpPr>
          <p:cNvPr id="8" name="Rechteck 7"/>
          <p:cNvSpPr/>
          <p:nvPr/>
        </p:nvSpPr>
        <p:spPr bwMode="auto">
          <a:xfrm>
            <a:off x="381000" y="3112396"/>
            <a:ext cx="5343128" cy="561600"/>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19</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3" name="Titel 1"/>
          <p:cNvSpPr>
            <a:spLocks noGrp="1"/>
          </p:cNvSpPr>
          <p:nvPr>
            <p:ph type="title"/>
          </p:nvPr>
        </p:nvSpPr>
        <p:spPr>
          <a:xfrm>
            <a:off x="381000" y="908720"/>
            <a:ext cx="8382000" cy="664797"/>
          </a:xfrm>
        </p:spPr>
        <p:txBody>
          <a:bodyPr/>
          <a:lstStyle/>
          <a:p>
            <a:r>
              <a:rPr lang="de-DE" dirty="0" smtClean="0"/>
              <a:t>Prototyp -&gt; Vertikaler Prototyp</a:t>
            </a:r>
            <a:endParaRPr lang="de-DE" dirty="0"/>
          </a:p>
        </p:txBody>
      </p:sp>
      <p:sp>
        <p:nvSpPr>
          <p:cNvPr id="8" name="Textfeld 7"/>
          <p:cNvSpPr txBox="1"/>
          <p:nvPr/>
        </p:nvSpPr>
        <p:spPr>
          <a:xfrm>
            <a:off x="395536" y="2132856"/>
            <a:ext cx="8352928" cy="400110"/>
          </a:xfrm>
          <a:prstGeom prst="rect">
            <a:avLst/>
          </a:prstGeom>
          <a:noFill/>
        </p:spPr>
        <p:txBody>
          <a:bodyPr wrap="square" rtlCol="0">
            <a:spAutoFit/>
          </a:bodyPr>
          <a:lstStyle/>
          <a:p>
            <a:r>
              <a:rPr lang="de-DE" sz="2000" b="1" dirty="0" smtClean="0">
                <a:solidFill>
                  <a:srgbClr val="FF0000"/>
                </a:solidFill>
              </a:rPr>
              <a:t>Besprechung zum weiteren Vorgehen (Alle)</a:t>
            </a:r>
            <a:endParaRPr lang="de-DE" sz="2000" b="1" dirty="0">
              <a:solidFill>
                <a:srgbClr val="FF0000"/>
              </a:solidFill>
            </a:endParaRPr>
          </a:p>
        </p:txBody>
      </p:sp>
      <p:sp>
        <p:nvSpPr>
          <p:cNvPr id="10" name="Textfeld 9"/>
          <p:cNvSpPr txBox="1"/>
          <p:nvPr/>
        </p:nvSpPr>
        <p:spPr>
          <a:xfrm>
            <a:off x="467544" y="4725144"/>
            <a:ext cx="8208912" cy="923330"/>
          </a:xfrm>
          <a:prstGeom prst="rect">
            <a:avLst/>
          </a:prstGeom>
          <a:noFill/>
        </p:spPr>
        <p:txBody>
          <a:bodyPr wrap="square" rtlCol="0">
            <a:spAutoFit/>
          </a:bodyPr>
          <a:lstStyle/>
          <a:p>
            <a:pPr>
              <a:buFontTx/>
              <a:buChar char="-"/>
            </a:pPr>
            <a:r>
              <a:rPr lang="de-DE" dirty="0" smtClean="0"/>
              <a:t> Verbleibende PHP-Funktionen umsetzen</a:t>
            </a:r>
          </a:p>
          <a:p>
            <a:pPr>
              <a:buFontTx/>
              <a:buChar char="-"/>
            </a:pPr>
            <a:r>
              <a:rPr lang="de-DE" dirty="0" smtClean="0"/>
              <a:t> Design aufarbeiten</a:t>
            </a:r>
          </a:p>
          <a:p>
            <a:pPr>
              <a:buFontTx/>
              <a:buChar char="-"/>
            </a:pPr>
            <a:r>
              <a:rPr lang="de-DE" dirty="0" smtClean="0"/>
              <a:t> Demo-Daten erstellen</a:t>
            </a:r>
          </a:p>
        </p:txBody>
      </p:sp>
      <p:sp>
        <p:nvSpPr>
          <p:cNvPr id="11" name="Rechteck 10"/>
          <p:cNvSpPr/>
          <p:nvPr/>
        </p:nvSpPr>
        <p:spPr bwMode="auto">
          <a:xfrm>
            <a:off x="381000" y="3112396"/>
            <a:ext cx="5631160" cy="561600"/>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235006"/>
          </a:xfrm>
        </p:spPr>
        <p:txBody>
          <a:bodyPr/>
          <a:lstStyle/>
          <a:p>
            <a:pPr marL="514350" indent="-514350">
              <a:buFont typeface="+mj-lt"/>
              <a:buAutoNum type="arabicPeriod"/>
            </a:pPr>
            <a:r>
              <a:rPr lang="de-DE" dirty="0"/>
              <a:t>Das </a:t>
            </a:r>
            <a:r>
              <a:rPr lang="de-DE" dirty="0" smtClean="0"/>
              <a:t>Team </a:t>
            </a:r>
            <a:endParaRPr lang="de-DE" dirty="0" smtClean="0"/>
          </a:p>
          <a:p>
            <a:pPr marL="514350" indent="-514350">
              <a:buFont typeface="+mj-lt"/>
              <a:buAutoNum type="arabicPeriod"/>
            </a:pPr>
            <a:r>
              <a:rPr lang="de-DE" dirty="0" smtClean="0"/>
              <a:t>Unser </a:t>
            </a:r>
            <a:r>
              <a:rPr lang="de-DE" dirty="0" smtClean="0"/>
              <a:t>Thema </a:t>
            </a:r>
            <a:endParaRPr lang="de-DE" dirty="0"/>
          </a:p>
          <a:p>
            <a:pPr marL="514350" indent="-514350">
              <a:buFont typeface="+mj-lt"/>
              <a:buAutoNum type="arabicPeriod"/>
            </a:pPr>
            <a:r>
              <a:rPr lang="de-DE" dirty="0" smtClean="0"/>
              <a:t>Anforderungen </a:t>
            </a:r>
            <a:endParaRPr lang="de-DE" dirty="0"/>
          </a:p>
          <a:p>
            <a:pPr marL="514350" indent="-514350">
              <a:buFont typeface="+mj-lt"/>
              <a:buAutoNum type="arabicPeriod"/>
            </a:pPr>
            <a:r>
              <a:rPr lang="de-DE" dirty="0" smtClean="0"/>
              <a:t>Vorgehen</a:t>
            </a:r>
            <a:endParaRPr lang="de-DE" dirty="0"/>
          </a:p>
          <a:p>
            <a:pPr marL="514350" indent="-514350">
              <a:buFont typeface="+mj-lt"/>
              <a:buAutoNum type="arabicPeriod"/>
            </a:pPr>
            <a:r>
              <a:rPr lang="de-DE" dirty="0" smtClean="0"/>
              <a:t>Herausforderungen</a:t>
            </a:r>
            <a:endParaRPr lang="de-DE" dirty="0"/>
          </a:p>
          <a:p>
            <a:pPr marL="514350" indent="-514350">
              <a:buFont typeface="+mj-lt"/>
              <a:buAutoNum type="arabicPeriod"/>
            </a:pPr>
            <a:r>
              <a:rPr lang="de-DE" dirty="0" smtClean="0"/>
              <a:t>Ergebnis</a:t>
            </a:r>
            <a:endParaRPr lang="de-DE" dirty="0"/>
          </a:p>
          <a:p>
            <a:pPr marL="514350" indent="-514350">
              <a:buFont typeface="+mj-lt"/>
              <a:buAutoNum type="arabicPeriod"/>
            </a:pPr>
            <a:r>
              <a:rPr lang="de-DE" dirty="0" smtClean="0"/>
              <a:t>Reflektion </a:t>
            </a:r>
            <a:endParaRPr lang="de-DE" dirty="0" smtClean="0"/>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a:t>
            </a:fld>
            <a:endParaRPr lang="de-DE"/>
          </a:p>
        </p:txBody>
      </p:sp>
    </p:spTree>
    <p:extLst>
      <p:ext uri="{BB962C8B-B14F-4D97-AF65-F5344CB8AC3E}">
        <p14:creationId xmlns:p14="http://schemas.microsoft.com/office/powerpoint/2010/main" val="17697263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20</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467544" y="4725144"/>
            <a:ext cx="8208912" cy="923330"/>
          </a:xfrm>
          <a:prstGeom prst="rect">
            <a:avLst/>
          </a:prstGeom>
          <a:noFill/>
        </p:spPr>
        <p:txBody>
          <a:bodyPr wrap="square" rtlCol="0">
            <a:spAutoFit/>
          </a:bodyPr>
          <a:lstStyle/>
          <a:p>
            <a:pPr>
              <a:buFontTx/>
              <a:buChar char="-"/>
            </a:pPr>
            <a:r>
              <a:rPr lang="de-DE" dirty="0" smtClean="0"/>
              <a:t> Erstellung von Funktionen zum Lesen aus und Schreiben in die Datenbank (Kategorien/Artikel/Kommentare erstellen, </a:t>
            </a:r>
            <a:r>
              <a:rPr lang="de-DE" dirty="0" err="1" smtClean="0"/>
              <a:t>Like</a:t>
            </a:r>
            <a:r>
              <a:rPr lang="de-DE" dirty="0" smtClean="0"/>
              <a:t>-Funktion, Auswahl und Vorauswahl bereits bestehender Kategorien, Gültigkeitsprüfungen bei Speicherung) </a:t>
            </a:r>
          </a:p>
        </p:txBody>
      </p:sp>
      <p:sp>
        <p:nvSpPr>
          <p:cNvPr id="11" name="Textfeld 10"/>
          <p:cNvSpPr txBox="1"/>
          <p:nvPr/>
        </p:nvSpPr>
        <p:spPr>
          <a:xfrm>
            <a:off x="395536" y="2060848"/>
            <a:ext cx="8352928" cy="400110"/>
          </a:xfrm>
          <a:prstGeom prst="rect">
            <a:avLst/>
          </a:prstGeom>
          <a:noFill/>
        </p:spPr>
        <p:txBody>
          <a:bodyPr wrap="square" rtlCol="0">
            <a:spAutoFit/>
          </a:bodyPr>
          <a:lstStyle/>
          <a:p>
            <a:r>
              <a:rPr lang="de-DE" sz="2000" b="1" dirty="0" smtClean="0">
                <a:solidFill>
                  <a:srgbClr val="FF0000"/>
                </a:solidFill>
              </a:rPr>
              <a:t>Implementierung der verbleibenden PHP-Funktionen (Sebastian)</a:t>
            </a:r>
            <a:endParaRPr lang="de-DE" sz="2000" b="1" dirty="0">
              <a:solidFill>
                <a:srgbClr val="FF0000"/>
              </a:solidFill>
            </a:endParaRPr>
          </a:p>
        </p:txBody>
      </p:sp>
      <p:sp>
        <p:nvSpPr>
          <p:cNvPr id="13" name="Titel 1"/>
          <p:cNvSpPr>
            <a:spLocks noGrp="1"/>
          </p:cNvSpPr>
          <p:nvPr>
            <p:ph type="title"/>
          </p:nvPr>
        </p:nvSpPr>
        <p:spPr>
          <a:xfrm>
            <a:off x="381000" y="908720"/>
            <a:ext cx="8382000" cy="664797"/>
          </a:xfrm>
        </p:spPr>
        <p:txBody>
          <a:bodyPr/>
          <a:lstStyle/>
          <a:p>
            <a:r>
              <a:rPr lang="de-DE" dirty="0" smtClean="0"/>
              <a:t>Vertikaler Prototyp -&gt; Finale Version</a:t>
            </a:r>
            <a:endParaRPr lang="de-DE" dirty="0"/>
          </a:p>
        </p:txBody>
      </p:sp>
      <p:sp>
        <p:nvSpPr>
          <p:cNvPr id="12" name="Rechteck 11"/>
          <p:cNvSpPr/>
          <p:nvPr/>
        </p:nvSpPr>
        <p:spPr bwMode="auto">
          <a:xfrm>
            <a:off x="381000" y="3112396"/>
            <a:ext cx="6999312" cy="561600"/>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21</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467544" y="5013176"/>
            <a:ext cx="8208912" cy="369332"/>
          </a:xfrm>
          <a:prstGeom prst="rect">
            <a:avLst/>
          </a:prstGeom>
          <a:noFill/>
        </p:spPr>
        <p:txBody>
          <a:bodyPr wrap="square" rtlCol="0">
            <a:spAutoFit/>
          </a:bodyPr>
          <a:lstStyle/>
          <a:p>
            <a:r>
              <a:rPr lang="de-DE" dirty="0" smtClean="0"/>
              <a:t>- Erstellung eines Skripts zur </a:t>
            </a:r>
            <a:r>
              <a:rPr lang="de-DE" dirty="0" smtClean="0"/>
              <a:t>Befüllen der </a:t>
            </a:r>
            <a:r>
              <a:rPr lang="de-DE" dirty="0" smtClean="0"/>
              <a:t>Datenbank</a:t>
            </a:r>
          </a:p>
        </p:txBody>
      </p:sp>
      <p:sp>
        <p:nvSpPr>
          <p:cNvPr id="11" name="Textfeld 10"/>
          <p:cNvSpPr txBox="1"/>
          <p:nvPr/>
        </p:nvSpPr>
        <p:spPr>
          <a:xfrm>
            <a:off x="395536" y="2060848"/>
            <a:ext cx="8352928" cy="400110"/>
          </a:xfrm>
          <a:prstGeom prst="rect">
            <a:avLst/>
          </a:prstGeom>
          <a:noFill/>
        </p:spPr>
        <p:txBody>
          <a:bodyPr wrap="square" rtlCol="0">
            <a:spAutoFit/>
          </a:bodyPr>
          <a:lstStyle/>
          <a:p>
            <a:r>
              <a:rPr lang="de-DE" sz="2000" b="1" dirty="0" smtClean="0">
                <a:solidFill>
                  <a:srgbClr val="FF0000"/>
                </a:solidFill>
              </a:rPr>
              <a:t>Befüllen </a:t>
            </a:r>
            <a:r>
              <a:rPr lang="de-DE" sz="2000" b="1" dirty="0" smtClean="0">
                <a:solidFill>
                  <a:srgbClr val="FF0000"/>
                </a:solidFill>
              </a:rPr>
              <a:t>der Datenbank mit Demo-Daten (Nadine)</a:t>
            </a:r>
            <a:endParaRPr lang="de-DE" sz="2000" b="1" dirty="0">
              <a:solidFill>
                <a:srgbClr val="FF0000"/>
              </a:solidFill>
            </a:endParaRPr>
          </a:p>
        </p:txBody>
      </p:sp>
      <p:sp>
        <p:nvSpPr>
          <p:cNvPr id="13" name="Titel 1"/>
          <p:cNvSpPr>
            <a:spLocks noGrp="1"/>
          </p:cNvSpPr>
          <p:nvPr>
            <p:ph type="title"/>
          </p:nvPr>
        </p:nvSpPr>
        <p:spPr>
          <a:xfrm>
            <a:off x="381000" y="908720"/>
            <a:ext cx="8382000" cy="664797"/>
          </a:xfrm>
        </p:spPr>
        <p:txBody>
          <a:bodyPr/>
          <a:lstStyle/>
          <a:p>
            <a:r>
              <a:rPr lang="de-DE" dirty="0" smtClean="0"/>
              <a:t>Vertikaler Prototyp -&gt; Finale Version</a:t>
            </a:r>
            <a:endParaRPr lang="de-DE" dirty="0"/>
          </a:p>
        </p:txBody>
      </p:sp>
      <p:sp>
        <p:nvSpPr>
          <p:cNvPr id="12" name="Rechteck 11"/>
          <p:cNvSpPr/>
          <p:nvPr/>
        </p:nvSpPr>
        <p:spPr bwMode="auto">
          <a:xfrm>
            <a:off x="381000" y="3112396"/>
            <a:ext cx="7647384" cy="561600"/>
          </a:xfrm>
          <a:prstGeom prst="rect">
            <a:avLst/>
          </a:prstGeom>
          <a:solidFill>
            <a:srgbClr val="FF0000"/>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22</a:t>
            </a:fld>
            <a:endParaRPr lang="de-DE"/>
          </a:p>
        </p:txBody>
      </p:sp>
      <p:sp>
        <p:nvSpPr>
          <p:cNvPr id="9" name="Pfeil nach rechts 8"/>
          <p:cNvSpPr/>
          <p:nvPr/>
        </p:nvSpPr>
        <p:spPr bwMode="auto">
          <a:xfrm>
            <a:off x="395536" y="2852936"/>
            <a:ext cx="8352928" cy="1080120"/>
          </a:xfrm>
          <a:prstGeom prst="rightArrow">
            <a:avLst/>
          </a:prstGeom>
          <a:solidFill>
            <a:srgbClr val="FF0000"/>
          </a:solidFill>
          <a:ln>
            <a:solidFill>
              <a:srgbClr val="FF0000"/>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3" name="Titel 1"/>
          <p:cNvSpPr>
            <a:spLocks noGrp="1"/>
          </p:cNvSpPr>
          <p:nvPr>
            <p:ph type="title"/>
          </p:nvPr>
        </p:nvSpPr>
        <p:spPr>
          <a:xfrm>
            <a:off x="381000" y="908720"/>
            <a:ext cx="8382000" cy="664797"/>
          </a:xfrm>
        </p:spPr>
        <p:txBody>
          <a:bodyPr/>
          <a:lstStyle/>
          <a:p>
            <a:r>
              <a:rPr lang="de-DE" dirty="0" smtClean="0"/>
              <a:t>Vertikaler Prototyp -&gt; Finale Version</a:t>
            </a:r>
            <a:endParaRPr lang="de-DE" dirty="0"/>
          </a:p>
        </p:txBody>
      </p:sp>
      <p:sp>
        <p:nvSpPr>
          <p:cNvPr id="12" name="Textfeld 11"/>
          <p:cNvSpPr txBox="1"/>
          <p:nvPr/>
        </p:nvSpPr>
        <p:spPr>
          <a:xfrm>
            <a:off x="5724128" y="2708920"/>
            <a:ext cx="2448272" cy="369332"/>
          </a:xfrm>
          <a:prstGeom prst="rect">
            <a:avLst/>
          </a:prstGeom>
          <a:solidFill>
            <a:schemeClr val="bg1"/>
          </a:solidFill>
        </p:spPr>
        <p:txBody>
          <a:bodyPr wrap="square" rtlCol="0">
            <a:spAutoFit/>
          </a:bodyPr>
          <a:lstStyle/>
          <a:p>
            <a:r>
              <a:rPr lang="de-DE" b="1" dirty="0" smtClean="0">
                <a:solidFill>
                  <a:srgbClr val="FF0000"/>
                </a:solidFill>
              </a:rPr>
              <a:t>Aufwand: </a:t>
            </a:r>
            <a:r>
              <a:rPr lang="de-DE" b="1" dirty="0" smtClean="0">
                <a:solidFill>
                  <a:srgbClr val="FF0000"/>
                </a:solidFill>
              </a:rPr>
              <a:t>40 </a:t>
            </a:r>
            <a:r>
              <a:rPr lang="de-DE" b="1" dirty="0" smtClean="0">
                <a:solidFill>
                  <a:srgbClr val="FF0000"/>
                </a:solidFill>
              </a:rPr>
              <a:t>Stunden</a:t>
            </a:r>
            <a:endParaRPr lang="de-DE" b="1" dirty="0">
              <a:solidFill>
                <a:srgbClr val="FF0000"/>
              </a:solidFill>
            </a:endParaRPr>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sz="3600" b="1"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23</a:t>
            </a:fld>
            <a:endParaRPr lang="de-DE"/>
          </a:p>
        </p:txBody>
      </p:sp>
    </p:spTree>
    <p:extLst>
      <p:ext uri="{BB962C8B-B14F-4D97-AF65-F5344CB8AC3E}">
        <p14:creationId xmlns:p14="http://schemas.microsoft.com/office/powerpoint/2010/main" val="70758036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5. Herausforderungen</a:t>
            </a:r>
            <a:endParaRPr lang="de-DE" dirty="0"/>
          </a:p>
        </p:txBody>
      </p:sp>
      <p:sp>
        <p:nvSpPr>
          <p:cNvPr id="3" name="Textplatzhalter 2"/>
          <p:cNvSpPr>
            <a:spLocks noGrp="1"/>
          </p:cNvSpPr>
          <p:nvPr>
            <p:ph type="body" sz="quarter" idx="10"/>
          </p:nvPr>
        </p:nvSpPr>
        <p:spPr>
          <a:xfrm>
            <a:off x="381000" y="1772816"/>
            <a:ext cx="8382000" cy="3151632"/>
          </a:xfrm>
        </p:spPr>
        <p:txBody>
          <a:bodyPr/>
          <a:lstStyle/>
          <a:p>
            <a:r>
              <a:rPr lang="de-DE" dirty="0" smtClean="0"/>
              <a:t>PHP zu Anfang komplex</a:t>
            </a:r>
          </a:p>
          <a:p>
            <a:r>
              <a:rPr lang="de-DE" dirty="0" smtClean="0"/>
              <a:t>Interaktion zwischen PHP &amp; MySQL umständlich</a:t>
            </a:r>
          </a:p>
          <a:p>
            <a:r>
              <a:rPr lang="de-DE" dirty="0"/>
              <a:t>Client-Server-Interaktion umständlich</a:t>
            </a:r>
          </a:p>
          <a:p>
            <a:r>
              <a:rPr lang="de-DE" dirty="0" smtClean="0"/>
              <a:t>CSS bietet viele Möglichkeiten</a:t>
            </a:r>
          </a:p>
          <a:p>
            <a:r>
              <a:rPr lang="de-DE" dirty="0" smtClean="0"/>
              <a:t>Browser mit unterschiedlichem Verhalten</a:t>
            </a:r>
          </a:p>
          <a:p>
            <a:r>
              <a:rPr lang="de-DE" dirty="0" smtClean="0"/>
              <a:t>Internetquellen nicht eindeutig (JavaScript)</a:t>
            </a:r>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24</a:t>
            </a:fld>
            <a:endParaRPr lang="de-DE"/>
          </a:p>
        </p:txBody>
      </p:sp>
    </p:spTree>
    <p:extLst>
      <p:ext uri="{BB962C8B-B14F-4D97-AF65-F5344CB8AC3E}">
        <p14:creationId xmlns:p14="http://schemas.microsoft.com/office/powerpoint/2010/main" val="132007462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sz="3600" b="1"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25</a:t>
            </a:fld>
            <a:endParaRPr lang="de-DE"/>
          </a:p>
        </p:txBody>
      </p:sp>
    </p:spTree>
    <p:extLst>
      <p:ext uri="{BB962C8B-B14F-4D97-AF65-F5344CB8AC3E}">
        <p14:creationId xmlns:p14="http://schemas.microsoft.com/office/powerpoint/2010/main" val="103146187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6. Ergebnis</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26</a:t>
            </a:fld>
            <a:endParaRPr lang="de-DE"/>
          </a:p>
        </p:txBody>
      </p:sp>
      <p:sp>
        <p:nvSpPr>
          <p:cNvPr id="8" name="Textplatzhalter 3"/>
          <p:cNvSpPr txBox="1">
            <a:spLocks/>
          </p:cNvSpPr>
          <p:nvPr/>
        </p:nvSpPr>
        <p:spPr>
          <a:xfrm>
            <a:off x="722049" y="2355850"/>
            <a:ext cx="7690114" cy="1384994"/>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2"/>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a:spcBef>
                <a:spcPts val="0"/>
              </a:spcBef>
              <a:buFontTx/>
              <a:buNone/>
            </a:pPr>
            <a:r>
              <a:rPr lang="de-DE" sz="10000" b="1" i="1" spc="-642" dirty="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rPr>
              <a:t>D</a:t>
            </a:r>
            <a:r>
              <a:rPr lang="de-DE" sz="10000" b="1" i="1" spc="-642" dirty="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rPr>
              <a:t>e</a:t>
            </a:r>
            <a:r>
              <a:rPr lang="de-DE" sz="10000" b="1" i="1" spc="-642" dirty="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rPr>
              <a:t>mo</a:t>
            </a:r>
            <a:r>
              <a:rPr lang="de-DE" sz="10000" b="1" i="1" spc="-640" dirty="0" smtClean="0">
                <a:solidFill>
                  <a:srgbClr val="000000"/>
                </a:solidFill>
                <a:effectLst>
                  <a:outerShdw blurRad="50800" dist="39000" dir="5460000" algn="tl">
                    <a:srgbClr val="000000">
                      <a:alpha val="38000"/>
                    </a:srgbClr>
                  </a:outerShdw>
                </a:effectLst>
                <a:latin typeface="Calibri"/>
              </a:rPr>
              <a:t> </a:t>
            </a:r>
            <a:endParaRPr lang="de-DE" sz="10000" b="1" i="1" spc="-640" dirty="0">
              <a:solidFill>
                <a:srgbClr val="000000"/>
              </a:solidFill>
              <a:effectLst>
                <a:outerShdw blurRad="50800" dist="39000" dir="5460000" algn="tl">
                  <a:srgbClr val="000000">
                    <a:alpha val="38000"/>
                  </a:srgbClr>
                </a:outerShdw>
              </a:effectLst>
              <a:latin typeface="Calibri"/>
            </a:endParaRPr>
          </a:p>
        </p:txBody>
      </p:sp>
    </p:spTree>
    <p:extLst>
      <p:ext uri="{BB962C8B-B14F-4D97-AF65-F5344CB8AC3E}">
        <p14:creationId xmlns:p14="http://schemas.microsoft.com/office/powerpoint/2010/main" val="179843302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sz="3600" b="1"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27</a:t>
            </a:fld>
            <a:endParaRPr lang="de-DE"/>
          </a:p>
        </p:txBody>
      </p:sp>
    </p:spTree>
    <p:extLst>
      <p:ext uri="{BB962C8B-B14F-4D97-AF65-F5344CB8AC3E}">
        <p14:creationId xmlns:p14="http://schemas.microsoft.com/office/powerpoint/2010/main" val="554875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845279"/>
            <a:ext cx="8382000" cy="1329595"/>
          </a:xfrm>
        </p:spPr>
        <p:txBody>
          <a:bodyPr/>
          <a:lstStyle/>
          <a:p>
            <a:r>
              <a:rPr lang="de-DE" dirty="0" smtClean="0"/>
              <a:t>7. Reflektion</a:t>
            </a:r>
            <a:endParaRPr lang="de-DE" dirty="0"/>
          </a:p>
        </p:txBody>
      </p:sp>
      <p:sp>
        <p:nvSpPr>
          <p:cNvPr id="3" name="Textplatzhalter 2"/>
          <p:cNvSpPr>
            <a:spLocks noGrp="1"/>
          </p:cNvSpPr>
          <p:nvPr>
            <p:ph type="body" idx="1"/>
          </p:nvPr>
        </p:nvSpPr>
        <p:spPr>
          <a:xfrm>
            <a:off x="381000" y="1605453"/>
            <a:ext cx="4114800" cy="498598"/>
          </a:xfrm>
        </p:spPr>
        <p:txBody>
          <a:bodyPr/>
          <a:lstStyle/>
          <a:p>
            <a:pPr algn="ctr"/>
            <a:r>
              <a:rPr lang="de-DE" sz="3600" dirty="0" smtClean="0">
                <a:sym typeface="Wingdings" panose="05000000000000000000" pitchFamily="2" charset="2"/>
              </a:rPr>
              <a:t></a:t>
            </a:r>
            <a:endParaRPr lang="de-DE" sz="3600" dirty="0"/>
          </a:p>
        </p:txBody>
      </p:sp>
      <p:sp>
        <p:nvSpPr>
          <p:cNvPr id="7" name="Inhaltsplatzhalter 6"/>
          <p:cNvSpPr>
            <a:spLocks noGrp="1"/>
          </p:cNvSpPr>
          <p:nvPr>
            <p:ph sz="half" idx="2"/>
          </p:nvPr>
        </p:nvSpPr>
        <p:spPr>
          <a:xfrm>
            <a:off x="380999" y="2174874"/>
            <a:ext cx="4114800" cy="3447098"/>
          </a:xfrm>
        </p:spPr>
        <p:txBody>
          <a:bodyPr/>
          <a:lstStyle/>
          <a:p>
            <a:r>
              <a:rPr lang="de-DE" dirty="0" smtClean="0"/>
              <a:t>Aufgabenverteilung von Anfang an</a:t>
            </a:r>
          </a:p>
          <a:p>
            <a:r>
              <a:rPr lang="de-DE" dirty="0" smtClean="0"/>
              <a:t>Alle wurden Spezialisten</a:t>
            </a:r>
          </a:p>
          <a:p>
            <a:pPr lvl="1"/>
            <a:r>
              <a:rPr lang="de-DE" dirty="0" smtClean="0"/>
              <a:t>Querschnitt am Ende brachte die Weite</a:t>
            </a:r>
          </a:p>
          <a:p>
            <a:r>
              <a:rPr lang="de-DE" dirty="0" smtClean="0"/>
              <a:t>Allgemeine Entscheidungen zusammen getroffen</a:t>
            </a:r>
          </a:p>
          <a:p>
            <a:r>
              <a:rPr lang="de-DE" dirty="0" smtClean="0"/>
              <a:t>Termine gesetzt und eingehalten</a:t>
            </a:r>
          </a:p>
          <a:p>
            <a:r>
              <a:rPr lang="de-DE" dirty="0" smtClean="0"/>
              <a:t>Am Anfang: „Zettel &amp; Stift“</a:t>
            </a:r>
            <a:endParaRPr lang="de-DE" dirty="0"/>
          </a:p>
        </p:txBody>
      </p:sp>
      <p:sp>
        <p:nvSpPr>
          <p:cNvPr id="8" name="Textplatzhalter 7"/>
          <p:cNvSpPr>
            <a:spLocks noGrp="1"/>
          </p:cNvSpPr>
          <p:nvPr>
            <p:ph type="body" sz="quarter" idx="3"/>
          </p:nvPr>
        </p:nvSpPr>
        <p:spPr>
          <a:xfrm>
            <a:off x="4645981" y="1605453"/>
            <a:ext cx="4117019" cy="498598"/>
          </a:xfrm>
        </p:spPr>
        <p:txBody>
          <a:bodyPr/>
          <a:lstStyle/>
          <a:p>
            <a:pPr algn="ctr"/>
            <a:r>
              <a:rPr lang="de-DE" sz="3600" dirty="0" smtClean="0">
                <a:sym typeface="Wingdings" panose="05000000000000000000" pitchFamily="2" charset="2"/>
              </a:rPr>
              <a:t></a:t>
            </a:r>
            <a:endParaRPr lang="de-DE" sz="3600" dirty="0"/>
          </a:p>
        </p:txBody>
      </p:sp>
      <p:sp>
        <p:nvSpPr>
          <p:cNvPr id="9" name="Inhaltsplatzhalter 8"/>
          <p:cNvSpPr>
            <a:spLocks noGrp="1"/>
          </p:cNvSpPr>
          <p:nvPr>
            <p:ph sz="quarter" idx="4"/>
          </p:nvPr>
        </p:nvSpPr>
        <p:spPr>
          <a:xfrm>
            <a:off x="4645026" y="2174874"/>
            <a:ext cx="4117974" cy="637097"/>
          </a:xfrm>
        </p:spPr>
        <p:txBody>
          <a:bodyPr/>
          <a:lstStyle/>
          <a:p>
            <a:r>
              <a:rPr lang="de-DE" dirty="0" smtClean="0"/>
              <a:t>Aufgabenzuweisung zu technisch</a:t>
            </a:r>
            <a:endParaRPr lang="de-DE" dirty="0"/>
          </a:p>
        </p:txBody>
      </p:sp>
      <p:sp>
        <p:nvSpPr>
          <p:cNvPr id="4" name="Datumsplatzhalter 3"/>
          <p:cNvSpPr>
            <a:spLocks noGrp="1"/>
          </p:cNvSpPr>
          <p:nvPr>
            <p:ph type="dt" sz="half" idx="4294967295"/>
          </p:nvPr>
        </p:nvSpPr>
        <p:spPr>
          <a:xfrm>
            <a:off x="642392" y="6356349"/>
            <a:ext cx="2057400" cy="365125"/>
          </a:xfrm>
        </p:spPr>
        <p:txBody>
          <a:bodyPr/>
          <a:lstStyle/>
          <a:p>
            <a:r>
              <a:rPr lang="de-DE" dirty="0" smtClean="0"/>
              <a:t>30.01.2015</a:t>
            </a:r>
            <a:endParaRPr lang="de-DE" dirty="0"/>
          </a:p>
        </p:txBody>
      </p:sp>
      <p:sp>
        <p:nvSpPr>
          <p:cNvPr id="5" name="Fußzeilenplatzhalter 4"/>
          <p:cNvSpPr>
            <a:spLocks noGrp="1"/>
          </p:cNvSpPr>
          <p:nvPr>
            <p:ph type="ftr" sz="quarter" idx="4294967295"/>
          </p:nvPr>
        </p:nvSpPr>
        <p:spPr>
          <a:xfrm>
            <a:off x="3028950" y="6356350"/>
            <a:ext cx="3086100" cy="365125"/>
          </a:xfrm>
        </p:spPr>
        <p:txBody>
          <a:bodyPr/>
          <a:lstStyle/>
          <a:p>
            <a:r>
              <a:rPr lang="de-DE" dirty="0" smtClean="0"/>
              <a:t>Team Schwarz | IBT: Essential Blog</a:t>
            </a:r>
            <a:endParaRPr lang="de-DE" dirty="0"/>
          </a:p>
        </p:txBody>
      </p:sp>
      <p:sp>
        <p:nvSpPr>
          <p:cNvPr id="6" name="Foliennummernplatzhalter 5"/>
          <p:cNvSpPr>
            <a:spLocks noGrp="1"/>
          </p:cNvSpPr>
          <p:nvPr>
            <p:ph type="sldNum" sz="quarter" idx="4294967295"/>
          </p:nvPr>
        </p:nvSpPr>
        <p:spPr>
          <a:xfrm>
            <a:off x="6444208" y="6356349"/>
            <a:ext cx="2057400" cy="365125"/>
          </a:xfrm>
        </p:spPr>
        <p:txBody>
          <a:bodyPr/>
          <a:lstStyle/>
          <a:p>
            <a:fld id="{6C6BBD26-F43C-4AE7-B45C-5C0A14E952E7}" type="slidenum">
              <a:rPr lang="de-DE" smtClean="0"/>
              <a:pPr/>
              <a:t>28</a:t>
            </a:fld>
            <a:endParaRPr lang="de-DE" dirty="0"/>
          </a:p>
        </p:txBody>
      </p:sp>
    </p:spTree>
    <p:extLst>
      <p:ext uri="{BB962C8B-B14F-4D97-AF65-F5344CB8AC3E}">
        <p14:creationId xmlns:p14="http://schemas.microsoft.com/office/powerpoint/2010/main" val="97305436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rot="5400000">
            <a:off x="-616835" y="1515005"/>
            <a:ext cx="5794712" cy="4346034"/>
          </a:xfrm>
        </p:spPr>
      </p:pic>
      <p:pic>
        <p:nvPicPr>
          <p:cNvPr id="8" name="Inhaltsplatzhalter 7"/>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rot="5400000">
            <a:off x="4020850" y="1565683"/>
            <a:ext cx="5736930" cy="4302698"/>
          </a:xfrm>
        </p:spPr>
      </p:pic>
    </p:spTree>
    <p:extLst>
      <p:ext uri="{BB962C8B-B14F-4D97-AF65-F5344CB8AC3E}">
        <p14:creationId xmlns:p14="http://schemas.microsoft.com/office/powerpoint/2010/main" val="206506809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290405"/>
          </a:xfrm>
        </p:spPr>
        <p:txBody>
          <a:bodyPr/>
          <a:lstStyle/>
          <a:p>
            <a:pPr marL="514350" indent="-514350">
              <a:buFont typeface="+mj-lt"/>
              <a:buAutoNum type="arabicPeriod"/>
            </a:pPr>
            <a:r>
              <a:rPr lang="de-DE" sz="3600" b="1"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3</a:t>
            </a:fld>
            <a:endParaRPr lang="de-DE"/>
          </a:p>
        </p:txBody>
      </p:sp>
    </p:spTree>
    <p:extLst>
      <p:ext uri="{BB962C8B-B14F-4D97-AF65-F5344CB8AC3E}">
        <p14:creationId xmlns:p14="http://schemas.microsoft.com/office/powerpoint/2010/main" val="102706327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sz="3600" b="1" dirty="0" smtClean="0"/>
              <a:t>Rückmeldung</a:t>
            </a:r>
            <a:endParaRPr lang="de-DE" sz="3600" b="1"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30</a:t>
            </a:fld>
            <a:endParaRPr lang="de-DE"/>
          </a:p>
        </p:txBody>
      </p:sp>
    </p:spTree>
    <p:extLst>
      <p:ext uri="{BB962C8B-B14F-4D97-AF65-F5344CB8AC3E}">
        <p14:creationId xmlns:p14="http://schemas.microsoft.com/office/powerpoint/2010/main" val="174924937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381000" y="891995"/>
            <a:ext cx="8382000" cy="664797"/>
          </a:xfrm>
        </p:spPr>
        <p:txBody>
          <a:bodyPr/>
          <a:lstStyle/>
          <a:p>
            <a:r>
              <a:rPr lang="de-DE" dirty="0" smtClean="0"/>
              <a:t>8. Rückmeldung</a:t>
            </a:r>
            <a:endParaRPr lang="de-DE" dirty="0"/>
          </a:p>
        </p:txBody>
      </p:sp>
      <p:sp>
        <p:nvSpPr>
          <p:cNvPr id="8" name="Textplatzhalter 7"/>
          <p:cNvSpPr>
            <a:spLocks noGrp="1"/>
          </p:cNvSpPr>
          <p:nvPr>
            <p:ph type="body" idx="1"/>
          </p:nvPr>
        </p:nvSpPr>
        <p:spPr>
          <a:xfrm>
            <a:off x="381000" y="1757802"/>
            <a:ext cx="4114800" cy="346249"/>
          </a:xfrm>
        </p:spPr>
        <p:txBody>
          <a:bodyPr/>
          <a:lstStyle/>
          <a:p>
            <a:r>
              <a:rPr lang="de-DE" dirty="0" smtClean="0"/>
              <a:t>Vorteile</a:t>
            </a:r>
            <a:endParaRPr lang="de-DE" dirty="0"/>
          </a:p>
        </p:txBody>
      </p:sp>
      <p:sp>
        <p:nvSpPr>
          <p:cNvPr id="9" name="Inhaltsplatzhalter 8"/>
          <p:cNvSpPr>
            <a:spLocks noGrp="1"/>
          </p:cNvSpPr>
          <p:nvPr>
            <p:ph sz="half" idx="2"/>
          </p:nvPr>
        </p:nvSpPr>
        <p:spPr>
          <a:xfrm>
            <a:off x="380999" y="2174874"/>
            <a:ext cx="4114800" cy="3150093"/>
          </a:xfrm>
        </p:spPr>
        <p:txBody>
          <a:bodyPr/>
          <a:lstStyle/>
          <a:p>
            <a:r>
              <a:rPr lang="de-DE" dirty="0" smtClean="0"/>
              <a:t>Kombinationsvorlesung</a:t>
            </a:r>
          </a:p>
          <a:p>
            <a:r>
              <a:rPr lang="de-DE" dirty="0" smtClean="0"/>
              <a:t>Online-Sessions (kurze Absprachen)</a:t>
            </a:r>
          </a:p>
          <a:p>
            <a:r>
              <a:rPr lang="de-DE" dirty="0" smtClean="0"/>
              <a:t>Praktischer Ansatz festigt sich deutlicher (Klausur zu theoretisch)</a:t>
            </a:r>
          </a:p>
          <a:p>
            <a:r>
              <a:rPr lang="de-DE" dirty="0" smtClean="0"/>
              <a:t>Näher am betrieblichen Alltag</a:t>
            </a:r>
          </a:p>
          <a:p>
            <a:r>
              <a:rPr lang="de-DE" dirty="0" smtClean="0"/>
              <a:t>Gruppenbildung nicht nach Qualifikation</a:t>
            </a:r>
            <a:endParaRPr lang="de-DE" dirty="0"/>
          </a:p>
        </p:txBody>
      </p:sp>
      <p:sp>
        <p:nvSpPr>
          <p:cNvPr id="10" name="Textplatzhalter 9"/>
          <p:cNvSpPr>
            <a:spLocks noGrp="1"/>
          </p:cNvSpPr>
          <p:nvPr>
            <p:ph type="body" sz="quarter" idx="3"/>
          </p:nvPr>
        </p:nvSpPr>
        <p:spPr>
          <a:xfrm>
            <a:off x="4645981" y="1757802"/>
            <a:ext cx="4117019" cy="346249"/>
          </a:xfrm>
        </p:spPr>
        <p:txBody>
          <a:bodyPr/>
          <a:lstStyle/>
          <a:p>
            <a:r>
              <a:rPr lang="de-DE" dirty="0" smtClean="0"/>
              <a:t>Nachteile</a:t>
            </a:r>
            <a:endParaRPr lang="de-DE" dirty="0"/>
          </a:p>
        </p:txBody>
      </p:sp>
      <p:sp>
        <p:nvSpPr>
          <p:cNvPr id="11" name="Inhaltsplatzhalter 10"/>
          <p:cNvSpPr>
            <a:spLocks noGrp="1"/>
          </p:cNvSpPr>
          <p:nvPr>
            <p:ph sz="quarter" idx="4"/>
          </p:nvPr>
        </p:nvSpPr>
        <p:spPr>
          <a:xfrm>
            <a:off x="4645026" y="2174874"/>
            <a:ext cx="4117974" cy="1026435"/>
          </a:xfrm>
        </p:spPr>
        <p:txBody>
          <a:bodyPr/>
          <a:lstStyle/>
          <a:p>
            <a:r>
              <a:rPr lang="de-DE" dirty="0" smtClean="0"/>
              <a:t>Online-Sessions schlecht abschätzbar von der Dauer</a:t>
            </a:r>
          </a:p>
          <a:p>
            <a:endParaRPr lang="de-DE" dirty="0"/>
          </a:p>
        </p:txBody>
      </p:sp>
      <p:sp>
        <p:nvSpPr>
          <p:cNvPr id="4" name="Datumsplatzhalter 3"/>
          <p:cNvSpPr>
            <a:spLocks noGrp="1"/>
          </p:cNvSpPr>
          <p:nvPr>
            <p:ph type="dt" sz="half" idx="4294967295"/>
          </p:nvPr>
        </p:nvSpPr>
        <p:spPr>
          <a:xfrm>
            <a:off x="611560" y="6349999"/>
            <a:ext cx="2057400" cy="365125"/>
          </a:xfrm>
        </p:spPr>
        <p:txBody>
          <a:bodyPr/>
          <a:lstStyle/>
          <a:p>
            <a:r>
              <a:rPr lang="de-DE" dirty="0" smtClean="0"/>
              <a:t>30.01.2015</a:t>
            </a:r>
            <a:endParaRPr lang="de-DE" dirty="0"/>
          </a:p>
        </p:txBody>
      </p:sp>
      <p:sp>
        <p:nvSpPr>
          <p:cNvPr id="5" name="Fußzeilenplatzhalter 4"/>
          <p:cNvSpPr>
            <a:spLocks noGrp="1"/>
          </p:cNvSpPr>
          <p:nvPr>
            <p:ph type="ftr" sz="quarter" idx="4294967295"/>
          </p:nvPr>
        </p:nvSpPr>
        <p:spPr>
          <a:xfrm>
            <a:off x="3028950" y="6350000"/>
            <a:ext cx="3086100" cy="365125"/>
          </a:xfrm>
        </p:spPr>
        <p:txBody>
          <a:bodyPr/>
          <a:lstStyle/>
          <a:p>
            <a:r>
              <a:rPr lang="de-DE" dirty="0" smtClean="0"/>
              <a:t>Team Schwarz | IBT: Essential Blog</a:t>
            </a:r>
            <a:endParaRPr lang="de-DE" dirty="0"/>
          </a:p>
        </p:txBody>
      </p:sp>
      <p:sp>
        <p:nvSpPr>
          <p:cNvPr id="6" name="Foliennummernplatzhalter 5"/>
          <p:cNvSpPr>
            <a:spLocks noGrp="1"/>
          </p:cNvSpPr>
          <p:nvPr>
            <p:ph type="sldNum" sz="quarter" idx="4294967295"/>
          </p:nvPr>
        </p:nvSpPr>
        <p:spPr>
          <a:xfrm>
            <a:off x="6475040" y="6349999"/>
            <a:ext cx="2057400" cy="365125"/>
          </a:xfrm>
        </p:spPr>
        <p:txBody>
          <a:bodyPr/>
          <a:lstStyle/>
          <a:p>
            <a:fld id="{6C6BBD26-F43C-4AE7-B45C-5C0A14E952E7}" type="slidenum">
              <a:rPr lang="de-DE" smtClean="0"/>
              <a:pPr/>
              <a:t>31</a:t>
            </a:fld>
            <a:endParaRPr lang="de-DE" dirty="0"/>
          </a:p>
        </p:txBody>
      </p:sp>
      <p:sp>
        <p:nvSpPr>
          <p:cNvPr id="12" name="Textplatzhalter 9"/>
          <p:cNvSpPr txBox="1">
            <a:spLocks/>
          </p:cNvSpPr>
          <p:nvPr/>
        </p:nvSpPr>
        <p:spPr>
          <a:xfrm>
            <a:off x="4644008" y="3284984"/>
            <a:ext cx="4117019" cy="346249"/>
          </a:xfrm>
          <a:prstGeom prst="rect">
            <a:avLst/>
          </a:prstGeom>
        </p:spPr>
        <p:txBody>
          <a:bodyPr vert="horz" lIns="0" tIns="0" rIns="0" bIns="0" rtlCol="0" anchor="b">
            <a:spAutoFit/>
          </a:bodyPr>
          <a:lstStyle>
            <a:lvl1pPr marL="0" indent="0" algn="l" defTabSz="914363" rtl="0" eaLnBrk="1" latinLnBrk="0" hangingPunct="1">
              <a:lnSpc>
                <a:spcPct val="90000"/>
              </a:lnSpc>
              <a:spcBef>
                <a:spcPts val="0"/>
              </a:spcBef>
              <a:buFontTx/>
              <a:buNone/>
              <a:defRPr sz="2500" b="1" kern="1200">
                <a:solidFill>
                  <a:schemeClr val="tx1"/>
                </a:solidFill>
                <a:latin typeface="+mn-lt"/>
                <a:ea typeface="+mn-ea"/>
                <a:cs typeface="+mn-cs"/>
              </a:defRPr>
            </a:lvl1pPr>
            <a:lvl2pPr marL="457182" indent="0" algn="l" defTabSz="914363" rtl="0" eaLnBrk="1" latinLnBrk="0" hangingPunct="1">
              <a:lnSpc>
                <a:spcPct val="90000"/>
              </a:lnSpc>
              <a:spcBef>
                <a:spcPct val="20000"/>
              </a:spcBef>
              <a:buFontTx/>
              <a:buNone/>
              <a:defRPr sz="2000" b="1" kern="1200">
                <a:solidFill>
                  <a:schemeClr val="tx1"/>
                </a:solidFill>
                <a:latin typeface="+mn-lt"/>
                <a:ea typeface="+mn-ea"/>
                <a:cs typeface="+mn-cs"/>
              </a:defRPr>
            </a:lvl2pPr>
            <a:lvl3pPr marL="914363" indent="0" algn="l" defTabSz="914363" rtl="0" eaLnBrk="1" latinLnBrk="0" hangingPunct="1">
              <a:lnSpc>
                <a:spcPct val="90000"/>
              </a:lnSpc>
              <a:spcBef>
                <a:spcPct val="20000"/>
              </a:spcBef>
              <a:buFontTx/>
              <a:buNone/>
              <a:defRPr sz="1800" b="1" kern="1200">
                <a:solidFill>
                  <a:schemeClr val="tx1"/>
                </a:solidFill>
                <a:latin typeface="+mn-lt"/>
                <a:ea typeface="+mn-ea"/>
                <a:cs typeface="+mn-cs"/>
              </a:defRPr>
            </a:lvl3pPr>
            <a:lvl4pPr marL="1371545" indent="0" algn="l" defTabSz="914363" rtl="0" eaLnBrk="1" latinLnBrk="0" hangingPunct="1">
              <a:lnSpc>
                <a:spcPct val="90000"/>
              </a:lnSpc>
              <a:spcBef>
                <a:spcPct val="20000"/>
              </a:spcBef>
              <a:buFontTx/>
              <a:buNone/>
              <a:defRPr sz="1600" b="1" kern="1200">
                <a:solidFill>
                  <a:schemeClr val="tx1"/>
                </a:solidFill>
                <a:latin typeface="+mn-lt"/>
                <a:ea typeface="+mn-ea"/>
                <a:cs typeface="+mn-cs"/>
              </a:defRPr>
            </a:lvl4pPr>
            <a:lvl5pPr marL="1828727" indent="0" algn="l" defTabSz="914363" rtl="0" eaLnBrk="1" latinLnBrk="0" hangingPunct="1">
              <a:lnSpc>
                <a:spcPct val="90000"/>
              </a:lnSpc>
              <a:spcBef>
                <a:spcPct val="20000"/>
              </a:spcBef>
              <a:buFontTx/>
              <a:buNone/>
              <a:defRPr sz="1600" b="1" kern="1200">
                <a:solidFill>
                  <a:schemeClr val="tx1"/>
                </a:solidFill>
                <a:latin typeface="+mn-lt"/>
                <a:ea typeface="+mn-ea"/>
                <a:cs typeface="+mn-cs"/>
              </a:defRPr>
            </a:lvl5pPr>
            <a:lvl6pPr marL="2285909" indent="0" algn="l" defTabSz="914363"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090" indent="0" algn="l" defTabSz="914363"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272" indent="0" algn="l" defTabSz="914363"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454" indent="0" algn="l" defTabSz="914363"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de-DE" dirty="0" smtClean="0"/>
              <a:t>Verbesserung</a:t>
            </a:r>
            <a:endParaRPr lang="de-DE" dirty="0"/>
          </a:p>
        </p:txBody>
      </p:sp>
      <p:sp>
        <p:nvSpPr>
          <p:cNvPr id="13" name="Inhaltsplatzhalter 10"/>
          <p:cNvSpPr txBox="1">
            <a:spLocks/>
          </p:cNvSpPr>
          <p:nvPr/>
        </p:nvSpPr>
        <p:spPr>
          <a:xfrm>
            <a:off x="4650741" y="3698709"/>
            <a:ext cx="4529771" cy="637097"/>
          </a:xfrm>
          <a:prstGeom prst="rect">
            <a:avLst/>
          </a:prstGeom>
        </p:spPr>
        <p:txBody>
          <a:bodyPr vert="horz" lIns="0" tIns="0" rIns="0" bIns="0" rtlCol="0">
            <a:spAutoFit/>
          </a:bodyPr>
          <a:lstStyle>
            <a:lvl1pPr marL="296321" indent="-296321" algn="l" defTabSz="914363" rtl="0" eaLnBrk="1" latinLnBrk="0" hangingPunct="1">
              <a:lnSpc>
                <a:spcPct val="90000"/>
              </a:lnSpc>
              <a:spcBef>
                <a:spcPct val="20000"/>
              </a:spcBef>
              <a:buFontTx/>
              <a:buBlip>
                <a:blip r:embed="rId2"/>
              </a:buBlip>
              <a:defRPr sz="2300" kern="1200">
                <a:solidFill>
                  <a:schemeClr val="tx1"/>
                </a:solidFill>
                <a:latin typeface="+mn-lt"/>
                <a:ea typeface="+mn-ea"/>
                <a:cs typeface="+mn-cs"/>
              </a:defRPr>
            </a:lvl1pPr>
            <a:lvl2pPr marL="570155" indent="-273833" algn="l" defTabSz="914363" rtl="0" eaLnBrk="1" latinLnBrk="0" hangingPunct="1">
              <a:lnSpc>
                <a:spcPct val="90000"/>
              </a:lnSpc>
              <a:spcBef>
                <a:spcPct val="20000"/>
              </a:spcBef>
              <a:buFontTx/>
              <a:buBlip>
                <a:blip r:embed="rId3"/>
              </a:buBlip>
              <a:defRPr sz="2000" kern="1200">
                <a:solidFill>
                  <a:schemeClr val="tx1"/>
                </a:solidFill>
                <a:latin typeface="+mn-lt"/>
                <a:ea typeface="+mn-ea"/>
                <a:cs typeface="+mn-cs"/>
              </a:defRPr>
            </a:lvl2pPr>
            <a:lvl3pPr marL="821499" indent="-244730" algn="l" defTabSz="914363" rtl="0" eaLnBrk="1" latinLnBrk="0" hangingPunct="1">
              <a:lnSpc>
                <a:spcPct val="90000"/>
              </a:lnSpc>
              <a:spcBef>
                <a:spcPct val="20000"/>
              </a:spcBef>
              <a:buFontTx/>
              <a:buBlip>
                <a:blip r:embed="rId3"/>
              </a:buBlip>
              <a:defRPr sz="1800" kern="1200">
                <a:solidFill>
                  <a:schemeClr val="tx1"/>
                </a:solidFill>
                <a:latin typeface="+mn-lt"/>
                <a:ea typeface="+mn-ea"/>
                <a:cs typeface="+mn-cs"/>
              </a:defRPr>
            </a:lvl3pPr>
            <a:lvl4pPr marL="1050354" indent="-236793" algn="l" defTabSz="914363" rtl="0" eaLnBrk="1" latinLnBrk="0" hangingPunct="1">
              <a:lnSpc>
                <a:spcPct val="90000"/>
              </a:lnSpc>
              <a:spcBef>
                <a:spcPct val="20000"/>
              </a:spcBef>
              <a:buFontTx/>
              <a:buBlip>
                <a:blip r:embed="rId3"/>
              </a:buBlip>
              <a:defRPr sz="1700" kern="1200">
                <a:solidFill>
                  <a:schemeClr val="tx1"/>
                </a:solidFill>
                <a:latin typeface="+mn-lt"/>
                <a:ea typeface="+mn-ea"/>
                <a:cs typeface="+mn-cs"/>
              </a:defRPr>
            </a:lvl4pPr>
            <a:lvl5pPr marL="1279210" indent="-220919" algn="l" defTabSz="914363" rtl="0" eaLnBrk="1" latinLnBrk="0" hangingPunct="1">
              <a:lnSpc>
                <a:spcPct val="90000"/>
              </a:lnSpc>
              <a:spcBef>
                <a:spcPct val="20000"/>
              </a:spcBef>
              <a:buFontTx/>
              <a:buBlip>
                <a:blip r:embed="rId3"/>
              </a:buBlip>
              <a:defRPr sz="17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de-DE" dirty="0" smtClean="0"/>
              <a:t>Theorie freiwillig, Gruppen können sich entscheiden (2. Raum)</a:t>
            </a:r>
            <a:endParaRPr lang="de-DE" dirty="0"/>
          </a:p>
        </p:txBody>
      </p:sp>
    </p:spTree>
    <p:extLst>
      <p:ext uri="{BB962C8B-B14F-4D97-AF65-F5344CB8AC3E}">
        <p14:creationId xmlns:p14="http://schemas.microsoft.com/office/powerpoint/2010/main" val="186870511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1. Das Team</a:t>
            </a:r>
            <a:endParaRPr lang="de-DE" dirty="0"/>
          </a:p>
        </p:txBody>
      </p:sp>
      <p:sp>
        <p:nvSpPr>
          <p:cNvPr id="3" name="Textplatzhalter 2"/>
          <p:cNvSpPr>
            <a:spLocks noGrp="1"/>
          </p:cNvSpPr>
          <p:nvPr>
            <p:ph type="body" sz="quarter" idx="10"/>
          </p:nvPr>
        </p:nvSpPr>
        <p:spPr>
          <a:xfrm>
            <a:off x="381000" y="1772816"/>
            <a:ext cx="8382000" cy="5022914"/>
          </a:xfrm>
        </p:spPr>
        <p:txBody>
          <a:bodyPr/>
          <a:lstStyle/>
          <a:p>
            <a:pPr marL="0" indent="0">
              <a:buNone/>
            </a:pPr>
            <a:r>
              <a:rPr lang="de-DE" b="1" dirty="0"/>
              <a:t>Team Schwarz:</a:t>
            </a:r>
          </a:p>
          <a:p>
            <a:r>
              <a:rPr lang="de-DE" dirty="0"/>
              <a:t>Nadine Feldmann: Anwendungsentwicklerin bei </a:t>
            </a:r>
            <a:r>
              <a:rPr lang="de-DE" dirty="0" err="1"/>
              <a:t>GuideCom</a:t>
            </a:r>
            <a:r>
              <a:rPr lang="de-DE" dirty="0"/>
              <a:t> GmbH, Münster</a:t>
            </a:r>
          </a:p>
          <a:p>
            <a:r>
              <a:rPr lang="de-DE" dirty="0"/>
              <a:t> Lukas Huwe: Anwendungsentwickler bei </a:t>
            </a:r>
            <a:r>
              <a:rPr lang="de-DE" dirty="0" err="1"/>
              <a:t>GuideCom</a:t>
            </a:r>
            <a:r>
              <a:rPr lang="de-DE" dirty="0"/>
              <a:t> GmbH, Münster</a:t>
            </a:r>
          </a:p>
          <a:p>
            <a:r>
              <a:rPr lang="de-DE" dirty="0"/>
              <a:t>Michael Kerkhoff: Anwendungsentwickler bei </a:t>
            </a:r>
            <a:r>
              <a:rPr lang="de-DE" dirty="0" err="1"/>
              <a:t>d.velop</a:t>
            </a:r>
            <a:r>
              <a:rPr lang="de-DE" dirty="0"/>
              <a:t> AG, </a:t>
            </a:r>
            <a:r>
              <a:rPr lang="de-DE" dirty="0" err="1"/>
              <a:t>Gescher</a:t>
            </a:r>
            <a:endParaRPr lang="de-DE" dirty="0"/>
          </a:p>
          <a:p>
            <a:r>
              <a:rPr lang="de-DE" dirty="0"/>
              <a:t>Sebastian Ochtrup: </a:t>
            </a:r>
            <a:r>
              <a:rPr lang="de-DE" dirty="0" smtClean="0"/>
              <a:t>Systemintegrator bei</a:t>
            </a:r>
            <a:br>
              <a:rPr lang="de-DE" dirty="0" smtClean="0"/>
            </a:br>
            <a:r>
              <a:rPr lang="de-DE" dirty="0" err="1" smtClean="0"/>
              <a:t>d.velop</a:t>
            </a:r>
            <a:r>
              <a:rPr lang="de-DE" dirty="0" smtClean="0"/>
              <a:t> </a:t>
            </a:r>
            <a:r>
              <a:rPr lang="de-DE" dirty="0"/>
              <a:t>AG, </a:t>
            </a:r>
            <a:r>
              <a:rPr lang="de-DE" dirty="0" err="1" smtClean="0"/>
              <a:t>Gescher</a:t>
            </a:r>
            <a:endParaRPr lang="de-DE" dirty="0" smtClean="0"/>
          </a:p>
          <a:p>
            <a:pPr marL="0" indent="0">
              <a:buNone/>
            </a:pP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4</a:t>
            </a:fld>
            <a:endParaRPr lang="de-DE"/>
          </a:p>
        </p:txBody>
      </p:sp>
    </p:spTree>
    <p:extLst>
      <p:ext uri="{BB962C8B-B14F-4D97-AF65-F5344CB8AC3E}">
        <p14:creationId xmlns:p14="http://schemas.microsoft.com/office/powerpoint/2010/main" val="49352873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sz="3600" b="1"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5</a:t>
            </a:fld>
            <a:endParaRPr lang="de-DE"/>
          </a:p>
        </p:txBody>
      </p:sp>
    </p:spTree>
    <p:extLst>
      <p:ext uri="{BB962C8B-B14F-4D97-AF65-F5344CB8AC3E}">
        <p14:creationId xmlns:p14="http://schemas.microsoft.com/office/powerpoint/2010/main" val="401049058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2. Unser Thema</a:t>
            </a:r>
            <a:endParaRPr lang="de-DE" dirty="0"/>
          </a:p>
        </p:txBody>
      </p:sp>
      <p:sp>
        <p:nvSpPr>
          <p:cNvPr id="3" name="Textplatzhalter 2"/>
          <p:cNvSpPr>
            <a:spLocks noGrp="1"/>
          </p:cNvSpPr>
          <p:nvPr>
            <p:ph type="body" sz="quarter" idx="10"/>
          </p:nvPr>
        </p:nvSpPr>
        <p:spPr>
          <a:xfrm>
            <a:off x="381000" y="1772816"/>
            <a:ext cx="8382000" cy="2948499"/>
          </a:xfrm>
        </p:spPr>
        <p:txBody>
          <a:bodyPr/>
          <a:lstStyle/>
          <a:p>
            <a:r>
              <a:rPr lang="de-DE" dirty="0"/>
              <a:t>„Essential Blog</a:t>
            </a:r>
            <a:r>
              <a:rPr lang="de-DE" dirty="0" smtClean="0"/>
              <a:t>“</a:t>
            </a:r>
            <a:endParaRPr lang="de-DE" dirty="0"/>
          </a:p>
          <a:p>
            <a:pPr lvl="1"/>
            <a:r>
              <a:rPr lang="de-DE" dirty="0"/>
              <a:t>Blog-Webseite mit </a:t>
            </a:r>
            <a:r>
              <a:rPr lang="de-DE" dirty="0" smtClean="0"/>
              <a:t>grundlegenden Funktionen</a:t>
            </a:r>
            <a:endParaRPr lang="de-DE" dirty="0"/>
          </a:p>
          <a:p>
            <a:r>
              <a:rPr lang="de-DE" dirty="0"/>
              <a:t>Warum? </a:t>
            </a:r>
          </a:p>
          <a:p>
            <a:pPr lvl="1"/>
            <a:r>
              <a:rPr lang="de-DE" dirty="0"/>
              <a:t>Alltagsbezogen</a:t>
            </a:r>
          </a:p>
          <a:p>
            <a:pPr lvl="1"/>
            <a:r>
              <a:rPr lang="de-DE" dirty="0"/>
              <a:t>B</a:t>
            </a:r>
            <a:r>
              <a:rPr lang="de-DE" dirty="0" smtClean="0"/>
              <a:t>eliebig </a:t>
            </a:r>
            <a:r>
              <a:rPr lang="de-DE" dirty="0"/>
              <a:t>erweiterbar</a:t>
            </a:r>
          </a:p>
          <a:p>
            <a:r>
              <a:rPr lang="de-DE" dirty="0" smtClean="0"/>
              <a:t>Technologien:</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6</a:t>
            </a:fld>
            <a:endParaRPr lang="de-DE"/>
          </a:p>
        </p:txBody>
      </p:sp>
      <p:graphicFrame>
        <p:nvGraphicFramePr>
          <p:cNvPr id="7" name="Tabelle 6"/>
          <p:cNvGraphicFramePr>
            <a:graphicFrameLocks noGrp="1"/>
          </p:cNvGraphicFramePr>
          <p:nvPr>
            <p:extLst>
              <p:ext uri="{D42A27DB-BD31-4B8C-83A1-F6EECF244321}">
                <p14:modId xmlns:p14="http://schemas.microsoft.com/office/powerpoint/2010/main" val="2095885831"/>
              </p:ext>
            </p:extLst>
          </p:nvPr>
        </p:nvGraphicFramePr>
        <p:xfrm>
          <a:off x="1043608" y="4742704"/>
          <a:ext cx="6840760" cy="1371600"/>
        </p:xfrm>
        <a:graphic>
          <a:graphicData uri="http://schemas.openxmlformats.org/drawingml/2006/table">
            <a:tbl>
              <a:tblPr firstRow="1" bandRow="1">
                <a:tableStyleId>{2D5ABB26-0587-4C30-8999-92F81FD0307C}</a:tableStyleId>
              </a:tblPr>
              <a:tblGrid>
                <a:gridCol w="3420380"/>
                <a:gridCol w="3420380"/>
              </a:tblGrid>
              <a:tr h="370840">
                <a:tc>
                  <a:txBody>
                    <a:bodyPr/>
                    <a:lstStyle/>
                    <a:p>
                      <a:pPr marL="742932" lvl="1" indent="-285750">
                        <a:buFont typeface="Arial" panose="020B0604020202020204" pitchFamily="34" charset="0"/>
                        <a:buChar char="•"/>
                      </a:pPr>
                      <a:r>
                        <a:rPr lang="de-DE" sz="2800" dirty="0" smtClean="0"/>
                        <a:t>HTML</a:t>
                      </a:r>
                    </a:p>
                    <a:p>
                      <a:pPr marL="742932" lvl="1" indent="-285750">
                        <a:buFont typeface="Arial" panose="020B0604020202020204" pitchFamily="34" charset="0"/>
                        <a:buChar char="•"/>
                      </a:pPr>
                      <a:r>
                        <a:rPr lang="de-DE" sz="2800" dirty="0" smtClean="0"/>
                        <a:t>PHP</a:t>
                      </a:r>
                    </a:p>
                    <a:p>
                      <a:pPr marL="742932" lvl="1" indent="-285750">
                        <a:buFont typeface="Arial" panose="020B0604020202020204" pitchFamily="34" charset="0"/>
                        <a:buChar char="•"/>
                      </a:pPr>
                      <a:r>
                        <a:rPr lang="de-DE" sz="2800" dirty="0" smtClean="0"/>
                        <a:t>JavaScript</a:t>
                      </a:r>
                    </a:p>
                  </a:txBody>
                  <a:tcPr/>
                </a:tc>
                <a:tc>
                  <a:txBody>
                    <a:bodyPr/>
                    <a:lstStyle/>
                    <a:p>
                      <a:pPr marL="742932" lvl="1" indent="-285750">
                        <a:buFont typeface="Arial" panose="020B0604020202020204" pitchFamily="34" charset="0"/>
                        <a:buChar char="•"/>
                      </a:pPr>
                      <a:r>
                        <a:rPr lang="de-DE" sz="2800" dirty="0" smtClean="0"/>
                        <a:t>CSS</a:t>
                      </a:r>
                    </a:p>
                    <a:p>
                      <a:pPr marL="742932" lvl="1" indent="-285750">
                        <a:buFont typeface="Arial" panose="020B0604020202020204" pitchFamily="34" charset="0"/>
                        <a:buChar char="•"/>
                      </a:pPr>
                      <a:r>
                        <a:rPr lang="de-DE" sz="2800" dirty="0" smtClean="0"/>
                        <a:t>Apache</a:t>
                      </a:r>
                    </a:p>
                    <a:p>
                      <a:pPr marL="742932" lvl="1" indent="-285750">
                        <a:buFont typeface="Arial" panose="020B0604020202020204" pitchFamily="34" charset="0"/>
                        <a:buChar char="•"/>
                      </a:pPr>
                      <a:r>
                        <a:rPr lang="de-DE" sz="2800" dirty="0" smtClean="0"/>
                        <a:t>MySQL</a:t>
                      </a:r>
                    </a:p>
                  </a:txBody>
                  <a:tcPr/>
                </a:tc>
              </a:tr>
            </a:tbl>
          </a:graphicData>
        </a:graphic>
      </p:graphicFrame>
    </p:spTree>
    <p:extLst>
      <p:ext uri="{BB962C8B-B14F-4D97-AF65-F5344CB8AC3E}">
        <p14:creationId xmlns:p14="http://schemas.microsoft.com/office/powerpoint/2010/main" val="428378529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sz="3600" b="1"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7</a:t>
            </a:fld>
            <a:endParaRPr lang="de-DE"/>
          </a:p>
        </p:txBody>
      </p:sp>
    </p:spTree>
    <p:extLst>
      <p:ext uri="{BB962C8B-B14F-4D97-AF65-F5344CB8AC3E}">
        <p14:creationId xmlns:p14="http://schemas.microsoft.com/office/powerpoint/2010/main" val="96329562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1"/>
            <a:ext cx="8382000" cy="664797"/>
          </a:xfrm>
        </p:spPr>
        <p:txBody>
          <a:bodyPr/>
          <a:lstStyle/>
          <a:p>
            <a:r>
              <a:rPr lang="de-DE" dirty="0" smtClean="0"/>
              <a:t>3. Anforderungen</a:t>
            </a:r>
            <a:endParaRPr lang="de-DE" dirty="0"/>
          </a:p>
        </p:txBody>
      </p:sp>
      <p:sp>
        <p:nvSpPr>
          <p:cNvPr id="3" name="Textplatzhalter 2"/>
          <p:cNvSpPr>
            <a:spLocks noGrp="1"/>
          </p:cNvSpPr>
          <p:nvPr>
            <p:ph type="body" sz="quarter" idx="10"/>
          </p:nvPr>
        </p:nvSpPr>
        <p:spPr>
          <a:xfrm>
            <a:off x="381000" y="1772816"/>
            <a:ext cx="8382000" cy="3939540"/>
          </a:xfrm>
        </p:spPr>
        <p:txBody>
          <a:bodyPr/>
          <a:lstStyle/>
          <a:p>
            <a:pPr marL="0" indent="0">
              <a:buNone/>
            </a:pPr>
            <a:r>
              <a:rPr lang="de-DE" sz="2400" b="1" dirty="0"/>
              <a:t>Funktionen:</a:t>
            </a:r>
          </a:p>
          <a:p>
            <a:pPr>
              <a:buFont typeface="Arial" panose="020B0604020202020204" pitchFamily="34" charset="0"/>
              <a:buChar char="•"/>
            </a:pPr>
            <a:r>
              <a:rPr lang="de-DE" sz="2000" dirty="0"/>
              <a:t>B</a:t>
            </a:r>
            <a:r>
              <a:rPr lang="de-DE" sz="2000" dirty="0" smtClean="0"/>
              <a:t>eim </a:t>
            </a:r>
            <a:r>
              <a:rPr lang="de-DE" sz="2000" dirty="0"/>
              <a:t>Öffnen der Seite Anzeige der Beiträge, Kommentare aufklappbar</a:t>
            </a:r>
          </a:p>
          <a:p>
            <a:pPr>
              <a:buFont typeface="Arial" panose="020B0604020202020204" pitchFamily="34" charset="0"/>
              <a:buChar char="•"/>
            </a:pPr>
            <a:r>
              <a:rPr lang="de-DE" sz="2000" dirty="0"/>
              <a:t>Erfassen von neuen Blog-Einträgen</a:t>
            </a:r>
          </a:p>
          <a:p>
            <a:pPr>
              <a:buFont typeface="Arial" panose="020B0604020202020204" pitchFamily="34" charset="0"/>
              <a:buChar char="•"/>
            </a:pPr>
            <a:r>
              <a:rPr lang="de-DE" sz="2000" dirty="0"/>
              <a:t>Kommentar-Funktion</a:t>
            </a:r>
          </a:p>
          <a:p>
            <a:pPr>
              <a:buFont typeface="Arial" panose="020B0604020202020204" pitchFamily="34" charset="0"/>
              <a:buChar char="•"/>
            </a:pPr>
            <a:r>
              <a:rPr lang="de-DE" sz="2000" dirty="0"/>
              <a:t>Speichern der Beiträge &amp; Kommentare in einer Datenbank</a:t>
            </a:r>
          </a:p>
          <a:p>
            <a:pPr>
              <a:buFont typeface="Arial" panose="020B0604020202020204" pitchFamily="34" charset="0"/>
              <a:buChar char="•"/>
            </a:pPr>
            <a:r>
              <a:rPr lang="de-DE" sz="2000" dirty="0"/>
              <a:t>Hitcounter</a:t>
            </a:r>
            <a:br>
              <a:rPr lang="de-DE" sz="2000" dirty="0"/>
            </a:br>
            <a:endParaRPr lang="de-DE" sz="2000" dirty="0"/>
          </a:p>
          <a:p>
            <a:pPr marL="0" indent="0">
              <a:buNone/>
            </a:pPr>
            <a:r>
              <a:rPr lang="de-DE" sz="2400" b="1" dirty="0" smtClean="0"/>
              <a:t>Nice </a:t>
            </a:r>
            <a:r>
              <a:rPr lang="de-DE" sz="2400" b="1" dirty="0" err="1" smtClean="0"/>
              <a:t>To</a:t>
            </a:r>
            <a:r>
              <a:rPr lang="de-DE" sz="2400" b="1" dirty="0" smtClean="0"/>
              <a:t> </a:t>
            </a:r>
            <a:r>
              <a:rPr lang="de-DE" sz="2400" b="1" dirty="0" err="1" smtClean="0"/>
              <a:t>Have</a:t>
            </a:r>
            <a:r>
              <a:rPr lang="de-DE" sz="2400" b="1" dirty="0" smtClean="0"/>
              <a:t> </a:t>
            </a:r>
            <a:r>
              <a:rPr lang="de-DE" sz="2400" b="1" dirty="0"/>
              <a:t>(wenn die Zeit reicht):</a:t>
            </a:r>
          </a:p>
          <a:p>
            <a:pPr>
              <a:buFont typeface="Arial" panose="020B0604020202020204" pitchFamily="34" charset="0"/>
              <a:buChar char="•"/>
            </a:pPr>
            <a:r>
              <a:rPr lang="de-DE" sz="2000" dirty="0"/>
              <a:t>Sprachfiles hinterlegen: Switch zwischen Deutsch &amp; Englisch (nur harte Seiteninhalte) ermöglichen</a:t>
            </a:r>
          </a:p>
          <a:p>
            <a:pPr>
              <a:buFont typeface="Arial" panose="020B0604020202020204" pitchFamily="34" charset="0"/>
              <a:buChar char="•"/>
            </a:pPr>
            <a:r>
              <a:rPr lang="de-DE" sz="2000" dirty="0"/>
              <a:t>Einbinden von Bildern in die Beiträge</a:t>
            </a:r>
            <a:br>
              <a:rPr lang="de-DE" sz="2000" dirty="0"/>
            </a:br>
            <a:endParaRPr lang="de-DE" sz="2000"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8</a:t>
            </a:fld>
            <a:endParaRPr lang="de-DE"/>
          </a:p>
        </p:txBody>
      </p:sp>
    </p:spTree>
    <p:extLst>
      <p:ext uri="{BB962C8B-B14F-4D97-AF65-F5344CB8AC3E}">
        <p14:creationId xmlns:p14="http://schemas.microsoft.com/office/powerpoint/2010/main" val="110201917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1"/>
            <a:ext cx="8382000" cy="664797"/>
          </a:xfrm>
        </p:spPr>
        <p:txBody>
          <a:bodyPr/>
          <a:lstStyle/>
          <a:p>
            <a:r>
              <a:rPr lang="de-DE" dirty="0" smtClean="0"/>
              <a:t>3. Anforderungen</a:t>
            </a:r>
            <a:endParaRPr lang="de-DE" dirty="0"/>
          </a:p>
        </p:txBody>
      </p:sp>
      <p:sp>
        <p:nvSpPr>
          <p:cNvPr id="3" name="Textplatzhalter 2"/>
          <p:cNvSpPr>
            <a:spLocks noGrp="1"/>
          </p:cNvSpPr>
          <p:nvPr>
            <p:ph type="body" sz="quarter" idx="10"/>
          </p:nvPr>
        </p:nvSpPr>
        <p:spPr>
          <a:xfrm>
            <a:off x="381000" y="1772816"/>
            <a:ext cx="8382000" cy="2363724"/>
          </a:xfrm>
        </p:spPr>
        <p:txBody>
          <a:bodyPr/>
          <a:lstStyle/>
          <a:p>
            <a:pPr marL="0" indent="0">
              <a:buNone/>
            </a:pPr>
            <a:r>
              <a:rPr lang="de-DE" sz="2400" b="1" dirty="0"/>
              <a:t>Abgrenzungskriterien:</a:t>
            </a:r>
          </a:p>
          <a:p>
            <a:pPr>
              <a:buFont typeface="Arial" panose="020B0604020202020204" pitchFamily="34" charset="0"/>
              <a:buChar char="•"/>
            </a:pPr>
            <a:r>
              <a:rPr lang="de-DE" sz="2000" dirty="0"/>
              <a:t>Kein Editieren von Einträgen</a:t>
            </a:r>
          </a:p>
          <a:p>
            <a:pPr>
              <a:buFont typeface="Arial" panose="020B0604020202020204" pitchFamily="34" charset="0"/>
              <a:buChar char="•"/>
            </a:pPr>
            <a:r>
              <a:rPr lang="de-DE" sz="2000" dirty="0"/>
              <a:t>Kein Löschen von Einträgen</a:t>
            </a:r>
          </a:p>
          <a:p>
            <a:pPr>
              <a:buFont typeface="Arial" panose="020B0604020202020204" pitchFamily="34" charset="0"/>
              <a:buChar char="•"/>
            </a:pPr>
            <a:r>
              <a:rPr lang="de-DE" sz="2000" dirty="0"/>
              <a:t>Keine Benutzerverwaltung</a:t>
            </a:r>
          </a:p>
          <a:p>
            <a:pPr>
              <a:buFont typeface="Arial" panose="020B0604020202020204" pitchFamily="34" charset="0"/>
              <a:buChar char="•"/>
            </a:pPr>
            <a:r>
              <a:rPr lang="de-DE" sz="2000" dirty="0"/>
              <a:t>Keine Suchfunktion</a:t>
            </a:r>
          </a:p>
          <a:p>
            <a:endParaRPr lang="de-DE" sz="4000"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9</a:t>
            </a:fld>
            <a:endParaRPr lang="de-DE"/>
          </a:p>
        </p:txBody>
      </p:sp>
    </p:spTree>
    <p:extLst>
      <p:ext uri="{BB962C8B-B14F-4D97-AF65-F5344CB8AC3E}">
        <p14:creationId xmlns:p14="http://schemas.microsoft.com/office/powerpoint/2010/main" val="44432313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White Template with blue-green Segoe_TP10286786">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eiß mit Schriftart &quot;Courier&quot; für Folien, auf denen sich Code befindet">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F83F853-FA01-4B06-983B-0DEE9474D6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Beispielpräsentationsfolien (Design Weiß und Blaugrün)</Template>
  <TotalTime>0</TotalTime>
  <Words>1230</Words>
  <Application>Microsoft Office PowerPoint</Application>
  <PresentationFormat>Bildschirmpräsentation (4:3)</PresentationFormat>
  <Paragraphs>337</Paragraphs>
  <Slides>31</Slides>
  <Notes>12</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31</vt:i4>
      </vt:variant>
    </vt:vector>
  </HeadingPairs>
  <TitlesOfParts>
    <vt:vector size="38" baseType="lpstr">
      <vt:lpstr>Arial</vt:lpstr>
      <vt:lpstr>Calibri</vt:lpstr>
      <vt:lpstr>Courier New</vt:lpstr>
      <vt:lpstr>Segoe</vt:lpstr>
      <vt:lpstr>Wingdings</vt:lpstr>
      <vt:lpstr>1_White Template with blue-green Segoe_TP10286786</vt:lpstr>
      <vt:lpstr>Weiß mit Schriftart "Courier" für Folien, auf denen sich Code befindet</vt:lpstr>
      <vt:lpstr>IBT: Essential Blog</vt:lpstr>
      <vt:lpstr>Inhalt</vt:lpstr>
      <vt:lpstr>Inhalt</vt:lpstr>
      <vt:lpstr>1. Das Team</vt:lpstr>
      <vt:lpstr>Inhalt</vt:lpstr>
      <vt:lpstr>2. Unser Thema</vt:lpstr>
      <vt:lpstr>Inhalt</vt:lpstr>
      <vt:lpstr>3. Anforderungen</vt:lpstr>
      <vt:lpstr>3. Anforderungen</vt:lpstr>
      <vt:lpstr>Inhalt</vt:lpstr>
      <vt:lpstr>4. Vorgehen</vt:lpstr>
      <vt:lpstr>Kick-Off –&gt; Prototyp</vt:lpstr>
      <vt:lpstr>Aufgabenverteilung </vt:lpstr>
      <vt:lpstr>Kick-Off –&gt; Prototyp</vt:lpstr>
      <vt:lpstr>Kick-Off –&gt; Prototyp</vt:lpstr>
      <vt:lpstr>Kick-Off –&gt; Prototyp</vt:lpstr>
      <vt:lpstr>Kick-Off –&gt; Prototyp</vt:lpstr>
      <vt:lpstr>Kick-Off –&gt; Prototyp</vt:lpstr>
      <vt:lpstr>Prototyp -&gt; Vertikaler Prototyp</vt:lpstr>
      <vt:lpstr>Vertikaler Prototyp -&gt; Finale Version</vt:lpstr>
      <vt:lpstr>Vertikaler Prototyp -&gt; Finale Version</vt:lpstr>
      <vt:lpstr>Vertikaler Prototyp -&gt; Finale Version</vt:lpstr>
      <vt:lpstr>Inhalt</vt:lpstr>
      <vt:lpstr>5. Herausforderungen</vt:lpstr>
      <vt:lpstr>Inhalt</vt:lpstr>
      <vt:lpstr>6. Ergebnis</vt:lpstr>
      <vt:lpstr>Inhalt</vt:lpstr>
      <vt:lpstr>7. Reflektion</vt:lpstr>
      <vt:lpstr>PowerPoint-Präsentation</vt:lpstr>
      <vt:lpstr>Inhalt</vt:lpstr>
      <vt:lpstr>8. Rückmeldung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IBT: Essential Blog</dc:title>
  <dc:creator>Nadine</dc:creator>
  <cp:keywords/>
  <cp:lastModifiedBy>Lukas Huwe</cp:lastModifiedBy>
  <cp:revision>45</cp:revision>
  <dcterms:created xsi:type="dcterms:W3CDTF">2015-01-20T20:45:41Z</dcterms:created>
  <dcterms:modified xsi:type="dcterms:W3CDTF">2015-01-26T20:26:26Z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TC102867869990</vt:lpwstr>
  </property>
</Properties>
</file>