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26"/>
  </p:notesMasterIdLst>
  <p:sldIdLst>
    <p:sldId id="257" r:id="rId4"/>
    <p:sldId id="270" r:id="rId5"/>
    <p:sldId id="272" r:id="rId6"/>
    <p:sldId id="280" r:id="rId7"/>
    <p:sldId id="273" r:id="rId8"/>
    <p:sldId id="281" r:id="rId9"/>
    <p:sldId id="274" r:id="rId10"/>
    <p:sldId id="288" r:id="rId11"/>
    <p:sldId id="275" r:id="rId12"/>
    <p:sldId id="283" r:id="rId13"/>
    <p:sldId id="276" r:id="rId14"/>
    <p:sldId id="284" r:id="rId15"/>
    <p:sldId id="277" r:id="rId16"/>
    <p:sldId id="285" r:id="rId17"/>
    <p:sldId id="264" r:id="rId18"/>
    <p:sldId id="278" r:id="rId19"/>
    <p:sldId id="286" r:id="rId20"/>
    <p:sldId id="279" r:id="rId21"/>
    <p:sldId id="287" r:id="rId22"/>
    <p:sldId id="259" r:id="rId23"/>
    <p:sldId id="260" r:id="rId24"/>
    <p:sldId id="26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4" autoAdjust="0"/>
    <p:restoredTop sz="94660"/>
  </p:normalViewPr>
  <p:slideViewPr>
    <p:cSldViewPr>
      <p:cViewPr varScale="1">
        <p:scale>
          <a:sx n="74" d="100"/>
          <a:sy n="74" d="100"/>
        </p:scale>
        <p:origin x="11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rgbClr val="000000">
            <a:alpha val="28000"/>
          </a:srgbClr>
        </a:solidFill>
        <a:ln>
          <a:solidFill>
            <a:srgbClr val="000000"/>
          </a:solidFill>
        </a:ln>
      </c:spPr>
    </c:floor>
    <c:sideWall>
      <c:thickness val="0"/>
      <c:spPr>
        <a:gradFill>
          <a:gsLst>
            <a:gs pos="0">
              <a:srgbClr val="000000">
                <a:alpha val="0"/>
              </a:srgbClr>
            </a:gs>
            <a:gs pos="50000">
              <a:srgbClr val="000000">
                <a:alpha val="9000"/>
              </a:srgbClr>
            </a:gs>
            <a:gs pos="100000">
              <a:srgbClr val="000000">
                <a:alpha val="17000"/>
              </a:srgbClr>
            </a:gs>
          </a:gsLst>
          <a:lin ang="5400000" scaled="0"/>
        </a:gradFill>
      </c:spPr>
    </c:sideWall>
    <c:backWall>
      <c:thickness val="0"/>
      <c:spPr>
        <a:gradFill>
          <a:gsLst>
            <a:gs pos="0">
              <a:srgbClr val="000000">
                <a:alpha val="0"/>
              </a:srgbClr>
            </a:gs>
            <a:gs pos="50000">
              <a:srgbClr val="000000">
                <a:alpha val="9000"/>
              </a:srgbClr>
            </a:gs>
            <a:gs pos="100000">
              <a:srgbClr val="000000">
                <a:alpha val="17000"/>
              </a:srgbClr>
            </a:gs>
          </a:gsLst>
          <a:lin ang="5400000" scaled="0"/>
        </a:gradFill>
      </c:spPr>
    </c:backWall>
    <c:plotArea>
      <c:layout/>
      <c:bar3DChart>
        <c:barDir val="col"/>
        <c:grouping val="clustered"/>
        <c:varyColors val="0"/>
        <c:ser>
          <c:idx val="0"/>
          <c:order val="0"/>
          <c:tx>
            <c:strRef>
              <c:f>Sheet1!$B$1</c:f>
              <c:strCache>
                <c:ptCount val="1"/>
                <c:pt idx="0">
                  <c:v>Reihe 1</c:v>
                </c:pt>
              </c:strCache>
            </c:strRef>
          </c:tx>
          <c:invertIfNegative val="0"/>
          <c:cat>
            <c:strRef>
              <c:f>Sheet1!$A$2:$A$5</c:f>
              <c:strCache>
                <c:ptCount val="4"/>
                <c:pt idx="0">
                  <c:v>Kategorie 1</c:v>
                </c:pt>
                <c:pt idx="1">
                  <c:v>Kategorie 2</c:v>
                </c:pt>
                <c:pt idx="2">
                  <c:v>Kategorie 3</c:v>
                </c:pt>
                <c:pt idx="3">
                  <c:v>Kategorie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Reihe 2</c:v>
                </c:pt>
              </c:strCache>
            </c:strRef>
          </c:tx>
          <c:invertIfNegative val="0"/>
          <c:cat>
            <c:strRef>
              <c:f>Sheet1!$A$2:$A$5</c:f>
              <c:strCache>
                <c:ptCount val="4"/>
                <c:pt idx="0">
                  <c:v>Kategorie 1</c:v>
                </c:pt>
                <c:pt idx="1">
                  <c:v>Kategorie 2</c:v>
                </c:pt>
                <c:pt idx="2">
                  <c:v>Kategorie 3</c:v>
                </c:pt>
                <c:pt idx="3">
                  <c:v>Kategorie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Reihe 3</c:v>
                </c:pt>
              </c:strCache>
            </c:strRef>
          </c:tx>
          <c:invertIfNegative val="0"/>
          <c:cat>
            <c:strRef>
              <c:f>Sheet1!$A$2:$A$5</c:f>
              <c:strCache>
                <c:ptCount val="4"/>
                <c:pt idx="0">
                  <c:v>Kategorie 1</c:v>
                </c:pt>
                <c:pt idx="1">
                  <c:v>Kategorie 2</c:v>
                </c:pt>
                <c:pt idx="2">
                  <c:v>Kategorie 3</c:v>
                </c:pt>
                <c:pt idx="3">
                  <c:v>Kategorie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cylinder"/>
        <c:axId val="259117944"/>
        <c:axId val="259118336"/>
        <c:axId val="0"/>
      </c:bar3DChart>
      <c:catAx>
        <c:axId val="259117944"/>
        <c:scaling>
          <c:orientation val="minMax"/>
        </c:scaling>
        <c:delete val="0"/>
        <c:axPos val="b"/>
        <c:numFmt formatCode="General" sourceLinked="0"/>
        <c:majorTickMark val="out"/>
        <c:minorTickMark val="none"/>
        <c:tickLblPos val="nextTo"/>
        <c:spPr>
          <a:ln>
            <a:solidFill>
              <a:schemeClr val="tx1"/>
            </a:solidFill>
          </a:ln>
        </c:spPr>
        <c:txPr>
          <a:bodyPr/>
          <a:lstStyle/>
          <a:p>
            <a:pPr>
              <a:defRPr sz="2000">
                <a:effectLst>
                  <a:outerShdw blurRad="38100" dist="38100" dir="2700000" algn="tl">
                    <a:srgbClr val="000000">
                      <a:alpha val="43137"/>
                    </a:srgbClr>
                  </a:outerShdw>
                </a:effectLst>
              </a:defRPr>
            </a:pPr>
            <a:endParaRPr lang="de-DE"/>
          </a:p>
        </c:txPr>
        <c:crossAx val="259118336"/>
        <c:crosses val="autoZero"/>
        <c:auto val="1"/>
        <c:lblAlgn val="ctr"/>
        <c:lblOffset val="100"/>
        <c:noMultiLvlLbl val="0"/>
      </c:catAx>
      <c:valAx>
        <c:axId val="259118336"/>
        <c:scaling>
          <c:orientation val="minMax"/>
        </c:scaling>
        <c:delete val="0"/>
        <c:axPos val="l"/>
        <c:majorGridlines>
          <c:spPr>
            <a:ln w="3175">
              <a:solidFill>
                <a:srgbClr val="777777"/>
              </a:solidFill>
            </a:ln>
            <a:effectLst/>
          </c:spPr>
        </c:majorGridlines>
        <c:numFmt formatCode="General" sourceLinked="1"/>
        <c:majorTickMark val="out"/>
        <c:minorTickMark val="none"/>
        <c:tickLblPos val="nextTo"/>
        <c:spPr>
          <a:ln>
            <a:solidFill>
              <a:schemeClr val="tx1"/>
            </a:solidFill>
          </a:ln>
        </c:spPr>
        <c:txPr>
          <a:bodyPr/>
          <a:lstStyle/>
          <a:p>
            <a:pPr>
              <a:defRPr sz="3200">
                <a:effectLst>
                  <a:outerShdw blurRad="38100" dist="38100" dir="2700000" algn="tl">
                    <a:srgbClr val="000000">
                      <a:alpha val="43137"/>
                    </a:srgbClr>
                  </a:outerShdw>
                </a:effectLst>
              </a:defRPr>
            </a:pPr>
            <a:endParaRPr lang="de-DE"/>
          </a:p>
        </c:txPr>
        <c:crossAx val="259117944"/>
        <c:crosses val="autoZero"/>
        <c:crossBetween val="between"/>
        <c:majorUnit val="1"/>
      </c:valAx>
    </c:plotArea>
    <c:legend>
      <c:legendPos val="r"/>
      <c:overlay val="0"/>
      <c:txPr>
        <a:bodyPr/>
        <a:lstStyle/>
        <a:p>
          <a:pPr>
            <a:defRPr sz="2800">
              <a:effectLst>
                <a:outerShdw blurRad="38100" dist="38100" dir="2700000" algn="tl">
                  <a:srgbClr val="000000">
                    <a:alpha val="43137"/>
                  </a:srgbClr>
                </a:outerShdw>
              </a:effectLst>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xPr>
        <a:bodyPr/>
        <a:lstStyle/>
        <a:p>
          <a:pPr>
            <a:defRPr sz="4400" b="0"/>
          </a:pPr>
          <a:endParaRPr lang="de-DE"/>
        </a:p>
      </c:txPr>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29E-3"/>
          <c:y val="0.16578725939722244"/>
          <c:w val="0.71714774916939061"/>
          <c:h val="0.82881511893089388"/>
        </c:manualLayout>
      </c:layout>
      <c:pie3DChart>
        <c:varyColors val="1"/>
        <c:ser>
          <c:idx val="0"/>
          <c:order val="0"/>
          <c:tx>
            <c:strRef>
              <c:f>Sheet1!$B$1</c:f>
              <c:strCache>
                <c:ptCount val="1"/>
                <c:pt idx="0">
                  <c:v>Diagrammtitel</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de-DE"/>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 Quartal</c:v>
                </c:pt>
                <c:pt idx="1">
                  <c:v>2. Quartal</c:v>
                </c:pt>
                <c:pt idx="2">
                  <c:v>3. Quartal</c:v>
                </c:pt>
                <c:pt idx="3">
                  <c:v>4. Quartal</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1349145773956246"/>
          <c:y val="0.33069235618712822"/>
          <c:w val="0.27832858316023468"/>
          <c:h val="0.42146170730846955"/>
        </c:manualLayout>
      </c:layout>
      <c:overlay val="0"/>
      <c:txPr>
        <a:bodyPr/>
        <a:lstStyle/>
        <a:p>
          <a:pPr>
            <a:defRPr sz="3200">
              <a:effectLst>
                <a:outerShdw blurRad="38100" dist="38100" dir="2700000" algn="tl">
                  <a:srgbClr val="000000">
                    <a:alpha val="43137"/>
                  </a:srgbClr>
                </a:outerShdw>
              </a:effectLst>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3429A-4996-4E8A-9907-26EBCB65C05D}" type="datetimeFigureOut">
              <a:rPr lang="en-US" smtClean="0"/>
              <a:t>1/24/2015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655AF-C603-43CA-9AB9-46F21F484485}" type="slidenum">
              <a:rPr lang="en-US" smtClean="0"/>
              <a:t>‹Nr.›</a:t>
            </a:fld>
            <a:endParaRPr lang="en-US"/>
          </a:p>
        </p:txBody>
      </p:sp>
    </p:spTree>
    <p:extLst>
      <p:ext uri="{BB962C8B-B14F-4D97-AF65-F5344CB8AC3E}">
        <p14:creationId xmlns:p14="http://schemas.microsoft.com/office/powerpoint/2010/main" val="68570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1/24/2015 12:07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5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330383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1/24/2015 12:07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15</a:t>
            </a:fld>
            <a:endParaRPr lang="en-US" sz="1200" b="0" i="0">
              <a:latin typeface="Calibri"/>
              <a:ea typeface="+mn-ea"/>
              <a:cs typeface="+mn-cs"/>
            </a:endParaRPr>
          </a:p>
        </p:txBody>
      </p:sp>
    </p:spTree>
    <p:extLst>
      <p:ext uri="{BB962C8B-B14F-4D97-AF65-F5344CB8AC3E}">
        <p14:creationId xmlns:p14="http://schemas.microsoft.com/office/powerpoint/2010/main" val="341463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1/24/2015 12:07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20</a:t>
            </a:fld>
            <a:endParaRPr lang="en-US" sz="1200" b="0" i="0">
              <a:latin typeface="Calibri"/>
              <a:ea typeface="+mn-ea"/>
              <a:cs typeface="+mn-cs"/>
            </a:endParaRPr>
          </a:p>
        </p:txBody>
      </p:sp>
    </p:spTree>
    <p:extLst>
      <p:ext uri="{BB962C8B-B14F-4D97-AF65-F5344CB8AC3E}">
        <p14:creationId xmlns:p14="http://schemas.microsoft.com/office/powerpoint/2010/main" val="300911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400">
              <a:buNone/>
            </a:pPr>
            <a:fld id="{8B263312-38AA-4E1E-B2B5-0F8F122B24FE}" type="slidenum">
              <a:rPr lang="en-US" sz="1200" b="0" i="0">
                <a:latin typeface="Calibri"/>
                <a:ea typeface="+mn-ea"/>
                <a:cs typeface="+mn-cs"/>
              </a:rPr>
              <a:t>21</a:t>
            </a:fld>
            <a:endParaRPr lang="en-US" sz="1200" b="0" i="0">
              <a:latin typeface="Calibri"/>
              <a:ea typeface="+mn-ea"/>
              <a:cs typeface="+mn-cs"/>
            </a:endParaRPr>
          </a:p>
        </p:txBody>
      </p:sp>
    </p:spTree>
    <p:extLst>
      <p:ext uri="{BB962C8B-B14F-4D97-AF65-F5344CB8AC3E}">
        <p14:creationId xmlns:p14="http://schemas.microsoft.com/office/powerpoint/2010/main" val="413473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1/24/2015 12:07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22</a:t>
            </a:fld>
            <a:endParaRPr lang="en-US" sz="1200" b="0" i="0">
              <a:latin typeface="Calibri"/>
              <a:ea typeface="+mn-ea"/>
              <a:cs typeface="+mn-cs"/>
            </a:endParaRPr>
          </a:p>
        </p:txBody>
      </p:sp>
    </p:spTree>
    <p:extLst>
      <p:ext uri="{BB962C8B-B14F-4D97-AF65-F5344CB8AC3E}">
        <p14:creationId xmlns:p14="http://schemas.microsoft.com/office/powerpoint/2010/main" val="52623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30250" y="1905000"/>
            <a:ext cx="7681913" cy="1523495"/>
          </a:xfrm>
        </p:spPr>
        <p:txBody>
          <a:bodyPr>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e-DE" noProof="0" smtClean="0"/>
              <a:t>Textmasterformat bearbeiten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ür Folien mit Softwarecode verwend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a:xfrm>
            <a:off x="722313" y="1905000"/>
            <a:ext cx="8040688" cy="2514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48072"/>
          </a:xfrm>
        </p:spPr>
        <p:txBody>
          <a:bodyPr/>
          <a:lstStyle/>
          <a:p>
            <a:r>
              <a:rPr lang="de-DE" noProof="0" dirty="0" smtClean="0"/>
              <a:t>Titelmasterformat durch Klicken bearbeiten</a:t>
            </a:r>
            <a:endParaRPr lang="de-DE" noProof="0" dirty="0"/>
          </a:p>
        </p:txBody>
      </p:sp>
      <p:sp>
        <p:nvSpPr>
          <p:cNvPr id="6" name="Text Placeholder 5"/>
          <p:cNvSpPr>
            <a:spLocks noGrp="1"/>
          </p:cNvSpPr>
          <p:nvPr>
            <p:ph type="body" sz="quarter" idx="10"/>
          </p:nvPr>
        </p:nvSpPr>
        <p:spPr>
          <a:xfrm>
            <a:off x="381000" y="1772816"/>
            <a:ext cx="8382000" cy="432048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3" name="Datumsplatzhalter 2"/>
          <p:cNvSpPr>
            <a:spLocks noGrp="1"/>
          </p:cNvSpPr>
          <p:nvPr>
            <p:ph type="dt" sz="half" idx="11"/>
          </p:nvPr>
        </p:nvSpPr>
        <p:spPr/>
        <p:txBody>
          <a:bodyPr/>
          <a:lstStyle/>
          <a:p>
            <a:r>
              <a:rPr lang="de-DE" smtClean="0"/>
              <a:t>30.01.2015</a:t>
            </a:r>
            <a:endParaRPr lang="de-DE"/>
          </a:p>
        </p:txBody>
      </p:sp>
      <p:sp>
        <p:nvSpPr>
          <p:cNvPr id="4" name="Fußzeilenplatzhalter 3"/>
          <p:cNvSpPr>
            <a:spLocks noGrp="1"/>
          </p:cNvSpPr>
          <p:nvPr>
            <p:ph type="ftr" sz="quarter" idx="12"/>
          </p:nvPr>
        </p:nvSpPr>
        <p:spPr/>
        <p:txBody>
          <a:bodyPr/>
          <a:lstStyle/>
          <a:p>
            <a:r>
              <a:rPr lang="de-DE" smtClean="0"/>
              <a:t>Team Schwarz | IBT: Essential Blog</a:t>
            </a:r>
            <a:endParaRPr lang="de-DE"/>
          </a:p>
        </p:txBody>
      </p:sp>
      <p:sp>
        <p:nvSpPr>
          <p:cNvPr id="5" name="Foliennummernplatzhalter 4"/>
          <p:cNvSpPr>
            <a:spLocks noGrp="1"/>
          </p:cNvSpPr>
          <p:nvPr>
            <p:ph type="sldNum" sz="quarter" idx="13"/>
          </p:nvPr>
        </p:nvSpPr>
        <p:spPr/>
        <p:txBody>
          <a:bodyPr/>
          <a:lstStyle/>
          <a:p>
            <a:fld id="{6C6BBD26-F43C-4AE7-B45C-5C0A14E952E7}" type="slidenum">
              <a:rPr lang="de-DE" smtClean="0"/>
              <a:t>‹Nr.›</a:t>
            </a:fld>
            <a:endParaRPr lang="de-D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4" name="Content Placeholder 3"/>
          <p:cNvSpPr>
            <a:spLocks noGrp="1"/>
          </p:cNvSpPr>
          <p:nvPr>
            <p:ph sz="half" idx="2"/>
          </p:nvPr>
        </p:nvSpPr>
        <p:spPr>
          <a:xfrm>
            <a:off x="380999" y="2174874"/>
            <a:ext cx="4114800" cy="1863725"/>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6" name="Content Placeholder 5"/>
          <p:cNvSpPr>
            <a:spLocks noGrp="1"/>
          </p:cNvSpPr>
          <p:nvPr>
            <p:ph sz="quarter" idx="4"/>
          </p:nvPr>
        </p:nvSpPr>
        <p:spPr>
          <a:xfrm>
            <a:off x="4645026" y="2174874"/>
            <a:ext cx="4117974" cy="1863725"/>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Datumsplatzhalter 2"/>
          <p:cNvSpPr>
            <a:spLocks noGrp="1"/>
          </p:cNvSpPr>
          <p:nvPr>
            <p:ph type="dt" sz="half" idx="10"/>
          </p:nvPr>
        </p:nvSpPr>
        <p:spPr/>
        <p:txBody>
          <a:bodyPr/>
          <a:lstStyle/>
          <a:p>
            <a:r>
              <a:rPr lang="de-DE" smtClean="0"/>
              <a:t>30.01.2015</a:t>
            </a:r>
            <a:endParaRPr lang="de-DE"/>
          </a:p>
        </p:txBody>
      </p:sp>
      <p:sp>
        <p:nvSpPr>
          <p:cNvPr id="4" name="Fußzeilenplatzhalter 3"/>
          <p:cNvSpPr>
            <a:spLocks noGrp="1"/>
          </p:cNvSpPr>
          <p:nvPr>
            <p:ph type="ftr" sz="quarter" idx="11"/>
          </p:nvPr>
        </p:nvSpPr>
        <p:spPr/>
        <p:txBody>
          <a:bodyPr/>
          <a:lstStyle/>
          <a:p>
            <a:r>
              <a:rPr lang="de-DE" smtClean="0"/>
              <a:t>Team Schwarz | IBT: Essential Blog</a:t>
            </a:r>
            <a:endParaRPr lang="de-DE"/>
          </a:p>
        </p:txBody>
      </p:sp>
      <p:sp>
        <p:nvSpPr>
          <p:cNvPr id="5" name="Foliennummernplatzhalter 4"/>
          <p:cNvSpPr>
            <a:spLocks noGrp="1"/>
          </p:cNvSpPr>
          <p:nvPr>
            <p:ph type="sldNum" sz="quarter" idx="12"/>
          </p:nvPr>
        </p:nvSpPr>
        <p:spPr/>
        <p:txBody>
          <a:bodyPr/>
          <a:lstStyle/>
          <a:p>
            <a:fld id="{6C6BBD26-F43C-4AE7-B45C-5C0A14E952E7}" type="slidenum">
              <a:rPr lang="de-DE" smtClean="0"/>
              <a:t>‹Nr.›</a:t>
            </a:fld>
            <a:endParaRPr lang="de-D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t>‹Nr.›</a:t>
            </a:fld>
            <a:endParaRPr lang="de-D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INFÜHRUNG  Druckausgabe in GRAUSTUFEN">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t>‹Nr.›</a:t>
            </a:fld>
            <a:endParaRPr lang="de-D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Datumsplatzhalt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30.01.2015</a:t>
            </a:r>
            <a:endParaRPr lang="de-DE"/>
          </a:p>
        </p:txBody>
      </p:sp>
      <p:sp>
        <p:nvSpPr>
          <p:cNvPr id="5" name="Fußzeilenplatzhalt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Team Schwarz | IBT: Essential Blog</a:t>
            </a:r>
            <a:endParaRPr lang="de-DE"/>
          </a:p>
        </p:txBody>
      </p:sp>
      <p:sp>
        <p:nvSpPr>
          <p:cNvPr id="6" name="Foliennummernplatzhalt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BBD26-F43C-4AE7-B45C-5C0A14E952E7}"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eißes Rechteck.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722312" y="1905000"/>
            <a:ext cx="8040688" cy="2514600"/>
          </a:xfrm>
          <a:prstGeom prst="rect">
            <a:avLst/>
          </a:prstGeom>
        </p:spPr>
        <p:txBody>
          <a:bodyPr vert="horz" wrap="square"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dirty="0" smtClean="0">
                <a:effectLst>
                  <a:outerShdw blurRad="50800" dist="38100" dir="2700000" algn="tl">
                    <a:prstClr val="black">
                      <a:alpha val="40000"/>
                    </a:prstClr>
                  </a:outerShdw>
                </a:effectLst>
                <a:latin typeface="Calibri"/>
                <a:ea typeface="+mn-ea"/>
                <a:cs typeface="Arial"/>
              </a:rPr>
              <a:t>IBT: Essential Blog</a:t>
            </a:r>
            <a:endParaRPr lang="de-DE" sz="5400" b="0" i="0" spc="-150" dirty="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730249" y="4344988"/>
            <a:ext cx="7681913" cy="1370012"/>
          </a:xfrm>
        </p:spPr>
        <p:txBody>
          <a:bodyPr>
            <a:normAutofit/>
          </a:bodyPr>
          <a:lstStyle/>
          <a:p>
            <a:r>
              <a:rPr lang="de-DE" dirty="0">
                <a:solidFill>
                  <a:srgbClr val="000000"/>
                </a:solidFill>
              </a:rPr>
              <a:t>Ein Vortrag von Team Schwarz</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4. Vorgehen</a:t>
            </a:r>
            <a:endParaRPr lang="de-DE" dirty="0"/>
          </a:p>
        </p:txBody>
      </p:sp>
      <p:sp>
        <p:nvSpPr>
          <p:cNvPr id="3" name="Textplatzhalter 2"/>
          <p:cNvSpPr>
            <a:spLocks noGrp="1"/>
          </p:cNvSpPr>
          <p:nvPr>
            <p:ph type="body" sz="quarter" idx="10"/>
          </p:nvPr>
        </p:nvSpPr>
        <p:spPr>
          <a:xfrm>
            <a:off x="381000" y="1772816"/>
            <a:ext cx="8382000" cy="2314480"/>
          </a:xfrm>
        </p:spPr>
        <p:txBody>
          <a:bodyPr/>
          <a:lstStyle/>
          <a:p>
            <a:r>
              <a:rPr lang="de-DE" dirty="0" smtClean="0"/>
              <a:t>Vorgehen/ Projektplan/ Teamstruktur</a:t>
            </a:r>
          </a:p>
          <a:p>
            <a:r>
              <a:rPr lang="de-DE" dirty="0" smtClean="0"/>
              <a:t>Wie sind Sie im Team diese Aufgabe angegangen? Gibt es einen Projektplan? Wer hat was gemacht? Was sagt das Projekttagebuch?</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10</a:t>
            </a:fld>
            <a:endParaRPr lang="de-DE"/>
          </a:p>
        </p:txBody>
      </p:sp>
    </p:spTree>
    <p:extLst>
      <p:ext uri="{BB962C8B-B14F-4D97-AF65-F5344CB8AC3E}">
        <p14:creationId xmlns:p14="http://schemas.microsoft.com/office/powerpoint/2010/main" val="22616715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sz="3600" b="1"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11</a:t>
            </a:fld>
            <a:endParaRPr lang="de-DE"/>
          </a:p>
        </p:txBody>
      </p:sp>
    </p:spTree>
    <p:extLst>
      <p:ext uri="{BB962C8B-B14F-4D97-AF65-F5344CB8AC3E}">
        <p14:creationId xmlns:p14="http://schemas.microsoft.com/office/powerpoint/2010/main" val="7075803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5. Herausforderungen</a:t>
            </a:r>
            <a:endParaRPr lang="de-DE" dirty="0"/>
          </a:p>
        </p:txBody>
      </p:sp>
      <p:sp>
        <p:nvSpPr>
          <p:cNvPr id="3" name="Textplatzhalter 2"/>
          <p:cNvSpPr>
            <a:spLocks noGrp="1"/>
          </p:cNvSpPr>
          <p:nvPr>
            <p:ph type="body" sz="quarter" idx="10"/>
          </p:nvPr>
        </p:nvSpPr>
        <p:spPr>
          <a:xfrm>
            <a:off x="381000" y="1772816"/>
            <a:ext cx="8382000" cy="1329595"/>
          </a:xfrm>
        </p:spPr>
        <p:txBody>
          <a:bodyPr/>
          <a:lstStyle/>
          <a:p>
            <a:r>
              <a:rPr lang="de-DE" dirty="0" smtClean="0"/>
              <a:t>Was hat gut geklappt? Wo gab es Herausforderungen? Wie sind Sie damit umgegangen?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12</a:t>
            </a:fld>
            <a:endParaRPr lang="de-DE"/>
          </a:p>
        </p:txBody>
      </p:sp>
    </p:spTree>
    <p:extLst>
      <p:ext uri="{BB962C8B-B14F-4D97-AF65-F5344CB8AC3E}">
        <p14:creationId xmlns:p14="http://schemas.microsoft.com/office/powerpoint/2010/main" val="13200746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sz="3600" b="1"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13</a:t>
            </a:fld>
            <a:endParaRPr lang="de-DE"/>
          </a:p>
        </p:txBody>
      </p:sp>
    </p:spTree>
    <p:extLst>
      <p:ext uri="{BB962C8B-B14F-4D97-AF65-F5344CB8AC3E}">
        <p14:creationId xmlns:p14="http://schemas.microsoft.com/office/powerpoint/2010/main" val="10314618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6. Ergebnis</a:t>
            </a:r>
            <a:endParaRPr lang="de-DE" dirty="0"/>
          </a:p>
        </p:txBody>
      </p:sp>
      <p:sp>
        <p:nvSpPr>
          <p:cNvPr id="3" name="Textplatzhalter 2"/>
          <p:cNvSpPr>
            <a:spLocks noGrp="1"/>
          </p:cNvSpPr>
          <p:nvPr>
            <p:ph type="body" sz="quarter" idx="10"/>
          </p:nvPr>
        </p:nvSpPr>
        <p:spPr>
          <a:xfrm>
            <a:off x="381000" y="1772816"/>
            <a:ext cx="8382000" cy="984885"/>
          </a:xfrm>
        </p:spPr>
        <p:txBody>
          <a:bodyPr/>
          <a:lstStyle/>
          <a:p>
            <a:r>
              <a:rPr lang="de-DE" dirty="0" smtClean="0"/>
              <a:t>Ergebnis/ Demo</a:t>
            </a:r>
          </a:p>
          <a:p>
            <a:r>
              <a:rPr lang="de-DE" dirty="0" smtClean="0"/>
              <a:t>Vorstellung des Projektergebnisses</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14</a:t>
            </a:fld>
            <a:endParaRPr lang="de-DE"/>
          </a:p>
        </p:txBody>
      </p:sp>
    </p:spTree>
    <p:extLst>
      <p:ext uri="{BB962C8B-B14F-4D97-AF65-F5344CB8AC3E}">
        <p14:creationId xmlns:p14="http://schemas.microsoft.com/office/powerpoint/2010/main" val="17984330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smtClean="0">
                <a:effectLst>
                  <a:outerShdw blurRad="50800" dist="38100" dir="2700000" algn="tl">
                    <a:prstClr val="black">
                      <a:alpha val="40000"/>
                    </a:prstClr>
                  </a:outerShdw>
                </a:effectLst>
                <a:latin typeface="Calibri"/>
                <a:ea typeface="+mn-ea"/>
                <a:cs typeface="Arial"/>
              </a:rPr>
              <a:t>Titel Demo</a:t>
            </a:r>
            <a:endParaRPr lang="de-DE" sz="5400" b="0" i="0" spc="-15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1368955" y="4344988"/>
            <a:ext cx="7043208" cy="1293812"/>
          </a:xfrm>
        </p:spPr>
        <p:txBody>
          <a:bodyPr/>
          <a:lstStyle/>
          <a:p>
            <a:pPr marL="0" indent="0" algn="l">
              <a:lnSpc>
                <a:spcPct val="90000"/>
              </a:lnSpc>
              <a:spcBef>
                <a:spcPts val="0"/>
              </a:spcBef>
              <a:buNone/>
            </a:pPr>
            <a:r>
              <a:rPr lang="de-DE" b="0" i="0" smtClean="0">
                <a:solidFill>
                  <a:srgbClr val="000000"/>
                </a:solidFill>
              </a:rPr>
              <a:t>Name</a:t>
            </a:r>
          </a:p>
          <a:p>
            <a:pPr marL="0" indent="0" algn="l">
              <a:lnSpc>
                <a:spcPct val="90000"/>
              </a:lnSpc>
              <a:spcBef>
                <a:spcPts val="0"/>
              </a:spcBef>
              <a:buNone/>
            </a:pPr>
            <a:r>
              <a:rPr lang="de-DE" b="0" i="0" smtClean="0">
                <a:solidFill>
                  <a:srgbClr val="000000"/>
                </a:solidFill>
              </a:rPr>
              <a:t>Titel</a:t>
            </a:r>
          </a:p>
          <a:p>
            <a:pPr marL="0" indent="0" algn="l">
              <a:lnSpc>
                <a:spcPct val="90000"/>
              </a:lnSpc>
              <a:spcBef>
                <a:spcPts val="0"/>
              </a:spcBef>
              <a:buNone/>
            </a:pPr>
            <a:r>
              <a:rPr lang="de-DE" b="0" i="0" smtClean="0">
                <a:solidFill>
                  <a:srgbClr val="000000"/>
                </a:solidFill>
              </a:rPr>
              <a:t>Gruppe</a:t>
            </a:r>
            <a:endParaRPr lang="de-DE" b="0" i="0">
              <a:solidFill>
                <a:srgbClr val="000000"/>
              </a:solidFill>
            </a:endParaRPr>
          </a:p>
        </p:txBody>
      </p:sp>
      <p:sp>
        <p:nvSpPr>
          <p:cNvPr id="4" name="Textplatzhalter 3"/>
          <p:cNvSpPr>
            <a:spLocks noGrp="1"/>
          </p:cNvSpPr>
          <p:nvPr>
            <p:ph type="body" sz="quarter" idx="10"/>
          </p:nvPr>
        </p:nvSpPr>
        <p:spPr/>
        <p:txBody>
          <a:bodyPr/>
          <a:lstStyle/>
          <a:p>
            <a:pPr marL="0" indent="0" algn="l" defTabSz="914400">
              <a:lnSpc>
                <a:spcPct val="90000"/>
              </a:lnSpc>
              <a:spcBef>
                <a:spcPts val="0"/>
              </a:spcBef>
              <a:buNone/>
            </a:pPr>
            <a:r>
              <a:rPr lang="de-DE" smtClean="0"/>
              <a:t>Demo</a:t>
            </a:r>
            <a:r>
              <a:rPr lang="de-DE" sz="10000" b="1" i="1" u="none" strike="noStrike" spc="-640" baseline="0" smtClean="0">
                <a:solidFill>
                  <a:srgbClr val="000000"/>
                </a:solidFill>
                <a:effectLst>
                  <a:outerShdw blurRad="50800" dist="39000" dir="5460000" algn="tl">
                    <a:srgbClr val="000000">
                      <a:alpha val="38000"/>
                    </a:srgbClr>
                  </a:outerShdw>
                </a:effectLst>
                <a:latin typeface="Calibri"/>
              </a:rPr>
              <a:t> </a:t>
            </a:r>
            <a:endParaRPr lang="de-DE" sz="10000" b="1" i="1" u="none" strike="noStrike" spc="-640" baseline="0">
              <a:solidFill>
                <a:srgbClr val="000000"/>
              </a:solidFill>
              <a:effectLst>
                <a:outerShdw blurRad="50800" dist="39000" dir="5460000" algn="tl">
                  <a:srgbClr val="000000">
                    <a:alpha val="38000"/>
                  </a:srgbClr>
                </a:outerShdw>
              </a:effectLst>
              <a:latin typeface="Calibri"/>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sz="3600" b="1"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16</a:t>
            </a:fld>
            <a:endParaRPr lang="de-DE"/>
          </a:p>
        </p:txBody>
      </p:sp>
    </p:spTree>
    <p:extLst>
      <p:ext uri="{BB962C8B-B14F-4D97-AF65-F5344CB8AC3E}">
        <p14:creationId xmlns:p14="http://schemas.microsoft.com/office/powerpoint/2010/main" val="55487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7. Reflektion</a:t>
            </a:r>
            <a:endParaRPr lang="de-DE" dirty="0"/>
          </a:p>
        </p:txBody>
      </p:sp>
      <p:sp>
        <p:nvSpPr>
          <p:cNvPr id="3" name="Textplatzhalter 2"/>
          <p:cNvSpPr>
            <a:spLocks noGrp="1"/>
          </p:cNvSpPr>
          <p:nvPr>
            <p:ph type="body" sz="quarter" idx="10"/>
          </p:nvPr>
        </p:nvSpPr>
        <p:spPr>
          <a:xfrm>
            <a:off x="381000" y="1772816"/>
            <a:ext cx="8382000" cy="1428083"/>
          </a:xfrm>
        </p:spPr>
        <p:txBody>
          <a:bodyPr/>
          <a:lstStyle/>
          <a:p>
            <a:r>
              <a:rPr lang="de-DE" dirty="0" smtClean="0"/>
              <a:t>Kritische Reflektion/ Bewertung</a:t>
            </a:r>
          </a:p>
          <a:p>
            <a:r>
              <a:rPr lang="de-DE" dirty="0" smtClean="0"/>
              <a:t>Was würden Sie beim nächsten Projekt anders (genauso) machen? Warum?</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17</a:t>
            </a:fld>
            <a:endParaRPr lang="de-DE"/>
          </a:p>
        </p:txBody>
      </p:sp>
    </p:spTree>
    <p:extLst>
      <p:ext uri="{BB962C8B-B14F-4D97-AF65-F5344CB8AC3E}">
        <p14:creationId xmlns:p14="http://schemas.microsoft.com/office/powerpoint/2010/main" val="1925820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sz="3600" b="1" dirty="0" smtClean="0"/>
              <a:t>Rückmeldung</a:t>
            </a:r>
            <a:endParaRPr lang="de-DE" sz="3600" b="1"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18</a:t>
            </a:fld>
            <a:endParaRPr lang="de-DE"/>
          </a:p>
        </p:txBody>
      </p:sp>
    </p:spTree>
    <p:extLst>
      <p:ext uri="{BB962C8B-B14F-4D97-AF65-F5344CB8AC3E}">
        <p14:creationId xmlns:p14="http://schemas.microsoft.com/office/powerpoint/2010/main" val="17492493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8. Rückmeldung</a:t>
            </a:r>
            <a:endParaRPr lang="de-DE" dirty="0"/>
          </a:p>
        </p:txBody>
      </p:sp>
      <p:sp>
        <p:nvSpPr>
          <p:cNvPr id="3" name="Textplatzhalter 2"/>
          <p:cNvSpPr>
            <a:spLocks noGrp="1"/>
          </p:cNvSpPr>
          <p:nvPr>
            <p:ph type="body" sz="quarter" idx="10"/>
          </p:nvPr>
        </p:nvSpPr>
        <p:spPr>
          <a:xfrm>
            <a:off x="381000" y="1772816"/>
            <a:ext cx="8382000" cy="1871282"/>
          </a:xfrm>
        </p:spPr>
        <p:txBody>
          <a:bodyPr/>
          <a:lstStyle/>
          <a:p>
            <a:r>
              <a:rPr lang="de-DE" dirty="0" smtClean="0"/>
              <a:t>Rückmeldung zur Projektdurchführung insgesamt</a:t>
            </a:r>
          </a:p>
          <a:p>
            <a:r>
              <a:rPr lang="de-DE" dirty="0" smtClean="0"/>
              <a:t>Kritische Betrachtung: Projekt besser als Vorlesung? Oder nicht? Oder Kombination?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19</a:t>
            </a:fld>
            <a:endParaRPr lang="de-DE"/>
          </a:p>
        </p:txBody>
      </p:sp>
    </p:spTree>
    <p:extLst>
      <p:ext uri="{BB962C8B-B14F-4D97-AF65-F5344CB8AC3E}">
        <p14:creationId xmlns:p14="http://schemas.microsoft.com/office/powerpoint/2010/main" val="24791224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35006"/>
          </a:xfrm>
        </p:spPr>
        <p:txBody>
          <a:bodyPr/>
          <a:lstStyle/>
          <a:p>
            <a:pPr marL="514350" indent="-514350">
              <a:buFont typeface="+mj-lt"/>
              <a:buAutoNum type="arabicPeriod"/>
            </a:pPr>
            <a:r>
              <a:rPr lang="de-DE" dirty="0"/>
              <a:t>Das </a:t>
            </a:r>
            <a:r>
              <a:rPr lang="de-DE" dirty="0" smtClean="0"/>
              <a:t>Team - </a:t>
            </a:r>
            <a:r>
              <a:rPr lang="de-DE" dirty="0" err="1" smtClean="0"/>
              <a:t>nfe</a:t>
            </a:r>
            <a:endParaRPr lang="de-DE" dirty="0"/>
          </a:p>
          <a:p>
            <a:pPr marL="514350" indent="-514350">
              <a:buFont typeface="+mj-lt"/>
              <a:buAutoNum type="arabicPeriod"/>
            </a:pPr>
            <a:r>
              <a:rPr lang="de-DE" dirty="0"/>
              <a:t>Unser </a:t>
            </a:r>
            <a:r>
              <a:rPr lang="de-DE" dirty="0" smtClean="0"/>
              <a:t>Thema -</a:t>
            </a:r>
            <a:r>
              <a:rPr lang="de-DE" dirty="0" err="1" smtClean="0"/>
              <a:t>nfe</a:t>
            </a:r>
            <a:endParaRPr lang="de-DE" dirty="0"/>
          </a:p>
          <a:p>
            <a:pPr marL="514350" indent="-514350">
              <a:buFont typeface="+mj-lt"/>
              <a:buAutoNum type="arabicPeriod"/>
            </a:pPr>
            <a:r>
              <a:rPr lang="de-DE" dirty="0" smtClean="0"/>
              <a:t>Anforderungen - </a:t>
            </a:r>
            <a:r>
              <a:rPr lang="de-DE" dirty="0" err="1" smtClean="0"/>
              <a:t>nfe</a:t>
            </a:r>
            <a:endParaRPr lang="de-DE" dirty="0"/>
          </a:p>
          <a:p>
            <a:pPr marL="514350" indent="-514350">
              <a:buFont typeface="+mj-lt"/>
              <a:buAutoNum type="arabicPeriod"/>
            </a:pPr>
            <a:r>
              <a:rPr lang="de-DE" dirty="0" smtClean="0"/>
              <a:t>Vorgehen - </a:t>
            </a:r>
            <a:r>
              <a:rPr lang="de-DE" dirty="0" err="1" smtClean="0"/>
              <a:t>mkerk</a:t>
            </a:r>
            <a:endParaRPr lang="de-DE" dirty="0"/>
          </a:p>
          <a:p>
            <a:pPr marL="514350" indent="-514350">
              <a:buFont typeface="+mj-lt"/>
              <a:buAutoNum type="arabicPeriod"/>
            </a:pPr>
            <a:r>
              <a:rPr lang="de-DE" dirty="0" smtClean="0"/>
              <a:t>Herausforderungen -</a:t>
            </a:r>
            <a:r>
              <a:rPr lang="de-DE" dirty="0" err="1" smtClean="0"/>
              <a:t>soch</a:t>
            </a:r>
            <a:endParaRPr lang="de-DE" dirty="0"/>
          </a:p>
          <a:p>
            <a:pPr marL="514350" indent="-514350">
              <a:buFont typeface="+mj-lt"/>
              <a:buAutoNum type="arabicPeriod"/>
            </a:pPr>
            <a:r>
              <a:rPr lang="de-DE" dirty="0" smtClean="0"/>
              <a:t>Ergebnis - alle</a:t>
            </a:r>
            <a:endParaRPr lang="de-DE" dirty="0"/>
          </a:p>
          <a:p>
            <a:pPr marL="514350" indent="-514350">
              <a:buFont typeface="+mj-lt"/>
              <a:buAutoNum type="arabicPeriod"/>
            </a:pPr>
            <a:r>
              <a:rPr lang="de-DE" dirty="0" smtClean="0"/>
              <a:t>Reflektion - </a:t>
            </a:r>
            <a:r>
              <a:rPr lang="de-DE" dirty="0" err="1" smtClean="0"/>
              <a:t>lhu</a:t>
            </a:r>
            <a:endParaRPr lang="de-DE" dirty="0"/>
          </a:p>
          <a:p>
            <a:pPr marL="514350" indent="-514350">
              <a:buFont typeface="+mj-lt"/>
              <a:buAutoNum type="arabicPeriod"/>
            </a:pPr>
            <a:r>
              <a:rPr lang="de-DE" dirty="0" smtClean="0"/>
              <a:t>Rückmeldung - </a:t>
            </a:r>
            <a:r>
              <a:rPr lang="de-DE" dirty="0" err="1" smtClean="0"/>
              <a:t>lhu</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2</a:t>
            </a:fld>
            <a:endParaRPr lang="de-DE"/>
          </a:p>
        </p:txBody>
      </p:sp>
    </p:spTree>
    <p:extLst>
      <p:ext uri="{BB962C8B-B14F-4D97-AF65-F5344CB8AC3E}">
        <p14:creationId xmlns:p14="http://schemas.microsoft.com/office/powerpoint/2010/main" val="1769726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1163395"/>
          </a:xfrm>
        </p:spPr>
        <p:txBody>
          <a:bodyPr>
            <a:normAutofit/>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PowerPoint-Vorlage</a:t>
            </a:r>
            <a:br>
              <a:rPr lang="de-DE" sz="4800" b="0" i="0" spc="-150" smtClean="0">
                <a:effectLst>
                  <a:outerShdw blurRad="50800" dist="38100" dir="2700000" algn="tl">
                    <a:prstClr val="black">
                      <a:alpha val="40000"/>
                    </a:prstClr>
                  </a:outerShdw>
                </a:effectLst>
                <a:latin typeface="Calibri"/>
                <a:ea typeface="+mn-ea"/>
                <a:cs typeface="Arial"/>
              </a:rPr>
            </a:br>
            <a:r>
              <a:rPr lang="de-DE" sz="3600" b="0" i="0" spc="-150" smtClean="0">
                <a:solidFill>
                  <a:srgbClr val="1D4775"/>
                </a:solidFill>
                <a:effectLst>
                  <a:outerShdw blurRad="50800" dist="38100" dir="2700000" algn="tl">
                    <a:prstClr val="black">
                      <a:alpha val="40000"/>
                    </a:prstClr>
                  </a:outerShdw>
                </a:effectLst>
                <a:latin typeface="Calibri"/>
                <a:ea typeface="+mn-ea"/>
                <a:cs typeface="Arial"/>
              </a:rPr>
              <a:t>Untertitelfarbe</a:t>
            </a:r>
            <a:endParaRPr lang="de-DE" sz="3600" b="0" i="0" spc="-150">
              <a:solidFill>
                <a:srgbClr val="1D4775"/>
              </a:solidFill>
              <a:effectLst>
                <a:outerShdw blurRad="50800" dist="38100" dir="2700000" algn="tl">
                  <a:prstClr val="black">
                    <a:alpha val="40000"/>
                  </a:prstClr>
                </a:outerShdw>
              </a:effectLst>
              <a:latin typeface="Calibri"/>
              <a:ea typeface="+mn-ea"/>
              <a:cs typeface="Arial"/>
            </a:endParaRPr>
          </a:p>
        </p:txBody>
      </p:sp>
      <p:sp>
        <p:nvSpPr>
          <p:cNvPr id="3" name="Textplatzhalter 2"/>
          <p:cNvSpPr>
            <a:spLocks noGrp="1"/>
          </p:cNvSpPr>
          <p:nvPr>
            <p:ph type="body" sz="quarter" idx="10"/>
          </p:nvPr>
        </p:nvSpPr>
        <p:spPr>
          <a:xfrm>
            <a:off x="381000" y="1905000"/>
            <a:ext cx="8382000" cy="3502497"/>
          </a:xfrm>
        </p:spPr>
        <p:txBody>
          <a:bodyPr>
            <a:normAutofit fontScale="92500"/>
          </a:bodyPr>
          <a:lstStyle/>
          <a:p>
            <a:pPr marL="393192" indent="-393192" algn="l" defTabSz="914400">
              <a:lnSpc>
                <a:spcPct val="90000"/>
              </a:lnSpc>
              <a:spcBef>
                <a:spcPts val="672"/>
              </a:spcBef>
              <a:buClr>
                <a:srgbClr val="000000"/>
              </a:buClr>
              <a:buFontTx/>
            </a:pPr>
            <a:r>
              <a:rPr lang="de-DE" sz="3400" b="0" i="0" smtClean="0">
                <a:solidFill>
                  <a:srgbClr val="000000"/>
                </a:solidFill>
                <a:latin typeface="Calibri"/>
                <a:ea typeface="+mn-ea"/>
                <a:cs typeface="+mn-cs"/>
              </a:rPr>
              <a:t>Beispiel für eine Folie mit einem Untertitel</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Folientitel: Große Anfangsbuchstaben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Untertitel: Ersten Buchstaben im Satz großschreiben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Untertitel generell auf 36 Punkt oder kleiner festlegen, damit sie auf eine Zeile passen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Die Untertitelfarbe wurde für diese Vorlage definiert, muss jedoch ausgewählt werden. In PowerPoint 2007 ist dies die vierte Schriftfarbe von links.</a:t>
            </a:r>
            <a:endParaRPr lang="de-DE" sz="2900" b="0" i="0">
              <a:solidFill>
                <a:srgbClr val="000000"/>
              </a:solidFill>
              <a:latin typeface="Calibri"/>
              <a:ea typeface="+mn-ea"/>
              <a:cs typeface="+mn-cs"/>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Beispiel für ein Balkendiagramm</a:t>
            </a:r>
            <a:endParaRPr lang="de-DE" sz="4800" b="0" i="0" spc="-150">
              <a:effectLst>
                <a:outerShdw blurRad="50800" dist="38100" dir="2700000" algn="tl">
                  <a:prstClr val="black">
                    <a:alpha val="40000"/>
                  </a:prstClr>
                </a:outerShdw>
              </a:effectLst>
              <a:latin typeface="Calibri"/>
              <a:ea typeface="+mn-ea"/>
              <a:cs typeface="Arial"/>
            </a:endParaRPr>
          </a:p>
        </p:txBody>
      </p:sp>
      <p:graphicFrame>
        <p:nvGraphicFramePr>
          <p:cNvPr id="3" name="Inhaltsplatzhalter 2"/>
          <p:cNvGraphicFramePr/>
          <p:nvPr>
            <p:extLst>
              <p:ext uri="{D42A27DB-BD31-4B8C-83A1-F6EECF244321}">
                <p14:modId xmlns:p14="http://schemas.microsoft.com/office/powerpoint/2010/main" val="3362911810"/>
              </p:ext>
            </p:extLst>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Beispiel für ein Kreisdiagramm</a:t>
            </a:r>
            <a:endParaRPr lang="de-DE" sz="4800" b="0" i="0" spc="-150">
              <a:effectLst>
                <a:outerShdw blurRad="50800" dist="38100" dir="2700000" algn="tl">
                  <a:prstClr val="black">
                    <a:alpha val="40000"/>
                  </a:prstClr>
                </a:outerShdw>
              </a:effectLst>
              <a:latin typeface="Calibri"/>
              <a:ea typeface="+mn-ea"/>
              <a:cs typeface="Arial"/>
            </a:endParaRPr>
          </a:p>
        </p:txBody>
      </p:sp>
      <p:graphicFrame>
        <p:nvGraphicFramePr>
          <p:cNvPr id="5" name="Inhaltsplatzhalter 4"/>
          <p:cNvGraphicFramePr/>
          <p:nvPr>
            <p:extLst>
              <p:ext uri="{D42A27DB-BD31-4B8C-83A1-F6EECF244321}">
                <p14:modId xmlns:p14="http://schemas.microsoft.com/office/powerpoint/2010/main" val="2032501331"/>
              </p:ext>
            </p:extLst>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90405"/>
          </a:xfrm>
        </p:spPr>
        <p:txBody>
          <a:bodyPr/>
          <a:lstStyle/>
          <a:p>
            <a:pPr marL="514350" indent="-514350">
              <a:buFont typeface="+mj-lt"/>
              <a:buAutoNum type="arabicPeriod"/>
            </a:pPr>
            <a:r>
              <a:rPr lang="de-DE" sz="3600" b="1"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3</a:t>
            </a:fld>
            <a:endParaRPr lang="de-DE"/>
          </a:p>
        </p:txBody>
      </p:sp>
    </p:spTree>
    <p:extLst>
      <p:ext uri="{BB962C8B-B14F-4D97-AF65-F5344CB8AC3E}">
        <p14:creationId xmlns:p14="http://schemas.microsoft.com/office/powerpoint/2010/main" val="10270632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1. Das Team</a:t>
            </a:r>
            <a:endParaRPr lang="de-DE" dirty="0"/>
          </a:p>
        </p:txBody>
      </p:sp>
      <p:sp>
        <p:nvSpPr>
          <p:cNvPr id="3" name="Textplatzhalter 2"/>
          <p:cNvSpPr>
            <a:spLocks noGrp="1"/>
          </p:cNvSpPr>
          <p:nvPr>
            <p:ph type="body" sz="quarter" idx="10"/>
          </p:nvPr>
        </p:nvSpPr>
        <p:spPr>
          <a:xfrm>
            <a:off x="381000" y="1772816"/>
            <a:ext cx="8382000" cy="984885"/>
          </a:xfrm>
        </p:spPr>
        <p:txBody>
          <a:bodyPr/>
          <a:lstStyle/>
          <a:p>
            <a:r>
              <a:rPr lang="de-DE" dirty="0" smtClean="0"/>
              <a:t>Vorstellung des </a:t>
            </a:r>
            <a:r>
              <a:rPr lang="de-DE" dirty="0" smtClean="0"/>
              <a:t>Projektteams</a:t>
            </a:r>
          </a:p>
          <a:p>
            <a:pPr marL="0" indent="0">
              <a:buNone/>
            </a:pP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4</a:t>
            </a:fld>
            <a:endParaRPr lang="de-DE"/>
          </a:p>
        </p:txBody>
      </p:sp>
    </p:spTree>
    <p:extLst>
      <p:ext uri="{BB962C8B-B14F-4D97-AF65-F5344CB8AC3E}">
        <p14:creationId xmlns:p14="http://schemas.microsoft.com/office/powerpoint/2010/main" val="4935287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sz="3600" b="1"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5</a:t>
            </a:fld>
            <a:endParaRPr lang="de-DE"/>
          </a:p>
        </p:txBody>
      </p:sp>
    </p:spTree>
    <p:extLst>
      <p:ext uri="{BB962C8B-B14F-4D97-AF65-F5344CB8AC3E}">
        <p14:creationId xmlns:p14="http://schemas.microsoft.com/office/powerpoint/2010/main" val="40104905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2. Unser Thema</a:t>
            </a:r>
            <a:endParaRPr lang="de-DE" dirty="0"/>
          </a:p>
        </p:txBody>
      </p:sp>
      <p:sp>
        <p:nvSpPr>
          <p:cNvPr id="3" name="Textplatzhalter 2"/>
          <p:cNvSpPr>
            <a:spLocks noGrp="1"/>
          </p:cNvSpPr>
          <p:nvPr>
            <p:ph type="body" sz="quarter" idx="10"/>
          </p:nvPr>
        </p:nvSpPr>
        <p:spPr>
          <a:xfrm>
            <a:off x="381000" y="1772816"/>
            <a:ext cx="8382000" cy="1428083"/>
          </a:xfrm>
        </p:spPr>
        <p:txBody>
          <a:bodyPr/>
          <a:lstStyle/>
          <a:p>
            <a:r>
              <a:rPr lang="de-DE" dirty="0" smtClean="0"/>
              <a:t>Einführung des Themas</a:t>
            </a:r>
          </a:p>
          <a:p>
            <a:pPr marL="0" indent="0">
              <a:buNone/>
            </a:pPr>
            <a:r>
              <a:rPr lang="de-DE" dirty="0" smtClean="0"/>
              <a:t>-&gt; Worum geht es in dem Projekt? Warum dieses Thema? Welche Technologien?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6</a:t>
            </a:fld>
            <a:endParaRPr lang="de-DE"/>
          </a:p>
        </p:txBody>
      </p:sp>
    </p:spTree>
    <p:extLst>
      <p:ext uri="{BB962C8B-B14F-4D97-AF65-F5344CB8AC3E}">
        <p14:creationId xmlns:p14="http://schemas.microsoft.com/office/powerpoint/2010/main" val="42837852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sz="3600" b="1"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7</a:t>
            </a:fld>
            <a:endParaRPr lang="de-DE"/>
          </a:p>
        </p:txBody>
      </p:sp>
    </p:spTree>
    <p:extLst>
      <p:ext uri="{BB962C8B-B14F-4D97-AF65-F5344CB8AC3E}">
        <p14:creationId xmlns:p14="http://schemas.microsoft.com/office/powerpoint/2010/main" val="9632956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4050340"/>
          </a:xfrm>
        </p:spPr>
        <p:txBody>
          <a:bodyPr/>
          <a:lstStyle/>
          <a:p>
            <a:pPr marL="0" indent="0">
              <a:buNone/>
            </a:pPr>
            <a:r>
              <a:rPr lang="de-DE" sz="1600" b="1" dirty="0" smtClean="0"/>
              <a:t>Anforderungen/ Pflichtenheft: Was hatten Sie sich vorgenommen? Was war optional?</a:t>
            </a:r>
          </a:p>
          <a:p>
            <a:pPr marL="0" indent="0">
              <a:buNone/>
            </a:pPr>
            <a:r>
              <a:rPr lang="de-DE" sz="1400" i="1" dirty="0" smtClean="0"/>
              <a:t>Funktionen</a:t>
            </a:r>
            <a:r>
              <a:rPr lang="de-DE" sz="1400" dirty="0" smtClean="0"/>
              <a:t>:</a:t>
            </a:r>
            <a:endParaRPr lang="de-DE" sz="1400" dirty="0"/>
          </a:p>
          <a:p>
            <a:pPr marL="0" indent="0">
              <a:buNone/>
            </a:pPr>
            <a:r>
              <a:rPr lang="de-DE" sz="1400" dirty="0"/>
              <a:t>- beim Öffnen der Seite Anzeige der Beiträge, Kommentare aufklappbar</a:t>
            </a:r>
            <a:br>
              <a:rPr lang="de-DE" sz="1400" dirty="0"/>
            </a:br>
            <a:r>
              <a:rPr lang="de-DE" sz="1400" dirty="0"/>
              <a:t>- Erfassen von neuen Blog-Einträgen</a:t>
            </a:r>
          </a:p>
          <a:p>
            <a:pPr marL="0" indent="0">
              <a:buNone/>
            </a:pPr>
            <a:r>
              <a:rPr lang="de-DE" sz="1400" dirty="0"/>
              <a:t>- Kommentar-Funktion</a:t>
            </a:r>
          </a:p>
          <a:p>
            <a:pPr marL="0" indent="0">
              <a:buNone/>
            </a:pPr>
            <a:r>
              <a:rPr lang="de-DE" sz="1400" dirty="0"/>
              <a:t>- Speichern der Beiträge &amp; Kommentare in einer Datenbank</a:t>
            </a:r>
          </a:p>
          <a:p>
            <a:pPr marL="0" indent="0">
              <a:buNone/>
            </a:pPr>
            <a:r>
              <a:rPr lang="de-DE" sz="1400" dirty="0"/>
              <a:t>- Hitcounter</a:t>
            </a:r>
            <a:br>
              <a:rPr lang="de-DE" sz="1400" dirty="0"/>
            </a:br>
            <a:endParaRPr lang="de-DE" sz="1400" dirty="0"/>
          </a:p>
          <a:p>
            <a:pPr marL="0" indent="0">
              <a:buNone/>
            </a:pPr>
            <a:r>
              <a:rPr lang="de-DE" sz="1400" i="1" dirty="0" err="1"/>
              <a:t>nice</a:t>
            </a:r>
            <a:r>
              <a:rPr lang="de-DE" sz="1400" i="1" dirty="0"/>
              <a:t> </a:t>
            </a:r>
            <a:r>
              <a:rPr lang="de-DE" sz="1400" i="1" dirty="0" err="1"/>
              <a:t>to</a:t>
            </a:r>
            <a:r>
              <a:rPr lang="de-DE" sz="1400" i="1" dirty="0"/>
              <a:t> </a:t>
            </a:r>
            <a:r>
              <a:rPr lang="de-DE" sz="1400" i="1" dirty="0" err="1"/>
              <a:t>have</a:t>
            </a:r>
            <a:r>
              <a:rPr lang="de-DE" sz="1400" i="1" dirty="0"/>
              <a:t> (wenn die Zeit reicht):</a:t>
            </a:r>
            <a:endParaRPr lang="de-DE" sz="1400" dirty="0"/>
          </a:p>
          <a:p>
            <a:pPr marL="0" indent="0">
              <a:buNone/>
            </a:pPr>
            <a:r>
              <a:rPr lang="de-DE" sz="1400" dirty="0"/>
              <a:t>- Sprachfiles hinterlegen: Switch zwischen Deutsch &amp; Englisch (nur harte Seiteninhalte) ermöglichen</a:t>
            </a:r>
          </a:p>
          <a:p>
            <a:pPr marL="0" indent="0">
              <a:buNone/>
            </a:pPr>
            <a:r>
              <a:rPr lang="de-DE" sz="1400" dirty="0"/>
              <a:t>- Einbinden von Bildern in die Beiträge</a:t>
            </a:r>
            <a:br>
              <a:rPr lang="de-DE" sz="1400" dirty="0"/>
            </a:br>
            <a:r>
              <a:rPr lang="de-DE" sz="1400" dirty="0"/>
              <a:t/>
            </a:r>
            <a:br>
              <a:rPr lang="de-DE" sz="1400" dirty="0"/>
            </a:br>
            <a:endParaRPr lang="de-DE" sz="1400" dirty="0"/>
          </a:p>
          <a:p>
            <a:pPr marL="0" indent="0">
              <a:buNone/>
            </a:pPr>
            <a:r>
              <a:rPr lang="de-DE" sz="1400" i="1" dirty="0"/>
              <a:t>Abgrenzungskriterien:</a:t>
            </a:r>
            <a:endParaRPr lang="de-DE" sz="1400" dirty="0"/>
          </a:p>
          <a:p>
            <a:pPr marL="0" indent="0">
              <a:buNone/>
            </a:pPr>
            <a:r>
              <a:rPr lang="de-DE" sz="1400" dirty="0"/>
              <a:t>- kein Editieren von Einträgen</a:t>
            </a:r>
          </a:p>
          <a:p>
            <a:pPr marL="0" indent="0">
              <a:buNone/>
            </a:pPr>
            <a:r>
              <a:rPr lang="de-DE" sz="1400" dirty="0"/>
              <a:t>- kein Löschen von Einträgen</a:t>
            </a:r>
          </a:p>
          <a:p>
            <a:pPr marL="0" indent="0">
              <a:buNone/>
            </a:pPr>
            <a:r>
              <a:rPr lang="de-DE" sz="1400" dirty="0"/>
              <a:t>- keine Benutzerverwaltung</a:t>
            </a:r>
          </a:p>
          <a:p>
            <a:pPr marL="0" indent="0">
              <a:buNone/>
            </a:pPr>
            <a:r>
              <a:rPr lang="de-DE" sz="1400" dirty="0"/>
              <a:t>- keine </a:t>
            </a:r>
            <a:r>
              <a:rPr lang="de-DE" sz="1400" dirty="0" smtClean="0"/>
              <a:t>Suchfunktion</a:t>
            </a:r>
            <a:endParaRPr lang="de-DE" sz="14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8</a:t>
            </a:fld>
            <a:endParaRPr lang="de-DE"/>
          </a:p>
        </p:txBody>
      </p:sp>
    </p:spTree>
    <p:extLst>
      <p:ext uri="{BB962C8B-B14F-4D97-AF65-F5344CB8AC3E}">
        <p14:creationId xmlns:p14="http://schemas.microsoft.com/office/powerpoint/2010/main" val="11020191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sz="3600" b="1"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9</a:t>
            </a:fld>
            <a:endParaRPr lang="de-DE"/>
          </a:p>
        </p:txBody>
      </p:sp>
    </p:spTree>
    <p:extLst>
      <p:ext uri="{BB962C8B-B14F-4D97-AF65-F5344CB8AC3E}">
        <p14:creationId xmlns:p14="http://schemas.microsoft.com/office/powerpoint/2010/main" val="1788390056"/>
      </p:ext>
    </p:extLst>
  </p:cSld>
  <p:clrMapOvr>
    <a:masterClrMapping/>
  </p:clrMapOvr>
  <p:transition>
    <p:fade/>
  </p:transition>
</p:sld>
</file>

<file path=ppt/theme/theme1.xml><?xml version="1.0" encoding="utf-8"?>
<a:theme xmlns:a="http://schemas.openxmlformats.org/drawingml/2006/main" name="1_White Template with blue-green Segoe_TP1028678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eiß mit Schriftart &quot;Courier&quot; für Folien, auf denen sich Code befindet">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F83F853-FA01-4B06-983B-0DEE9474D6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Beispielpräsentationsfolien (Design Weiß und Blaugrün)</Template>
  <TotalTime>0</TotalTime>
  <Words>872</Words>
  <Application>Microsoft Office PowerPoint</Application>
  <PresentationFormat>Bildschirmpräsentation (4:3)</PresentationFormat>
  <Paragraphs>199</Paragraphs>
  <Slides>22</Slides>
  <Notes>5</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22</vt:i4>
      </vt:variant>
    </vt:vector>
  </HeadingPairs>
  <TitlesOfParts>
    <vt:vector size="28" baseType="lpstr">
      <vt:lpstr>Arial</vt:lpstr>
      <vt:lpstr>Calibri</vt:lpstr>
      <vt:lpstr>Courier New</vt:lpstr>
      <vt:lpstr>Wingdings</vt:lpstr>
      <vt:lpstr>1_White Template with blue-green Segoe_TP10286786</vt:lpstr>
      <vt:lpstr>Weiß mit Schriftart "Courier" für Folien, auf denen sich Code befindet</vt:lpstr>
      <vt:lpstr>IBT: Essential Blog</vt:lpstr>
      <vt:lpstr>Inhalt</vt:lpstr>
      <vt:lpstr>Inhalt</vt:lpstr>
      <vt:lpstr>1. Das Team</vt:lpstr>
      <vt:lpstr>Inhalt</vt:lpstr>
      <vt:lpstr>2. Unser Thema</vt:lpstr>
      <vt:lpstr>Inhalt</vt:lpstr>
      <vt:lpstr>3. Anforderungen</vt:lpstr>
      <vt:lpstr>Inhalt</vt:lpstr>
      <vt:lpstr>4. Vorgehen</vt:lpstr>
      <vt:lpstr>Inhalt</vt:lpstr>
      <vt:lpstr>5. Herausforderungen</vt:lpstr>
      <vt:lpstr>Inhalt</vt:lpstr>
      <vt:lpstr>6. Ergebnis</vt:lpstr>
      <vt:lpstr>Titel Demo</vt:lpstr>
      <vt:lpstr>Inhalt</vt:lpstr>
      <vt:lpstr>7. Reflektion</vt:lpstr>
      <vt:lpstr>Inhalt</vt:lpstr>
      <vt:lpstr>8. Rückmeldung</vt:lpstr>
      <vt:lpstr>PowerPoint-Vorlage Untertitelfarbe</vt:lpstr>
      <vt:lpstr>Beispiel für ein Balkendiagramm</vt:lpstr>
      <vt:lpstr>Beispiel für ein Kreisdiagramm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IBT: Essential Blog</dc:title>
  <dc:creator>Nadine</dc:creator>
  <cp:keywords/>
  <cp:lastModifiedBy>Nadine</cp:lastModifiedBy>
  <cp:revision>10</cp:revision>
  <dcterms:created xsi:type="dcterms:W3CDTF">2015-01-20T20:45:41Z</dcterms:created>
  <dcterms:modified xsi:type="dcterms:W3CDTF">2015-01-24T11:24:13Z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TC102867869990</vt:lpwstr>
  </property>
</Properties>
</file>