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  <p:sldId id="270" r:id="rId10"/>
    <p:sldId id="271" r:id="rId11"/>
    <p:sldId id="272" r:id="rId12"/>
    <p:sldId id="273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00" autoAdjust="0"/>
  </p:normalViewPr>
  <p:slideViewPr>
    <p:cSldViewPr snapToGrid="0">
      <p:cViewPr varScale="1">
        <p:scale>
          <a:sx n="77" d="100"/>
          <a:sy n="77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B1B-A85F-43ED-A41A-985067DF8577}" type="datetimeFigureOut">
              <a:rPr lang="de-DE" smtClean="0"/>
              <a:pPr/>
              <a:t>09.02.2015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FABD-69C2-49F9-BD91-F05E017FE5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94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28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4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97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5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351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37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5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3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Grundlage</a:t>
            </a:r>
            <a:r>
              <a:rPr lang="de-DE" baseline="0" dirty="0" smtClean="0"/>
              <a:t> der Studie: 17 </a:t>
            </a:r>
            <a:r>
              <a:rPr lang="de-DE" baseline="0" dirty="0" err="1" smtClean="0"/>
              <a:t>Apps</a:t>
            </a:r>
            <a:endParaRPr lang="de-DE" baseline="0" dirty="0" smtClean="0"/>
          </a:p>
          <a:p>
            <a:r>
              <a:rPr lang="de-DE" baseline="0" dirty="0" smtClean="0"/>
              <a:t>Innerhalb eines Tages geknackt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4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5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6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FABD-69C2-49F9-BD91-F05E017FE53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EE47043-14B9-45DE-A7CA-B819D3DB7940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D389-1C4B-4991-9D1B-BD9CD8DAD448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E645-84E4-46C4-8BBB-B45E79B0BDF2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94F-A1C4-4AA8-B240-0E360656DACC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EC2F-D236-4161-B7A9-058AD50973F4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925-6776-418A-B9D5-2FE6DDC7FF5E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1E32-8210-42E1-A5E3-AE4F3B2BA67C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6028-6369-409B-B015-BD4E873D97AE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EEDA-5C8D-4FAD-B380-0B1111C6C6FD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1E69-94FE-46D8-8C9F-233CA2EAF49D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E780-8742-4F41-A7DD-8A533C34BC62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D532-264E-494B-BCB4-085A06E95C4C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452-A4DA-42F9-8E52-EBBBBBF20BDF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EC71-6044-490A-9B40-8B48B52B7377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64E-D461-4420-9A61-69708EA906EF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0798-91BD-41E8-A317-14713D4B5C46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2AA-6B4D-44C1-A4C5-776C8CBEDC88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18F47C-7328-41EC-B5EF-37975657BEDE}" type="datetime1">
              <a:rPr lang="en-US" smtClean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comsoft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elcomsoft.com/WP/BH-EU-2012-WP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50104" y="4810037"/>
            <a:ext cx="9502159" cy="861420"/>
          </a:xfrm>
        </p:spPr>
        <p:txBody>
          <a:bodyPr/>
          <a:lstStyle/>
          <a:p>
            <a:pPr algn="ctr"/>
            <a:r>
              <a:rPr lang="de-DE" dirty="0" smtClean="0"/>
              <a:t>Android-App zur Passwortverwaltung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0" y="1148836"/>
            <a:ext cx="3280449" cy="32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SourceTree</a:t>
            </a:r>
            <a:endParaRPr lang="de-DE" dirty="0" smtClean="0"/>
          </a:p>
          <a:p>
            <a:pPr lvl="1"/>
            <a:r>
              <a:rPr lang="de-DE" dirty="0" smtClean="0"/>
              <a:t>Kostenfrei und übersichtlich</a:t>
            </a:r>
          </a:p>
          <a:p>
            <a:pPr lvl="1"/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kompatibel</a:t>
            </a:r>
          </a:p>
          <a:p>
            <a:pPr lvl="1"/>
            <a:r>
              <a:rPr lang="de-DE" dirty="0" smtClean="0"/>
              <a:t>Visualisierung der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lvl="1"/>
            <a:r>
              <a:rPr lang="de-DE" dirty="0" smtClean="0"/>
              <a:t>Mehrere </a:t>
            </a:r>
            <a:r>
              <a:rPr lang="de-DE" dirty="0" err="1" smtClean="0"/>
              <a:t>Repositories</a:t>
            </a:r>
            <a:r>
              <a:rPr lang="de-DE" dirty="0" smtClean="0"/>
              <a:t> gleichzeitig möglich</a:t>
            </a:r>
          </a:p>
          <a:p>
            <a:pPr lvl="1"/>
            <a:r>
              <a:rPr lang="de-DE" dirty="0" smtClean="0"/>
              <a:t>Anzeige des geänderten Codes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529" y="2603500"/>
            <a:ext cx="4222210" cy="25579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06" y="554655"/>
            <a:ext cx="10835731" cy="57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Android Studio</a:t>
            </a:r>
          </a:p>
          <a:p>
            <a:pPr lvl="1"/>
            <a:r>
              <a:rPr lang="de-DE" dirty="0" smtClean="0"/>
              <a:t>Kostenfreie offizielle IDE zur Android Entwicklung</a:t>
            </a:r>
          </a:p>
          <a:p>
            <a:pPr lvl="1"/>
            <a:r>
              <a:rPr lang="de-DE" dirty="0" smtClean="0"/>
              <a:t>Basiert auf </a:t>
            </a:r>
            <a:r>
              <a:rPr lang="de-DE" dirty="0" err="1" smtClean="0"/>
              <a:t>IntelliJ</a:t>
            </a:r>
            <a:r>
              <a:rPr lang="de-DE" dirty="0" smtClean="0"/>
              <a:t> IDEA IDE</a:t>
            </a:r>
          </a:p>
          <a:p>
            <a:pPr lvl="1"/>
            <a:r>
              <a:rPr lang="de-DE" dirty="0" smtClean="0"/>
              <a:t>Während Projektdurchführung noch im Beta-Status</a:t>
            </a:r>
          </a:p>
          <a:p>
            <a:pPr lvl="1"/>
            <a:r>
              <a:rPr lang="de-DE" dirty="0" smtClean="0"/>
              <a:t>Grafischer GUI-Editor</a:t>
            </a:r>
          </a:p>
          <a:p>
            <a:pPr lvl="1"/>
            <a:r>
              <a:rPr lang="de-DE" dirty="0" smtClean="0"/>
              <a:t>Code-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Integration möglich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39" y="2648963"/>
            <a:ext cx="3096000" cy="2328000"/>
          </a:xfrm>
          <a:prstGeom prst="rect">
            <a:avLst/>
          </a:prstGeom>
        </p:spPr>
      </p:pic>
      <p:pic>
        <p:nvPicPr>
          <p:cNvPr id="10" name="Picture 2" descr="Oberflaeche_gestalt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4" y="667389"/>
            <a:ext cx="10809104" cy="55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9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Gradle</a:t>
            </a:r>
            <a:endParaRPr lang="de-DE" dirty="0" smtClean="0"/>
          </a:p>
          <a:p>
            <a:pPr lvl="1"/>
            <a:r>
              <a:rPr lang="de-DE" dirty="0" smtClean="0"/>
              <a:t>Auslieferung zusammen mit Android Studio</a:t>
            </a:r>
          </a:p>
          <a:p>
            <a:pPr lvl="1"/>
            <a:r>
              <a:rPr lang="de-DE" dirty="0" smtClean="0"/>
              <a:t>Keine Konfiguration notwendig</a:t>
            </a:r>
          </a:p>
          <a:p>
            <a:pPr lvl="1"/>
            <a:r>
              <a:rPr lang="de-DE" dirty="0" smtClean="0"/>
              <a:t>Einstellungsmöglichkeiten über </a:t>
            </a:r>
            <a:r>
              <a:rPr lang="de-DE" dirty="0" err="1" smtClean="0"/>
              <a:t>build.gradle</a:t>
            </a:r>
            <a:r>
              <a:rPr lang="de-DE" dirty="0" smtClean="0"/>
              <a:t>-Datei möglich</a:t>
            </a:r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pPr lvl="1"/>
            <a:r>
              <a:rPr lang="de-DE" dirty="0"/>
              <a:t>Auslieferung zusammen mit Android Studio</a:t>
            </a:r>
          </a:p>
          <a:p>
            <a:pPr lvl="1"/>
            <a:r>
              <a:rPr lang="de-DE" dirty="0" smtClean="0"/>
              <a:t>Android-SDK stellt eigenes </a:t>
            </a:r>
            <a:r>
              <a:rPr lang="de-DE" dirty="0" err="1" smtClean="0"/>
              <a:t>Testpackage</a:t>
            </a:r>
            <a:r>
              <a:rPr lang="de-DE" dirty="0" smtClean="0"/>
              <a:t> </a:t>
            </a:r>
            <a:r>
              <a:rPr lang="de-DE" dirty="0" err="1" smtClean="0"/>
              <a:t>basierent</a:t>
            </a:r>
            <a:r>
              <a:rPr lang="de-DE" dirty="0" smtClean="0"/>
              <a:t> auf </a:t>
            </a:r>
            <a:r>
              <a:rPr lang="de-DE" dirty="0" err="1" smtClean="0"/>
              <a:t>JUnit</a:t>
            </a:r>
            <a:r>
              <a:rPr lang="de-DE" dirty="0" smtClean="0"/>
              <a:t> bereit</a:t>
            </a:r>
          </a:p>
          <a:p>
            <a:pPr lvl="1"/>
            <a:r>
              <a:rPr lang="de-DE" dirty="0" smtClean="0"/>
              <a:t>Ausführung der Tests im </a:t>
            </a:r>
            <a:r>
              <a:rPr lang="de-DE" smtClean="0"/>
              <a:t>Android Emulator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769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6709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Kurze Werkzeugbewertung</a:t>
            </a:r>
          </a:p>
          <a:p>
            <a:r>
              <a:rPr lang="de-DE" dirty="0" smtClean="0"/>
              <a:t>Vorgehen im Team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6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sz="5400" dirty="0" smtClean="0"/>
              <a:t>Noch Fragen?</a:t>
            </a:r>
            <a:endParaRPr lang="de-DE" sz="5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86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2370667"/>
            <a:ext cx="9469503" cy="1822514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78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3"/>
              </a:rPr>
              <a:t>www.elcomsoft.com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www.elcomsoft.com/WP/BH-EU-2012-WP.pdf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169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Motivation (Lukas)</a:t>
            </a:r>
            <a:endParaRPr lang="de-DE" dirty="0" smtClean="0"/>
          </a:p>
          <a:p>
            <a:r>
              <a:rPr lang="de-DE" dirty="0" smtClean="0"/>
              <a:t>Konzept (Michael)</a:t>
            </a:r>
          </a:p>
          <a:p>
            <a:r>
              <a:rPr lang="de-DE" dirty="0" smtClean="0"/>
              <a:t>Werkzeugeinsatz (Sebastian)</a:t>
            </a:r>
          </a:p>
          <a:p>
            <a:r>
              <a:rPr lang="de-DE" dirty="0" smtClean="0"/>
              <a:t>Demo (Lukas)</a:t>
            </a:r>
          </a:p>
          <a:p>
            <a:r>
              <a:rPr lang="de-DE" dirty="0" smtClean="0"/>
              <a:t>Reflexion (Nadine)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324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622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Zunehmender Gefahrenanstieg</a:t>
            </a:r>
          </a:p>
          <a:p>
            <a:pPr lvl="1"/>
            <a:r>
              <a:rPr lang="de-DE" dirty="0" err="1" smtClean="0"/>
              <a:t>Brute</a:t>
            </a:r>
            <a:r>
              <a:rPr lang="de-DE" dirty="0" smtClean="0"/>
              <a:t> Force Angriffe sind durch eingeschränkten Schlüsselraum und zunehmende Rechenkapazität immer schneller</a:t>
            </a:r>
          </a:p>
          <a:p>
            <a:pPr lvl="1"/>
            <a:r>
              <a:rPr lang="de-DE" dirty="0" smtClean="0"/>
              <a:t>Rechenkapazität lässt sich schon heute durch </a:t>
            </a:r>
            <a:r>
              <a:rPr lang="de-DE" dirty="0" err="1" smtClean="0"/>
              <a:t>Cloud</a:t>
            </a:r>
            <a:r>
              <a:rPr lang="de-DE" dirty="0" smtClean="0"/>
              <a:t> Computing flexibel </a:t>
            </a:r>
            <a:r>
              <a:rPr lang="de-DE" dirty="0" err="1" smtClean="0"/>
              <a:t>dazubuchen</a:t>
            </a:r>
            <a:endParaRPr lang="de-DE" dirty="0" smtClean="0"/>
          </a:p>
          <a:p>
            <a:pPr lvl="1"/>
            <a:r>
              <a:rPr lang="de-DE" dirty="0" smtClean="0"/>
              <a:t>Durch gezielte Angriffe erhöht sich das Risiko weiter (Wörterbuchangriff)</a:t>
            </a:r>
          </a:p>
          <a:p>
            <a:pPr lvl="1"/>
            <a:r>
              <a:rPr lang="de-DE" dirty="0" smtClean="0"/>
              <a:t>Untersuchungen haben ergeben, dass 40 % aller geschäftlich genutzten Passwörter in Wörterbüchern zu finden sind</a:t>
            </a:r>
          </a:p>
          <a:p>
            <a:r>
              <a:rPr lang="de-DE" dirty="0" smtClean="0"/>
              <a:t>Studie zeigt, dass konventionelle Passwort Manager </a:t>
            </a:r>
            <a:r>
              <a:rPr lang="de-DE" dirty="0" err="1" smtClean="0"/>
              <a:t>Apps</a:t>
            </a:r>
            <a:r>
              <a:rPr lang="de-DE" dirty="0" smtClean="0"/>
              <a:t> ausnahmslos in kurzer Zeit geknackt werden können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Schwächen konventioneller Passwort Manager</a:t>
            </a:r>
          </a:p>
          <a:p>
            <a:pPr lvl="1"/>
            <a:r>
              <a:rPr lang="de-DE" dirty="0" smtClean="0"/>
              <a:t>Rückmeldung an den Angreifer zur Korrektheit des Passworts</a:t>
            </a:r>
          </a:p>
          <a:p>
            <a:r>
              <a:rPr lang="de-DE" dirty="0" smtClean="0"/>
              <a:t>Der Clou</a:t>
            </a:r>
          </a:p>
          <a:p>
            <a:pPr lvl="1"/>
            <a:r>
              <a:rPr lang="de-DE" dirty="0" smtClean="0"/>
              <a:t>Unabhängig der Korrektheit des Passworts werden die verwalteten Passwörter mit diesem Schlüssel entschlüsselt</a:t>
            </a:r>
          </a:p>
          <a:p>
            <a:pPr lvl="1"/>
            <a:r>
              <a:rPr lang="de-DE" dirty="0" smtClean="0"/>
              <a:t>So erhält der Angreifer keine Rückmeldung zur Korrektheit des Passworts und weiß nicht ob der Angriff erfolgreich war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Korrektes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smtClean="0"/>
              <a:t>Top </a:t>
            </a:r>
            <a:r>
              <a:rPr lang="de-DE" dirty="0" err="1" smtClean="0"/>
              <a:t>secret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3074" name="Picture 2" descr="http://www.clker.com/cliparts/W/X/S/3/C/f/safe-m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75" y="2642054"/>
            <a:ext cx="2400300" cy="283845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762000" y="3494315"/>
            <a:ext cx="2547257" cy="838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Falsches Passwort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6389914" y="3483430"/>
            <a:ext cx="2547257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6" name="Picture 4" descr="http://www.clker.com/cliparts/b/W/B/r/n/A/yellow-sticky-m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10452" y="3015341"/>
            <a:ext cx="2332966" cy="2169659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9688287" y="3211285"/>
            <a:ext cx="16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Passwort:</a:t>
            </a:r>
          </a:p>
          <a:p>
            <a:endParaRPr lang="de-DE" dirty="0" smtClean="0"/>
          </a:p>
          <a:p>
            <a:r>
              <a:rPr lang="de-DE" dirty="0" err="1" smtClean="0"/>
              <a:t>Jmn</a:t>
            </a:r>
            <a:r>
              <a:rPr lang="de-DE" dirty="0" smtClean="0"/>
              <a:t> </a:t>
            </a:r>
            <a:r>
              <a:rPr lang="de-DE" dirty="0" err="1" smtClean="0"/>
              <a:t>fgpdfk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/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 smtClean="0"/>
              <a:t>SourceTree</a:t>
            </a:r>
            <a:endParaRPr lang="de-DE" dirty="0" smtClean="0"/>
          </a:p>
          <a:p>
            <a:r>
              <a:rPr lang="de-DE" dirty="0" smtClean="0"/>
              <a:t>Android Studio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UnitTesting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0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smtClean="0"/>
              <a:t>Dezentrale Speicherung</a:t>
            </a:r>
          </a:p>
          <a:p>
            <a:pPr lvl="1"/>
            <a:r>
              <a:rPr lang="de-DE" dirty="0" smtClean="0"/>
              <a:t>Einfache Möglichkeit </a:t>
            </a:r>
            <a:r>
              <a:rPr lang="de-DE" dirty="0" err="1" smtClean="0"/>
              <a:t>Branches</a:t>
            </a:r>
            <a:r>
              <a:rPr lang="de-DE" dirty="0" smtClean="0"/>
              <a:t> zu bilden</a:t>
            </a:r>
            <a:endParaRPr lang="de-DE" dirty="0" smtClean="0"/>
          </a:p>
          <a:p>
            <a:pPr lvl="1"/>
            <a:r>
              <a:rPr lang="de-DE" dirty="0" smtClean="0"/>
              <a:t>Für ¾ der Gruppe neu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Kostenfrei</a:t>
            </a:r>
          </a:p>
          <a:p>
            <a:pPr lvl="1"/>
            <a:r>
              <a:rPr lang="de-DE" dirty="0" smtClean="0"/>
              <a:t>Einfach und zentral</a:t>
            </a:r>
          </a:p>
          <a:p>
            <a:pPr lvl="1"/>
            <a:r>
              <a:rPr lang="de-DE" dirty="0" smtClean="0"/>
              <a:t>Unterstützung durch viele Tools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92" y="5909733"/>
            <a:ext cx="827314" cy="82731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72650" y="6156167"/>
            <a:ext cx="1087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13.02.2015  |  Software Engineering I  |  Nadine Feldmann, Lukas Huwe, Michael Kerkhoff, Sebastian Ochtrup</a:t>
            </a:r>
            <a:endParaRPr lang="de-DE" sz="1600" dirty="0"/>
          </a:p>
        </p:txBody>
      </p:sp>
      <p:pic>
        <p:nvPicPr>
          <p:cNvPr id="1026" name="Picture 2" descr="http://git-scm.com/images/logo%40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40" y="242488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29" y="4184677"/>
            <a:ext cx="2686611" cy="7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595</Words>
  <Application>Microsoft Office PowerPoint</Application>
  <PresentationFormat>Breitbild</PresentationFormat>
  <Paragraphs>129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Ion-Sitzungssaal</vt:lpstr>
      <vt:lpstr>PowerPoint-Präsentation</vt:lpstr>
      <vt:lpstr>Inhalt</vt:lpstr>
      <vt:lpstr>Motivation</vt:lpstr>
      <vt:lpstr>Konzept</vt:lpstr>
      <vt:lpstr>Konzept</vt:lpstr>
      <vt:lpstr>Konzept</vt:lpstr>
      <vt:lpstr>Konzept</vt:lpstr>
      <vt:lpstr>Werkzeugeinsatz</vt:lpstr>
      <vt:lpstr>Werkzeugeinsatz</vt:lpstr>
      <vt:lpstr>Werkzeugeinsatz</vt:lpstr>
      <vt:lpstr>Werkzeugeinsatz</vt:lpstr>
      <vt:lpstr>Werkzeugeinsatz</vt:lpstr>
      <vt:lpstr>Demo</vt:lpstr>
      <vt:lpstr>Reflexion</vt:lpstr>
      <vt:lpstr>Noch Fragen?</vt:lpstr>
      <vt:lpstr>Vielen Dank für eure Aufmerksamkeit!</vt:lpstr>
      <vt:lpstr>Quellen</vt:lpstr>
    </vt:vector>
  </TitlesOfParts>
  <Company>d.velop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Ochtrup Sebastian</dc:creator>
  <cp:lastModifiedBy>Ochtrup Sebastian</cp:lastModifiedBy>
  <cp:revision>25</cp:revision>
  <dcterms:created xsi:type="dcterms:W3CDTF">2015-02-06T08:28:16Z</dcterms:created>
  <dcterms:modified xsi:type="dcterms:W3CDTF">2015-02-09T21:00:24Z</dcterms:modified>
</cp:coreProperties>
</file>