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85" r:id="rId4"/>
    <p:sldId id="286" r:id="rId5"/>
    <p:sldId id="259" r:id="rId6"/>
    <p:sldId id="266" r:id="rId7"/>
    <p:sldId id="268" r:id="rId8"/>
    <p:sldId id="269" r:id="rId9"/>
    <p:sldId id="260" r:id="rId10"/>
    <p:sldId id="270" r:id="rId11"/>
    <p:sldId id="271" r:id="rId12"/>
    <p:sldId id="272" r:id="rId13"/>
    <p:sldId id="273" r:id="rId14"/>
    <p:sldId id="261" r:id="rId15"/>
    <p:sldId id="280" r:id="rId16"/>
    <p:sldId id="281" r:id="rId17"/>
    <p:sldId id="282" r:id="rId18"/>
    <p:sldId id="283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81647" autoAdjust="0"/>
  </p:normalViewPr>
  <p:slideViewPr>
    <p:cSldViewPr snapToGrid="0">
      <p:cViewPr varScale="1">
        <p:scale>
          <a:sx n="72" d="100"/>
          <a:sy n="72" d="100"/>
        </p:scale>
        <p:origin x="96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8B1B-A85F-43ED-A41A-985067DF8577}" type="datetimeFigureOut">
              <a:rPr lang="de-DE" smtClean="0"/>
              <a:pPr/>
              <a:t>13.02.2015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1FABD-69C2-49F9-BD91-F05E017FE5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64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+ Gute Unterstützung im normalen Ablauf des </a:t>
            </a:r>
            <a:r>
              <a:rPr lang="de-DE" dirty="0" err="1" smtClean="0"/>
              <a:t>Git</a:t>
            </a:r>
            <a:r>
              <a:rPr lang="de-DE" dirty="0" smtClean="0"/>
              <a:t>-Servers</a:t>
            </a:r>
          </a:p>
          <a:p>
            <a:pPr marL="0" indent="0">
              <a:buNone/>
            </a:pPr>
            <a:r>
              <a:rPr lang="de-DE" dirty="0" smtClean="0"/>
              <a:t>- Keine </a:t>
            </a:r>
            <a:r>
              <a:rPr lang="de-DE" dirty="0" err="1" smtClean="0"/>
              <a:t>Merge</a:t>
            </a:r>
            <a:r>
              <a:rPr lang="de-DE" dirty="0" smtClean="0"/>
              <a:t>-Funktion</a:t>
            </a:r>
          </a:p>
          <a:p>
            <a:pPr marL="0" indent="0">
              <a:buNone/>
            </a:pPr>
            <a:r>
              <a:rPr lang="de-DE" dirty="0" smtClean="0"/>
              <a:t>- Mögliche </a:t>
            </a:r>
            <a:r>
              <a:rPr lang="de-DE" dirty="0" err="1" smtClean="0"/>
              <a:t>Pulls</a:t>
            </a:r>
            <a:r>
              <a:rPr lang="de-DE" dirty="0" smtClean="0"/>
              <a:t> nicht immer angezeigt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24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Android Studio:</a:t>
            </a:r>
          </a:p>
          <a:p>
            <a:pPr marL="0" indent="0">
              <a:buNone/>
            </a:pPr>
            <a:r>
              <a:rPr lang="de-DE" dirty="0" smtClean="0"/>
              <a:t>+ Emulator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kein separates Android-Gerät für Debugging nötig</a:t>
            </a:r>
          </a:p>
          <a:p>
            <a:pPr marL="0" indent="0">
              <a:buNone/>
            </a:pPr>
            <a:r>
              <a:rPr lang="de-DE" dirty="0" smtClean="0"/>
              <a:t>+ Gradle-Integration</a:t>
            </a:r>
          </a:p>
          <a:p>
            <a:pPr marL="0" indent="0">
              <a:buNone/>
            </a:pPr>
            <a:r>
              <a:rPr lang="de-DE" dirty="0" smtClean="0"/>
              <a:t>+ Intuitive, komfortable Oberfläche</a:t>
            </a:r>
          </a:p>
          <a:p>
            <a:pPr marL="0" indent="0">
              <a:buNone/>
            </a:pPr>
            <a:r>
              <a:rPr lang="de-DE" dirty="0" smtClean="0"/>
              <a:t>+ Umfangreicher Codeeditor</a:t>
            </a:r>
          </a:p>
          <a:p>
            <a:pPr marL="0" indent="0">
              <a:buNone/>
            </a:pPr>
            <a:r>
              <a:rPr lang="de-DE" dirty="0" smtClean="0"/>
              <a:t>- Update: ohne Hinweis auch Gradle-Update</a:t>
            </a:r>
          </a:p>
          <a:p>
            <a:pPr marL="0" indent="0">
              <a:buNone/>
            </a:pPr>
            <a:r>
              <a:rPr lang="de-DE" dirty="0" smtClean="0"/>
              <a:t>- Erstellung der Benutzeroberfläche relativ kompliziert (korrekte relative Ausrichtung auf verschiedenen Geräten)</a:t>
            </a:r>
          </a:p>
          <a:p>
            <a:pPr marL="0" indent="0">
              <a:buNone/>
            </a:pPr>
            <a:r>
              <a:rPr lang="de-DE" dirty="0" smtClean="0"/>
              <a:t>- Emulator sehr langsam, Konfiguration komplex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289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Gradle:</a:t>
            </a:r>
          </a:p>
          <a:p>
            <a:pPr marL="0" indent="0">
              <a:buNone/>
            </a:pPr>
            <a:r>
              <a:rPr lang="de-DE" dirty="0" smtClean="0"/>
              <a:t>+ Funktionierte von Anfang an</a:t>
            </a:r>
          </a:p>
          <a:p>
            <a:pPr marL="0" indent="0">
              <a:buNone/>
            </a:pPr>
            <a:r>
              <a:rPr lang="de-DE" dirty="0" smtClean="0"/>
              <a:t>+ Mit Android Studio sehr pflegeleicht</a:t>
            </a:r>
          </a:p>
          <a:p>
            <a:pPr marL="0" indent="0">
              <a:buNone/>
            </a:pPr>
            <a:r>
              <a:rPr lang="de-DE" dirty="0" smtClean="0"/>
              <a:t>- Nur Update sehr ärgerlich &amp; zeitraubend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+ Implementierte Modultests sehr schnell konfiguriert</a:t>
            </a:r>
          </a:p>
          <a:p>
            <a:pPr marL="0" indent="0">
              <a:buNone/>
            </a:pPr>
            <a:r>
              <a:rPr lang="de-DE" dirty="0" smtClean="0"/>
              <a:t>+ Unterstützung des Android Studios sehr gut &amp; übersichtlich</a:t>
            </a:r>
          </a:p>
          <a:p>
            <a:pPr marL="0" indent="0">
              <a:buNone/>
            </a:pPr>
            <a:r>
              <a:rPr lang="de-DE" dirty="0" smtClean="0"/>
              <a:t>- Notwendigkeit des Emulators verlangsamt Testdurchlauf &amp; mindert die Motivation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146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797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737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275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681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351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73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923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15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60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Zunehmender Gefahrenanstieg</a:t>
            </a:r>
          </a:p>
          <a:p>
            <a:pPr lvl="1">
              <a:buFontTx/>
              <a:buChar char="-"/>
            </a:pPr>
            <a:r>
              <a:rPr lang="de-DE" dirty="0" err="1" smtClean="0"/>
              <a:t>Brute</a:t>
            </a:r>
            <a:r>
              <a:rPr lang="de-DE" dirty="0" smtClean="0"/>
              <a:t> Force Angriffe:</a:t>
            </a:r>
            <a:r>
              <a:rPr lang="de-DE" baseline="0" dirty="0" smtClean="0"/>
              <a:t> E</a:t>
            </a:r>
            <a:r>
              <a:rPr lang="de-DE" dirty="0" smtClean="0"/>
              <a:t>ingeschränkter Schlüsselraum und zunehmende Rechenkapazität</a:t>
            </a:r>
          </a:p>
          <a:p>
            <a:pPr lvl="1">
              <a:buFontTx/>
              <a:buChar char="-"/>
            </a:pPr>
            <a:r>
              <a:rPr lang="de-DE" dirty="0" err="1" smtClean="0"/>
              <a:t>Cloud</a:t>
            </a:r>
            <a:r>
              <a:rPr lang="de-DE" dirty="0" smtClean="0"/>
              <a:t> Computing: Rechenkapazität flexibel </a:t>
            </a:r>
            <a:r>
              <a:rPr lang="de-DE" dirty="0" err="1" smtClean="0"/>
              <a:t>dazubuchbar</a:t>
            </a:r>
            <a:endParaRPr lang="de-DE" dirty="0" smtClean="0"/>
          </a:p>
          <a:p>
            <a:pPr lvl="1">
              <a:buFontTx/>
              <a:buChar char="-"/>
            </a:pPr>
            <a:r>
              <a:rPr lang="de-DE" dirty="0" smtClean="0"/>
              <a:t>Wörterbuchangriff:</a:t>
            </a:r>
            <a:r>
              <a:rPr lang="de-DE" baseline="0" dirty="0" smtClean="0"/>
              <a:t> Gezielter Angriff (Standardpasswörter, wie „Passwort“, „Geheim“, …)</a:t>
            </a:r>
          </a:p>
          <a:p>
            <a:pPr lvl="1">
              <a:buFontTx/>
              <a:buChar char="-"/>
            </a:pPr>
            <a:r>
              <a:rPr lang="de-DE" baseline="0" dirty="0" smtClean="0"/>
              <a:t>Studie: 40% in Wörterbüchern auffindbar (Nicht nur Privatpersonen sondern auch Unternehmungen !)</a:t>
            </a:r>
          </a:p>
          <a:p>
            <a:pPr lvl="0">
              <a:buFontTx/>
              <a:buChar char="-"/>
            </a:pPr>
            <a:r>
              <a:rPr lang="de-DE" dirty="0" smtClean="0"/>
              <a:t>Studie:</a:t>
            </a:r>
            <a:r>
              <a:rPr lang="de-DE" baseline="0" dirty="0" smtClean="0"/>
              <a:t> 17 </a:t>
            </a:r>
            <a:r>
              <a:rPr lang="de-DE" baseline="0" dirty="0" err="1" smtClean="0"/>
              <a:t>Apps</a:t>
            </a:r>
            <a:r>
              <a:rPr lang="de-DE" baseline="0" dirty="0" smtClean="0"/>
              <a:t> innerhalb eines Tages geknackt</a:t>
            </a:r>
          </a:p>
          <a:p>
            <a:pPr lvl="1">
              <a:buFontTx/>
              <a:buChar char="-"/>
            </a:pPr>
            <a:r>
              <a:rPr lang="de-DE" baseline="0" dirty="0" smtClean="0"/>
              <a:t> Hohe Relevanz durch Zugangsdaten für Online Banking, Amazon,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Schwächen konventioneller Passwort Manager</a:t>
            </a:r>
          </a:p>
          <a:p>
            <a:pPr lvl="1">
              <a:buFontTx/>
              <a:buChar char="-"/>
            </a:pPr>
            <a:r>
              <a:rPr lang="de-DE" dirty="0" smtClean="0"/>
              <a:t>Rückmeldung an den Angreifer zur Korrektheit des Passworts</a:t>
            </a:r>
          </a:p>
          <a:p>
            <a:pPr lvl="0">
              <a:buFontTx/>
              <a:buChar char="-"/>
            </a:pPr>
            <a:r>
              <a:rPr lang="de-DE" dirty="0" smtClean="0"/>
              <a:t>Der Clou</a:t>
            </a:r>
          </a:p>
          <a:p>
            <a:pPr lvl="1">
              <a:buFontTx/>
              <a:buChar char="-"/>
            </a:pPr>
            <a:r>
              <a:rPr lang="de-DE" dirty="0" smtClean="0"/>
              <a:t>Keine</a:t>
            </a:r>
            <a:r>
              <a:rPr lang="de-DE" baseline="0" dirty="0" smtClean="0"/>
              <a:t> Rückmeldung: Angreifer weiß nicht ob Angriff erfolgreich war</a:t>
            </a:r>
          </a:p>
          <a:p>
            <a:pPr lvl="1">
              <a:buFontTx/>
              <a:buChar char="-"/>
            </a:pPr>
            <a:r>
              <a:rPr lang="de-DE" baseline="0" dirty="0" err="1" smtClean="0"/>
              <a:t>Entschlüsslung</a:t>
            </a:r>
            <a:r>
              <a:rPr lang="de-DE" baseline="0" dirty="0" smtClean="0"/>
              <a:t>: In jedem Fall mit dem (ggfs. falschen) Schlüssel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Hinterlegte Passwörter </a:t>
            </a:r>
            <a:r>
              <a:rPr lang="de-DE" dirty="0" err="1" smtClean="0"/>
              <a:t>optimalerweise</a:t>
            </a:r>
            <a:r>
              <a:rPr lang="de-DE" dirty="0" smtClean="0"/>
              <a:t> kryptisch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5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46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EE47043-14B9-45DE-A7CA-B819D3DB7940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D389-1C4B-4991-9D1B-BD9CD8DAD448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E645-84E4-46C4-8BBB-B45E79B0BDF2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094F-A1C4-4AA8-B240-0E360656DACC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EC2F-D236-4161-B7A9-058AD50973F4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925-6776-418A-B9D5-2FE6DDC7FF5E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E32-8210-42E1-A5E3-AE4F3B2BA67C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6028-6369-409B-B015-BD4E873D97AE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EEDA-5C8D-4FAD-B380-0B1111C6C6FD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1E69-94FE-46D8-8C9F-233CA2EAF49D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E780-8742-4F41-A7DD-8A533C34BC62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D532-264E-494B-BCB4-085A06E95C4C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452-A4DA-42F9-8E52-EBBBBBF20BDF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EC71-6044-490A-9B40-8B48B52B7377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64E-D461-4420-9A61-69708EA906EF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0798-91BD-41E8-A317-14713D4B5C46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92AA-6B4D-44C1-A4C5-776C8CBEDC88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18F47C-7328-41EC-B5EF-37975657BEDE}" type="datetime1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comsoft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elcomsoft.com/WP/BH-EU-2012-WP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0104" y="4810037"/>
            <a:ext cx="9502159" cy="861420"/>
          </a:xfrm>
        </p:spPr>
        <p:txBody>
          <a:bodyPr/>
          <a:lstStyle/>
          <a:p>
            <a:pPr algn="ctr"/>
            <a:r>
              <a:rPr lang="de-DE" dirty="0" smtClean="0"/>
              <a:t>Android-App zur Passwortverwaltung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60" y="1148836"/>
            <a:ext cx="3280449" cy="32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smtClean="0"/>
              <a:t>Dezentrale Speicherung</a:t>
            </a:r>
          </a:p>
          <a:p>
            <a:pPr lvl="1"/>
            <a:r>
              <a:rPr lang="de-DE" dirty="0" smtClean="0"/>
              <a:t>Einfache Möglichkeit </a:t>
            </a:r>
            <a:r>
              <a:rPr lang="de-DE" dirty="0" err="1" smtClean="0"/>
              <a:t>Branches</a:t>
            </a:r>
            <a:r>
              <a:rPr lang="de-DE" dirty="0" smtClean="0"/>
              <a:t> zu bilden</a:t>
            </a:r>
          </a:p>
          <a:p>
            <a:pPr lvl="1"/>
            <a:r>
              <a:rPr lang="de-DE" dirty="0" smtClean="0"/>
              <a:t>Für ¾ der Gruppe neu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Kostenfrei</a:t>
            </a:r>
          </a:p>
          <a:p>
            <a:pPr lvl="1"/>
            <a:r>
              <a:rPr lang="de-DE" dirty="0" smtClean="0"/>
              <a:t>Einfach und zentral</a:t>
            </a:r>
          </a:p>
          <a:p>
            <a:pPr lvl="1"/>
            <a:r>
              <a:rPr lang="de-DE" dirty="0" smtClean="0"/>
              <a:t>Unterstützung durch viele Tools</a:t>
            </a:r>
          </a:p>
          <a:p>
            <a:pPr lvl="1"/>
            <a:r>
              <a:rPr lang="de-DE" dirty="0" smtClean="0"/>
              <a:t>Mitgelieferte </a:t>
            </a:r>
            <a:r>
              <a:rPr lang="de-DE" i="1" dirty="0" err="1" smtClean="0"/>
              <a:t>gitignore</a:t>
            </a:r>
            <a:r>
              <a:rPr lang="de-DE" i="1" dirty="0" smtClean="0"/>
              <a:t>-Files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1026" name="Picture 2" descr="http://git-scm.com/images/logo%40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040" y="242488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29" y="4184677"/>
            <a:ext cx="2686611" cy="7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SourceTree</a:t>
            </a:r>
            <a:endParaRPr lang="de-DE" dirty="0" smtClean="0"/>
          </a:p>
          <a:p>
            <a:pPr lvl="1"/>
            <a:r>
              <a:rPr lang="de-DE" dirty="0" smtClean="0"/>
              <a:t>Kostenfrei und übersichtlich</a:t>
            </a:r>
          </a:p>
          <a:p>
            <a:pPr lvl="1"/>
            <a:r>
              <a:rPr lang="de-DE" dirty="0" smtClean="0"/>
              <a:t>Mit </a:t>
            </a:r>
            <a:r>
              <a:rPr lang="de-DE" dirty="0" err="1" smtClean="0"/>
              <a:t>GitHub</a:t>
            </a:r>
            <a:r>
              <a:rPr lang="de-DE" dirty="0" smtClean="0"/>
              <a:t> kompatibel</a:t>
            </a:r>
          </a:p>
          <a:p>
            <a:pPr lvl="1"/>
            <a:r>
              <a:rPr lang="de-DE" dirty="0" smtClean="0"/>
              <a:t>Visualisierung der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Mehrere </a:t>
            </a:r>
            <a:r>
              <a:rPr lang="de-DE" dirty="0" err="1" smtClean="0"/>
              <a:t>Repositories</a:t>
            </a:r>
            <a:r>
              <a:rPr lang="de-DE" dirty="0" smtClean="0"/>
              <a:t> gleichzeitig möglich</a:t>
            </a:r>
          </a:p>
          <a:p>
            <a:pPr lvl="1"/>
            <a:r>
              <a:rPr lang="de-DE" dirty="0" smtClean="0"/>
              <a:t>Anzeige des geänderten Codes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529" y="2603500"/>
            <a:ext cx="4222210" cy="255792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06" y="554655"/>
            <a:ext cx="10835731" cy="57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Android Studio</a:t>
            </a:r>
          </a:p>
          <a:p>
            <a:pPr marL="742950" lvl="2" indent="-342900"/>
            <a:r>
              <a:rPr lang="de-DE" dirty="0"/>
              <a:t>Kostenfreie offizielle IDE zur Android Entwicklung</a:t>
            </a:r>
          </a:p>
          <a:p>
            <a:pPr marL="742950" lvl="2" indent="-342900"/>
            <a:r>
              <a:rPr lang="de-DE" dirty="0" smtClean="0"/>
              <a:t>Basiert </a:t>
            </a:r>
            <a:r>
              <a:rPr lang="de-DE" dirty="0"/>
              <a:t>auf IntelliJ IDEA</a:t>
            </a:r>
          </a:p>
          <a:p>
            <a:pPr marL="742950" lvl="2" indent="-342900"/>
            <a:r>
              <a:rPr lang="de-DE" dirty="0" smtClean="0"/>
              <a:t>Zu Projektbeginn noch im </a:t>
            </a:r>
            <a:r>
              <a:rPr lang="de-DE" dirty="0"/>
              <a:t>Beta-Status</a:t>
            </a:r>
          </a:p>
          <a:p>
            <a:pPr marL="742950" lvl="2" indent="-342900"/>
            <a:r>
              <a:rPr lang="de-DE" dirty="0"/>
              <a:t>Grafischer GUI-Editor</a:t>
            </a:r>
          </a:p>
          <a:p>
            <a:pPr marL="742950" lvl="2" indent="-342900"/>
            <a:r>
              <a:rPr lang="de-DE" dirty="0"/>
              <a:t>Code-</a:t>
            </a:r>
            <a:r>
              <a:rPr lang="de-DE" dirty="0" err="1"/>
              <a:t>Highlighting</a:t>
            </a:r>
            <a:r>
              <a:rPr lang="de-DE" dirty="0"/>
              <a:t> </a:t>
            </a:r>
          </a:p>
          <a:p>
            <a:pPr marL="742950" lvl="2" indent="-342900"/>
            <a:r>
              <a:rPr lang="de-DE" dirty="0" smtClean="0"/>
              <a:t>Gradle Integration</a:t>
            </a:r>
          </a:p>
          <a:p>
            <a:pPr marL="742950" lvl="2" indent="-342900"/>
            <a:r>
              <a:rPr lang="de-DE" dirty="0" smtClean="0"/>
              <a:t>Emulator enthalten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39" y="2648963"/>
            <a:ext cx="3096000" cy="2328000"/>
          </a:xfrm>
          <a:prstGeom prst="rect">
            <a:avLst/>
          </a:prstGeom>
        </p:spPr>
      </p:pic>
      <p:pic>
        <p:nvPicPr>
          <p:cNvPr id="14" name="Picture 2" descr="Oberflaeche_gestalt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1" y="679572"/>
            <a:ext cx="10809104" cy="55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9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Gradle</a:t>
            </a:r>
            <a:endParaRPr lang="de-DE" dirty="0" smtClean="0"/>
          </a:p>
          <a:p>
            <a:pPr lvl="1"/>
            <a:r>
              <a:rPr lang="de-DE" dirty="0" smtClean="0"/>
              <a:t>Auslieferung zusammen mit Android Studio</a:t>
            </a:r>
          </a:p>
          <a:p>
            <a:pPr lvl="1"/>
            <a:r>
              <a:rPr lang="de-DE" dirty="0" smtClean="0"/>
              <a:t>Keine Konfiguration notwendig</a:t>
            </a:r>
          </a:p>
          <a:p>
            <a:pPr lvl="1"/>
            <a:r>
              <a:rPr lang="de-DE" dirty="0" smtClean="0"/>
              <a:t>Einstellungsmöglichkeiten über </a:t>
            </a:r>
            <a:r>
              <a:rPr lang="de-DE" dirty="0" err="1" smtClean="0"/>
              <a:t>build.gradle</a:t>
            </a:r>
            <a:r>
              <a:rPr lang="de-DE" dirty="0" smtClean="0"/>
              <a:t>-Datei möglich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UnitTesting</a:t>
            </a:r>
            <a:endParaRPr lang="de-DE" dirty="0" smtClean="0"/>
          </a:p>
          <a:p>
            <a:pPr lvl="1"/>
            <a:r>
              <a:rPr lang="de-DE" dirty="0" smtClean="0"/>
              <a:t>Testwerkzeuge im Android Studio enthalten</a:t>
            </a:r>
            <a:endParaRPr lang="de-DE" dirty="0"/>
          </a:p>
          <a:p>
            <a:pPr lvl="1"/>
            <a:r>
              <a:rPr lang="de-DE" dirty="0" smtClean="0"/>
              <a:t>Android-SDK stellt eigenes </a:t>
            </a:r>
            <a:r>
              <a:rPr lang="de-DE" dirty="0" err="1" smtClean="0"/>
              <a:t>Testpackage</a:t>
            </a:r>
            <a:r>
              <a:rPr lang="de-DE" dirty="0" smtClean="0"/>
              <a:t> basierend auf JUnit bereit</a:t>
            </a:r>
          </a:p>
          <a:p>
            <a:pPr lvl="1"/>
            <a:r>
              <a:rPr lang="de-DE" dirty="0" smtClean="0"/>
              <a:t>Ausführung der Tests im Android Emulator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4098" name="Picture 2" descr="http://www.agilearts.nl/wp-content/uploads/2013/03/grad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313" y="2603500"/>
            <a:ext cx="1397227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junit.org/images/juni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313" y="4534109"/>
            <a:ext cx="1524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2050" name="Picture 2" descr="http://www.fancyicons.com/free-icons/103/pretty-office-5/png/256/start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16" y="2705365"/>
            <a:ext cx="2691319" cy="269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0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Reflexion: Ausgangspunkt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App </a:t>
            </a:r>
            <a:r>
              <a:rPr lang="de-DE" dirty="0"/>
              <a:t>Entwicklung für alle </a:t>
            </a:r>
            <a:r>
              <a:rPr lang="de-DE" dirty="0" smtClean="0"/>
              <a:t>neu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  - Zusätzlicher </a:t>
            </a:r>
            <a:r>
              <a:rPr lang="de-DE" dirty="0"/>
              <a:t>Einarbeitungsaufwand</a:t>
            </a:r>
          </a:p>
          <a:p>
            <a:pPr marL="0" indent="0">
              <a:buNone/>
            </a:pPr>
            <a:r>
              <a:rPr lang="de-DE" dirty="0" smtClean="0"/>
              <a:t>	 + Chance</a:t>
            </a:r>
            <a:r>
              <a:rPr lang="de-DE" dirty="0"/>
              <a:t>, neue Technologie kennenzulernen</a:t>
            </a:r>
          </a:p>
          <a:p>
            <a:r>
              <a:rPr lang="de-DE" dirty="0" smtClean="0"/>
              <a:t>Unterschiedliche </a:t>
            </a:r>
            <a:r>
              <a:rPr lang="de-DE" dirty="0"/>
              <a:t>Kompetenzen im </a:t>
            </a:r>
            <a:r>
              <a:rPr lang="de-DE" dirty="0" smtClean="0"/>
              <a:t>Team</a:t>
            </a:r>
          </a:p>
          <a:p>
            <a:pPr lvl="1"/>
            <a:r>
              <a:rPr lang="de-DE" dirty="0" smtClean="0"/>
              <a:t> </a:t>
            </a:r>
            <a:r>
              <a:rPr lang="de-DE" dirty="0"/>
              <a:t>3 Anwendungsentwickler 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/>
              <a:t>1 </a:t>
            </a:r>
            <a:r>
              <a:rPr lang="de-DE" dirty="0" smtClean="0"/>
              <a:t>Systemintegrator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975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</a:t>
            </a:r>
            <a:r>
              <a:rPr lang="de-DE" dirty="0" smtClean="0"/>
              <a:t>Positives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Regelmäßige Absprachen</a:t>
            </a:r>
            <a:endParaRPr lang="de-DE" dirty="0"/>
          </a:p>
          <a:p>
            <a:r>
              <a:rPr lang="de-DE" dirty="0"/>
              <a:t>Klare Aufgabenteilung &amp; rege Kommunikation </a:t>
            </a:r>
          </a:p>
          <a:p>
            <a:pPr lvl="1"/>
            <a:r>
              <a:rPr lang="de-DE" dirty="0"/>
              <a:t>Nur wenig </a:t>
            </a:r>
            <a:r>
              <a:rPr lang="de-DE" dirty="0" err="1"/>
              <a:t>Mergekonflikte</a:t>
            </a:r>
            <a:endParaRPr lang="de-DE" dirty="0"/>
          </a:p>
          <a:p>
            <a:r>
              <a:rPr lang="de-DE" dirty="0"/>
              <a:t>Klare Definition von Deadlines</a:t>
            </a:r>
          </a:p>
          <a:p>
            <a:r>
              <a:rPr lang="de-DE" dirty="0" smtClean="0"/>
              <a:t>Jeder </a:t>
            </a:r>
            <a:r>
              <a:rPr lang="de-DE" dirty="0"/>
              <a:t>konnte etwas beitragen</a:t>
            </a:r>
          </a:p>
          <a:p>
            <a:r>
              <a:rPr lang="de-DE" dirty="0" smtClean="0"/>
              <a:t>Zwischenzeitliche </a:t>
            </a:r>
            <a:r>
              <a:rPr lang="de-DE" dirty="0"/>
              <a:t>Tests </a:t>
            </a:r>
            <a:endParaRPr lang="de-DE" dirty="0" smtClean="0"/>
          </a:p>
          <a:p>
            <a:pPr lvl="1"/>
            <a:r>
              <a:rPr lang="de-DE" dirty="0" smtClean="0"/>
              <a:t>Ermitteln </a:t>
            </a:r>
            <a:r>
              <a:rPr lang="de-DE" dirty="0"/>
              <a:t>&amp; Beheben von </a:t>
            </a:r>
            <a:r>
              <a:rPr lang="de-DE" dirty="0" smtClean="0"/>
              <a:t>Bugs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090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</a:t>
            </a:r>
            <a:r>
              <a:rPr lang="de-DE" dirty="0" smtClean="0"/>
              <a:t>Schwierigkeiten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Themenfindung</a:t>
            </a:r>
            <a:endParaRPr lang="de-DE" dirty="0"/>
          </a:p>
          <a:p>
            <a:r>
              <a:rPr lang="de-DE" dirty="0" smtClean="0"/>
              <a:t>Hoher Einarbeitungsaufwand</a:t>
            </a:r>
          </a:p>
          <a:p>
            <a:pPr lvl="1"/>
            <a:r>
              <a:rPr lang="de-DE" dirty="0" smtClean="0"/>
              <a:t>Mit </a:t>
            </a:r>
            <a:r>
              <a:rPr lang="de-DE" dirty="0"/>
              <a:t>Tutorials &amp; Foren Einblick </a:t>
            </a:r>
            <a:r>
              <a:rPr lang="de-DE" dirty="0" smtClean="0"/>
              <a:t>verschafft</a:t>
            </a:r>
          </a:p>
          <a:p>
            <a:r>
              <a:rPr lang="de-DE" dirty="0" smtClean="0"/>
              <a:t>Zeitmangel</a:t>
            </a:r>
          </a:p>
          <a:p>
            <a:r>
              <a:rPr lang="de-DE" dirty="0" smtClean="0"/>
              <a:t>Gestaltung </a:t>
            </a:r>
            <a:r>
              <a:rPr lang="de-DE" dirty="0"/>
              <a:t>eines einheitlichen Layouts </a:t>
            </a:r>
            <a:r>
              <a:rPr lang="de-DE" dirty="0" smtClean="0"/>
              <a:t>schwierig </a:t>
            </a:r>
            <a:r>
              <a:rPr lang="de-DE" dirty="0"/>
              <a:t>(viele Geräte</a:t>
            </a:r>
            <a:r>
              <a:rPr lang="de-DE" dirty="0" smtClean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505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</a:t>
            </a:r>
            <a:r>
              <a:rPr lang="de-DE" dirty="0" smtClean="0"/>
              <a:t>Verbesserungen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Frühzeitige Einarbeitung</a:t>
            </a:r>
            <a:endParaRPr lang="de-DE" dirty="0"/>
          </a:p>
          <a:p>
            <a:r>
              <a:rPr lang="de-DE" dirty="0" smtClean="0"/>
              <a:t>In </a:t>
            </a:r>
            <a:r>
              <a:rPr lang="de-DE" dirty="0"/>
              <a:t>der Entwicklungsphase: Ziele anhand fachlicher Anforderungen </a:t>
            </a:r>
            <a:r>
              <a:rPr lang="de-DE" dirty="0" smtClean="0"/>
              <a:t>definieren</a:t>
            </a:r>
          </a:p>
          <a:p>
            <a:pPr lvl="1"/>
            <a:r>
              <a:rPr lang="de-DE" dirty="0" smtClean="0"/>
              <a:t>Sich </a:t>
            </a:r>
            <a:r>
              <a:rPr lang="de-DE" dirty="0"/>
              <a:t>ergebende Aufgaben sinnvoll unter den Projektbeteiligten </a:t>
            </a:r>
            <a:r>
              <a:rPr lang="de-DE" dirty="0" smtClean="0"/>
              <a:t>aufteilen </a:t>
            </a:r>
            <a:endParaRPr lang="de-DE" sz="1800" dirty="0"/>
          </a:p>
          <a:p>
            <a:pPr lvl="1"/>
            <a:r>
              <a:rPr lang="de-DE" dirty="0" smtClean="0"/>
              <a:t>Weniger </a:t>
            </a:r>
            <a:r>
              <a:rPr lang="de-DE" dirty="0"/>
              <a:t>technische </a:t>
            </a:r>
            <a:r>
              <a:rPr lang="de-DE" dirty="0" smtClean="0"/>
              <a:t>Abhängigkeiten</a:t>
            </a:r>
          </a:p>
          <a:p>
            <a:pPr lvl="1"/>
            <a:r>
              <a:rPr lang="de-DE" dirty="0" smtClean="0"/>
              <a:t>Konstanter </a:t>
            </a:r>
            <a:r>
              <a:rPr lang="de-DE" dirty="0"/>
              <a:t>Fokus auf </a:t>
            </a:r>
            <a:r>
              <a:rPr lang="de-DE" dirty="0" smtClean="0"/>
              <a:t>fachliche </a:t>
            </a:r>
            <a:r>
              <a:rPr lang="de-DE" dirty="0"/>
              <a:t>Anforderungen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484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sz="5400" dirty="0" smtClean="0"/>
              <a:t>Noch Fragen?</a:t>
            </a:r>
            <a:endParaRPr lang="de-DE" sz="5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86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 smtClean="0"/>
          </a:p>
          <a:p>
            <a:r>
              <a:rPr lang="de-DE" dirty="0" smtClean="0"/>
              <a:t>Konzept</a:t>
            </a:r>
            <a:endParaRPr lang="de-DE" dirty="0" smtClean="0"/>
          </a:p>
          <a:p>
            <a:r>
              <a:rPr lang="de-DE" dirty="0" smtClean="0"/>
              <a:t>Werkzeugeinsatz</a:t>
            </a:r>
            <a:endParaRPr lang="de-DE" dirty="0" smtClean="0"/>
          </a:p>
          <a:p>
            <a:r>
              <a:rPr lang="de-DE" dirty="0" smtClean="0"/>
              <a:t>Demo</a:t>
            </a:r>
            <a:endParaRPr lang="de-DE" dirty="0" smtClean="0"/>
          </a:p>
          <a:p>
            <a:r>
              <a:rPr lang="de-DE" dirty="0" smtClean="0"/>
              <a:t>Reflexion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42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78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3"/>
              </a:rPr>
              <a:t>www.elcomsoft.com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www.elcomsoft.com/WP/BH-EU-2012-WP.pdf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169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1026" name="Picture 2" descr="http://g-ecx.images-amazon.com/images/G/03/careers/home/karriere1._V375547151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66" y="4114861"/>
            <a:ext cx="1354009" cy="14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echhive.de/blog/wp-content/uploads/2014/12/Facebook_logo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56" y="2940611"/>
            <a:ext cx="4719554" cy="177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forbesimg.com/media/lists/companies/google_416x41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076" y="4436655"/>
            <a:ext cx="1751866" cy="17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thumb/f/fa/Apple_logo_black.svg/2000px-Apple_logo_black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745" y="3726703"/>
            <a:ext cx="1512804" cy="18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de/thumb/5/5f/Web.de_logo.svg/200px-Web.de_logo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09" y="2291292"/>
            <a:ext cx="190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f.dropboxstatic.com/static/images/brand/glyph%402x-vflJ1vxbq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8" y="2049903"/>
            <a:ext cx="2038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jpeg;base64,/9j/4AAQSkZJRgABAQAAAQABAAD/2wCEAAkGBxAQEBUPDxAUDxAPFQ8QEBUQFBQYEA8PFBQWFxQVFBQYHSggGBolHBUUITEhJikrLi4vFx8zODMsNygtOisBCgoKDg0OGxAQGywkICQ0LC8tLzAtLCwsNCwuLCwsLC0sLC8sLC8sLCwsLCwsLCwsLC8uLCwsLCwsLCwsLCwsLP/AABEIAOEA4QMBEQACEQEDEQH/xAAbAAEAAgMBAQAAAAAAAAAAAAAABgcCBAUDAf/EAEEQAAICAAIGBQkGBQMFAQAAAAABAgMEEQUGITFRYRJBcYGREyIyQlJiobHBByMzcoKSFEOiwtFEsuEkNFNUkxX/xAAbAQEAAgMBAQAAAAAAAAAAAAAABQYBAwQCB//EADkRAAIBAgIGCQQABQQDAAAAAAABAgMEBRESITFBUdETIjJxgZGhsfBCYcHhBhQjM1IVNENTJJLx/9oADAMBAAIRAxEAPwC8QAAAAAAAAAAAAAAAAAAAAAAAAAAAAAAAAAAAAAAAAAAAAAAAAAAcXSutGFw+cXPyk16te1p83uXjmdlCxrVdaWS4sj7nE7e31N5vgtf6IvjdfL5bKa4VrjLOUvol4MkqeE012236EJWx+q/7cUu/XyOTdrPjZb8RJflUY/JHVGxt19PucMsVu5fX6Jfg8f8A9/F/+zb+5nv+Uof4I1/6jdf9jNmjWvGw/nOS4TjF59+WZrlh9vL6fc3Qxi7j9WfekdnA6/TWy+lSXXKp5P8AbLf4o46mEr/jl5/PwSNH+IHsqw8VyfMlWi9OYfE/hWJy64S2TXc9/asyMrWtWj2147ibtr2hcf25a+G/yN6y6EfSlGP5ml8zQot7EdLko7Wa0tMYVbHiaV22Q/ybVb1Xsg/Jml3dutTnHzRitM4V/wCpp/8ArD/I/lq3+D8mY/nLf/sj/wCy5mzVi65+hZCX5ZJ/I1yhKO1NG6NSEuy0z2PJ7AAAAAAAAAAAAAAAAAAAAAABrY/HV0QdlslGK8W+CXWz3TpyqS0YrNmqtWhRg5zeSK60/rZdiM4Vt007sk/PmvekvkviWC2w+FLXLW/TwKlfYvVr9Wn1Y+r7+S9SOkgQ4AAAAAAAPsW0808mtqa3phrMym080G89r2tgNt62fAYAAANvDaUxFX4d1kMupSfR8NxqnQpT7UU/A6ad3Xp9ibXj+Dt4HXfFQ2WdG5e8ujLxjs+BxVMLoy7Oa9fnmSVHHbiHbSl6P05Em0brnhbclZnRJ+3thn+dfXIjq2G1oa4619tvkTFvjVvV1S6r++zz55EirmpJSi1JPamnmmuTOBpp5Mlk01mjIwZAAAAAAAAAAAAAAANfSGNhRXK2x5Rgs3xb6kubPdOnKpJRjtZqrVoUYOc3kkVTp3TNmLs6c9kVmq4LdCP1fFlntraNCOS272Ue+vp3U9KWzcuH7OadJxAAAAAAAAAAAAAAAAAAAAAG/ovTF+GedNjit7i9sJdsfrvNFa2p1l1147zrtr2tbv8ApvVw3eRPNBa4U35QtyptexZv7ub92XU+T+JCXOHTpdaOtepaLLGKVfqz6svR9z/HuSUjiXAAAAAAAAAAAAABWeuumv4i7yUH91S2lwnZulL6Lv4liw626OGm9r9inYze9NV6OPZj6v5qX7I2SJDAAAAAAAAAAAAAAAAAAAAAAAAAAk+rets6Mqr87Kdye+da5cVy8OBG3eHxqdanqfoycw/GJUcoVdceO9c18XAsXD3wsip1yUoSWcWtzRASi4vRktZbITjOKlF5pnoeT0AAAAAAAAAcbWzSX8PhZSi8pz+7hxUpda7Fm+46rOj0tZRezazhxG5/l7eU1t2LvfLaVQWkoYAAAAAAAAAAAAAAAAAAAAAAAAAAAAO3q1rBPCTyecqZPz4cPejwfz+XFeWca8c1qluf4ZJ4diM7WWT1xe1flfNZaGFxELYKyuSlCazi11orc4OEnGW1F0hOM4qUXmmep5PYAAAAAAAK/wDtHxedtdKeyEXN9snkvgn4k5hNPqyn4FX/AIgrZyhS8fwvYh5LldAAAAAAAAAAB7YXC2Wy6FUJWS4QTb78tyPM6kYLOTyNlKlOq9GCbf2JDgtSMVPbY4UrhJ9KfhHZ8SPqYpRj2c2S9HArieubUfV+nM69GoFS/EvnL8kYx+eZyyxaf0xXvyO+H8P0125t92S5m1DUXCLfK2XbKP0ianitZ7l88TdHArZbXJ+K5GM9RMK907Y/qhl8YmVitbel68zEsBtnscl4rkaOJ1A66sR2KyH9yf0N8MW/yj5M5qn8Pr6J+a/P6OFj9VcZTtdXlIrrqfS/p9L4HbSv6FTfl36v0RdfCbqlr0c19tfpt9DitZbHsa38jsI5rLUz4DAAAAAABI9T9YHhrPJWP7ix7c/5cn6y5cfEjr+06WOnHtL1+biZwnEegn0c31H6Pj3cfMsxMrpcT6AAAAAAAVTrlb0sbb7rjFdiiv8AksuHRyt4/fP3KTjM3K7kuGS9DincRYAAAAAAAABK9WtUJXJXYjOup5OMVsnYuPux+L5bGRd3iKp9Snrfoidw/B3VSqVtUdy3vkvUn2DwddMehVBVxXVFb+bfW+bIOpUlUecnmy00qMKUdGCyR7ng2AAAAAAAA5ultBYfEr72C6XVOOyxd/X2PNHRQuqtHsvVw3HHc2NC4XXWvjv+d5XusOrVuE8/8SnPZNLbHPcprq7dxPWt7Cvq2S4ciqX+F1LXrbY8eZwztIwAAAAAAsLUPTXlIfw1j8+pZ1t+tXw7V8siAxK20JdJHY9vf+y3YLe9LT6Ge2Ozu/RLiLJwAAAAAAqPWn/vLvz/AERZ7D/bx+byj4t/vJ+HsjlHYRwAAAAAAAJPqRoNYix3WrOqlrJPdOzek+KWxtc1zI3ELp0o6Edr9iawewVefSTXVj6v9FlFeLeAAAADxliq1sdkU+ckelCT2Jnh1ILa0ZwsjL0ZKXY0zDTW09KSexmZgyAAAY2QUk4ySlGSaaazTT3poym080YlFSWT2FW626E/hLvM/BtzlXn6rW+DfLNZcmWWxuunhr2rbzKVilj/AC1TOPZezkcI7SLAMgAAGxo/GSothdD0q2pLmutdjWa7zXVpqrBwe83W9aVCrGpHavnqXFgsTG2uNsHnGaUl3lSnBwk4vaj6BTqRqQU47HrPc8nsAAAAFV67U9DGz99Rn8MvoWPDZZ0EuDfP8lNxuGjdN8Un+PwcI7yIAAAAAAABb+rmCVGFqryyfRUp/nl50vi8u4qt1V6StKRfrGj0NvGH21971s6RznWADiaz6fjg4LJKdtmfk4vcst8pcuXX45dlnaOvLgltI7Eb+NpDVrk9i/L+ayt9I6YxGIbdtspJ+qnlBdkVsLBSt6VJdVcyo172vXfXk+7d5GibjlPsJNPOLaa3NbGu8NJrJmVJp5o7uidbcVQ0pTd8OuNjzeXKe9fFcjhrWFGpsWT+3IlLbF7ii8pPSXB8yxND6WqxVflKnu2Si/ShLg19SBr0J0ZaMi12t1TuYacHzRvmk6QARvX+lSwbk99c65R7W+i/hJkhhkmq+XFPmRONQUrVt7mn+PyVkWIpgAAAAABPvs50j0oTw0ntrfTh+WXpLue39RBYrRymqi37e9fr2LXgNxpU3Sf0613P9+5MyKJ4AAAAEF+0jB7a71zrl819fEl8KqZSlDjrK9j9HOEaq3an47Pn3IOTZWAAAAAADKqPSko+00vFmJPJZnqEdKSXEvApx9GAAAKv19sk8bJPdGNcY/l6PS+bkWPDUlQWX3KbjUm7pp7ksvneR07yJAAAABvaG0rZhbVbW+UovdOPWn/nqNFehGtDRkdVpdTtqmnHxXFFraJ0rViq1ZVLP2ov04PhJdRWq1CdGWjJF2trqncQ04Pmu83WzSdBANe9YIWpYamSnGL6Vko+i2t0U+vi+4nMOtJQfSTWXArGM38Ki6Gm8+L/AAQ0livAAAAAAHX1UxvkcXXLPZJ+Tl2T2fPJ9xyX1PpKEvtr8iRwqt0V1Hg9Xn+8i2ysF3AAAABztP6PWIw86utrOPKS2o20arpTU1uNNxQVelKm9/xFP2RcW4vY4tp8mt5a4yUkmt5QJwcJOL2rUYmTwAAAAD7GWTzW9bUHrMp5PNF4VzUoqS3SSa7GU9rJ5H0ZPNZoyMGQARvW7Vr+LSsqajdBdHzvRshvyb6mtuT5+HfZXnQ9WWxkTieG/wA0lOGqS9UVzjsBdRLo3VyrfvLY+x7n3E9TqwqLODzKpWt6tF5VItGsbDQAAAADOm+cH0oSlCXGLafijEoqSyazPcJyg84tp/Y9sRpG+xdGy6yxcJ2SkvBs8RpU4vOMUvA2TuK01lKbfe2axsNAAAAAAAAPsZNPNbGtq5MPXqZlNp5ourR2I8rTCxevCEvFZlQnHRk48D6JTmpwU1vSfmbB5PYAABhdLKLfBN/AApC2xyk5PfJuT7W8y3xWikuB87nLTk5PfrMT0eAAAAAAC1NSNJK/CRi359GVUlyXoPwy70yt39Ho6ze56+ZdMJuFWt0t8dT/AB6EgOIkwAADGyuMl0ZJST3prNPuZlNp5ow0msmcfF6qYKza6FB8a245dy2fA6oX1eH1Z9+s4auF2tTbDLu1exxMX9n1b/BvlHlZFS+KyyOuGKy+qPlq5kdUwCm+xNrv18jjYvUfGQ9BQuXuSyfhLL5nXDEqMtua+fY4KuCXMezk/HnkcTGaLxFP4tM4Jdbi+j+7cdcK9OfZkmR9W0rUu3Frw1eZqZm05wAAAAAAAAAAAC2NS7ungqn7KlD9smvoVi9jo15L5r1l5w2enawf2y8nkdw5TuAAANXSssqLHwhP5M9QWcl3nio8oN/ZlJlvPngMAAAA+gHwA6WgdMTwlythti9lkeqcOHJ8H/yaLihGtDRfgddndztqmnHZvXFFsaL0nVia1ZTLpLrXrQfCS6mVutRnSloyRdLe4p14adN6vm03DUbwAAAAAAAADj6T1ZwmIz6dShJ+vX5s8+Ly2PvTOqleVqex6uD1nDcYdb1u1HJ8VqfzvILrBqjdhk7IPy1KzbaXnwXvR4c18CYtr+FXqvUyu3uE1KCc49aPqu/n7EbzO4iRmAABmAMwAAAC0Ps9lng0uE5/PMruI/334Fywd/8AiR8fckxwkoAAAaml1nh7V7k/kz3T7a70eKizg+5lKFtPngAAAAAAAABsYDHW0T8pTN1y4rc1waexrkzxUpwqLRms0bqNepRlpU3kyaaK+0BbI4qrb7dW7vg3s7n3ETWwvfTfg+ZP2+OrZWj4rkSjA6fwl34d8G36sn0Z/tlkyPqW1Wn2osl6V7b1exNez8mdI0HUAAAAAAAAAV5rzq0qv+qojlW397FboSe6UVwb2ZdTy7puwvHP+nPbuKxi2HKH9amtW9fkhhKkAAAAAAAACz/s8X/R9s5/MruI/wB9+BcsH/2kfH3JOcJKAAAHliYdKEo8YyXwGwZZlHSi02nvTafai3p5rNHzuUXGTT3HwGAAMwAAAAAAAADINzBaVxFP4V04JdSk+j+3caZ0ac+1FM6KV1WpdiTXt5HdwWvmLhssULl15royffHZ8DknhtKXZzRI0sbrx7aT9H88DvYL7QMPLZbXOp8VlOK79j+Bxzwuouy0/QkaWOUZdtNeq+eB38BpzC35Kq+EpPdFvKb/AEyyZxVLarT7UWSVK8oVexJP38jomk6QAADzxFMbISrms4zTjJcU1kz1GTi01uPM4KcXGWxlKaRwrptnTLfXKUM+KT2PvWT7y1U6inBSW8oNek6VSUHuZrns1AAZgAAGQWvqLV0cDX73Tl4yeRWr6WdeXzcXbDIaNrBePm2yQHId4AAAYBS+n8P5PFWw4Tk+6XnL5lntJ6VGL+3tqKPiFPo7ma++fnr/ACc86DiAAAGYAAN7Reib8S8qK3PL0nsUI9sns7t5pq16dJdd5HTb2lau8qcc/bzOtdqRjoxzUYT5Rmul8cl8TnjiNBvLN+R2ywa5SzWT8SP30yrk4Ti4TjslGSyafNHbGSks09RGThKEtGSyZ5mTwAAAAAATXUjWaxWRwt8nOFnm1yk85Qn1Rze9Pdy2EVfWcdF1ILJraT+FYjPTVGo809j/AAWGQpZgAACqdfqujjpv241z/pUf7Sw4fLOgvtmU/GYaN03xSf4/BHTuIoAAAAAAtbUTSEbsJGK2So+7kuz0X3r45lcvqTp1n99ZdMLrqrbx4x1Pw/RIjjJEAAAAFZ/aPg+hiY2pbLY/1R/4a8CbwypnBw4fkrGO0cqkanFZeX/0iRJkEAAAAD0w9TnOMI75yjBdsnkvmYlJRTb3HunBzkorfqLs0bgYYeqNNayjBZc2+tvm95ValSVSTlLeXyjRjRgoR2I2TwbTga26uxxlfSiksRWvu5e0vYly4cH359lpdOjLJ9l7eZHYhYRuYZrtLY/w/moqeyDi3GScZRbjJPY01saa4liTTWaKbKLi8ntMQYAAAABvaChKWKpUd/lau7KabfclmarhpUpN8GdNnFyuIJcV7l1lWL2AAAVX9oVieOkl6kK4vty6X9yLBhyyoeLKjjUk7nLglzI0dxEgAAAAAEo+z3H+Txfk2/Nvi4/rjti/9y7yPxKnpUtLgTGC1tCvobpL1WvmWiQJbAAAAARvXzR3lsK5JZypflF2Lf8ADM67Kr0dZZ7HqI/E7fprdpbVrXh+iqixlLAAAAB64O/ydkLN/k5wn29GSf0PM46UXHibKM9CpGXBpl5VzUkpReakk01uae5lUayeTL+mms0ZGDIAIprdqmsTnfRlG9Lzk9kbkuL6pc/HlIWd70XUn2fYiMRwxXHXp6pe/wCytsXhrKpuu2Eq5repLJ9vNcychOM1nF5oq1SlOnLRmsmeR6NYAMqoSk1GKcpS2JRTcm+CS3mG0lmz1GLk8orNljak6rSw7/icQsrWmq4f+JPe5P2mtmXUs+OyFvrxVOpDZv8AuWfC8NdF9LU7W5cP2TEjCbAB8by2sApXTmO8vibblunNuP5Fsj/SkWmhT6OnGPAol3W6atKfF+m40TacwAAAAABsaNxHk7q7N3QnCXcpLM11o6VOUeKZvtp9HWhLg0XgmVUvp9AAAAMbIKScXuaaYBTWsejHhsROvLzc+lDnB7vDcWS0r9LTTe1amUvEbXoK7S2PWvn2OYdJwAAAAAsf7PtPqytYSx5WVr7rP1616q5x4cOxkLiFs4y6SOx7e/8AZaMIvVOHQyetbPuv17EzIwmwAADwxeErtj0ba42R4Timl2ZnqE5QecXkeJ04VFlNJr7nGu1MwEnn5Hot+zOaXhnkdSv66+r0RxSwq1k89H1ZhDUnALfVKXbZP6NGXiFfj6I8rCbX/H1Z2MBouij8GqFeexuMV0muct7OapWnU7TbOylb0qXYikbZrNwAABEtftPKmp4at/e3LKWX8up72+b3ePIkLC3056b2L3IjFrxUqfRx7UvRfsrInSpjMyAYAAGZkAwD4zIL2wjzri+MY/IqJ9DR6gAAAAAjOvOhP4inykF97Vm1xlHrR12dx0NTXse3mR+I2n8xSyXaWtcvEqpliKa1kfAAAADOqyUZKUW4yi04tPJprc0+ow0msmZjJxea2lh6t68wmlVjGoT3K3+XP83svnu7CGucPa61PWuG8stli8ZpQranx3ePD27iaQmpJOLTT2pramuTI1rLUybTTWaMjBkAAAAAAAAAimsuudWHTrw7V121ZrbXW/ea3vku/I77axlU609S9SJvcVp0erT1y9F38is8TiJ2TlZZJznN5yb3tk5GKitFLUVWpUlUk5SebZ5Ho8gAAAAAAAyhFtpLe2ku1mG8lmZjFykkt5e2HjlCK4JL4FTPoJ6AAAAAANAFZa9auumbxFS+7m85pepJ9fYyYsLrNdFLw5FcxewyfT01q38+ZECVIAAAAAAA6GjNNYnDP7i2UF1x3wf6Xs795pq0KdXtI6aF5WodiXhu8iU4H7RbFkr6Iy4yrk4v9rzz8UcE8Mj9EvMlqWOy/wCSPly/Z2cPr7gpel5Sv80M/wDa2c0sOrLZkzuhjNtLbmvDlmbkNcdHv/UZdsLF84mt2NdfT6o3LFLV/X6PkZT1uwC34hd0bH8omFZV39PsZeJWq+v35GtdrzgY7rJ2flrl/cke1h9d7svE1Sxe1WyWfgzk437RY7qMO3ztkll+mOefidEMLf1y8jjq47H/AI4efxkX0trPi8SnGyzowe+Ffmwa4PrkuTbO+laUqWtLXxZFXGI16+qTyXBajjHScIAAAAAAAAAAOlq5hfK4qqHvxk+yPnP5HNdz0KMn4eeo7cOpdJcwX3z8tZdSK2XUAAAAAAAHliaI2RcJrpRksmmE8jDSayZVGtWrk8JPpRTlTJ+a/Z5MnrO8VVaMu17lUxLDnQenDsv0/XB+HfHzvIkAAAAAAAAAAAAAAAAAAAAAAAAAAAAE5+zTRuc54mS2RXk4dr2yfy+JEYnV2U13v8FiwO3yUqz7l+SwyJLAAAAAAAAAAeOKw0LYOFkVKMlk0zKbTzRhpNZMrLWjVKzDt2Upzpe3Z6UP8ombW/UurU28StX+EuH9Sis1vW9d3FEWJMgwAAAAAAAAAAAAAAAAAAAAAAAAAe+Bwk7rI1QWcptJcubNdWpGnByluN1vQlWqKnHf8zLo0No+OGphTH1Vt5y62VmpNzk5Pay8UqUaUFCOxG6eDYAAAAAAAAAAD5KKayazT4gEO1i1JhbnZh/u573H1ZP6Hbb306Wp60Rl5hdOv1o9WXo+9fn3K/x+jraJdG2Di/g+xk1Rr06qzi+ZWbi0q27ymvHd5mqbjmAAAAAAAAAAAAAAAAAAAAAMoRbaSWbexJb2zDaSzZmMXJqMVm2WfqTq3/Dx8tavvpr9keBX7y6daWS7K+Zlww6xVtDOXae3kSs4yRAAAAAAAAAAAAAAANfGYKu6PRsgpp8UZTaeaMNKSyewiGltQISzlh59B+y9sTvpYjUhqlr9yJuMHoVNcOq/Ty5ETx+rGLp9KpyXGG1EhTv6Mtry7yIrYRcw2LSX25HInW4vKScXzWTOuMoyWcXmR06c4PKSa79RiejwAAAAAAAAAAAAAAAe+Dwdl0lCqLnJ8Ort4GurVhSjpTZuoW9SvLRprP5vLJ1V1Rjh8rbsp29XCHYQV1dyrPJalw5lrscOhbLN65ceRLDjJEAAAAAAAAAAAAAAAAAAAHxoA1cRo2mz064y7kE8thhpPUzmX6oYKX8pR7Nhvjc1o7JPzOeVnby2wXkac9RMI/aX6mbFfV/8vRcjQ8LtH9Hq+Z8WoWE979zH89X/AMvRch/pVp/h6vmbNOpmCj/L6Xazw7qs/qZtjYW0dkF5Z+5jpLU3C2xyjHyUlucRTu6tN5p+esxXsKFaOUo5d2pkP0lqRia83XlbHlsfgSVPE4PtrL1IWtgdRa6Us+/U+XscG/R18HlOqa/S/odkbmjLZJexHVLC5htg/f2Nd1vg/A2qUXvOd0prbF+RlGmT3Rb7EzDqQW1rzPUaFWWyLfgzewmgsTa/Mplt62sl8TRO9oR+rPu1nVSwu5qfTl36v36Em0VqBN5SxE+ivZjv8Tgq4m3qprL7slbfBIrXVln9ls89vsTbRmiacPHo1QUefW+8jZzlN5yebJunThTjowWSN48nsAAAAAAAAAAAAAAAAAAAAAAAAAAAAAAAAAwnXF70n2oA8nganvrj4IA+wwda3Qiu5AHsopblkAfQ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data:image/jpeg;base64,/9j/4AAQSkZJRgABAQAAAQABAAD/2wCEAAkGBxAQEBUPDxAUDxAPFQ8QEBUQFBQYEA8PFBQWFxQVFBQYHSggGBolHBUUITEhJikrLi4vFx8zODMsNygtOisBCgoKDg0OGxAQGywkICQ0LC8tLzAtLCwsNCwuLCwsLC0sLC8sLC8sLCwsLCwsLCwsLC8uLCwsLCwsLCwsLCwsLP/AABEIAOEA4QMBEQACEQEDEQH/xAAbAAEAAgMBAQAAAAAAAAAAAAAABgcCBAUDAf/EAEEQAAICAAIGBQkGBQMFAQAAAAABAgMEEQUGITFRYRJBcYGREyIyQlJiobHBByMzcoKSFEOiwtFEsuEkNFNUkxX/xAAbAQEAAgMBAQAAAAAAAAAAAAAABQYBAwQCB//EADkRAAIBAgIGCQQABQQDAAAAAAABAgMEBRESITFBUdETIjJxgZGhsfBCYcHhBhQjM1IVNENTJJLx/9oADAMBAAIRAxEAPwC8QAAAAAAAAAAAAAAAAAAAAAAAAAAAAAAAAAAAAAAAAAAAAAAAAAAcXSutGFw+cXPyk16te1p83uXjmdlCxrVdaWS4sj7nE7e31N5vgtf6IvjdfL5bKa4VrjLOUvol4MkqeE012236EJWx+q/7cUu/XyOTdrPjZb8RJflUY/JHVGxt19PucMsVu5fX6Jfg8f8A9/F/+zb+5nv+Uof4I1/6jdf9jNmjWvGw/nOS4TjF59+WZrlh9vL6fc3Qxi7j9WfekdnA6/TWy+lSXXKp5P8AbLf4o46mEr/jl5/PwSNH+IHsqw8VyfMlWi9OYfE/hWJy64S2TXc9/asyMrWtWj2147ibtr2hcf25a+G/yN6y6EfSlGP5ml8zQot7EdLko7Wa0tMYVbHiaV22Q/ybVb1Xsg/Jml3dutTnHzRitM4V/wCpp/8ArD/I/lq3+D8mY/nLf/sj/wCy5mzVi65+hZCX5ZJ/I1yhKO1NG6NSEuy0z2PJ7AAAAAAAAAAAAAAAAAAAAAABrY/HV0QdlslGK8W+CXWz3TpyqS0YrNmqtWhRg5zeSK60/rZdiM4Vt007sk/PmvekvkviWC2w+FLXLW/TwKlfYvVr9Wn1Y+r7+S9SOkgQ4AAAAAAAPsW0808mtqa3phrMym080G89r2tgNt62fAYAAANvDaUxFX4d1kMupSfR8NxqnQpT7UU/A6ad3Xp9ibXj+Dt4HXfFQ2WdG5e8ujLxjs+BxVMLoy7Oa9fnmSVHHbiHbSl6P05Em0brnhbclZnRJ+3thn+dfXIjq2G1oa4619tvkTFvjVvV1S6r++zz55EirmpJSi1JPamnmmuTOBpp5Mlk01mjIwZAAAAAAAAAAAAAAANfSGNhRXK2x5Rgs3xb6kubPdOnKpJRjtZqrVoUYOc3kkVTp3TNmLs6c9kVmq4LdCP1fFlntraNCOS272Ue+vp3U9KWzcuH7OadJxAAAAAAAAAAAAAAAAAAAAAG/ovTF+GedNjit7i9sJdsfrvNFa2p1l1147zrtr2tbv8ApvVw3eRPNBa4U35QtyptexZv7ub92XU+T+JCXOHTpdaOtepaLLGKVfqz6svR9z/HuSUjiXAAAAAAAAAAAAABWeuumv4i7yUH91S2lwnZulL6Lv4liw626OGm9r9inYze9NV6OPZj6v5qX7I2SJDAAAAAAAAAAAAAAAAAAAAAAAAAAk+rets6Mqr87Kdye+da5cVy8OBG3eHxqdanqfoycw/GJUcoVdceO9c18XAsXD3wsip1yUoSWcWtzRASi4vRktZbITjOKlF5pnoeT0AAAAAAAAAcbWzSX8PhZSi8pz+7hxUpda7Fm+46rOj0tZRezazhxG5/l7eU1t2LvfLaVQWkoYAAAAAAAAAAAAAAAAAAAAAAAAAAAAO3q1rBPCTyecqZPz4cPejwfz+XFeWca8c1qluf4ZJ4diM7WWT1xe1flfNZaGFxELYKyuSlCazi11orc4OEnGW1F0hOM4qUXmmep5PYAAAAAAAK/wDtHxedtdKeyEXN9snkvgn4k5hNPqyn4FX/AIgrZyhS8fwvYh5LldAAAAAAAAAAB7YXC2Wy6FUJWS4QTb78tyPM6kYLOTyNlKlOq9GCbf2JDgtSMVPbY4UrhJ9KfhHZ8SPqYpRj2c2S9HArieubUfV+nM69GoFS/EvnL8kYx+eZyyxaf0xXvyO+H8P0125t92S5m1DUXCLfK2XbKP0ianitZ7l88TdHArZbXJ+K5GM9RMK907Y/qhl8YmVitbel68zEsBtnscl4rkaOJ1A66sR2KyH9yf0N8MW/yj5M5qn8Pr6J+a/P6OFj9VcZTtdXlIrrqfS/p9L4HbSv6FTfl36v0RdfCbqlr0c19tfpt9DitZbHsa38jsI5rLUz4DAAAAAABI9T9YHhrPJWP7ix7c/5cn6y5cfEjr+06WOnHtL1+biZwnEegn0c31H6Pj3cfMsxMrpcT6AAAAAAAVTrlb0sbb7rjFdiiv8AksuHRyt4/fP3KTjM3K7kuGS9DincRYAAAAAAAABK9WtUJXJXYjOup5OMVsnYuPux+L5bGRd3iKp9Snrfoidw/B3VSqVtUdy3vkvUn2DwddMehVBVxXVFb+bfW+bIOpUlUecnmy00qMKUdGCyR7ng2AAAAAAAA5ultBYfEr72C6XVOOyxd/X2PNHRQuqtHsvVw3HHc2NC4XXWvjv+d5XusOrVuE8/8SnPZNLbHPcprq7dxPWt7Cvq2S4ciqX+F1LXrbY8eZwztIwAAAAAAsLUPTXlIfw1j8+pZ1t+tXw7V8siAxK20JdJHY9vf+y3YLe9LT6Ge2Ozu/RLiLJwAAAAAAqPWn/vLvz/AERZ7D/bx+byj4t/vJ+HsjlHYRwAAAAAAAJPqRoNYix3WrOqlrJPdOzek+KWxtc1zI3ELp0o6Edr9iawewVefSTXVj6v9FlFeLeAAAADxliq1sdkU+ckelCT2Jnh1ILa0ZwsjL0ZKXY0zDTW09KSexmZgyAAAY2QUk4ySlGSaaazTT3poym080YlFSWT2FW626E/hLvM/BtzlXn6rW+DfLNZcmWWxuunhr2rbzKVilj/AC1TOPZezkcI7SLAMgAAGxo/GSothdD0q2pLmutdjWa7zXVpqrBwe83W9aVCrGpHavnqXFgsTG2uNsHnGaUl3lSnBwk4vaj6BTqRqQU47HrPc8nsAAAAFV67U9DGz99Rn8MvoWPDZZ0EuDfP8lNxuGjdN8Un+PwcI7yIAAAAAAABb+rmCVGFqryyfRUp/nl50vi8u4qt1V6StKRfrGj0NvGH21971s6RznWADiaz6fjg4LJKdtmfk4vcst8pcuXX45dlnaOvLgltI7Eb+NpDVrk9i/L+ayt9I6YxGIbdtspJ+qnlBdkVsLBSt6VJdVcyo172vXfXk+7d5GibjlPsJNPOLaa3NbGu8NJrJmVJp5o7uidbcVQ0pTd8OuNjzeXKe9fFcjhrWFGpsWT+3IlLbF7ii8pPSXB8yxND6WqxVflKnu2Si/ShLg19SBr0J0ZaMi12t1TuYacHzRvmk6QARvX+lSwbk99c65R7W+i/hJkhhkmq+XFPmRONQUrVt7mn+PyVkWIpgAAAAABPvs50j0oTw0ntrfTh+WXpLue39RBYrRymqi37e9fr2LXgNxpU3Sf0613P9+5MyKJ4AAAAEF+0jB7a71zrl819fEl8KqZSlDjrK9j9HOEaq3an47Pn3IOTZWAAAAAADKqPSko+00vFmJPJZnqEdKSXEvApx9GAAAKv19sk8bJPdGNcY/l6PS+bkWPDUlQWX3KbjUm7pp7ksvneR07yJAAAABvaG0rZhbVbW+UovdOPWn/nqNFehGtDRkdVpdTtqmnHxXFFraJ0rViq1ZVLP2ov04PhJdRWq1CdGWjJF2trqncQ04Pmu83WzSdBANe9YIWpYamSnGL6Vko+i2t0U+vi+4nMOtJQfSTWXArGM38Ki6Gm8+L/AAQ0livAAAAAAHX1UxvkcXXLPZJ+Tl2T2fPJ9xyX1PpKEvtr8iRwqt0V1Hg9Xn+8i2ysF3AAAABztP6PWIw86utrOPKS2o20arpTU1uNNxQVelKm9/xFP2RcW4vY4tp8mt5a4yUkmt5QJwcJOL2rUYmTwAAAAD7GWTzW9bUHrMp5PNF4VzUoqS3SSa7GU9rJ5H0ZPNZoyMGQARvW7Vr+LSsqajdBdHzvRshvyb6mtuT5+HfZXnQ9WWxkTieG/wA0lOGqS9UVzjsBdRLo3VyrfvLY+x7n3E9TqwqLODzKpWt6tF5VItGsbDQAAAADOm+cH0oSlCXGLafijEoqSyazPcJyg84tp/Y9sRpG+xdGy6yxcJ2SkvBs8RpU4vOMUvA2TuK01lKbfe2axsNAAAAAAAAPsZNPNbGtq5MPXqZlNp5ourR2I8rTCxevCEvFZlQnHRk48D6JTmpwU1vSfmbB5PYAABhdLKLfBN/AApC2xyk5PfJuT7W8y3xWikuB87nLTk5PfrMT0eAAAAAAC1NSNJK/CRi359GVUlyXoPwy70yt39Ho6ze56+ZdMJuFWt0t8dT/AB6EgOIkwAADGyuMl0ZJST3prNPuZlNp5ow0msmcfF6qYKza6FB8a245dy2fA6oX1eH1Z9+s4auF2tTbDLu1exxMX9n1b/BvlHlZFS+KyyOuGKy+qPlq5kdUwCm+xNrv18jjYvUfGQ9BQuXuSyfhLL5nXDEqMtua+fY4KuCXMezk/HnkcTGaLxFP4tM4Jdbi+j+7cdcK9OfZkmR9W0rUu3Frw1eZqZm05wAAAAAAAAAAAC2NS7ungqn7KlD9smvoVi9jo15L5r1l5w2enawf2y8nkdw5TuAAANXSssqLHwhP5M9QWcl3nio8oN/ZlJlvPngMAAAA+gHwA6WgdMTwlythti9lkeqcOHJ8H/yaLihGtDRfgddndztqmnHZvXFFsaL0nVia1ZTLpLrXrQfCS6mVutRnSloyRdLe4p14adN6vm03DUbwAAAAAAAADj6T1ZwmIz6dShJ+vX5s8+Ly2PvTOqleVqex6uD1nDcYdb1u1HJ8VqfzvILrBqjdhk7IPy1KzbaXnwXvR4c18CYtr+FXqvUyu3uE1KCc49aPqu/n7EbzO4iRmAABmAMwAAAC0Ps9lng0uE5/PMruI/334Fywd/8AiR8fckxwkoAAAaml1nh7V7k/kz3T7a70eKizg+5lKFtPngAAAAAAAABsYDHW0T8pTN1y4rc1waexrkzxUpwqLRms0bqNepRlpU3kyaaK+0BbI4qrb7dW7vg3s7n3ETWwvfTfg+ZP2+OrZWj4rkSjA6fwl34d8G36sn0Z/tlkyPqW1Wn2osl6V7b1exNez8mdI0HUAAAAAAAAAV5rzq0qv+qojlW397FboSe6UVwb2ZdTy7puwvHP+nPbuKxi2HKH9amtW9fkhhKkAAAAAAAACz/s8X/R9s5/MruI/wB9+BcsH/2kfH3JOcJKAAAHliYdKEo8YyXwGwZZlHSi02nvTafai3p5rNHzuUXGTT3HwGAAMwAAAAAAAADINzBaVxFP4V04JdSk+j+3caZ0ac+1FM6KV1WpdiTXt5HdwWvmLhssULl15royffHZ8DknhtKXZzRI0sbrx7aT9H88DvYL7QMPLZbXOp8VlOK79j+Bxzwuouy0/QkaWOUZdtNeq+eB38BpzC35Kq+EpPdFvKb/AEyyZxVLarT7UWSVK8oVexJP38jomk6QAADzxFMbISrms4zTjJcU1kz1GTi01uPM4KcXGWxlKaRwrptnTLfXKUM+KT2PvWT7y1U6inBSW8oNek6VSUHuZrns1AAZgAAGQWvqLV0cDX73Tl4yeRWr6WdeXzcXbDIaNrBePm2yQHId4AAAYBS+n8P5PFWw4Tk+6XnL5lntJ6VGL+3tqKPiFPo7ma++fnr/ACc86DiAAAGYAAN7Reib8S8qK3PL0nsUI9sns7t5pq16dJdd5HTb2lau8qcc/bzOtdqRjoxzUYT5Rmul8cl8TnjiNBvLN+R2ywa5SzWT8SP30yrk4Ti4TjslGSyafNHbGSks09RGThKEtGSyZ5mTwAAAAAATXUjWaxWRwt8nOFnm1yk85Qn1Rze9Pdy2EVfWcdF1ILJraT+FYjPTVGo809j/AAWGQpZgAACqdfqujjpv241z/pUf7Sw4fLOgvtmU/GYaN03xSf4/BHTuIoAAAAAAtbUTSEbsJGK2So+7kuz0X3r45lcvqTp1n99ZdMLrqrbx4x1Pw/RIjjJEAAAAFZ/aPg+hiY2pbLY/1R/4a8CbwypnBw4fkrGO0cqkanFZeX/0iRJkEAAAAD0w9TnOMI75yjBdsnkvmYlJRTb3HunBzkorfqLs0bgYYeqNNayjBZc2+tvm95ValSVSTlLeXyjRjRgoR2I2TwbTga26uxxlfSiksRWvu5e0vYly4cH359lpdOjLJ9l7eZHYhYRuYZrtLY/w/moqeyDi3GScZRbjJPY01saa4liTTWaKbKLi8ntMQYAAAABvaChKWKpUd/lau7KabfclmarhpUpN8GdNnFyuIJcV7l1lWL2AAAVX9oVieOkl6kK4vty6X9yLBhyyoeLKjjUk7nLglzI0dxEgAAAAAEo+z3H+Txfk2/Nvi4/rjti/9y7yPxKnpUtLgTGC1tCvobpL1WvmWiQJbAAAAARvXzR3lsK5JZypflF2Lf8ADM67Kr0dZZ7HqI/E7fprdpbVrXh+iqixlLAAAAB64O/ydkLN/k5wn29GSf0PM46UXHibKM9CpGXBpl5VzUkpReakk01uae5lUayeTL+mms0ZGDIAIprdqmsTnfRlG9Lzk9kbkuL6pc/HlIWd70XUn2fYiMRwxXHXp6pe/wCytsXhrKpuu2Eq5repLJ9vNcychOM1nF5oq1SlOnLRmsmeR6NYAMqoSk1GKcpS2JRTcm+CS3mG0lmz1GLk8orNljak6rSw7/icQsrWmq4f+JPe5P2mtmXUs+OyFvrxVOpDZv8AuWfC8NdF9LU7W5cP2TEjCbAB8by2sApXTmO8vibblunNuP5Fsj/SkWmhT6OnGPAol3W6atKfF+m40TacwAAAAABsaNxHk7q7N3QnCXcpLM11o6VOUeKZvtp9HWhLg0XgmVUvp9AAAAMbIKScXuaaYBTWsejHhsROvLzc+lDnB7vDcWS0r9LTTe1amUvEbXoK7S2PWvn2OYdJwAAAAAsf7PtPqytYSx5WVr7rP1616q5x4cOxkLiFs4y6SOx7e/8AZaMIvVOHQyetbPuv17EzIwmwAADwxeErtj0ba42R4Timl2ZnqE5QecXkeJ04VFlNJr7nGu1MwEnn5Hot+zOaXhnkdSv66+r0RxSwq1k89H1ZhDUnALfVKXbZP6NGXiFfj6I8rCbX/H1Z2MBouij8GqFeexuMV0muct7OapWnU7TbOylb0qXYikbZrNwAABEtftPKmp4at/e3LKWX8up72+b3ePIkLC3056b2L3IjFrxUqfRx7UvRfsrInSpjMyAYAAGZkAwD4zIL2wjzri+MY/IqJ9DR6gAAAAAjOvOhP4inykF97Vm1xlHrR12dx0NTXse3mR+I2n8xSyXaWtcvEqpliKa1kfAAAADOqyUZKUW4yi04tPJprc0+ow0msmZjJxea2lh6t68wmlVjGoT3K3+XP83svnu7CGucPa61PWuG8stli8ZpQranx3ePD27iaQmpJOLTT2pramuTI1rLUybTTWaMjBkAAAAAAAAAimsuudWHTrw7V121ZrbXW/ea3vku/I77axlU609S9SJvcVp0erT1y9F38is8TiJ2TlZZJznN5yb3tk5GKitFLUVWpUlUk5SebZ5Ho8gAAAAAAAyhFtpLe2ku1mG8lmZjFykkt5e2HjlCK4JL4FTPoJ6AAAAAANAFZa9auumbxFS+7m85pepJ9fYyYsLrNdFLw5FcxewyfT01q38+ZECVIAAAAAAA6GjNNYnDP7i2UF1x3wf6Xs795pq0KdXtI6aF5WodiXhu8iU4H7RbFkr6Iy4yrk4v9rzz8UcE8Mj9EvMlqWOy/wCSPly/Z2cPr7gpel5Sv80M/wDa2c0sOrLZkzuhjNtLbmvDlmbkNcdHv/UZdsLF84mt2NdfT6o3LFLV/X6PkZT1uwC34hd0bH8omFZV39PsZeJWq+v35GtdrzgY7rJ2flrl/cke1h9d7svE1Sxe1WyWfgzk437RY7qMO3ztkll+mOefidEMLf1y8jjq47H/AI4efxkX0trPi8SnGyzowe+Ffmwa4PrkuTbO+laUqWtLXxZFXGI16+qTyXBajjHScIAAAAAAAAAAOlq5hfK4qqHvxk+yPnP5HNdz0KMn4eeo7cOpdJcwX3z8tZdSK2XUAAAAAAAHliaI2RcJrpRksmmE8jDSayZVGtWrk8JPpRTlTJ+a/Z5MnrO8VVaMu17lUxLDnQenDsv0/XB+HfHzvIkAAAAAAAAAAAAAAAAAAAAAAAAAAAAE5+zTRuc54mS2RXk4dr2yfy+JEYnV2U13v8FiwO3yUqz7l+SwyJLAAAAAAAAAAeOKw0LYOFkVKMlk0zKbTzRhpNZMrLWjVKzDt2Upzpe3Z6UP8ombW/UurU28StX+EuH9Sis1vW9d3FEWJMgwAAAAAAAAAAAAAAAAAAAAAAAAAe+Bwk7rI1QWcptJcubNdWpGnByluN1vQlWqKnHf8zLo0No+OGphTH1Vt5y62VmpNzk5Pay8UqUaUFCOxG6eDYAAAAAAAAAAD5KKayazT4gEO1i1JhbnZh/u573H1ZP6Hbb306Wp60Rl5hdOv1o9WXo+9fn3K/x+jraJdG2Di/g+xk1Rr06qzi+ZWbi0q27ymvHd5mqbjmAAAAAAAAAAAAAAAAAAAAAMoRbaSWbexJb2zDaSzZmMXJqMVm2WfqTq3/Dx8tavvpr9keBX7y6daWS7K+Zlww6xVtDOXae3kSs4yRAAAAAAAAAAAAAAANfGYKu6PRsgpp8UZTaeaMNKSyewiGltQISzlh59B+y9sTvpYjUhqlr9yJuMHoVNcOq/Ty5ETx+rGLp9KpyXGG1EhTv6Mtry7yIrYRcw2LSX25HInW4vKScXzWTOuMoyWcXmR06c4PKSa79RiejwAAAAAAAAAAAAAAAe+Dwdl0lCqLnJ8Ort4GurVhSjpTZuoW9SvLRprP5vLJ1V1Rjh8rbsp29XCHYQV1dyrPJalw5lrscOhbLN65ceRLDjJEAAAAAAAAAAAAAAAAAAAHxoA1cRo2mz064y7kE8thhpPUzmX6oYKX8pR7Nhvjc1o7JPzOeVnby2wXkac9RMI/aX6mbFfV/8vRcjQ8LtH9Hq+Z8WoWE979zH89X/AMvRch/pVp/h6vmbNOpmCj/L6Xazw7qs/qZtjYW0dkF5Z+5jpLU3C2xyjHyUlucRTu6tN5p+esxXsKFaOUo5d2pkP0lqRia83XlbHlsfgSVPE4PtrL1IWtgdRa6Us+/U+XscG/R18HlOqa/S/odkbmjLZJexHVLC5htg/f2Nd1vg/A2qUXvOd0prbF+RlGmT3Rb7EzDqQW1rzPUaFWWyLfgzewmgsTa/Mplt62sl8TRO9oR+rPu1nVSwu5qfTl36v36Em0VqBN5SxE+ivZjv8Tgq4m3qprL7slbfBIrXVln9ls89vsTbRmiacPHo1QUefW+8jZzlN5yebJunThTjowWSN48nsAAAAAAAAAAAAAAAAAAAAAAAAAAAAAAAAAwnXF70n2oA8nganvrj4IA+wwda3Qiu5AHsopblkAfQ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Picture 6" descr="http://img.clubic.com/05523479-photo-logo-skyp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61" y="4583084"/>
            <a:ext cx="1326649" cy="13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upload.wikimedia.org/wikipedia/commons/thumb/1/1b/EBay_logo.svg/318px-EBay_logo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46" y="2307250"/>
            <a:ext cx="30289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Rasanter Anstieg der zu merkenden Passwörter</a:t>
            </a:r>
          </a:p>
          <a:p>
            <a:pPr lvl="1"/>
            <a:r>
              <a:rPr lang="de-DE" dirty="0" smtClean="0"/>
              <a:t>Komplexer</a:t>
            </a:r>
          </a:p>
          <a:p>
            <a:pPr lvl="1"/>
            <a:r>
              <a:rPr lang="de-DE" dirty="0" smtClean="0"/>
              <a:t>Länger</a:t>
            </a:r>
          </a:p>
          <a:p>
            <a:r>
              <a:rPr lang="de-DE" dirty="0"/>
              <a:t>Alltäglicher </a:t>
            </a:r>
            <a:r>
              <a:rPr lang="de-DE" dirty="0" smtClean="0"/>
              <a:t>Nutzen</a:t>
            </a:r>
            <a:endParaRPr lang="de-DE" dirty="0"/>
          </a:p>
          <a:p>
            <a:r>
              <a:rPr lang="de-DE" dirty="0" smtClean="0"/>
              <a:t>Etwas </a:t>
            </a:r>
            <a:r>
              <a:rPr lang="de-DE" dirty="0"/>
              <a:t>Neues kennen </a:t>
            </a:r>
            <a:r>
              <a:rPr lang="de-DE" dirty="0" smtClean="0"/>
              <a:t>lernen (Android)</a:t>
            </a:r>
          </a:p>
          <a:p>
            <a:r>
              <a:rPr lang="de-DE" dirty="0" smtClean="0"/>
              <a:t>„Immer zur Hand“ (Smartphone)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374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Zunehmender Gefahrenanstieg</a:t>
            </a:r>
          </a:p>
          <a:p>
            <a:pPr lvl="1"/>
            <a:r>
              <a:rPr lang="de-DE" dirty="0" err="1" smtClean="0"/>
              <a:t>Brute</a:t>
            </a:r>
            <a:r>
              <a:rPr lang="de-DE" dirty="0" smtClean="0"/>
              <a:t> Force Angriffe immer bedrohlicher</a:t>
            </a:r>
          </a:p>
          <a:p>
            <a:pPr lvl="1"/>
            <a:r>
              <a:rPr lang="de-DE" dirty="0" smtClean="0"/>
              <a:t>Zusätzliche Rechenkapazität durch Cloud Computing</a:t>
            </a:r>
          </a:p>
          <a:p>
            <a:pPr lvl="1"/>
            <a:r>
              <a:rPr lang="de-DE" dirty="0" smtClean="0"/>
              <a:t>Wörterbuchangriffe erhöhen Risiko weiter</a:t>
            </a:r>
          </a:p>
          <a:p>
            <a:pPr lvl="2"/>
            <a:r>
              <a:rPr lang="de-DE" dirty="0" smtClean="0"/>
              <a:t>40 % aller geschäftlich genutzten Passwörter in Wörterbüchern auffindbar</a:t>
            </a:r>
          </a:p>
          <a:p>
            <a:r>
              <a:rPr lang="de-DE" dirty="0" smtClean="0"/>
              <a:t>Studie: Konventionelle Passwort Manager Apps ausnahmslos in kurzer Zeit </a:t>
            </a:r>
            <a:r>
              <a:rPr lang="de-DE" dirty="0" err="1" smtClean="0"/>
              <a:t>knackbar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Schwächen konventioneller Passwort Manager</a:t>
            </a:r>
          </a:p>
          <a:p>
            <a:pPr lvl="1"/>
            <a:r>
              <a:rPr lang="de-DE" dirty="0" smtClean="0"/>
              <a:t>Rückmeldung an den Angreifer zur Korrektheit des Passworts</a:t>
            </a:r>
          </a:p>
          <a:p>
            <a:r>
              <a:rPr lang="de-DE" dirty="0" smtClean="0"/>
              <a:t>Der Clou</a:t>
            </a:r>
          </a:p>
          <a:p>
            <a:pPr lvl="1"/>
            <a:r>
              <a:rPr lang="de-DE" dirty="0" smtClean="0"/>
              <a:t>Keine Rückmeldung zur Korrektheit</a:t>
            </a:r>
          </a:p>
          <a:p>
            <a:pPr lvl="1"/>
            <a:r>
              <a:rPr lang="de-DE" dirty="0" smtClean="0"/>
              <a:t>Entschlüsselung unabhängig der Korrektheit des Passworts</a:t>
            </a:r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Korrektes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smtClean="0"/>
              <a:t>Top </a:t>
            </a:r>
            <a:r>
              <a:rPr lang="de-DE" dirty="0" err="1" smtClean="0"/>
              <a:t>secret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Falsches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err="1" smtClean="0"/>
              <a:t>Jmn</a:t>
            </a:r>
            <a:r>
              <a:rPr lang="de-DE" dirty="0" smtClean="0"/>
              <a:t> </a:t>
            </a:r>
            <a:r>
              <a:rPr lang="de-DE" dirty="0" err="1" smtClean="0"/>
              <a:t>fgpdfk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/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SourceTree</a:t>
            </a:r>
            <a:endParaRPr lang="de-DE" dirty="0" smtClean="0"/>
          </a:p>
          <a:p>
            <a:r>
              <a:rPr lang="de-DE" dirty="0" smtClean="0"/>
              <a:t>Android Studio</a:t>
            </a:r>
          </a:p>
          <a:p>
            <a:r>
              <a:rPr lang="de-DE" dirty="0" err="1" smtClean="0"/>
              <a:t>Gradle</a:t>
            </a:r>
            <a:endParaRPr lang="de-DE" dirty="0" smtClean="0"/>
          </a:p>
          <a:p>
            <a:r>
              <a:rPr lang="de-DE" dirty="0" err="1" smtClean="0"/>
              <a:t>UnitTesting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peppauf.de/WebRoot/Store2/Shops/62361801/4F1E/6232/80C0/D7B1/E951/C0A8/28BA/8FBD/Schraubenzieher_schwar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850" y="2696946"/>
            <a:ext cx="1825690" cy="182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929</Words>
  <Application>Microsoft Office PowerPoint</Application>
  <PresentationFormat>Breitbild</PresentationFormat>
  <Paragraphs>206</Paragraphs>
  <Slides>21</Slides>
  <Notes>20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3</vt:lpstr>
      <vt:lpstr>Ion-Sitzungssaal</vt:lpstr>
      <vt:lpstr>PowerPoint-Präsentation</vt:lpstr>
      <vt:lpstr>Inhalt</vt:lpstr>
      <vt:lpstr>Motivation</vt:lpstr>
      <vt:lpstr>Motivation</vt:lpstr>
      <vt:lpstr>Motivation</vt:lpstr>
      <vt:lpstr>Konzept</vt:lpstr>
      <vt:lpstr>Konzept</vt:lpstr>
      <vt:lpstr>Konzept</vt:lpstr>
      <vt:lpstr>Werkzeugeinsatz</vt:lpstr>
      <vt:lpstr>Werkzeugeinsatz</vt:lpstr>
      <vt:lpstr>Werkzeugeinsatz</vt:lpstr>
      <vt:lpstr>Werkzeugeinsatz</vt:lpstr>
      <vt:lpstr>Werkzeugeinsatz</vt:lpstr>
      <vt:lpstr>Demo</vt:lpstr>
      <vt:lpstr>Reflexion: Ausgangspunkt</vt:lpstr>
      <vt:lpstr>Reflexion: Positives</vt:lpstr>
      <vt:lpstr>Reflexion: Schwierigkeiten</vt:lpstr>
      <vt:lpstr>Reflexion: Verbesserungen</vt:lpstr>
      <vt:lpstr>Noch Fragen?</vt:lpstr>
      <vt:lpstr>Vielen Dank für eure Aufmerksamkeit!</vt:lpstr>
      <vt:lpstr>Quellen</vt:lpstr>
    </vt:vector>
  </TitlesOfParts>
  <Company>d.velop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Ochtrup Sebastian</dc:creator>
  <cp:lastModifiedBy>Ochtrup Sebastian</cp:lastModifiedBy>
  <cp:revision>48</cp:revision>
  <dcterms:created xsi:type="dcterms:W3CDTF">2015-02-06T08:28:16Z</dcterms:created>
  <dcterms:modified xsi:type="dcterms:W3CDTF">2015-02-13T07:25:47Z</dcterms:modified>
</cp:coreProperties>
</file>