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0" r:id="rId9"/>
    <p:sldId id="270" r:id="rId10"/>
    <p:sldId id="271" r:id="rId11"/>
    <p:sldId id="272" r:id="rId12"/>
    <p:sldId id="273" r:id="rId13"/>
    <p:sldId id="261" r:id="rId14"/>
    <p:sldId id="284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000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B1B-A85F-43ED-A41A-985067DF8577}" type="datetimeFigureOut">
              <a:rPr lang="de-DE" smtClean="0"/>
              <a:pPr/>
              <a:t>10.02.2015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FABD-69C2-49F9-BD91-F05E017FE5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94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28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46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9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970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2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374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66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052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759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39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3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3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275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681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351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37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15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Grundlage</a:t>
            </a:r>
            <a:r>
              <a:rPr lang="de-DE" baseline="0" dirty="0" smtClean="0"/>
              <a:t> der Studie: 17 </a:t>
            </a:r>
            <a:r>
              <a:rPr lang="de-DE" baseline="0" dirty="0" err="1" smtClean="0"/>
              <a:t>Apps</a:t>
            </a:r>
            <a:endParaRPr lang="de-DE" baseline="0" dirty="0" smtClean="0"/>
          </a:p>
          <a:p>
            <a:r>
              <a:rPr lang="de-DE" baseline="0" dirty="0" smtClean="0"/>
              <a:t>Innerhalb eines Tages geknackt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6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E47043-14B9-45DE-A7CA-B819D3DB7940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389-1C4B-4991-9D1B-BD9CD8DAD448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E645-84E4-46C4-8BBB-B45E79B0BDF2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94F-A1C4-4AA8-B240-0E360656DACC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EC2F-D236-4161-B7A9-058AD50973F4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925-6776-418A-B9D5-2FE6DDC7FF5E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E32-8210-42E1-A5E3-AE4F3B2BA67C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6028-6369-409B-B015-BD4E873D97AE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EDA-5C8D-4FAD-B380-0B1111C6C6FD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E69-94FE-46D8-8C9F-233CA2EAF49D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E780-8742-4F41-A7DD-8A533C34BC62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532-264E-494B-BCB4-085A06E95C4C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452-A4DA-42F9-8E52-EBBBBBF20BDF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C71-6044-490A-9B40-8B48B52B7377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64E-D461-4420-9A61-69708EA906EF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0798-91BD-41E8-A317-14713D4B5C46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2AA-6B4D-44C1-A4C5-776C8CBEDC88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18F47C-7328-41EC-B5EF-37975657BEDE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comsoft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elcomsoft.com/WP/BH-EU-2012-WP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04" y="4810037"/>
            <a:ext cx="9502159" cy="861420"/>
          </a:xfrm>
        </p:spPr>
        <p:txBody>
          <a:bodyPr/>
          <a:lstStyle/>
          <a:p>
            <a:pPr algn="ctr"/>
            <a:r>
              <a:rPr lang="de-DE" dirty="0" smtClean="0"/>
              <a:t>Android-App zur Passwortverwaltung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0" y="1148836"/>
            <a:ext cx="3280449" cy="3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SourceTree</a:t>
            </a:r>
            <a:endParaRPr lang="de-DE" dirty="0" smtClean="0"/>
          </a:p>
          <a:p>
            <a:pPr lvl="1"/>
            <a:r>
              <a:rPr lang="de-DE" dirty="0" smtClean="0"/>
              <a:t>Kostenfrei und übersichtlich</a:t>
            </a:r>
          </a:p>
          <a:p>
            <a:pPr lvl="1"/>
            <a:r>
              <a:rPr lang="de-DE" dirty="0" smtClean="0"/>
              <a:t>Mit </a:t>
            </a:r>
            <a:r>
              <a:rPr lang="de-DE" dirty="0" err="1" smtClean="0"/>
              <a:t>GitHub</a:t>
            </a:r>
            <a:r>
              <a:rPr lang="de-DE" dirty="0" smtClean="0"/>
              <a:t> kompatibel</a:t>
            </a:r>
          </a:p>
          <a:p>
            <a:pPr lvl="1"/>
            <a:r>
              <a:rPr lang="de-DE" dirty="0" smtClean="0"/>
              <a:t>Visualisierung der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Mehrere </a:t>
            </a:r>
            <a:r>
              <a:rPr lang="de-DE" dirty="0" err="1" smtClean="0"/>
              <a:t>Repositories</a:t>
            </a:r>
            <a:r>
              <a:rPr lang="de-DE" dirty="0" smtClean="0"/>
              <a:t> gleichzeitig möglich</a:t>
            </a:r>
          </a:p>
          <a:p>
            <a:pPr lvl="1"/>
            <a:r>
              <a:rPr lang="de-DE" dirty="0" smtClean="0"/>
              <a:t>Anzeige des geänderten Codes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529" y="2603500"/>
            <a:ext cx="4222210" cy="25579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06" y="554655"/>
            <a:ext cx="10835731" cy="57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Android Studio</a:t>
            </a:r>
          </a:p>
          <a:p>
            <a:pPr lvl="1"/>
            <a:r>
              <a:rPr lang="de-DE" dirty="0" smtClean="0"/>
              <a:t>Kostenfreie offizielle IDE zur Android Entwicklung</a:t>
            </a:r>
          </a:p>
          <a:p>
            <a:pPr lvl="1"/>
            <a:r>
              <a:rPr lang="de-DE" dirty="0" smtClean="0"/>
              <a:t>Basiert auf </a:t>
            </a:r>
            <a:r>
              <a:rPr lang="de-DE" dirty="0" err="1" smtClean="0"/>
              <a:t>IntelliJ</a:t>
            </a:r>
            <a:r>
              <a:rPr lang="de-DE" dirty="0" smtClean="0"/>
              <a:t> IDEA IDE</a:t>
            </a:r>
          </a:p>
          <a:p>
            <a:pPr lvl="1"/>
            <a:r>
              <a:rPr lang="de-DE" dirty="0" smtClean="0"/>
              <a:t>Während Projektdurchführung noch im Beta-Status</a:t>
            </a:r>
          </a:p>
          <a:p>
            <a:pPr lvl="1"/>
            <a:r>
              <a:rPr lang="de-DE" dirty="0" smtClean="0"/>
              <a:t>Grafischer GUI-Editor</a:t>
            </a:r>
          </a:p>
          <a:p>
            <a:pPr lvl="1"/>
            <a:r>
              <a:rPr lang="de-DE" dirty="0" smtClean="0"/>
              <a:t>Code-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Integration möglich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39" y="2648963"/>
            <a:ext cx="3096000" cy="2328000"/>
          </a:xfrm>
          <a:prstGeom prst="rect">
            <a:avLst/>
          </a:prstGeom>
        </p:spPr>
      </p:pic>
      <p:pic>
        <p:nvPicPr>
          <p:cNvPr id="10" name="Picture 2" descr="Oberflaeche_gestalt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4" y="667389"/>
            <a:ext cx="10809104" cy="55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9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Gradle</a:t>
            </a:r>
            <a:endParaRPr lang="de-DE" dirty="0" smtClean="0"/>
          </a:p>
          <a:p>
            <a:pPr lvl="1"/>
            <a:r>
              <a:rPr lang="de-DE" dirty="0" smtClean="0"/>
              <a:t>Auslieferung zusammen mit Android Studio</a:t>
            </a:r>
          </a:p>
          <a:p>
            <a:pPr lvl="1"/>
            <a:r>
              <a:rPr lang="de-DE" dirty="0" smtClean="0"/>
              <a:t>Keine Konfiguration notwendig</a:t>
            </a:r>
          </a:p>
          <a:p>
            <a:pPr lvl="1"/>
            <a:r>
              <a:rPr lang="de-DE" dirty="0" smtClean="0"/>
              <a:t>Einstellungsmöglichkeiten über </a:t>
            </a:r>
            <a:r>
              <a:rPr lang="de-DE" dirty="0" err="1" smtClean="0"/>
              <a:t>build.gradle</a:t>
            </a:r>
            <a:r>
              <a:rPr lang="de-DE" dirty="0" smtClean="0"/>
              <a:t>-Datei möglich</a:t>
            </a:r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pPr lvl="1"/>
            <a:r>
              <a:rPr lang="de-DE" dirty="0"/>
              <a:t>Auslieferung zusammen mit Android Studio</a:t>
            </a:r>
          </a:p>
          <a:p>
            <a:pPr lvl="1"/>
            <a:r>
              <a:rPr lang="de-DE" dirty="0" smtClean="0"/>
              <a:t>Android-SDK stellt eigenes </a:t>
            </a:r>
            <a:r>
              <a:rPr lang="de-DE" dirty="0" err="1" smtClean="0"/>
              <a:t>Testpackage</a:t>
            </a:r>
            <a:r>
              <a:rPr lang="de-DE" dirty="0" smtClean="0"/>
              <a:t> </a:t>
            </a:r>
            <a:r>
              <a:rPr lang="de-DE" dirty="0" err="1" smtClean="0"/>
              <a:t>basierent</a:t>
            </a:r>
            <a:r>
              <a:rPr lang="de-DE" dirty="0" smtClean="0"/>
              <a:t> auf </a:t>
            </a:r>
            <a:r>
              <a:rPr lang="de-DE" dirty="0" err="1" smtClean="0"/>
              <a:t>JUnit</a:t>
            </a:r>
            <a:r>
              <a:rPr lang="de-DE" dirty="0" smtClean="0"/>
              <a:t> bereit</a:t>
            </a:r>
          </a:p>
          <a:p>
            <a:pPr lvl="1"/>
            <a:r>
              <a:rPr lang="de-DE" dirty="0" smtClean="0"/>
              <a:t>Ausführung der Tests im </a:t>
            </a:r>
            <a:r>
              <a:rPr lang="de-DE" smtClean="0"/>
              <a:t>Android Emulator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769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670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Kurze Werkzeugbewertung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/>
              <a:t>Source </a:t>
            </a:r>
            <a:r>
              <a:rPr lang="de-DE" dirty="0" err="1" smtClean="0"/>
              <a:t>Tree</a:t>
            </a:r>
            <a:endParaRPr lang="de-DE" dirty="0"/>
          </a:p>
          <a:p>
            <a:pPr lvl="1"/>
            <a:r>
              <a:rPr lang="de-DE" dirty="0"/>
              <a:t>Android </a:t>
            </a:r>
            <a:r>
              <a:rPr lang="de-DE" dirty="0" smtClean="0"/>
              <a:t>Studio</a:t>
            </a:r>
            <a:endParaRPr lang="de-DE" dirty="0"/>
          </a:p>
          <a:p>
            <a:pPr lvl="1"/>
            <a:r>
              <a:rPr lang="de-DE" dirty="0" err="1" smtClean="0"/>
              <a:t>Gradle</a:t>
            </a:r>
            <a:endParaRPr lang="de-DE" dirty="0"/>
          </a:p>
          <a:p>
            <a:pPr lvl="1"/>
            <a:r>
              <a:rPr lang="de-DE" dirty="0"/>
              <a:t>Unit </a:t>
            </a:r>
            <a:r>
              <a:rPr lang="de-DE" dirty="0" err="1" smtClean="0"/>
              <a:t>Testing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Vorgehen im Team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35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Git</a:t>
            </a:r>
            <a:r>
              <a:rPr lang="de-DE" dirty="0" smtClean="0"/>
              <a:t>: </a:t>
            </a:r>
          </a:p>
          <a:p>
            <a:r>
              <a:rPr lang="de-DE" dirty="0" smtClean="0"/>
              <a:t>¾  der Gruppe: </a:t>
            </a:r>
            <a:r>
              <a:rPr lang="de-DE" dirty="0" err="1" smtClean="0"/>
              <a:t>Git</a:t>
            </a:r>
            <a:r>
              <a:rPr lang="de-DE" dirty="0" smtClean="0"/>
              <a:t>-Anfänger</a:t>
            </a:r>
          </a:p>
          <a:p>
            <a:r>
              <a:rPr lang="de-DE" dirty="0" smtClean="0"/>
              <a:t>Entdecken eines neuen Tools</a:t>
            </a:r>
          </a:p>
          <a:p>
            <a:r>
              <a:rPr lang="de-DE" dirty="0" err="1" smtClean="0"/>
              <a:t>GitHub</a:t>
            </a:r>
            <a:r>
              <a:rPr lang="de-DE" dirty="0" smtClean="0"/>
              <a:t> schnell &amp; einfach</a:t>
            </a:r>
          </a:p>
          <a:p>
            <a:r>
              <a:rPr lang="de-DE" dirty="0" smtClean="0"/>
              <a:t>Sehr praktisch: mitgelieferte </a:t>
            </a:r>
            <a:r>
              <a:rPr lang="de-DE" i="1" dirty="0" err="1" smtClean="0"/>
              <a:t>gitignore</a:t>
            </a:r>
            <a:r>
              <a:rPr lang="de-DE" i="1" dirty="0" smtClean="0"/>
              <a:t>-Files</a:t>
            </a:r>
          </a:p>
          <a:p>
            <a:r>
              <a:rPr lang="de-DE" dirty="0" smtClean="0"/>
              <a:t>i.d.R. direktes Pushen -&gt; Commit nicht wirklich genutzt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981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Source </a:t>
            </a:r>
            <a:r>
              <a:rPr lang="de-DE" dirty="0" err="1" smtClean="0"/>
              <a:t>Tree</a:t>
            </a:r>
            <a:r>
              <a:rPr lang="de-DE" dirty="0" smtClean="0"/>
              <a:t>:</a:t>
            </a:r>
          </a:p>
          <a:p>
            <a:r>
              <a:rPr lang="de-DE" dirty="0" smtClean="0"/>
              <a:t>+ Gute Unterstützt für normalen </a:t>
            </a:r>
            <a:r>
              <a:rPr lang="de-DE" dirty="0"/>
              <a:t>Ablauf des </a:t>
            </a:r>
            <a:r>
              <a:rPr lang="de-DE" dirty="0" err="1"/>
              <a:t>Git</a:t>
            </a:r>
            <a:r>
              <a:rPr lang="de-DE" dirty="0"/>
              <a:t>-Servers </a:t>
            </a:r>
            <a:r>
              <a:rPr lang="de-DE" dirty="0" smtClean="0"/>
              <a:t>+ Zusatzfunktionen</a:t>
            </a:r>
          </a:p>
          <a:p>
            <a:r>
              <a:rPr lang="de-DE" dirty="0" smtClean="0"/>
              <a:t>+ grafische </a:t>
            </a:r>
            <a:r>
              <a:rPr lang="de-DE" dirty="0"/>
              <a:t>Darstellung des Projektverlaufes </a:t>
            </a:r>
            <a:r>
              <a:rPr lang="de-DE" dirty="0" smtClean="0"/>
              <a:t>übersichtlich</a:t>
            </a:r>
          </a:p>
          <a:p>
            <a:r>
              <a:rPr lang="de-DE" dirty="0" smtClean="0"/>
              <a:t>+ Intuitive Nutzung</a:t>
            </a:r>
            <a:endParaRPr lang="de-DE" dirty="0"/>
          </a:p>
          <a:p>
            <a:r>
              <a:rPr lang="de-DE" dirty="0" smtClean="0"/>
              <a:t>- keine </a:t>
            </a:r>
            <a:r>
              <a:rPr lang="de-DE" dirty="0" err="1" smtClean="0"/>
              <a:t>Merge</a:t>
            </a:r>
            <a:r>
              <a:rPr lang="de-DE" dirty="0" smtClean="0"/>
              <a:t>-Funktion</a:t>
            </a:r>
          </a:p>
          <a:p>
            <a:r>
              <a:rPr lang="de-DE" dirty="0" smtClean="0"/>
              <a:t>- mögliche </a:t>
            </a:r>
            <a:r>
              <a:rPr lang="de-DE" dirty="0" err="1" smtClean="0"/>
              <a:t>Pulls</a:t>
            </a:r>
            <a:r>
              <a:rPr lang="de-DE" dirty="0" smtClean="0"/>
              <a:t> nicht immer angezeigt</a:t>
            </a:r>
            <a:endParaRPr lang="de-DE" dirty="0"/>
          </a:p>
          <a:p>
            <a:r>
              <a:rPr lang="de-DE" dirty="0"/>
              <a:t>Nicht vollumfänglich genutzt (Bsp.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412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Android Studio:</a:t>
            </a:r>
          </a:p>
          <a:p>
            <a:r>
              <a:rPr lang="de-DE" dirty="0"/>
              <a:t>+ viele </a:t>
            </a:r>
            <a:r>
              <a:rPr lang="de-DE" dirty="0" smtClean="0"/>
              <a:t>hilfreiche </a:t>
            </a:r>
            <a:r>
              <a:rPr lang="de-DE" dirty="0"/>
              <a:t>Funktionen für Entwicklung von Android Applikationen</a:t>
            </a:r>
          </a:p>
          <a:p>
            <a:r>
              <a:rPr lang="de-DE" dirty="0"/>
              <a:t>+ Emulators -&gt; kein eigenes Android-Gerät für Debugging nötig</a:t>
            </a:r>
          </a:p>
          <a:p>
            <a:r>
              <a:rPr lang="de-DE" dirty="0"/>
              <a:t>+ Integration von </a:t>
            </a:r>
            <a:r>
              <a:rPr lang="de-DE" dirty="0" err="1"/>
              <a:t>Gradle</a:t>
            </a:r>
            <a:r>
              <a:rPr lang="de-DE" dirty="0"/>
              <a:t> einfach: </a:t>
            </a:r>
            <a:r>
              <a:rPr lang="de-DE" dirty="0" err="1"/>
              <a:t>Build</a:t>
            </a:r>
            <a:r>
              <a:rPr lang="de-DE" dirty="0"/>
              <a:t>-File von Anfang an vordefiniert &amp; dem Projekt </a:t>
            </a:r>
            <a:r>
              <a:rPr lang="de-DE" dirty="0" smtClean="0"/>
              <a:t>beigefügt</a:t>
            </a:r>
          </a:p>
          <a:p>
            <a:r>
              <a:rPr lang="de-DE" dirty="0" smtClean="0"/>
              <a:t>+ </a:t>
            </a:r>
            <a:r>
              <a:rPr lang="de-DE" dirty="0"/>
              <a:t>Oberfläche des Android Studios -&gt; gut für schnellen Zugriff auf die wichtigsten Elemente</a:t>
            </a:r>
          </a:p>
          <a:p>
            <a:r>
              <a:rPr lang="de-DE" dirty="0"/>
              <a:t>+ Codeeditor </a:t>
            </a:r>
            <a:r>
              <a:rPr lang="de-DE" dirty="0" smtClean="0"/>
              <a:t>hilfreich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498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Android Studio:</a:t>
            </a:r>
          </a:p>
          <a:p>
            <a:r>
              <a:rPr lang="de-DE" dirty="0" smtClean="0"/>
              <a:t>- </a:t>
            </a:r>
            <a:r>
              <a:rPr lang="de-DE" dirty="0"/>
              <a:t>Android Studio-Update: ohne Hinweis auch </a:t>
            </a:r>
            <a:r>
              <a:rPr lang="de-DE" dirty="0" err="1"/>
              <a:t>Gradle</a:t>
            </a:r>
            <a:r>
              <a:rPr lang="de-DE" dirty="0"/>
              <a:t>-Update</a:t>
            </a:r>
          </a:p>
          <a:p>
            <a:pPr marL="0" indent="0">
              <a:buNone/>
            </a:pPr>
            <a:r>
              <a:rPr lang="de-DE" dirty="0" smtClean="0"/>
              <a:t>	-&gt; </a:t>
            </a:r>
            <a:r>
              <a:rPr lang="de-DE" dirty="0" err="1"/>
              <a:t>Compilefehler</a:t>
            </a:r>
            <a:r>
              <a:rPr lang="de-DE" dirty="0"/>
              <a:t> innerhalb der </a:t>
            </a:r>
            <a:r>
              <a:rPr lang="de-DE" dirty="0" err="1"/>
              <a:t>Builddatei</a:t>
            </a:r>
            <a:endParaRPr lang="de-DE" dirty="0"/>
          </a:p>
          <a:p>
            <a:r>
              <a:rPr lang="de-DE" dirty="0"/>
              <a:t> - Version auch nicht </a:t>
            </a:r>
            <a:r>
              <a:rPr lang="de-DE" dirty="0" smtClean="0"/>
              <a:t>abwärtskompatibel</a:t>
            </a:r>
            <a:endParaRPr lang="de-DE" dirty="0"/>
          </a:p>
          <a:p>
            <a:r>
              <a:rPr lang="de-DE" dirty="0"/>
              <a:t>- Erstellung der Benutzeroberfläche relativ kompliziert (korrekte relative Ausrichtung auf verschiedenen Geräten)</a:t>
            </a:r>
          </a:p>
          <a:p>
            <a:r>
              <a:rPr lang="de-DE" dirty="0" smtClean="0"/>
              <a:t>- </a:t>
            </a:r>
            <a:r>
              <a:rPr lang="de-DE" dirty="0"/>
              <a:t>Emulator sehr langsam, </a:t>
            </a:r>
            <a:r>
              <a:rPr lang="de-DE" dirty="0" smtClean="0"/>
              <a:t>Konfiguration </a:t>
            </a:r>
            <a:r>
              <a:rPr lang="de-DE" dirty="0"/>
              <a:t>nicht ganz trivial</a:t>
            </a:r>
          </a:p>
          <a:p>
            <a:r>
              <a:rPr lang="de-DE" dirty="0"/>
              <a:t>- Bug im </a:t>
            </a:r>
            <a:r>
              <a:rPr lang="de-DE" dirty="0" smtClean="0"/>
              <a:t>Zusammenhang </a:t>
            </a:r>
            <a:r>
              <a:rPr lang="de-DE" dirty="0"/>
              <a:t>mit </a:t>
            </a:r>
            <a:r>
              <a:rPr lang="de-DE" dirty="0" smtClean="0"/>
              <a:t>Konfiguration </a:t>
            </a:r>
            <a:r>
              <a:rPr lang="de-DE" dirty="0"/>
              <a:t>einer SD-Karte</a:t>
            </a:r>
          </a:p>
          <a:p>
            <a:r>
              <a:rPr lang="de-DE" dirty="0"/>
              <a:t>- über den Emulator keinen Zugriff auf die SD-Karte</a:t>
            </a:r>
          </a:p>
          <a:p>
            <a:r>
              <a:rPr lang="de-DE" dirty="0"/>
              <a:t>- Debugging &amp; Testen auf tatsächlicher Hardware deutlich performanter &amp; leichter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713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Gradle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+ funktionierte </a:t>
            </a:r>
            <a:r>
              <a:rPr lang="de-DE" dirty="0"/>
              <a:t>von Anfang </a:t>
            </a:r>
            <a:r>
              <a:rPr lang="de-DE" dirty="0" smtClean="0"/>
              <a:t>an</a:t>
            </a:r>
          </a:p>
          <a:p>
            <a:r>
              <a:rPr lang="de-DE" dirty="0" smtClean="0"/>
              <a:t>+ Mit Android Studio sehr pflegeleicht</a:t>
            </a:r>
            <a:endParaRPr lang="de-DE" dirty="0"/>
          </a:p>
          <a:p>
            <a:r>
              <a:rPr lang="de-DE" dirty="0" smtClean="0"/>
              <a:t>- Nur Update sehr ärgerlich &amp; zeitraubend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861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Motivation (Lukas)</a:t>
            </a:r>
            <a:endParaRPr lang="de-DE" dirty="0" smtClean="0"/>
          </a:p>
          <a:p>
            <a:r>
              <a:rPr lang="de-DE" dirty="0" smtClean="0"/>
              <a:t>Konzept (Michael)</a:t>
            </a:r>
          </a:p>
          <a:p>
            <a:r>
              <a:rPr lang="de-DE" dirty="0" smtClean="0"/>
              <a:t>Werkzeugeinsatz (Sebastian)</a:t>
            </a:r>
          </a:p>
          <a:p>
            <a:r>
              <a:rPr lang="de-DE" dirty="0" smtClean="0"/>
              <a:t>Demo (Lukas)</a:t>
            </a:r>
          </a:p>
          <a:p>
            <a:r>
              <a:rPr lang="de-DE" dirty="0" smtClean="0"/>
              <a:t>Reflexion (Nadine)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324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Modultests </a:t>
            </a:r>
            <a:r>
              <a:rPr lang="de-DE" dirty="0"/>
              <a:t>boten sich </a:t>
            </a:r>
            <a:r>
              <a:rPr lang="de-DE" dirty="0" smtClean="0"/>
              <a:t>nur </a:t>
            </a:r>
            <a:r>
              <a:rPr lang="de-DE" dirty="0"/>
              <a:t>selten </a:t>
            </a:r>
            <a:r>
              <a:rPr lang="de-DE" dirty="0" smtClean="0"/>
              <a:t>an (größtenteils Oberflächennavigation)</a:t>
            </a:r>
          </a:p>
          <a:p>
            <a:r>
              <a:rPr lang="de-DE" dirty="0" smtClean="0"/>
              <a:t>+ Implementierte </a:t>
            </a:r>
            <a:r>
              <a:rPr lang="de-DE" dirty="0"/>
              <a:t>Modultests </a:t>
            </a:r>
            <a:r>
              <a:rPr lang="de-DE" dirty="0" smtClean="0"/>
              <a:t>sehr </a:t>
            </a:r>
            <a:r>
              <a:rPr lang="de-DE" dirty="0"/>
              <a:t>schnell </a:t>
            </a:r>
            <a:r>
              <a:rPr lang="de-DE" dirty="0" smtClean="0"/>
              <a:t>konfiguriert</a:t>
            </a:r>
          </a:p>
          <a:p>
            <a:r>
              <a:rPr lang="de-DE" dirty="0" smtClean="0"/>
              <a:t>+ Unterstützung </a:t>
            </a:r>
            <a:r>
              <a:rPr lang="de-DE" dirty="0"/>
              <a:t>des Android Studios </a:t>
            </a:r>
            <a:r>
              <a:rPr lang="de-DE" dirty="0" smtClean="0"/>
              <a:t>sehr </a:t>
            </a:r>
            <a:r>
              <a:rPr lang="de-DE" dirty="0"/>
              <a:t>gut </a:t>
            </a:r>
            <a:r>
              <a:rPr lang="de-DE" dirty="0" smtClean="0"/>
              <a:t>&amp; übersichtlich</a:t>
            </a:r>
          </a:p>
          <a:p>
            <a:r>
              <a:rPr lang="de-DE" dirty="0" smtClean="0"/>
              <a:t>- Notwendigkeit </a:t>
            </a:r>
            <a:r>
              <a:rPr lang="de-DE" dirty="0"/>
              <a:t>des Emulators verlangsamt </a:t>
            </a:r>
            <a:r>
              <a:rPr lang="de-DE" dirty="0" smtClean="0"/>
              <a:t>Testdurchlauf &amp; </a:t>
            </a:r>
            <a:r>
              <a:rPr lang="de-DE" dirty="0"/>
              <a:t>mindert die </a:t>
            </a:r>
            <a:r>
              <a:rPr lang="de-DE" dirty="0" smtClean="0"/>
              <a:t>Motivation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24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Reflexion: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Ausgangspunkt</a:t>
            </a:r>
            <a:r>
              <a:rPr lang="de-DE" dirty="0"/>
              <a:t>:</a:t>
            </a:r>
          </a:p>
          <a:p>
            <a:r>
              <a:rPr lang="de-DE" dirty="0" smtClean="0"/>
              <a:t>App </a:t>
            </a:r>
            <a:r>
              <a:rPr lang="de-DE" dirty="0"/>
              <a:t>Entwicklung für alle neu</a:t>
            </a:r>
          </a:p>
          <a:p>
            <a:pPr marL="0" indent="0">
              <a:buNone/>
            </a:pPr>
            <a:r>
              <a:rPr lang="de-DE" dirty="0" smtClean="0"/>
              <a:t>	-&gt;  - Zusätzlicher </a:t>
            </a:r>
            <a:r>
              <a:rPr lang="de-DE" dirty="0"/>
              <a:t>Einarbeitungsaufwand</a:t>
            </a:r>
          </a:p>
          <a:p>
            <a:pPr marL="0" indent="0">
              <a:buNone/>
            </a:pPr>
            <a:r>
              <a:rPr lang="de-DE" dirty="0" smtClean="0"/>
              <a:t>	-&gt; + Chance</a:t>
            </a:r>
            <a:r>
              <a:rPr lang="de-DE" dirty="0"/>
              <a:t>, neue Technologie kennenzulernen</a:t>
            </a:r>
          </a:p>
          <a:p>
            <a:r>
              <a:rPr lang="de-DE" dirty="0" smtClean="0"/>
              <a:t>Unterschiedliche </a:t>
            </a:r>
            <a:r>
              <a:rPr lang="de-DE" dirty="0"/>
              <a:t>Kompetenzen im Team: 3 Anwendungsentwickler + 1 </a:t>
            </a:r>
            <a:r>
              <a:rPr lang="de-DE" dirty="0" smtClean="0"/>
              <a:t>Systemintegrator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975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Verlauf</a:t>
            </a:r>
            <a:r>
              <a:rPr lang="de-DE" dirty="0"/>
              <a:t>:</a:t>
            </a:r>
          </a:p>
          <a:p>
            <a:r>
              <a:rPr lang="de-DE" dirty="0" smtClean="0"/>
              <a:t>Inkrementelles </a:t>
            </a:r>
            <a:r>
              <a:rPr lang="de-DE" dirty="0"/>
              <a:t>Vorgehen</a:t>
            </a:r>
          </a:p>
          <a:p>
            <a:r>
              <a:rPr lang="de-DE" dirty="0"/>
              <a:t>+ </a:t>
            </a:r>
            <a:r>
              <a:rPr lang="de-DE" dirty="0" smtClean="0"/>
              <a:t>Regelmäßige Absprachen</a:t>
            </a:r>
            <a:endParaRPr lang="de-DE" dirty="0"/>
          </a:p>
          <a:p>
            <a:r>
              <a:rPr lang="de-DE" dirty="0"/>
              <a:t>+ </a:t>
            </a:r>
            <a:r>
              <a:rPr lang="de-DE" dirty="0" smtClean="0"/>
              <a:t>Jeder </a:t>
            </a:r>
            <a:r>
              <a:rPr lang="de-DE" dirty="0"/>
              <a:t>konnte etwas beitragen</a:t>
            </a:r>
          </a:p>
          <a:p>
            <a:r>
              <a:rPr lang="de-DE" dirty="0"/>
              <a:t>+ Zwischenzeitliche Tests -&gt; Ermitteln &amp; Beheben von Bugs</a:t>
            </a:r>
          </a:p>
          <a:p>
            <a:r>
              <a:rPr lang="de-DE" dirty="0"/>
              <a:t>+ </a:t>
            </a:r>
            <a:r>
              <a:rPr lang="de-DE" dirty="0" smtClean="0"/>
              <a:t>Klare </a:t>
            </a:r>
            <a:r>
              <a:rPr lang="de-DE" dirty="0"/>
              <a:t>Aufgabenteilung + rege Kommunikation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-&gt; Nur </a:t>
            </a:r>
            <a:r>
              <a:rPr lang="de-DE" dirty="0"/>
              <a:t>wenig </a:t>
            </a:r>
            <a:r>
              <a:rPr lang="de-DE" dirty="0" err="1"/>
              <a:t>Mergekonflikte</a:t>
            </a:r>
            <a:endParaRPr lang="de-DE" dirty="0"/>
          </a:p>
          <a:p>
            <a:r>
              <a:rPr lang="de-DE" dirty="0"/>
              <a:t>+ </a:t>
            </a:r>
            <a:r>
              <a:rPr lang="de-DE" dirty="0" smtClean="0"/>
              <a:t>Klare </a:t>
            </a:r>
            <a:r>
              <a:rPr lang="de-DE" dirty="0"/>
              <a:t>Definition von </a:t>
            </a:r>
            <a:r>
              <a:rPr lang="de-DE" dirty="0" smtClean="0"/>
              <a:t>Deadlines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09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Schwierigkeiten</a:t>
            </a:r>
            <a:r>
              <a:rPr lang="de-DE" dirty="0"/>
              <a:t>:</a:t>
            </a:r>
          </a:p>
          <a:p>
            <a:r>
              <a:rPr lang="de-DE" dirty="0"/>
              <a:t>- Themenfestlegung zunächst schwierig</a:t>
            </a:r>
          </a:p>
          <a:p>
            <a:r>
              <a:rPr lang="de-DE" dirty="0"/>
              <a:t>- Startschwierigkeiten</a:t>
            </a:r>
          </a:p>
          <a:p>
            <a:r>
              <a:rPr lang="de-DE" dirty="0"/>
              <a:t>- </a:t>
            </a:r>
            <a:r>
              <a:rPr lang="de-DE" dirty="0" smtClean="0"/>
              <a:t>Mit </a:t>
            </a:r>
            <a:r>
              <a:rPr lang="de-DE" dirty="0"/>
              <a:t>Tutorials &amp; Foren Einblick verschafft &amp; Gelerntes umgesetzt</a:t>
            </a:r>
          </a:p>
          <a:p>
            <a:r>
              <a:rPr lang="de-DE" dirty="0"/>
              <a:t>- Gestaltung eines einheitlichen Layouts </a:t>
            </a:r>
            <a:r>
              <a:rPr lang="de-DE" dirty="0" smtClean="0"/>
              <a:t>schwierig </a:t>
            </a:r>
            <a:r>
              <a:rPr lang="de-DE" dirty="0"/>
              <a:t>(viele Geräte</a:t>
            </a:r>
            <a:r>
              <a:rPr lang="de-DE" dirty="0" smtClean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50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Verbesserungen</a:t>
            </a:r>
            <a:r>
              <a:rPr lang="de-DE" dirty="0"/>
              <a:t>:</a:t>
            </a:r>
          </a:p>
          <a:p>
            <a:r>
              <a:rPr lang="de-DE" dirty="0" smtClean="0"/>
              <a:t>Rechtzeitige Einarbeitung in </a:t>
            </a:r>
            <a:r>
              <a:rPr lang="de-DE" dirty="0"/>
              <a:t>das </a:t>
            </a:r>
            <a:r>
              <a:rPr lang="de-DE" dirty="0" smtClean="0"/>
              <a:t>Thema</a:t>
            </a:r>
            <a:endParaRPr lang="de-DE" dirty="0"/>
          </a:p>
          <a:p>
            <a:r>
              <a:rPr lang="de-DE" dirty="0" smtClean="0"/>
              <a:t>In </a:t>
            </a:r>
            <a:r>
              <a:rPr lang="de-DE" dirty="0"/>
              <a:t>der Entwicklungsphase: Ziele anhand fachlicher Anforderungen </a:t>
            </a:r>
            <a:r>
              <a:rPr lang="de-DE" dirty="0" smtClean="0"/>
              <a:t>definieren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-&gt; Sich </a:t>
            </a:r>
            <a:r>
              <a:rPr lang="de-DE" dirty="0"/>
              <a:t>ergebende Aufgaben sinnvoll unter den Projektbeteiligten aufteilen </a:t>
            </a:r>
          </a:p>
          <a:p>
            <a:pPr marL="0" indent="0">
              <a:buNone/>
            </a:pPr>
            <a:r>
              <a:rPr lang="de-DE" smtClean="0"/>
              <a:t>	-&gt; </a:t>
            </a:r>
            <a:r>
              <a:rPr lang="de-DE" dirty="0" smtClean="0"/>
              <a:t>Weniger </a:t>
            </a:r>
            <a:r>
              <a:rPr lang="de-DE" dirty="0"/>
              <a:t>technische Abhängigkeiten + konstanter Fokus auf fachliche Anforderungen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484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sz="5400" dirty="0" smtClean="0"/>
              <a:t>Noch Fragen?</a:t>
            </a:r>
            <a:endParaRPr lang="de-DE" sz="5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86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8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www.elcomsoft.com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www.elcomsoft.com/WP/BH-EU-2012-WP.pdf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16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622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Zunehmender Gefahrenanstieg</a:t>
            </a:r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 Force Angriffe sind durch eingeschränkten Schlüsselraum und zunehmende Rechenkapazität immer schneller</a:t>
            </a:r>
          </a:p>
          <a:p>
            <a:pPr lvl="1"/>
            <a:r>
              <a:rPr lang="de-DE" dirty="0" smtClean="0"/>
              <a:t>Rechenkapazität lässt sich schon heute durch </a:t>
            </a:r>
            <a:r>
              <a:rPr lang="de-DE" dirty="0" err="1" smtClean="0"/>
              <a:t>Cloud</a:t>
            </a:r>
            <a:r>
              <a:rPr lang="de-DE" dirty="0" smtClean="0"/>
              <a:t> Computing flexibel </a:t>
            </a:r>
            <a:r>
              <a:rPr lang="de-DE" dirty="0" err="1" smtClean="0"/>
              <a:t>dazubuchen</a:t>
            </a:r>
            <a:endParaRPr lang="de-DE" dirty="0" smtClean="0"/>
          </a:p>
          <a:p>
            <a:pPr lvl="1"/>
            <a:r>
              <a:rPr lang="de-DE" dirty="0" smtClean="0"/>
              <a:t>Durch gezielte Angriffe erhöht sich das Risiko weiter (Wörterbuchangriff)</a:t>
            </a:r>
          </a:p>
          <a:p>
            <a:pPr lvl="1"/>
            <a:r>
              <a:rPr lang="de-DE" dirty="0" smtClean="0"/>
              <a:t>Untersuchungen haben ergeben, dass 40 % aller geschäftlich genutzten Passwörter in Wörterbüchern zu finden sind</a:t>
            </a:r>
          </a:p>
          <a:p>
            <a:r>
              <a:rPr lang="de-DE" dirty="0" smtClean="0"/>
              <a:t>Studie zeigt, dass konventionelle Passwort Manager </a:t>
            </a:r>
            <a:r>
              <a:rPr lang="de-DE" dirty="0" err="1" smtClean="0"/>
              <a:t>Apps</a:t>
            </a:r>
            <a:r>
              <a:rPr lang="de-DE" dirty="0" smtClean="0"/>
              <a:t> ausnahmslos in kurzer Zeit geknackt werden können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Schwächen konventioneller Passwort Manager</a:t>
            </a:r>
          </a:p>
          <a:p>
            <a:pPr lvl="1"/>
            <a:r>
              <a:rPr lang="de-DE" dirty="0" smtClean="0"/>
              <a:t>Rückmeldung an den Angreifer zur Korrektheit des Passworts</a:t>
            </a:r>
          </a:p>
          <a:p>
            <a:r>
              <a:rPr lang="de-DE" dirty="0" smtClean="0"/>
              <a:t>Der Clou</a:t>
            </a:r>
          </a:p>
          <a:p>
            <a:pPr lvl="1"/>
            <a:r>
              <a:rPr lang="de-DE" dirty="0" smtClean="0"/>
              <a:t>Unabhängig der Korrektheit des Passworts werden die verwalteten Passwörter mit diesem Schlüssel entschlüsselt</a:t>
            </a:r>
          </a:p>
          <a:p>
            <a:pPr lvl="1"/>
            <a:r>
              <a:rPr lang="de-DE" dirty="0" smtClean="0"/>
              <a:t>So erhält der Angreifer keine Rückmeldung zur Korrektheit des Passworts und weiß nicht ob der Angriff erfolgreich war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Korrektes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smtClean="0"/>
              <a:t>Top </a:t>
            </a:r>
            <a:r>
              <a:rPr lang="de-DE" dirty="0" err="1" smtClean="0"/>
              <a:t>secret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Falsches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err="1" smtClean="0"/>
              <a:t>Jmn</a:t>
            </a:r>
            <a:r>
              <a:rPr lang="de-DE" dirty="0" smtClean="0"/>
              <a:t> </a:t>
            </a:r>
            <a:r>
              <a:rPr lang="de-DE" dirty="0" err="1" smtClean="0"/>
              <a:t>fgpdfk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/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SourceTree</a:t>
            </a:r>
            <a:endParaRPr lang="de-DE" dirty="0" smtClean="0"/>
          </a:p>
          <a:p>
            <a:r>
              <a:rPr lang="de-DE" dirty="0" smtClean="0"/>
              <a:t>Android Studio</a:t>
            </a:r>
          </a:p>
          <a:p>
            <a:r>
              <a:rPr lang="de-DE" dirty="0" err="1" smtClean="0"/>
              <a:t>Gradle</a:t>
            </a:r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0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smtClean="0"/>
              <a:t>Dezentrale Speicherung</a:t>
            </a:r>
          </a:p>
          <a:p>
            <a:pPr lvl="1"/>
            <a:r>
              <a:rPr lang="de-DE" dirty="0" smtClean="0"/>
              <a:t>Einfache Möglichkeit </a:t>
            </a:r>
            <a:r>
              <a:rPr lang="de-DE" dirty="0" err="1" smtClean="0"/>
              <a:t>Branches</a:t>
            </a:r>
            <a:r>
              <a:rPr lang="de-DE" dirty="0" smtClean="0"/>
              <a:t> zu bilden</a:t>
            </a:r>
          </a:p>
          <a:p>
            <a:pPr lvl="1"/>
            <a:r>
              <a:rPr lang="de-DE" dirty="0" smtClean="0"/>
              <a:t>Für ¾ der Gruppe neu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Kostenfrei</a:t>
            </a:r>
          </a:p>
          <a:p>
            <a:pPr lvl="1"/>
            <a:r>
              <a:rPr lang="de-DE" dirty="0" smtClean="0"/>
              <a:t>Einfach und zentral</a:t>
            </a:r>
          </a:p>
          <a:p>
            <a:pPr lvl="1"/>
            <a:r>
              <a:rPr lang="de-DE" dirty="0" smtClean="0"/>
              <a:t>Unterstützung durch viele Tools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it-scm.com/images/logo%40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040" y="242488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29" y="4184677"/>
            <a:ext cx="2686611" cy="7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1091</Words>
  <Application>Microsoft Office PowerPoint</Application>
  <PresentationFormat>Breitbild</PresentationFormat>
  <Paragraphs>235</Paragraphs>
  <Slides>27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Ion-Sitzungssaal</vt:lpstr>
      <vt:lpstr>PowerPoint-Präsentation</vt:lpstr>
      <vt:lpstr>Inhalt</vt:lpstr>
      <vt:lpstr>Motivation</vt:lpstr>
      <vt:lpstr>Konzept</vt:lpstr>
      <vt:lpstr>Konzept</vt:lpstr>
      <vt:lpstr>Konzept</vt:lpstr>
      <vt:lpstr>Konzept</vt:lpstr>
      <vt:lpstr>Werkzeugeinsatz</vt:lpstr>
      <vt:lpstr>Werkzeugeinsatz</vt:lpstr>
      <vt:lpstr>Werkzeugeinsatz</vt:lpstr>
      <vt:lpstr>Werkzeugeinsatz</vt:lpstr>
      <vt:lpstr>Werkzeugeinsatz</vt:lpstr>
      <vt:lpstr>Demo</vt:lpstr>
      <vt:lpstr>Reflexion</vt:lpstr>
      <vt:lpstr>Reflexion: Werkzeuge</vt:lpstr>
      <vt:lpstr>Reflexion: Werkzeuge</vt:lpstr>
      <vt:lpstr>Reflexion: Werkzeuge</vt:lpstr>
      <vt:lpstr>Reflexion: Werkzeuge</vt:lpstr>
      <vt:lpstr>Reflexion: Werkzeuge</vt:lpstr>
      <vt:lpstr>Reflexion: Werkzeuge</vt:lpstr>
      <vt:lpstr>Reflexion: Vorgehen</vt:lpstr>
      <vt:lpstr>Reflexion: Vorgehen</vt:lpstr>
      <vt:lpstr>Reflexion: Vorgehen</vt:lpstr>
      <vt:lpstr>Reflexion: Vorgehen</vt:lpstr>
      <vt:lpstr>Noch Fragen?</vt:lpstr>
      <vt:lpstr>Vielen Dank für eure Aufmerksamkeit!</vt:lpstr>
      <vt:lpstr>Quellen</vt:lpstr>
    </vt:vector>
  </TitlesOfParts>
  <Company>d.velop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Ochtrup Sebastian</dc:creator>
  <cp:lastModifiedBy>Nadine</cp:lastModifiedBy>
  <cp:revision>26</cp:revision>
  <dcterms:created xsi:type="dcterms:W3CDTF">2015-02-06T08:28:16Z</dcterms:created>
  <dcterms:modified xsi:type="dcterms:W3CDTF">2015-02-10T18:35:26Z</dcterms:modified>
</cp:coreProperties>
</file>