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80" r:id="rId15"/>
    <p:sldId id="281" r:id="rId16"/>
    <p:sldId id="282" r:id="rId17"/>
    <p:sldId id="283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647" autoAdjust="0"/>
  </p:normalViewPr>
  <p:slideViewPr>
    <p:cSldViewPr snapToGrid="0">
      <p:cViewPr varScale="1">
        <p:scale>
          <a:sx n="92" d="100"/>
          <a:sy n="92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12.02.2015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249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pPr marL="0" indent="0">
              <a:buNone/>
            </a:pPr>
            <a:r>
              <a:rPr lang="de-DE" dirty="0" smtClean="0"/>
              <a:t>+ Emulator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kein separates Android-Gerät für Debugging nötig</a:t>
            </a:r>
          </a:p>
          <a:p>
            <a:pPr marL="0" indent="0">
              <a:buNone/>
            </a:pPr>
            <a:r>
              <a:rPr lang="de-DE" dirty="0" smtClean="0"/>
              <a:t>+ Gradle-Integration</a:t>
            </a:r>
          </a:p>
          <a:p>
            <a:pPr marL="0" indent="0">
              <a:buNone/>
            </a:pPr>
            <a:r>
              <a:rPr lang="de-DE" dirty="0" smtClean="0"/>
              <a:t>+ Intuitive, komfortable Oberfläche</a:t>
            </a:r>
          </a:p>
          <a:p>
            <a:pPr marL="0" indent="0">
              <a:buNone/>
            </a:pPr>
            <a:r>
              <a:rPr lang="de-DE" dirty="0" smtClean="0"/>
              <a:t>+ Umfangreicher Codeeditor</a:t>
            </a:r>
          </a:p>
          <a:p>
            <a:pPr marL="0" indent="0">
              <a:buNone/>
            </a:pPr>
            <a:r>
              <a:rPr lang="de-DE" dirty="0" smtClean="0"/>
              <a:t>- Update: ohne Hinweis auch Gradle-Update</a:t>
            </a:r>
          </a:p>
          <a:p>
            <a:pPr marL="0" indent="0">
              <a:buNone/>
            </a:pPr>
            <a:r>
              <a:rPr lang="de-DE" dirty="0" smtClean="0"/>
              <a:t>- Erstellung der Benutzeroberfläche relativ kompliziert (korrekte relative Ausrichtung auf verschiedenen Geräten)</a:t>
            </a:r>
          </a:p>
          <a:p>
            <a:pPr marL="0" indent="0">
              <a:buNone/>
            </a:pPr>
            <a:r>
              <a:rPr lang="de-DE" dirty="0" smtClean="0"/>
              <a:t>- Emulator sehr langsam, Konfiguration komplex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28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Gradle:</a:t>
            </a:r>
          </a:p>
          <a:p>
            <a:pPr marL="0" indent="0">
              <a:buNone/>
            </a:pPr>
            <a:r>
              <a:rPr lang="de-DE" dirty="0" smtClean="0"/>
              <a:t>+ Funktionierte von Anfang an</a:t>
            </a:r>
          </a:p>
          <a:p>
            <a:pPr marL="0" indent="0">
              <a:buNone/>
            </a:pPr>
            <a:r>
              <a:rPr lang="de-DE" dirty="0" smtClean="0"/>
              <a:t>+ Mit Android Studio sehr pflegeleicht</a:t>
            </a:r>
          </a:p>
          <a:p>
            <a:pPr marL="0" indent="0">
              <a:buNone/>
            </a:pPr>
            <a:r>
              <a:rPr lang="de-DE" dirty="0" smtClean="0"/>
              <a:t>- Nur Update sehr ärgerlich &amp; zeitraubend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+ Implementierte Modultests sehr schnell konfiguriert</a:t>
            </a:r>
          </a:p>
          <a:p>
            <a:pPr marL="0" indent="0">
              <a:buNone/>
            </a:pPr>
            <a:r>
              <a:rPr lang="de-DE" dirty="0" smtClean="0"/>
              <a:t>+ Unterstützung des Android Studios sehr gut &amp; übersichtlich</a:t>
            </a:r>
          </a:p>
          <a:p>
            <a:pPr marL="0" indent="0">
              <a:buNone/>
            </a:pPr>
            <a:r>
              <a:rPr lang="de-DE" dirty="0" smtClean="0"/>
              <a:t>- Notwendigkeit des Emulators verlangsamt Testdurchlauf &amp; mindert die Motivation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11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979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473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727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330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4868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735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4737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61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760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Zunehmender Gefahrenanstieg</a:t>
            </a:r>
          </a:p>
          <a:p>
            <a:pPr lvl="1">
              <a:buFontTx/>
              <a:buChar char="-"/>
            </a:pPr>
            <a:r>
              <a:rPr lang="de-DE" dirty="0" err="1" smtClean="0"/>
              <a:t>Brute</a:t>
            </a:r>
            <a:r>
              <a:rPr lang="de-DE" dirty="0" smtClean="0"/>
              <a:t> Force Angriffe:</a:t>
            </a:r>
            <a:r>
              <a:rPr lang="de-DE" baseline="0" dirty="0" smtClean="0"/>
              <a:t> E</a:t>
            </a:r>
            <a:r>
              <a:rPr lang="de-DE" dirty="0" smtClean="0"/>
              <a:t>ingeschränkter Schlüsselraum und zunehmende Rechenkapazität</a:t>
            </a:r>
          </a:p>
          <a:p>
            <a:pPr lvl="1">
              <a:buFontTx/>
              <a:buChar char="-"/>
            </a:pPr>
            <a:r>
              <a:rPr lang="de-DE" dirty="0" err="1" smtClean="0"/>
              <a:t>Cloud</a:t>
            </a:r>
            <a:r>
              <a:rPr lang="de-DE" dirty="0" smtClean="0"/>
              <a:t> Computing: Rechenkapazität flexibel </a:t>
            </a:r>
            <a:r>
              <a:rPr lang="de-DE" dirty="0" err="1" smtClean="0"/>
              <a:t>dazubuchbar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Wörterbuchangriff:</a:t>
            </a:r>
            <a:r>
              <a:rPr lang="de-DE" baseline="0" dirty="0" smtClean="0"/>
              <a:t> Gezielter Angriff (Standardpasswörter, wie „Passwort“, „Geheim“, …)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Studie: 40% in Wörterbüchern auffindbar (Nicht nur Privatpersonen sondern auch Unternehmungen !)</a:t>
            </a:r>
          </a:p>
          <a:p>
            <a:pPr lvl="0">
              <a:buFontTx/>
              <a:buChar char="-"/>
            </a:pPr>
            <a:r>
              <a:rPr lang="de-DE" dirty="0" smtClean="0"/>
              <a:t>Studie:</a:t>
            </a:r>
            <a:r>
              <a:rPr lang="de-DE" baseline="0" dirty="0" smtClean="0"/>
              <a:t> 17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innerhalb eines Tages geknackt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 Hohe Relevanz durch Zugangsdaten für Online Banking, Amazon,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Schwächen konventioneller Passwort Manager</a:t>
            </a:r>
          </a:p>
          <a:p>
            <a:pPr lvl="1">
              <a:buFontTx/>
              <a:buChar char="-"/>
            </a:pPr>
            <a:r>
              <a:rPr lang="de-DE" dirty="0" smtClean="0"/>
              <a:t>Rückmeldung an den Angreifer zur Korrektheit des Passworts</a:t>
            </a:r>
          </a:p>
          <a:p>
            <a:pPr lvl="0">
              <a:buFontTx/>
              <a:buChar char="-"/>
            </a:pPr>
            <a:r>
              <a:rPr lang="de-DE" dirty="0" smtClean="0"/>
              <a:t>Der Clou</a:t>
            </a:r>
          </a:p>
          <a:p>
            <a:pPr lvl="1">
              <a:buFontTx/>
              <a:buChar char="-"/>
            </a:pPr>
            <a:r>
              <a:rPr lang="de-DE" dirty="0" smtClean="0"/>
              <a:t>Keine</a:t>
            </a:r>
            <a:r>
              <a:rPr lang="de-DE" baseline="0" dirty="0" smtClean="0"/>
              <a:t> Rückmeldung: Angreifer weiß nicht ob Angriff erfolgreich war</a:t>
            </a:r>
          </a:p>
          <a:p>
            <a:pPr lvl="1">
              <a:buFontTx/>
              <a:buChar char="-"/>
            </a:pPr>
            <a:r>
              <a:rPr lang="de-DE" baseline="0" dirty="0" err="1" smtClean="0"/>
              <a:t>Entschlüsslung</a:t>
            </a:r>
            <a:r>
              <a:rPr lang="de-DE" baseline="0" dirty="0" smtClean="0"/>
              <a:t>: In jedem Fall mit dem (ggfs. falschen) Schlüssel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Hinterlegte Passwörter </a:t>
            </a:r>
            <a:r>
              <a:rPr lang="de-DE" dirty="0" err="1" smtClean="0"/>
              <a:t>optimalerweise</a:t>
            </a:r>
            <a:r>
              <a:rPr lang="de-DE" dirty="0" smtClean="0"/>
              <a:t> kryptisch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6246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+ Gute Unterstützung im normalen Ablauf des </a:t>
            </a:r>
            <a:r>
              <a:rPr lang="de-DE" dirty="0" err="1" smtClean="0"/>
              <a:t>Git</a:t>
            </a:r>
            <a:r>
              <a:rPr lang="de-DE" dirty="0" smtClean="0"/>
              <a:t>-Servers</a:t>
            </a:r>
          </a:p>
          <a:p>
            <a:pPr marL="0" indent="0">
              <a:buNone/>
            </a:pPr>
            <a:r>
              <a:rPr lang="de-DE" dirty="0" smtClean="0"/>
              <a:t>- Keine </a:t>
            </a:r>
            <a:r>
              <a:rPr lang="de-DE" dirty="0" err="1" smtClean="0"/>
              <a:t>Merge</a:t>
            </a:r>
            <a:r>
              <a:rPr lang="de-DE" dirty="0" smtClean="0"/>
              <a:t>-Funktion</a:t>
            </a:r>
          </a:p>
          <a:p>
            <a:pPr marL="0" indent="0">
              <a:buNone/>
            </a:pPr>
            <a:r>
              <a:rPr lang="de-DE" dirty="0" smtClean="0"/>
              <a:t>- Mögliche </a:t>
            </a:r>
            <a:r>
              <a:rPr lang="de-DE" dirty="0" err="1" smtClean="0"/>
              <a:t>Pulls</a:t>
            </a:r>
            <a:r>
              <a:rPr lang="de-DE" dirty="0" smtClean="0"/>
              <a:t> nicht immer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92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pPr marL="742950" lvl="2" indent="-342900"/>
            <a:r>
              <a:rPr lang="de-DE" dirty="0"/>
              <a:t>Kostenfreie offizielle IDE zur Android Entwicklung</a:t>
            </a:r>
          </a:p>
          <a:p>
            <a:pPr marL="742950" lvl="2" indent="-342900"/>
            <a:r>
              <a:rPr lang="de-DE" dirty="0" smtClean="0"/>
              <a:t>Basiert </a:t>
            </a:r>
            <a:r>
              <a:rPr lang="de-DE" dirty="0"/>
              <a:t>auf IntelliJ IDEA</a:t>
            </a:r>
          </a:p>
          <a:p>
            <a:pPr marL="742950" lvl="2" indent="-342900"/>
            <a:r>
              <a:rPr lang="de-DE" dirty="0" smtClean="0"/>
              <a:t>Zu Projektbeginn noch im </a:t>
            </a:r>
            <a:r>
              <a:rPr lang="de-DE" dirty="0"/>
              <a:t>Beta-Status</a:t>
            </a:r>
          </a:p>
          <a:p>
            <a:pPr marL="742950" lvl="2" indent="-342900"/>
            <a:r>
              <a:rPr lang="de-DE" dirty="0"/>
              <a:t>Grafischer GUI-Editor</a:t>
            </a:r>
          </a:p>
          <a:p>
            <a:pPr marL="742950" lvl="2" indent="-342900"/>
            <a:r>
              <a:rPr lang="de-DE" dirty="0"/>
              <a:t>Code-</a:t>
            </a:r>
            <a:r>
              <a:rPr lang="de-DE" dirty="0" err="1"/>
              <a:t>Highlighting</a:t>
            </a:r>
            <a:r>
              <a:rPr lang="de-DE" dirty="0"/>
              <a:t> </a:t>
            </a:r>
          </a:p>
          <a:p>
            <a:pPr marL="742950" lvl="2" indent="-342900"/>
            <a:r>
              <a:rPr lang="de-DE" dirty="0" smtClean="0"/>
              <a:t>Gradle Integration</a:t>
            </a:r>
          </a:p>
          <a:p>
            <a:pPr marL="742950" lvl="2" indent="-342900"/>
            <a:r>
              <a:rPr lang="de-DE" dirty="0" smtClean="0"/>
              <a:t>Emulator enthalten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4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091" y="679572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möglich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 smtClean="0"/>
              <a:t>Testwerkzeuge im Android Studio enthalten</a:t>
            </a:r>
            <a:endParaRPr lang="de-DE" dirty="0"/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basierend auf JUnit bereit</a:t>
            </a:r>
          </a:p>
          <a:p>
            <a:pPr lvl="1"/>
            <a:r>
              <a:rPr lang="de-DE" dirty="0" smtClean="0"/>
              <a:t>Ausführung der Tests im Android Emulator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4098" name="Picture 2" descr="http://www.agilearts.nl/wp-content/uploads/2013/03/gra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5313" y="2603500"/>
            <a:ext cx="1397227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junit.org/images/jun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5313" y="4534109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2050" name="Picture 2" descr="http://www.fancyicons.com/free-icons/103/pretty-office-5/png/256/star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2416" y="2705365"/>
            <a:ext cx="2691319" cy="26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709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Reflexion: Ausgangspunkt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App </a:t>
            </a:r>
            <a:r>
              <a:rPr lang="de-DE" dirty="0"/>
              <a:t>Entwicklung für alle </a:t>
            </a:r>
            <a:r>
              <a:rPr lang="de-DE" dirty="0" smtClean="0"/>
              <a:t>neu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 - Zusätzlicher </a:t>
            </a:r>
            <a:r>
              <a:rPr lang="de-DE" dirty="0"/>
              <a:t>Einarbeitungsaufwand</a:t>
            </a:r>
          </a:p>
          <a:p>
            <a:pPr marL="0" indent="0">
              <a:buNone/>
            </a:pPr>
            <a:r>
              <a:rPr lang="de-DE" dirty="0" smtClean="0"/>
              <a:t>	 + Chance</a:t>
            </a:r>
            <a:r>
              <a:rPr lang="de-DE" dirty="0"/>
              <a:t>, neue Technologie kennenzulernen</a:t>
            </a:r>
          </a:p>
          <a:p>
            <a:r>
              <a:rPr lang="de-DE" dirty="0" smtClean="0"/>
              <a:t>Unterschiedliche </a:t>
            </a:r>
            <a:r>
              <a:rPr lang="de-DE" dirty="0"/>
              <a:t>Kompetenzen im </a:t>
            </a:r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3 Anwendungsentwickler 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/>
              <a:t>1 </a:t>
            </a:r>
            <a:r>
              <a:rPr lang="de-DE" dirty="0" smtClean="0"/>
              <a:t>Systemintegrator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197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Positives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Regelmäßige Absprachen</a:t>
            </a:r>
            <a:endParaRPr lang="de-DE" dirty="0"/>
          </a:p>
          <a:p>
            <a:r>
              <a:rPr lang="de-DE" dirty="0" smtClean="0"/>
              <a:t>Jeder </a:t>
            </a:r>
            <a:r>
              <a:rPr lang="de-DE" dirty="0"/>
              <a:t>konnte etwas beitragen</a:t>
            </a:r>
          </a:p>
          <a:p>
            <a:r>
              <a:rPr lang="de-DE" dirty="0" smtClean="0"/>
              <a:t>Zwischenzeitliche </a:t>
            </a:r>
            <a:r>
              <a:rPr lang="de-DE" dirty="0"/>
              <a:t>Tests </a:t>
            </a:r>
            <a:endParaRPr lang="de-DE" dirty="0" smtClean="0"/>
          </a:p>
          <a:p>
            <a:pPr lvl="1"/>
            <a:r>
              <a:rPr lang="de-DE" dirty="0" smtClean="0"/>
              <a:t>Ermitteln </a:t>
            </a:r>
            <a:r>
              <a:rPr lang="de-DE" dirty="0"/>
              <a:t>&amp; Beheben von Bugs</a:t>
            </a:r>
          </a:p>
          <a:p>
            <a:r>
              <a:rPr lang="de-DE" dirty="0" smtClean="0"/>
              <a:t>Klare </a:t>
            </a:r>
            <a:r>
              <a:rPr lang="de-DE" dirty="0"/>
              <a:t>Aufgabenteilung </a:t>
            </a:r>
            <a:r>
              <a:rPr lang="de-DE" dirty="0" smtClean="0"/>
              <a:t>&amp; </a:t>
            </a:r>
            <a:r>
              <a:rPr lang="de-DE" dirty="0"/>
              <a:t>rege Kommunikation </a:t>
            </a:r>
            <a:endParaRPr lang="de-DE" dirty="0" smtClean="0"/>
          </a:p>
          <a:p>
            <a:pPr lvl="1"/>
            <a:r>
              <a:rPr lang="de-DE" dirty="0" smtClean="0"/>
              <a:t>Nur </a:t>
            </a:r>
            <a:r>
              <a:rPr lang="de-DE" dirty="0"/>
              <a:t>wenig </a:t>
            </a:r>
            <a:r>
              <a:rPr lang="de-DE" dirty="0" err="1"/>
              <a:t>Mergekonflikte</a:t>
            </a:r>
            <a:endParaRPr lang="de-DE" dirty="0"/>
          </a:p>
          <a:p>
            <a:r>
              <a:rPr lang="de-DE" dirty="0" smtClean="0"/>
              <a:t>Klare </a:t>
            </a:r>
            <a:r>
              <a:rPr lang="de-DE" dirty="0"/>
              <a:t>Definition von </a:t>
            </a:r>
            <a:r>
              <a:rPr lang="de-DE" dirty="0" smtClean="0"/>
              <a:t>Deadlines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509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Themenfindung</a:t>
            </a:r>
            <a:endParaRPr lang="de-DE" dirty="0"/>
          </a:p>
          <a:p>
            <a:r>
              <a:rPr lang="de-DE" dirty="0" smtClean="0"/>
              <a:t>Hoher Einarbeitungsaufwand</a:t>
            </a:r>
          </a:p>
          <a:p>
            <a:r>
              <a:rPr lang="de-DE" dirty="0" smtClean="0"/>
              <a:t>Zeitmangel</a:t>
            </a:r>
          </a:p>
          <a:p>
            <a:r>
              <a:rPr lang="de-DE" dirty="0" smtClean="0"/>
              <a:t>Mit Tutorials &amp; Foren Einblick verschafft &amp; Gelerntes umgesetzt</a:t>
            </a:r>
          </a:p>
          <a:p>
            <a:r>
              <a:rPr lang="de-DE" dirty="0" smtClean="0"/>
              <a:t>Gestaltung </a:t>
            </a:r>
            <a:r>
              <a:rPr lang="de-DE" dirty="0"/>
              <a:t>eines einheitlichen Layouts </a:t>
            </a:r>
            <a:r>
              <a:rPr lang="de-DE" dirty="0" smtClean="0"/>
              <a:t>schwierig </a:t>
            </a:r>
            <a:r>
              <a:rPr lang="de-DE" dirty="0"/>
              <a:t>(viele Geräte</a:t>
            </a:r>
            <a:r>
              <a:rPr lang="de-DE" dirty="0" smtClean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65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Verbesserungen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Frühzeitige Einarbeitung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/>
              <a:t>der Entwicklungsphase: Ziele anhand fachlicher Anforderungen </a:t>
            </a:r>
            <a:r>
              <a:rPr lang="de-DE" dirty="0" smtClean="0"/>
              <a:t>definieren</a:t>
            </a:r>
          </a:p>
          <a:p>
            <a:pPr lvl="1"/>
            <a:r>
              <a:rPr lang="de-DE" dirty="0" smtClean="0"/>
              <a:t>Sich </a:t>
            </a:r>
            <a:r>
              <a:rPr lang="de-DE" dirty="0"/>
              <a:t>ergebende Aufgaben sinnvoll unter den Projektbeteiligten </a:t>
            </a:r>
            <a:r>
              <a:rPr lang="de-DE" dirty="0" smtClean="0"/>
              <a:t>aufteilen </a:t>
            </a:r>
            <a:endParaRPr lang="de-DE" sz="1800" dirty="0"/>
          </a:p>
          <a:p>
            <a:pPr lvl="1"/>
            <a:r>
              <a:rPr lang="de-DE" dirty="0" smtClean="0"/>
              <a:t>Weniger </a:t>
            </a:r>
            <a:r>
              <a:rPr lang="de-DE" dirty="0"/>
              <a:t>technische </a:t>
            </a:r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Konstanter </a:t>
            </a:r>
            <a:r>
              <a:rPr lang="de-DE" dirty="0"/>
              <a:t>Fokus auf </a:t>
            </a:r>
            <a:r>
              <a:rPr lang="de-DE" dirty="0" smtClean="0"/>
              <a:t>fachliche </a:t>
            </a:r>
            <a:r>
              <a:rPr lang="de-DE" dirty="0"/>
              <a:t>Anforderungen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6484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-ecx.images-amazon.com/images/G/03/careers/home/karriere1._V375547151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666" y="4114861"/>
            <a:ext cx="1354009" cy="14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hive.de/blog/wp-content/uploads/2014/12/Facebook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2556" y="2940611"/>
            <a:ext cx="4719554" cy="17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forbesimg.com/media/lists/companies/google_416x4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3076" y="4436655"/>
            <a:ext cx="1751866" cy="1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f/fa/Apple_logo_black.svg/2000px-Apple_logo_black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8745" y="3726703"/>
            <a:ext cx="1512804" cy="18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de/thumb/5/5f/Web.de_logo.svg/200px-Web.de_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9409" y="2291292"/>
            <a:ext cx="190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f.dropboxstatic.com/static/images/brand/glyph%40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518" y="2049903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6" descr="http://img.clubic.com/05523479-photo-logo-skyp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5461" y="4583084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upload.wikimedia.org/wikipedia/commons/thumb/1/1b/EBay_logo.svg/318px-EBay_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5146" y="2307250"/>
            <a:ext cx="30289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9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21699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Rasanter Anstieg der zu merkenden Passwörter</a:t>
            </a:r>
          </a:p>
          <a:p>
            <a:pPr lvl="1"/>
            <a:r>
              <a:rPr lang="de-DE" dirty="0" smtClean="0"/>
              <a:t>Komplexer</a:t>
            </a:r>
          </a:p>
          <a:p>
            <a:pPr lvl="1"/>
            <a:r>
              <a:rPr lang="de-DE" dirty="0" smtClean="0"/>
              <a:t>Länger</a:t>
            </a:r>
          </a:p>
          <a:p>
            <a:r>
              <a:rPr lang="de-DE" dirty="0"/>
              <a:t>Alltäglicher </a:t>
            </a:r>
            <a:r>
              <a:rPr lang="de-DE" dirty="0" smtClean="0"/>
              <a:t>Nutzen</a:t>
            </a:r>
            <a:endParaRPr lang="de-DE" dirty="0"/>
          </a:p>
          <a:p>
            <a:r>
              <a:rPr lang="de-DE" dirty="0" smtClean="0"/>
              <a:t>Etwas </a:t>
            </a:r>
            <a:r>
              <a:rPr lang="de-DE" dirty="0"/>
              <a:t>Neues kennen </a:t>
            </a:r>
            <a:r>
              <a:rPr lang="de-DE" dirty="0" smtClean="0"/>
              <a:t>lernen (Android)</a:t>
            </a:r>
          </a:p>
          <a:p>
            <a:r>
              <a:rPr lang="de-DE" dirty="0" smtClean="0"/>
              <a:t>„Immer zur Hand“ (Smartphone)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537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immer bedrohlicher</a:t>
            </a:r>
          </a:p>
          <a:p>
            <a:pPr lvl="1"/>
            <a:r>
              <a:rPr lang="de-DE" dirty="0" smtClean="0"/>
              <a:t>Zusätzliche Rechenkapazität durch Cloud Computing</a:t>
            </a:r>
          </a:p>
          <a:p>
            <a:pPr lvl="1"/>
            <a:r>
              <a:rPr lang="de-DE" dirty="0" smtClean="0"/>
              <a:t>Wörterbuchangriffe erhöhen Risiko weiter</a:t>
            </a:r>
          </a:p>
          <a:p>
            <a:pPr lvl="2"/>
            <a:r>
              <a:rPr lang="de-DE" dirty="0" smtClean="0"/>
              <a:t>40 % aller geschäftlich genutzten Passwörter in Wörterbüchern auffindbar</a:t>
            </a:r>
          </a:p>
          <a:p>
            <a:r>
              <a:rPr lang="de-DE" dirty="0" smtClean="0"/>
              <a:t>Studie: Konventionelle Passwort Manager Apps ausnahmslos in kurzer Zeit </a:t>
            </a:r>
            <a:r>
              <a:rPr lang="de-DE" dirty="0" err="1" smtClean="0"/>
              <a:t>knackbar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Keine Rückmeldung zur Korrektheit</a:t>
            </a:r>
          </a:p>
          <a:p>
            <a:pPr lvl="1"/>
            <a:r>
              <a:rPr lang="de-DE" dirty="0" smtClean="0"/>
              <a:t>Entschlüsselung unabhängig der Korrektheit des Passworts</a:t>
            </a:r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peppauf.de/WebRoot/Store2/Shops/62361801/4F1E/6232/80C0/D7B1/E951/C0A8/28BA/8FBD/Schraubenzieher_schwar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6850" y="2696946"/>
            <a:ext cx="1825690" cy="18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Tools</a:t>
            </a:r>
          </a:p>
          <a:p>
            <a:pPr lvl="1"/>
            <a:r>
              <a:rPr lang="de-DE" dirty="0" smtClean="0"/>
              <a:t>Mitgelieferte </a:t>
            </a:r>
            <a:r>
              <a:rPr lang="de-DE" i="1" dirty="0" err="1" smtClean="0"/>
              <a:t>gitignore</a:t>
            </a:r>
            <a:r>
              <a:rPr lang="de-DE" i="1" dirty="0" smtClean="0"/>
              <a:t>-Files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907</Words>
  <Application>Microsoft Office PowerPoint</Application>
  <PresentationFormat>Benutzerdefiniert</PresentationFormat>
  <Paragraphs>197</Paragraphs>
  <Slides>20</Slides>
  <Notes>19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Ion-Sitzungssaal</vt:lpstr>
      <vt:lpstr>Folie 1</vt:lpstr>
      <vt:lpstr>Motivation</vt:lpstr>
      <vt:lpstr>Motivation</vt:lpstr>
      <vt:lpstr>Motivation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Reflexion: Ausgangspunkt</vt:lpstr>
      <vt:lpstr>Reflexion: Positives</vt:lpstr>
      <vt:lpstr>Reflexion: Schwierigkeiten</vt:lpstr>
      <vt:lpstr>Reflexion: Verbesserungen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Mitsch</cp:lastModifiedBy>
  <cp:revision>46</cp:revision>
  <dcterms:created xsi:type="dcterms:W3CDTF">2015-02-06T08:28:16Z</dcterms:created>
  <dcterms:modified xsi:type="dcterms:W3CDTF">2015-02-12T18:36:44Z</dcterms:modified>
</cp:coreProperties>
</file>