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256" r:id="rId4"/>
    <p:sldId id="269" r:id="rId5"/>
    <p:sldId id="270" r:id="rId6"/>
    <p:sldId id="271" r:id="rId7"/>
    <p:sldId id="274" r:id="rId8"/>
    <p:sldId id="296" r:id="rId9"/>
    <p:sldId id="273" r:id="rId10"/>
    <p:sldId id="275" r:id="rId11"/>
    <p:sldId id="281" r:id="rId12"/>
    <p:sldId id="298" r:id="rId13"/>
    <p:sldId id="300" r:id="rId14"/>
    <p:sldId id="280" r:id="rId15"/>
    <p:sldId id="279" r:id="rId16"/>
    <p:sldId id="261" r:id="rId17"/>
    <p:sldId id="276" r:id="rId18"/>
    <p:sldId id="287" r:id="rId19"/>
    <p:sldId id="286" r:id="rId20"/>
    <p:sldId id="299" r:id="rId21"/>
    <p:sldId id="285" r:id="rId22"/>
    <p:sldId id="284" r:id="rId23"/>
    <p:sldId id="294" r:id="rId24"/>
    <p:sldId id="293" r:id="rId25"/>
    <p:sldId id="283" r:id="rId26"/>
    <p:sldId id="263" r:id="rId27"/>
    <p:sldId id="282" r:id="rId28"/>
    <p:sldId id="301" r:id="rId29"/>
    <p:sldId id="302" r:id="rId30"/>
    <p:sldId id="292" r:id="rId31"/>
    <p:sldId id="291" r:id="rId32"/>
    <p:sldId id="290" r:id="rId33"/>
    <p:sldId id="289" r:id="rId34"/>
    <p:sldId id="264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097B-0E6B-417A-8379-D7A1F07428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52050-8C87-4E22-9894-F37FBB82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AB62EDAA-D577-4CF8-88E8-4FF1EED74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3D00E441-4B65-46BE-B5E4-B07722DA5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9B3BDFD0-7D61-4661-9FE5-721C9B754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82E20B-9464-4D10-9E79-85A94F93A8A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A4C-8301-4DC9-A4F2-11B79115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D32D6-F7FE-43D1-875D-7C443873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D333D-5D3D-4170-B1AC-DA61F4F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2320-7A44-4889-BBC3-01DC952F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56DFD-FE0B-4F82-A80D-BCE1245B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363D-A6D3-45B9-998F-1CD9328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2DF57-DEAA-445B-8301-82822167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2FAE8-E01C-40A7-9E00-A139264A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8367F-B4C0-4F78-8245-DD811B2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001D2-8CCC-409D-89BE-D3EA10D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EA76A-94C0-4385-BA1F-89028140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375BC-2EEA-412F-B999-B4939618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E43E1-16B9-42EA-B1B8-CBD4F149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3AB-F0D6-4E54-BA96-3DF005C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B1F51-64CD-415F-B393-1C2E57C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4DEA-4EE4-42CD-9302-F98999C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83F60-5A28-4578-A376-26854F98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D6D19-414B-4853-A0F4-8594988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7FA0B-BF33-4B8E-B332-6378487E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025FF-4886-4ABB-8AC5-F670927F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AF66-057F-4446-A4AB-73E93FBC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2FDA-0F41-49F1-B3DB-D050986E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AB62-77D9-4637-8ABE-70F05E6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6B813-C152-42FA-AE09-0C083A59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A4FB-330E-4045-A282-B28325C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0EE5-D7CB-4946-B15B-485369BC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4E56-A8F0-4CB6-9059-B4526D20E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66141-2488-4482-AD41-3DDF0BDB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584D-4318-4764-99A3-80F4CEE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C4E7C-34AA-48C8-9C9A-D66DE9F3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4BEB3-422F-4D58-B05E-2F09729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3474-39A4-43B5-9A22-CC9C8F19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2EBCC-BFE4-47C5-89BD-EBAA59D4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5F1BF-ED89-46F5-B3F1-CF858106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E8AE0-2074-42FA-B32B-9CA2CF7DA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16EB3-EBFB-4A5B-AE21-797BED4E7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336C5-B42F-4B53-96C6-21674EA4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B2741-72B5-4BA2-8356-DBFE8AC7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662A8-9F42-49DC-A647-B989EA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5A1B-AE22-42F9-854A-1409E1F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1F41F-0D96-4746-8458-70D9B22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65CA3-9EF2-4D3F-A8EE-8D8059C7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C7A61-E2EE-449F-AAA1-2E0F5131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ED38C-0336-4849-A5A3-483D888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A1652-E176-48EE-8AE1-6486482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A7889-67BC-4783-B6D2-D3F5C6D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9E967-D2BC-4A85-B778-733EED3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B9AE-BCF5-4D84-B8AA-EAD734E1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E6A79-9423-404D-B4A8-812A6C18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5566A-28E5-4F70-B4CA-7A3BEC25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346AF-2453-4172-8869-098F51F1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491B2-D20B-430D-9625-9304B643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2B81-47B8-4B1D-B93D-54B3A890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A54D2-499C-44F4-B955-D13520F5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6AD61-A501-49E8-9ACE-A8EE7EE2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4874C-0A38-447D-A1C2-0646A91F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65E38-4493-40E7-B2C7-05A5C59B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01FC2-197E-41A7-8761-6FA44327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2C5FA-2FBF-49C7-9E54-C3616FD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E023F-75E0-4569-8C47-03FCB555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A9E08-597E-47EB-8710-043660D6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63D1-2A20-4228-8E2B-EAC7E68907F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88B8B-81D2-419E-B8AE-AC71C505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AFE89-C7CC-40FE-B8AE-A11611FB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F20FAC32-009F-4D8C-94F4-2227AB5881CF}"/>
              </a:ext>
            </a:extLst>
          </p:cNvPr>
          <p:cNvSpPr/>
          <p:nvPr/>
        </p:nvSpPr>
        <p:spPr>
          <a:xfrm>
            <a:off x="1523999" y="3200241"/>
            <a:ext cx="9144000" cy="700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" name="文本框 47">
            <a:extLst>
              <a:ext uri="{FF2B5EF4-FFF2-40B4-BE49-F238E27FC236}">
                <a16:creationId xmlns:a16="http://schemas.microsoft.com/office/drawing/2014/main" id="{73957915-A8FB-4129-9791-35C4AAA5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786" y="1388014"/>
            <a:ext cx="7430428" cy="156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TensorFlow 2.0</a:t>
            </a:r>
          </a:p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Simple Neural Network</a:t>
            </a:r>
            <a:endParaRPr lang="zh-CN" altLang="en-US" sz="4800" b="1" dirty="0"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01CE4-F6F6-4512-A12F-245AAABA2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70" y="119811"/>
            <a:ext cx="1672885" cy="16058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F43E75-5F38-4E38-A563-BD6486F621D0}"/>
              </a:ext>
            </a:extLst>
          </p:cNvPr>
          <p:cNvSpPr txBox="1"/>
          <p:nvPr/>
        </p:nvSpPr>
        <p:spPr>
          <a:xfrm>
            <a:off x="7207488" y="4432274"/>
            <a:ext cx="4341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</a:t>
            </a:r>
            <a:r>
              <a:rPr lang="en-US" altLang="zh-CN" sz="2400" i="1" dirty="0"/>
              <a:t>eep Learning in Earth Science v2 Lecture 2</a:t>
            </a:r>
          </a:p>
          <a:p>
            <a:r>
              <a:rPr lang="en-US" sz="2400" i="1" dirty="0"/>
              <a:t>By Xiao </a:t>
            </a:r>
            <a:r>
              <a:rPr lang="en-US" sz="2400" i="1" dirty="0" err="1"/>
              <a:t>Zhuowei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10.15.2019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31D6AD-0E9A-4711-93A4-B0D758D3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0" y="1512130"/>
            <a:ext cx="10731519" cy="43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BE90DF-3BB5-473D-8174-06E12C87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1" y="1652612"/>
            <a:ext cx="11566558" cy="38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36859-5D99-4CB9-9306-BDC1DF81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6" y="1043475"/>
            <a:ext cx="8731625" cy="55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2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C2BF49-9161-4533-86F7-61379A841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1" t="21818" r="204" b="48480"/>
          <a:stretch/>
        </p:blipFill>
        <p:spPr>
          <a:xfrm>
            <a:off x="1208421" y="1004165"/>
            <a:ext cx="8809174" cy="27930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9CA7D9-FCCE-4974-8EBF-B8367970852E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BC74A51C-C64E-4E76-B172-55EBF281F376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2AD9B1-F592-4A5C-92C7-2890E65BBA0E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E260FF-FAC8-46CC-B058-A765FB058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" t="78911" r="-3229"/>
          <a:stretch/>
        </p:blipFill>
        <p:spPr>
          <a:xfrm>
            <a:off x="543098" y="4228198"/>
            <a:ext cx="11105804" cy="235516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6890090-102F-4E69-B4C3-B548A3C4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618" y="1165751"/>
            <a:ext cx="6096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When a </a:t>
            </a:r>
            <a:r>
              <a:rPr lang="en-US" altLang="en-US" sz="2800" dirty="0">
                <a:solidFill>
                  <a:srgbClr val="FF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yield</a:t>
            </a:r>
            <a:r>
              <a:rPr lang="en-US" altLang="en-US" sz="2800" dirty="0">
                <a:solidFill>
                  <a:srgbClr val="00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 statement is executed, the state of the generator is frozen and the value of expression list is returned to </a:t>
            </a:r>
            <a:r>
              <a:rPr lang="en-US" altLang="en-US" sz="2800" b="1" i="1" dirty="0">
                <a:solidFill>
                  <a:srgbClr val="00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next()</a:t>
            </a:r>
            <a:r>
              <a:rPr lang="en-US" altLang="en-US" sz="2800" dirty="0">
                <a:solidFill>
                  <a:srgbClr val="00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's caller. By frozen we mean that all local state is retained, including the current bindings of local variables, the instruction pointer, and the internal evaluation stack: enough information is saved so that the next time </a:t>
            </a:r>
            <a:r>
              <a:rPr lang="en-US" altLang="en-US" sz="2800" b="1" i="1" dirty="0">
                <a:solidFill>
                  <a:srgbClr val="00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next() </a:t>
            </a:r>
            <a:r>
              <a:rPr lang="en-US" altLang="en-US" sz="2800" dirty="0">
                <a:solidFill>
                  <a:srgbClr val="00000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</a:rPr>
              <a:t>is invoked, the function can proceed exactly as if the yield statement were just another external call. </a:t>
            </a:r>
          </a:p>
        </p:txBody>
      </p:sp>
    </p:spTree>
    <p:extLst>
      <p:ext uri="{BB962C8B-B14F-4D97-AF65-F5344CB8AC3E}">
        <p14:creationId xmlns:p14="http://schemas.microsoft.com/office/powerpoint/2010/main" val="143507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1E8DF1-B009-4E59-ABAF-D4BA1963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35" y="998603"/>
            <a:ext cx="8605545" cy="51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DA629-F7B4-4F69-B71B-36272F8E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35" y="1179542"/>
            <a:ext cx="5975545" cy="49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7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TensorFlow 2.0 Installation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1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5176C9-F0F0-449C-B90A-CADDC49D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34" y="2165934"/>
            <a:ext cx="8010525" cy="39052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778E38-667E-483D-9CBA-C2E32EF7FF34}"/>
              </a:ext>
            </a:extLst>
          </p:cNvPr>
          <p:cNvSpPr txBox="1"/>
          <p:nvPr/>
        </p:nvSpPr>
        <p:spPr>
          <a:xfrm>
            <a:off x="2686929" y="1252222"/>
            <a:ext cx="620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1295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DD4FA-FC7E-495E-9A0D-7113A6A0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96973"/>
            <a:ext cx="8965297" cy="4791932"/>
          </a:xfrm>
          <a:prstGeom prst="rect">
            <a:avLst/>
          </a:prstGeom>
        </p:spPr>
      </p:pic>
      <p:pic>
        <p:nvPicPr>
          <p:cNvPr id="5" name="图片 4" descr="图片包含 游戏, 游戏机&#10;&#10;描述已自动生成">
            <a:extLst>
              <a:ext uri="{FF2B5EF4-FFF2-40B4-BE49-F238E27FC236}">
                <a16:creationId xmlns:a16="http://schemas.microsoft.com/office/drawing/2014/main" id="{4267F13B-6201-4E13-BFA9-26C75E95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2" y="1200332"/>
            <a:ext cx="4245878" cy="33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6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577A39-FC43-4E83-BFB6-DF7BF0CE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317674"/>
            <a:ext cx="10325100" cy="76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2C451E-21C8-4CBA-A86D-96E7A1F9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8" y="2350060"/>
            <a:ext cx="8553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TensorFlow 2.0 Installation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49C68-91B2-4C88-89EC-0F71D4F1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083237"/>
            <a:ext cx="8123179" cy="46915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D7DCD3-0747-48FC-9106-D910405C8D94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F1C96CB9-8CE2-4BCA-A918-C185C6B93817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49755-C0D9-43BD-8915-1B530A37E995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095755-B66D-43C6-97B4-98CB471020D1}"/>
              </a:ext>
            </a:extLst>
          </p:cNvPr>
          <p:cNvSpPr/>
          <p:nvPr/>
        </p:nvSpPr>
        <p:spPr>
          <a:xfrm>
            <a:off x="7110064" y="6063316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https://www.tensorflow.org/guide/variable</a:t>
            </a:r>
          </a:p>
        </p:txBody>
      </p:sp>
    </p:spTree>
    <p:extLst>
      <p:ext uri="{BB962C8B-B14F-4D97-AF65-F5344CB8AC3E}">
        <p14:creationId xmlns:p14="http://schemas.microsoft.com/office/powerpoint/2010/main" val="186426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848973-6D43-43E8-BE6C-076B9B02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4" y="1325538"/>
            <a:ext cx="10286565" cy="45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115C5-08E1-4178-AA16-20807C99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290637"/>
            <a:ext cx="10782300" cy="4276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2C33EC-6B89-4D05-9B2D-B06CEC40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62" y="1190363"/>
            <a:ext cx="4449522" cy="8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CCCC6A-4A0B-4EB7-B26F-D51C51B3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5" y="1048592"/>
            <a:ext cx="10960150" cy="47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307383-0FEF-425C-A803-586EC1CA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87" y="897251"/>
            <a:ext cx="9518625" cy="50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584CE5-FF37-41B6-9327-14F7F131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6" y="1122607"/>
            <a:ext cx="6531977" cy="51385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Low-level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2B50C0-ED2A-4A33-9938-7B4762EA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713" y="3991128"/>
            <a:ext cx="7697412" cy="14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0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TensorFlow 2.0 Installation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46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High-level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8397179" y="5645073"/>
            <a:ext cx="3568505" cy="64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3E7BCD-86AB-403E-B4D9-FB8F4A1F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565246"/>
            <a:ext cx="7815946" cy="5292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0D563E-7D1E-449F-BB3D-02613416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62" y="986119"/>
            <a:ext cx="8812469" cy="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2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B29572-E5DD-41A1-AEDD-77860B76B987}"/>
              </a:ext>
            </a:extLst>
          </p:cNvPr>
          <p:cNvSpPr/>
          <p:nvPr/>
        </p:nvSpPr>
        <p:spPr>
          <a:xfrm>
            <a:off x="877888" y="1135717"/>
            <a:ext cx="991985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dobe Garamond Pro Bold" panose="02020702060506020403" pitchFamily="18" charset="0"/>
              </a:rPr>
              <a:t>There are two ways to instantiate a `Model`: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 1 - With the "functional API", where you start from `Input`, you chain layer calls to specify the model's forward pass, and finally you create your model from inputs and outputs: </a:t>
            </a: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" panose="02020502060506020403" pitchFamily="18" charset="0"/>
              </a:rPr>
              <a:t>import </a:t>
            </a:r>
            <a:r>
              <a:rPr lang="en-US" sz="2800" dirty="0" err="1">
                <a:latin typeface="Adobe Garamond Pro" panose="02020502060506020403" pitchFamily="18" charset="0"/>
              </a:rPr>
              <a:t>tensorflow</a:t>
            </a:r>
            <a:r>
              <a:rPr lang="en-US" sz="2800" dirty="0">
                <a:latin typeface="Adobe Garamond Pro" panose="02020502060506020403" pitchFamily="18" charset="0"/>
              </a:rPr>
              <a:t> as </a:t>
            </a:r>
            <a:r>
              <a:rPr lang="en-US" sz="2800" dirty="0" err="1">
                <a:latin typeface="Adobe Garamond Pro" panose="02020502060506020403" pitchFamily="18" charset="0"/>
              </a:rPr>
              <a:t>tf</a:t>
            </a:r>
            <a:r>
              <a:rPr lang="en-US" sz="2800" dirty="0">
                <a:latin typeface="Adobe Garamond Pro" panose="02020502060506020403" pitchFamily="18" charset="0"/>
              </a:rPr>
              <a:t> </a:t>
            </a:r>
          </a:p>
          <a:p>
            <a:endParaRPr lang="en-US" sz="2800" dirty="0">
              <a:latin typeface="Adobe Garamond Pro" panose="02020502060506020403" pitchFamily="18" charset="0"/>
            </a:endParaRPr>
          </a:p>
          <a:p>
            <a:r>
              <a:rPr lang="en-US" sz="2800" dirty="0">
                <a:latin typeface="Adobe Garamond Pro" panose="02020502060506020403" pitchFamily="18" charset="0"/>
              </a:rPr>
              <a:t>inputs = </a:t>
            </a:r>
            <a:r>
              <a:rPr lang="en-US" sz="2800" dirty="0" err="1">
                <a:latin typeface="Adobe Garamond Pro" panose="02020502060506020403" pitchFamily="18" charset="0"/>
              </a:rPr>
              <a:t>tf.keras.Input</a:t>
            </a:r>
            <a:r>
              <a:rPr lang="en-US" sz="2800" dirty="0">
                <a:latin typeface="Adobe Garamond Pro" panose="02020502060506020403" pitchFamily="18" charset="0"/>
              </a:rPr>
              <a:t>(shape=(3,)) </a:t>
            </a:r>
          </a:p>
          <a:p>
            <a:r>
              <a:rPr lang="en-US" sz="2800" dirty="0">
                <a:latin typeface="Adobe Garamond Pro" panose="02020502060506020403" pitchFamily="18" charset="0"/>
              </a:rPr>
              <a:t>x = </a:t>
            </a:r>
            <a:r>
              <a:rPr lang="en-US" sz="2800" dirty="0" err="1">
                <a:latin typeface="Adobe Garamond Pro" panose="02020502060506020403" pitchFamily="18" charset="0"/>
              </a:rPr>
              <a:t>tf.keras.layers.Dense</a:t>
            </a:r>
            <a:r>
              <a:rPr lang="en-US" sz="2800" dirty="0">
                <a:latin typeface="Adobe Garamond Pro" panose="02020502060506020403" pitchFamily="18" charset="0"/>
              </a:rPr>
              <a:t>(4, activation=</a:t>
            </a:r>
            <a:r>
              <a:rPr lang="en-US" sz="2800" dirty="0" err="1">
                <a:latin typeface="Adobe Garamond Pro" panose="02020502060506020403" pitchFamily="18" charset="0"/>
              </a:rPr>
              <a:t>tf.nn.relu</a:t>
            </a:r>
            <a:r>
              <a:rPr lang="en-US" sz="2800" dirty="0">
                <a:latin typeface="Adobe Garamond Pro" panose="02020502060506020403" pitchFamily="18" charset="0"/>
              </a:rPr>
              <a:t>)(inputs) </a:t>
            </a:r>
          </a:p>
          <a:p>
            <a:r>
              <a:rPr lang="en-US" sz="2800" dirty="0">
                <a:latin typeface="Adobe Garamond Pro" panose="02020502060506020403" pitchFamily="18" charset="0"/>
              </a:rPr>
              <a:t>outputs = </a:t>
            </a:r>
            <a:r>
              <a:rPr lang="en-US" sz="2800" dirty="0" err="1">
                <a:latin typeface="Adobe Garamond Pro" panose="02020502060506020403" pitchFamily="18" charset="0"/>
              </a:rPr>
              <a:t>tf.keras.layers.Dense</a:t>
            </a:r>
            <a:r>
              <a:rPr lang="en-US" sz="2800" dirty="0">
                <a:latin typeface="Adobe Garamond Pro" panose="02020502060506020403" pitchFamily="18" charset="0"/>
              </a:rPr>
              <a:t>(5, activation=</a:t>
            </a:r>
            <a:r>
              <a:rPr lang="en-US" sz="2800" dirty="0" err="1">
                <a:latin typeface="Adobe Garamond Pro" panose="02020502060506020403" pitchFamily="18" charset="0"/>
              </a:rPr>
              <a:t>tf.nn.softmax</a:t>
            </a:r>
            <a:r>
              <a:rPr lang="en-US" sz="2800" dirty="0">
                <a:latin typeface="Adobe Garamond Pro" panose="02020502060506020403" pitchFamily="18" charset="0"/>
              </a:rPr>
              <a:t>)(x) </a:t>
            </a:r>
          </a:p>
          <a:p>
            <a:endParaRPr lang="en-US" sz="2800" dirty="0">
              <a:latin typeface="Adobe Garamond Pro" panose="02020502060506020403" pitchFamily="18" charset="0"/>
            </a:endParaRPr>
          </a:p>
          <a:p>
            <a:r>
              <a:rPr lang="en-US" sz="2800" dirty="0">
                <a:latin typeface="Adobe Garamond Pro" panose="02020502060506020403" pitchFamily="18" charset="0"/>
              </a:rPr>
              <a:t>model = </a:t>
            </a:r>
            <a:r>
              <a:rPr lang="en-US" sz="2800" dirty="0" err="1">
                <a:latin typeface="Adobe Garamond Pro" panose="02020502060506020403" pitchFamily="18" charset="0"/>
              </a:rPr>
              <a:t>tf.keras.Model</a:t>
            </a:r>
            <a:r>
              <a:rPr lang="en-US" sz="2800" dirty="0">
                <a:latin typeface="Adobe Garamond Pro" panose="02020502060506020403" pitchFamily="18" charset="0"/>
              </a:rPr>
              <a:t>(inputs=inputs, outputs=outputs)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E0C41A-2584-4D87-9638-578F915A77F6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68898130-691B-4526-B647-CC7BB95833E2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8215D7-2952-474D-A32F-1BD9A5B08330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High-level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5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083910-F263-4982-8F0C-E0C3777088B7}"/>
              </a:ext>
            </a:extLst>
          </p:cNvPr>
          <p:cNvSpPr/>
          <p:nvPr/>
        </p:nvSpPr>
        <p:spPr>
          <a:xfrm>
            <a:off x="321425" y="135791"/>
            <a:ext cx="1154915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2 - By </a:t>
            </a:r>
            <a:r>
              <a:rPr lang="en-US" sz="2800" dirty="0" err="1">
                <a:latin typeface="Adobe Garamond Pro Bold" panose="02020702060506020403" pitchFamily="18" charset="0"/>
              </a:rPr>
              <a:t>subclassing</a:t>
            </a:r>
            <a:r>
              <a:rPr lang="en-US" sz="2800" dirty="0">
                <a:latin typeface="Adobe Garamond Pro Bold" panose="02020702060506020403" pitchFamily="18" charset="0"/>
              </a:rPr>
              <a:t> the `Model` class: in that case, you should define your layers in `__</a:t>
            </a:r>
            <a:r>
              <a:rPr lang="en-US" sz="2800" dirty="0" err="1">
                <a:latin typeface="Adobe Garamond Pro Bold" panose="02020702060506020403" pitchFamily="18" charset="0"/>
              </a:rPr>
              <a:t>init</a:t>
            </a:r>
            <a:r>
              <a:rPr lang="en-US" sz="2800" dirty="0">
                <a:latin typeface="Adobe Garamond Pro Bold" panose="02020702060506020403" pitchFamily="18" charset="0"/>
              </a:rPr>
              <a:t>__` and you should implement the model's forward pass in `call`. </a:t>
            </a:r>
          </a:p>
          <a:p>
            <a:endParaRPr lang="en-US" sz="1600" dirty="0"/>
          </a:p>
          <a:p>
            <a:r>
              <a:rPr lang="en-US" sz="2000" dirty="0">
                <a:latin typeface="Adobe Garamond Pro" panose="02020502060506020403" pitchFamily="18" charset="0"/>
              </a:rPr>
              <a:t>import </a:t>
            </a:r>
            <a:r>
              <a:rPr lang="en-US" sz="2000" dirty="0" err="1">
                <a:latin typeface="Adobe Garamond Pro" panose="02020502060506020403" pitchFamily="18" charset="0"/>
              </a:rPr>
              <a:t>tensorflow</a:t>
            </a:r>
            <a:r>
              <a:rPr lang="en-US" sz="2000" dirty="0">
                <a:latin typeface="Adobe Garamond Pro" panose="02020502060506020403" pitchFamily="18" charset="0"/>
              </a:rPr>
              <a:t> as </a:t>
            </a:r>
            <a:r>
              <a:rPr lang="en-US" sz="2000" dirty="0" err="1">
                <a:latin typeface="Adobe Garamond Pro" panose="02020502060506020403" pitchFamily="18" charset="0"/>
              </a:rPr>
              <a:t>tf</a:t>
            </a:r>
            <a:r>
              <a:rPr lang="en-US" sz="2000" dirty="0">
                <a:latin typeface="Adobe Garamond Pro" panose="02020502060506020403" pitchFamily="18" charset="0"/>
              </a:rPr>
              <a:t> </a:t>
            </a:r>
          </a:p>
          <a:p>
            <a:endParaRPr lang="en-US" sz="2000" dirty="0">
              <a:latin typeface="Adobe Garamond Pro" panose="02020502060506020403" pitchFamily="18" charset="0"/>
            </a:endParaRPr>
          </a:p>
          <a:p>
            <a:r>
              <a:rPr lang="en-US" sz="2000" dirty="0">
                <a:latin typeface="Adobe Garamond Pro" panose="02020502060506020403" pitchFamily="18" charset="0"/>
              </a:rPr>
              <a:t>class </a:t>
            </a:r>
            <a:r>
              <a:rPr lang="en-US" sz="2000" dirty="0" err="1">
                <a:latin typeface="Adobe Garamond Pro" panose="02020502060506020403" pitchFamily="18" charset="0"/>
              </a:rPr>
              <a:t>MyModel</a:t>
            </a:r>
            <a:r>
              <a:rPr lang="en-US" sz="2000" dirty="0">
                <a:latin typeface="Adobe Garamond Pro" panose="02020502060506020403" pitchFamily="18" charset="0"/>
              </a:rPr>
              <a:t>(</a:t>
            </a:r>
            <a:r>
              <a:rPr lang="en-US" sz="2000" dirty="0" err="1">
                <a:latin typeface="Adobe Garamond Pro" panose="02020502060506020403" pitchFamily="18" charset="0"/>
              </a:rPr>
              <a:t>tf.keras.Model</a:t>
            </a:r>
            <a:r>
              <a:rPr lang="en-US" sz="2000" dirty="0">
                <a:latin typeface="Adobe Garamond Pro" panose="02020502060506020403" pitchFamily="18" charset="0"/>
              </a:rPr>
              <a:t>): 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def __</a:t>
            </a:r>
            <a:r>
              <a:rPr lang="en-US" sz="2000" dirty="0" err="1">
                <a:latin typeface="Adobe Garamond Pro" panose="02020502060506020403" pitchFamily="18" charset="0"/>
              </a:rPr>
              <a:t>init</a:t>
            </a:r>
            <a:r>
              <a:rPr lang="en-US" sz="2000" dirty="0">
                <a:latin typeface="Adobe Garamond Pro" panose="02020502060506020403" pitchFamily="18" charset="0"/>
              </a:rPr>
              <a:t>__(self): 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    super(</a:t>
            </a:r>
            <a:r>
              <a:rPr lang="en-US" sz="2000" dirty="0" err="1">
                <a:latin typeface="Adobe Garamond Pro" panose="02020502060506020403" pitchFamily="18" charset="0"/>
              </a:rPr>
              <a:t>MyModel</a:t>
            </a:r>
            <a:r>
              <a:rPr lang="en-US" sz="2000" dirty="0">
                <a:latin typeface="Adobe Garamond Pro" panose="02020502060506020403" pitchFamily="18" charset="0"/>
              </a:rPr>
              <a:t>, self).__</a:t>
            </a:r>
            <a:r>
              <a:rPr lang="en-US" sz="2000" dirty="0" err="1">
                <a:latin typeface="Adobe Garamond Pro" panose="02020502060506020403" pitchFamily="18" charset="0"/>
              </a:rPr>
              <a:t>init</a:t>
            </a:r>
            <a:r>
              <a:rPr lang="en-US" sz="2000" dirty="0">
                <a:latin typeface="Adobe Garamond Pro" panose="02020502060506020403" pitchFamily="18" charset="0"/>
              </a:rPr>
              <a:t>__() 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    self.dense1 = </a:t>
            </a:r>
            <a:r>
              <a:rPr lang="en-US" sz="2000" dirty="0" err="1">
                <a:latin typeface="Adobe Garamond Pro" panose="02020502060506020403" pitchFamily="18" charset="0"/>
              </a:rPr>
              <a:t>tf.keras.layers.Dense</a:t>
            </a:r>
            <a:r>
              <a:rPr lang="en-US" sz="2000" dirty="0">
                <a:latin typeface="Adobe Garamond Pro" panose="02020502060506020403" pitchFamily="18" charset="0"/>
              </a:rPr>
              <a:t>(4, activation=</a:t>
            </a:r>
            <a:r>
              <a:rPr lang="en-US" sz="2000" dirty="0" err="1">
                <a:latin typeface="Adobe Garamond Pro" panose="02020502060506020403" pitchFamily="18" charset="0"/>
              </a:rPr>
              <a:t>tf.nn.relu</a:t>
            </a:r>
            <a:r>
              <a:rPr lang="en-US" sz="2000" dirty="0">
                <a:latin typeface="Adobe Garamond Pro" panose="02020502060506020403" pitchFamily="18" charset="0"/>
              </a:rPr>
              <a:t>)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    self.dense2 = </a:t>
            </a:r>
            <a:r>
              <a:rPr lang="en-US" sz="2000" dirty="0" err="1">
                <a:latin typeface="Adobe Garamond Pro" panose="02020502060506020403" pitchFamily="18" charset="0"/>
              </a:rPr>
              <a:t>tf.keras.layers.Dense</a:t>
            </a:r>
            <a:r>
              <a:rPr lang="en-US" sz="2000" dirty="0">
                <a:latin typeface="Adobe Garamond Pro" panose="02020502060506020403" pitchFamily="18" charset="0"/>
              </a:rPr>
              <a:t>(5, activation=</a:t>
            </a:r>
            <a:r>
              <a:rPr lang="en-US" sz="2000" dirty="0" err="1">
                <a:latin typeface="Adobe Garamond Pro" panose="02020502060506020403" pitchFamily="18" charset="0"/>
              </a:rPr>
              <a:t>tf.nn.softmax</a:t>
            </a:r>
            <a:r>
              <a:rPr lang="en-US" sz="2000" dirty="0">
                <a:latin typeface="Adobe Garamond Pro" panose="02020502060506020403" pitchFamily="18" charset="0"/>
              </a:rPr>
              <a:t>)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def call(self, inputs): 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     x = self.dense1(inputs)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         return self.dense2(x) </a:t>
            </a:r>
          </a:p>
          <a:p>
            <a:r>
              <a:rPr lang="en-US" sz="2000" dirty="0">
                <a:latin typeface="Adobe Garamond Pro" panose="02020502060506020403" pitchFamily="18" charset="0"/>
              </a:rPr>
              <a:t>model = </a:t>
            </a:r>
            <a:r>
              <a:rPr lang="en-US" sz="2000" dirty="0" err="1">
                <a:latin typeface="Adobe Garamond Pro" panose="02020502060506020403" pitchFamily="18" charset="0"/>
              </a:rPr>
              <a:t>MyModel</a:t>
            </a:r>
            <a:r>
              <a:rPr lang="en-US" sz="2000" dirty="0">
                <a:latin typeface="Adobe Garamond Pro" panose="02020502060506020403" pitchFamily="18" charset="0"/>
              </a:rPr>
              <a:t>()</a:t>
            </a:r>
          </a:p>
          <a:p>
            <a:endParaRPr lang="en-US" dirty="0"/>
          </a:p>
          <a:p>
            <a:r>
              <a:rPr lang="en-US" sz="2800" dirty="0">
                <a:latin typeface="Adobe Garamond Pro Bold" panose="02020702060506020403" pitchFamily="18" charset="0"/>
              </a:rPr>
              <a:t>If you subclass `Model`, you can optionally have | a `training` argument (</a:t>
            </a:r>
            <a:r>
              <a:rPr lang="en-US" sz="2800" dirty="0" err="1">
                <a:latin typeface="Adobe Garamond Pro Bold" panose="02020702060506020403" pitchFamily="18" charset="0"/>
              </a:rPr>
              <a:t>boolean</a:t>
            </a:r>
            <a:r>
              <a:rPr lang="en-US" sz="2800" dirty="0">
                <a:latin typeface="Adobe Garamond Pro Bold" panose="02020702060506020403" pitchFamily="18" charset="0"/>
              </a:rPr>
              <a:t>) in `call`, which you can use to specify | a different behavior in training and inference: </a:t>
            </a:r>
          </a:p>
        </p:txBody>
      </p:sp>
    </p:spTree>
    <p:extLst>
      <p:ext uri="{BB962C8B-B14F-4D97-AF65-F5344CB8AC3E}">
        <p14:creationId xmlns:p14="http://schemas.microsoft.com/office/powerpoint/2010/main" val="1863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038622" y="271463"/>
            <a:ext cx="7142811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Installation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847BE0-0C7F-4722-A983-C652A0B72037}"/>
              </a:ext>
            </a:extLst>
          </p:cNvPr>
          <p:cNvSpPr txBox="1"/>
          <p:nvPr/>
        </p:nvSpPr>
        <p:spPr>
          <a:xfrm>
            <a:off x="877888" y="2255500"/>
            <a:ext cx="6953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c</a:t>
            </a:r>
            <a:r>
              <a:rPr lang="en-US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onda</a:t>
            </a:r>
            <a:r>
              <a:rPr lang="en-US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 create –n tf2 python=3.6</a:t>
            </a:r>
          </a:p>
          <a:p>
            <a:r>
              <a:rPr lang="en-US" altLang="zh-CN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conda</a:t>
            </a:r>
            <a:r>
              <a:rPr lang="en-US" altLang="zh-CN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 activate tf2</a:t>
            </a:r>
          </a:p>
          <a:p>
            <a:endParaRPr lang="en-US" sz="4000" b="1" dirty="0">
              <a:latin typeface="Adobe Garamond Pro Bold" panose="02020702060506020403" pitchFamily="18" charset="0"/>
              <a:cs typeface="Adobe Arabic" panose="02040503050201020203" pitchFamily="18" charset="-78"/>
            </a:endParaRPr>
          </a:p>
          <a:p>
            <a:r>
              <a:rPr lang="en-US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pip install </a:t>
            </a:r>
            <a:r>
              <a:rPr lang="en-US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tensorflow</a:t>
            </a:r>
            <a:endParaRPr lang="en-US" sz="4000" b="1" dirty="0">
              <a:latin typeface="Adobe Garamond Pro Bold" panose="02020702060506020403" pitchFamily="18" charset="0"/>
              <a:cs typeface="Adobe Arabic" panose="02040503050201020203" pitchFamily="18" charset="-78"/>
            </a:endParaRPr>
          </a:p>
          <a:p>
            <a:r>
              <a:rPr lang="en-US" sz="4000" b="1" i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or</a:t>
            </a:r>
          </a:p>
          <a:p>
            <a:r>
              <a:rPr lang="en-US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pip install </a:t>
            </a:r>
            <a:r>
              <a:rPr lang="en-US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tensorflow-gpu</a:t>
            </a:r>
            <a:endParaRPr lang="en-US" sz="4000" b="1" dirty="0">
              <a:latin typeface="Adobe Garamond Pro Bold" panose="02020702060506020403" pitchFamily="18" charset="0"/>
              <a:cs typeface="Adobe Arabic" panose="02040503050201020203" pitchFamily="18" charset="-78"/>
            </a:endParaRPr>
          </a:p>
          <a:p>
            <a:r>
              <a:rPr lang="en-US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conda</a:t>
            </a:r>
            <a:r>
              <a:rPr lang="en-US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 install </a:t>
            </a:r>
            <a:r>
              <a:rPr lang="en-US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cudatoolkit</a:t>
            </a:r>
            <a:r>
              <a:rPr lang="en-US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 </a:t>
            </a:r>
            <a:r>
              <a:rPr lang="en-US" sz="4000" b="1" dirty="0" err="1">
                <a:latin typeface="Adobe Garamond Pro Bold" panose="02020702060506020403" pitchFamily="18" charset="0"/>
                <a:cs typeface="Adobe Arabic" panose="02040503050201020203" pitchFamily="18" charset="-78"/>
              </a:rPr>
              <a:t>cudnn</a:t>
            </a:r>
            <a:r>
              <a:rPr lang="en-US" sz="4000" b="1" dirty="0">
                <a:latin typeface="Adobe Garamond Pro Bold" panose="02020702060506020403" pitchFamily="18" charset="0"/>
                <a:cs typeface="Adobe Arabic" panose="02040503050201020203" pitchFamily="18" charset="-78"/>
              </a:rPr>
              <a:t>  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5BB7802-8A85-45B3-9A72-918DF45C5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3008" y="1094774"/>
            <a:ext cx="5841210" cy="13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High-level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B0B7A5-BFB7-4E46-8FCE-786805E9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176337"/>
            <a:ext cx="105632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High-level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C3C004-4380-4818-88EC-01C7C9C6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111946"/>
            <a:ext cx="10923517" cy="49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High-level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323CAB-EB70-4890-A934-32F743AD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9" y="1026942"/>
            <a:ext cx="8058481" cy="53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5922497" y="271463"/>
            <a:ext cx="4258935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Simple NN with High-level APIs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1883F3-0DA3-4600-8605-173C39C8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68" y="913081"/>
            <a:ext cx="6457950" cy="1543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B69529-4ECF-4E86-AC18-E43226BA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064" y="2715172"/>
            <a:ext cx="3984354" cy="34276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47B21F-282A-47FF-80E1-F6FD0DCC1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1" y="2925526"/>
            <a:ext cx="7527571" cy="30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3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9">
            <a:extLst>
              <a:ext uri="{FF2B5EF4-FFF2-40B4-BE49-F238E27FC236}">
                <a16:creationId xmlns:a16="http://schemas.microsoft.com/office/drawing/2014/main" id="{607CBB51-B26C-45D0-9AB4-26FC0BFB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27000"/>
            <a:ext cx="1030288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5500">
                <a:solidFill>
                  <a:schemeClr val="bg1"/>
                </a:solidFill>
                <a:latin typeface="Eras Light ITC" panose="020B0402030504020804" pitchFamily="34" charset="0"/>
              </a:rPr>
              <a:t>OUTLINES</a:t>
            </a:r>
            <a:endParaRPr lang="zh-CN" altLang="en-US" sz="550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TensorFlow 2.0 Installation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Low-level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Build Simple NN with High-level APIs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98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3AABC-5864-4731-B6F6-D8038C94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7" y="1314208"/>
            <a:ext cx="8330406" cy="55437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2782111" y="271463"/>
            <a:ext cx="7399321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038622" y="271463"/>
            <a:ext cx="7142811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Hello World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90833D-626D-45B1-BF81-EB946CAC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308993"/>
            <a:ext cx="9113838" cy="45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516923" y="271463"/>
            <a:ext cx="666451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Basic Operation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A5D69C-6B83-442C-AD09-0204CD1F9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"/>
          <a:stretch/>
        </p:blipFill>
        <p:spPr>
          <a:xfrm>
            <a:off x="0" y="1409480"/>
            <a:ext cx="4829786" cy="4552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5B3F00-B716-410F-B348-E183544E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1414462"/>
            <a:ext cx="7286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516923" y="271463"/>
            <a:ext cx="666451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Basic Operation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BF1D26-E8F4-47FA-9939-0DC21736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52550"/>
            <a:ext cx="11087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8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516923" y="271463"/>
            <a:ext cx="666451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Basic Operation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615431-F2B6-4EFD-8E06-DC93A8293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"/>
          <a:stretch/>
        </p:blipFill>
        <p:spPr>
          <a:xfrm>
            <a:off x="696912" y="2128837"/>
            <a:ext cx="4620821" cy="2600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F857C7-ED2B-4861-90F0-44018EB1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08" y="1390649"/>
            <a:ext cx="5505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2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516923" y="271463"/>
            <a:ext cx="666451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Basic Operation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517F914-C140-449A-9E93-5055BCB7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021764"/>
            <a:ext cx="96393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09625" y="271463"/>
            <a:ext cx="5271808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Simple Linear Regression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FC6E1-334D-4DE9-890A-07DABFBF90A6}"/>
              </a:ext>
            </a:extLst>
          </p:cNvPr>
          <p:cNvSpPr/>
          <p:nvPr/>
        </p:nvSpPr>
        <p:spPr>
          <a:xfrm>
            <a:off x="6582772" y="64018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https://github.com/aymericdamien/TensorFlow-Examples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E3CB78-A0F5-4515-B6B1-2CF714A2A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17" r="335"/>
          <a:stretch/>
        </p:blipFill>
        <p:spPr>
          <a:xfrm>
            <a:off x="678670" y="1378633"/>
            <a:ext cx="10208343" cy="4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3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837</Words>
  <Application>Microsoft Office PowerPoint</Application>
  <PresentationFormat>宽屏</PresentationFormat>
  <Paragraphs>133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微软雅黑</vt:lpstr>
      <vt:lpstr>Adobe Garamond Pro</vt:lpstr>
      <vt:lpstr>Adobe Garamond Pro Bold</vt:lpstr>
      <vt:lpstr>Arial</vt:lpstr>
      <vt:lpstr>Calibri</vt:lpstr>
      <vt:lpstr>Calibri Light</vt:lpstr>
      <vt:lpstr>Eras Light ITC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 王</dc:creator>
  <cp:lastModifiedBy>建 王</cp:lastModifiedBy>
  <cp:revision>24</cp:revision>
  <dcterms:created xsi:type="dcterms:W3CDTF">2019-10-14T07:46:10Z</dcterms:created>
  <dcterms:modified xsi:type="dcterms:W3CDTF">2019-10-15T06:23:18Z</dcterms:modified>
</cp:coreProperties>
</file>