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56" r:id="rId4"/>
    <p:sldId id="335" r:id="rId5"/>
    <p:sldId id="353" r:id="rId6"/>
    <p:sldId id="336" r:id="rId7"/>
    <p:sldId id="337" r:id="rId8"/>
    <p:sldId id="338" r:id="rId9"/>
    <p:sldId id="339" r:id="rId10"/>
    <p:sldId id="334" r:id="rId11"/>
    <p:sldId id="329" r:id="rId12"/>
    <p:sldId id="332" r:id="rId13"/>
    <p:sldId id="352" r:id="rId14"/>
    <p:sldId id="340" r:id="rId15"/>
    <p:sldId id="343" r:id="rId16"/>
    <p:sldId id="342" r:id="rId17"/>
    <p:sldId id="344" r:id="rId18"/>
    <p:sldId id="330" r:id="rId19"/>
    <p:sldId id="333" r:id="rId20"/>
    <p:sldId id="347" r:id="rId21"/>
    <p:sldId id="346" r:id="rId22"/>
    <p:sldId id="349" r:id="rId23"/>
    <p:sldId id="350" r:id="rId24"/>
    <p:sldId id="351" r:id="rId25"/>
    <p:sldId id="331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097B-0E6B-417A-8379-D7A1F07428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52050-8C87-4E22-9894-F37FBB82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AB62EDAA-D577-4CF8-88E8-4FF1EED74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3D00E441-4B65-46BE-B5E4-B07722DA5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9B3BDFD0-7D61-4661-9FE5-721C9B754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82E20B-9464-4D10-9E79-85A94F93A8A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A4C-8301-4DC9-A4F2-11B79115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D32D6-F7FE-43D1-875D-7C443873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D333D-5D3D-4170-B1AC-DA61F4F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2320-7A44-4889-BBC3-01DC952F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56DFD-FE0B-4F82-A80D-BCE1245B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363D-A6D3-45B9-998F-1CD9328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2DF57-DEAA-445B-8301-82822167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2FAE8-E01C-40A7-9E00-A139264A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8367F-B4C0-4F78-8245-DD811B27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001D2-8CCC-409D-89BE-D3EA10D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6EA76A-94C0-4385-BA1F-89028140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375BC-2EEA-412F-B999-B49396184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E43E1-16B9-42EA-B1B8-CBD4F149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3AB-F0D6-4E54-BA96-3DF005C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B1F51-64CD-415F-B393-1C2E57C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54DEA-4EE4-42CD-9302-F98999CA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83F60-5A28-4578-A376-26854F98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D6D19-414B-4853-A0F4-8594988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7FA0B-BF33-4B8E-B332-6378487E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025FF-4886-4ABB-8AC5-F670927F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AF66-057F-4446-A4AB-73E93FBC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E2FDA-0F41-49F1-B3DB-D050986E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AB62-77D9-4637-8ABE-70F05E6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6B813-C152-42FA-AE09-0C083A59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DA4FB-330E-4045-A282-B28325C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0EE5-D7CB-4946-B15B-485369BC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D4E56-A8F0-4CB6-9059-B4526D20E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66141-2488-4482-AD41-3DDF0BDBA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2584D-4318-4764-99A3-80F4CEE0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C4E7C-34AA-48C8-9C9A-D66DE9F3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4BEB3-422F-4D58-B05E-2F09729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3474-39A4-43B5-9A22-CC9C8F19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2EBCC-BFE4-47C5-89BD-EBAA59D4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5F1BF-ED89-46F5-B3F1-CF858106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E8AE0-2074-42FA-B32B-9CA2CF7DA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16EB3-EBFB-4A5B-AE21-797BED4E7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336C5-B42F-4B53-96C6-21674EA4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B2741-72B5-4BA2-8356-DBFE8AC7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662A8-9F42-49DC-A647-B989EA9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5A1B-AE22-42F9-854A-1409E1F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31F41F-0D96-4746-8458-70D9B22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65CA3-9EF2-4D3F-A8EE-8D8059C7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C7A61-E2EE-449F-AAA1-2E0F5131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ED38C-0336-4849-A5A3-483D888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A1652-E176-48EE-8AE1-64864828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A7889-67BC-4783-B6D2-D3F5C6D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9E967-D2BC-4A85-B778-733EED3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B9AE-BCF5-4D84-B8AA-EAD734E1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E6A79-9423-404D-B4A8-812A6C18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5566A-28E5-4F70-B4CA-7A3BEC25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346AF-2453-4172-8869-098F51F1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491B2-D20B-430D-9625-9304B643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72B81-47B8-4B1D-B93D-54B3A890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A54D2-499C-44F4-B955-D13520F58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6AD61-A501-49E8-9ACE-A8EE7EE2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4874C-0A38-447D-A1C2-0646A91F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65E38-4493-40E7-B2C7-05A5C59B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01FC2-197E-41A7-8761-6FA44327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2C5FA-2FBF-49C7-9E54-C3616FD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E023F-75E0-4569-8C47-03FCB555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A9E08-597E-47EB-8710-043660D6F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63D1-2A20-4228-8E2B-EAC7E68907F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88B8B-81D2-419E-B8AE-AC71C505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AFE89-C7CC-40FE-B8AE-A11611FB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1BCA-7593-4C55-A286-460A7D62E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F20FAC32-009F-4D8C-94F4-2227AB5881CF}"/>
              </a:ext>
            </a:extLst>
          </p:cNvPr>
          <p:cNvSpPr/>
          <p:nvPr/>
        </p:nvSpPr>
        <p:spPr>
          <a:xfrm>
            <a:off x="1523999" y="3200241"/>
            <a:ext cx="9144000" cy="700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" name="文本框 47">
            <a:extLst>
              <a:ext uri="{FF2B5EF4-FFF2-40B4-BE49-F238E27FC236}">
                <a16:creationId xmlns:a16="http://schemas.microsoft.com/office/drawing/2014/main" id="{73957915-A8FB-4129-9791-35C4AAA5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240" y="1364611"/>
            <a:ext cx="4809518" cy="156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</a:rPr>
              <a:t>TensorFlow 2.0</a:t>
            </a:r>
          </a:p>
          <a:p>
            <a:pPr algn="ctr" eaLnBrk="1" hangingPunct="1"/>
            <a:r>
              <a:rPr lang="en-US" altLang="zh-CN" sz="4800" b="1" dirty="0">
                <a:latin typeface="微软雅黑" panose="020B0503020204020204" pitchFamily="34" charset="-122"/>
              </a:rPr>
              <a:t>Simple GANs</a:t>
            </a:r>
            <a:endParaRPr lang="zh-CN" altLang="en-US" sz="4800" b="1" dirty="0">
              <a:latin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901CE4-F6F6-4512-A12F-245AAABA2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70" y="119811"/>
            <a:ext cx="1672885" cy="16058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F43E75-5F38-4E38-A563-BD6486F621D0}"/>
              </a:ext>
            </a:extLst>
          </p:cNvPr>
          <p:cNvSpPr txBox="1"/>
          <p:nvPr/>
        </p:nvSpPr>
        <p:spPr>
          <a:xfrm>
            <a:off x="7207488" y="4432274"/>
            <a:ext cx="4341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</a:t>
            </a:r>
            <a:r>
              <a:rPr lang="en-US" altLang="zh-CN" sz="2400" i="1" dirty="0"/>
              <a:t>eep Learning in Earth Science v2 Lecture 6</a:t>
            </a:r>
          </a:p>
          <a:p>
            <a:r>
              <a:rPr lang="en-US" sz="2400" i="1" dirty="0"/>
              <a:t>By Xiao </a:t>
            </a:r>
            <a:r>
              <a:rPr lang="en-US" sz="2400" i="1" dirty="0" err="1"/>
              <a:t>Zhuowei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10.31.2019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237644" y="5906569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952728-D401-4A27-A16A-2C8C6AB96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01"/>
          <a:stretch/>
        </p:blipFill>
        <p:spPr>
          <a:xfrm>
            <a:off x="266896" y="1937182"/>
            <a:ext cx="6878659" cy="3417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4A20CC-60D0-4926-AC8C-14BD23064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25" r="43189"/>
          <a:stretch/>
        </p:blipFill>
        <p:spPr>
          <a:xfrm>
            <a:off x="7560539" y="1326219"/>
            <a:ext cx="4440221" cy="42023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86A80D-AAB2-4B02-BCFB-B0510DCBC0C3}"/>
              </a:ext>
            </a:extLst>
          </p:cNvPr>
          <p:cNvSpPr/>
          <p:nvPr/>
        </p:nvSpPr>
        <p:spPr>
          <a:xfrm>
            <a:off x="2199795" y="1013529"/>
            <a:ext cx="11028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Adobe Garamond Pro Bold" panose="02020702060506020403" pitchFamily="18" charset="0"/>
              </a:rPr>
              <a:t>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844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2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789575" y="271463"/>
            <a:ext cx="639185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6A1A6-EF01-4124-8C6C-EC799C4F9239}"/>
              </a:ext>
            </a:extLst>
          </p:cNvPr>
          <p:cNvSpPr/>
          <p:nvPr/>
        </p:nvSpPr>
        <p:spPr>
          <a:xfrm>
            <a:off x="1216589" y="2277030"/>
            <a:ext cx="3851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dobe Garamond Pro Bold" panose="02020702060506020403" pitchFamily="18" charset="0"/>
              </a:rPr>
              <a:t>WGAN Overview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F7FEE2-70BA-4874-81FD-8EE67FED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1" y="4024356"/>
            <a:ext cx="7934325" cy="1885950"/>
          </a:xfrm>
          <a:prstGeom prst="rect">
            <a:avLst/>
          </a:prstGeom>
        </p:spPr>
      </p:pic>
      <p:pic>
        <p:nvPicPr>
          <p:cNvPr id="4" name="图片 3" descr="地图上有字&#10;&#10;描述已自动生成">
            <a:extLst>
              <a:ext uri="{FF2B5EF4-FFF2-40B4-BE49-F238E27FC236}">
                <a16:creationId xmlns:a16="http://schemas.microsoft.com/office/drawing/2014/main" id="{DB94200F-0910-4E6E-A8EC-B25882DB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36" y="895996"/>
            <a:ext cx="4259838" cy="321356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0D88B0-9096-41EC-9C61-6A2552E68E5A}"/>
              </a:ext>
            </a:extLst>
          </p:cNvPr>
          <p:cNvSpPr/>
          <p:nvPr/>
        </p:nvSpPr>
        <p:spPr>
          <a:xfrm>
            <a:off x="7676561" y="5910306"/>
            <a:ext cx="4333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https://medium.com/@jonathan_hui/gan-wasserstein-gan-wgan-gp-6a1a2aa1b490</a:t>
            </a:r>
          </a:p>
        </p:txBody>
      </p:sp>
    </p:spTree>
    <p:extLst>
      <p:ext uri="{BB962C8B-B14F-4D97-AF65-F5344CB8AC3E}">
        <p14:creationId xmlns:p14="http://schemas.microsoft.com/office/powerpoint/2010/main" val="174189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789575" y="271463"/>
            <a:ext cx="639185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601C77-3BC0-485A-8ED3-D3F4AA5B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48" y="1322791"/>
            <a:ext cx="9979304" cy="5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789575" y="271463"/>
            <a:ext cx="639185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50529-5DA0-4AF9-ACE0-281CD314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99" y="1293334"/>
            <a:ext cx="9282001" cy="43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7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789575" y="271463"/>
            <a:ext cx="639185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6DAF9-5274-4AD9-A536-0A2DA232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17" y="1012601"/>
            <a:ext cx="7252165" cy="56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0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789575" y="271463"/>
            <a:ext cx="639185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78472F-E125-46C6-BA6B-41197F5F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56" y="1168923"/>
            <a:ext cx="9244887" cy="48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789575" y="271463"/>
            <a:ext cx="639185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A6F19D-3F1C-47B7-8E2E-EE92D36CB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08"/>
          <a:stretch/>
        </p:blipFill>
        <p:spPr>
          <a:xfrm>
            <a:off x="50020" y="1921060"/>
            <a:ext cx="7479110" cy="3830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CEE051-8F0C-415C-A322-2643BEFD9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66" r="43917"/>
          <a:stretch/>
        </p:blipFill>
        <p:spPr>
          <a:xfrm>
            <a:off x="7529130" y="1807001"/>
            <a:ext cx="4323604" cy="40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4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846136" y="271463"/>
            <a:ext cx="6335297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6A1A6-EF01-4124-8C6C-EC799C4F9239}"/>
              </a:ext>
            </a:extLst>
          </p:cNvPr>
          <p:cNvSpPr/>
          <p:nvPr/>
        </p:nvSpPr>
        <p:spPr>
          <a:xfrm>
            <a:off x="877888" y="965519"/>
            <a:ext cx="3718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dobe Garamond Pro Bold" panose="02020702060506020403" pitchFamily="18" charset="0"/>
              </a:rPr>
              <a:t>CGAN Overview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42624F-AF36-4396-8237-515B101A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33" y="1779608"/>
            <a:ext cx="8124210" cy="4890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C5D4C4-CFBA-4C20-BD3D-DD5F473A9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4132"/>
          <a:stretch/>
        </p:blipFill>
        <p:spPr>
          <a:xfrm>
            <a:off x="5220522" y="1057852"/>
            <a:ext cx="643147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846136" y="271463"/>
            <a:ext cx="6335297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CE34A-D291-4D5F-8722-35E0BCB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19" y="946015"/>
            <a:ext cx="7074622" cy="50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846136" y="271463"/>
            <a:ext cx="6335297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2D60C0-2A7D-44C1-8F75-8D7DE640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73" y="859317"/>
            <a:ext cx="6807470" cy="5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846136" y="271463"/>
            <a:ext cx="6335297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F2883-8DF6-41F0-B7D0-ED1C8572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44" y="914091"/>
            <a:ext cx="6972128" cy="56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70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846136" y="271463"/>
            <a:ext cx="6335297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FD2A35-F2E9-4EDA-A44C-1C955F79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0" y="1691082"/>
            <a:ext cx="7041921" cy="4192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262DF6-0B1E-4F58-8771-84D3CAB9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52" y="1621410"/>
            <a:ext cx="3985218" cy="40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3846136" y="271463"/>
            <a:ext cx="6335297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8902C5-2391-465E-912D-93CD8E49E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0" y="1706841"/>
            <a:ext cx="6519601" cy="4054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52887E-B99F-4088-93BD-1DDFD938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84" y="1401635"/>
            <a:ext cx="4763728" cy="46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35942E9-2413-45B8-848B-19E2C0D90314}"/>
              </a:ext>
            </a:extLst>
          </p:cNvPr>
          <p:cNvSpPr/>
          <p:nvPr/>
        </p:nvSpPr>
        <p:spPr>
          <a:xfrm>
            <a:off x="3263900" y="271463"/>
            <a:ext cx="6850063" cy="4841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2B013929-E427-43DE-9922-E6BC33FA925A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C19FF-33CB-4D1C-8763-5ED6D3B6A93B}"/>
              </a:ext>
            </a:extLst>
          </p:cNvPr>
          <p:cNvSpPr txBox="1"/>
          <p:nvPr/>
        </p:nvSpPr>
        <p:spPr>
          <a:xfrm>
            <a:off x="1004888" y="293688"/>
            <a:ext cx="2330450" cy="461962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OUTLINES</a:t>
            </a:r>
            <a:endParaRPr lang="zh-CN" altLang="en-US" sz="2400" spc="600" dirty="0">
              <a:solidFill>
                <a:schemeClr val="tx2"/>
              </a:solidFill>
              <a:latin typeface="Segoe UI Black" panose="020B0A02040204020203" pitchFamily="34" charset="0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470977F-6AD8-47DE-BDF1-A67DF4F9C5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30425" y="1192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0A000E-4C77-47A2-8501-C81B502F2E4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2413000" y="1192213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072C0-918B-42DA-A252-6818EE1FE56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95575" y="2039938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A149F5-7376-4615-9DF0-80F11981715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 flipV="1">
            <a:off x="2986088" y="1466850"/>
            <a:ext cx="266700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00CA7F-5A49-4040-832C-8CEB0E74C22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6200000" flipV="1">
            <a:off x="2137569" y="1764506"/>
            <a:ext cx="268288" cy="282575"/>
          </a:xfrm>
          <a:prstGeom prst="line">
            <a:avLst/>
          </a:prstGeom>
          <a:ln w="28575">
            <a:solidFill>
              <a:srgbClr val="2CBEBB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1" name="文本框 11">
            <a:extLst>
              <a:ext uri="{FF2B5EF4-FFF2-40B4-BE49-F238E27FC236}">
                <a16:creationId xmlns:a16="http://schemas.microsoft.com/office/drawing/2014/main" id="{319A5F79-069A-45B0-8588-E99039A5EF8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19474" y="1443038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0BC3905-7BAD-4062-9826-5C53C1AF96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30425" y="2525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C1D0B3-E00A-42B5-8AFB-67C9F61D90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2413000" y="2525713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721021-DC12-4DE2-A54B-E8FFFAB99F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2695575" y="3373438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BCEA5CC-B2CA-47CD-AE79-A773DCDAF48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rot="16200000" flipV="1">
            <a:off x="2986088" y="2800350"/>
            <a:ext cx="266700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439DD-904F-45C1-BD8F-F610FD91A8F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rot="16200000" flipV="1">
            <a:off x="2137569" y="3098006"/>
            <a:ext cx="268288" cy="282575"/>
          </a:xfrm>
          <a:prstGeom prst="line">
            <a:avLst/>
          </a:prstGeom>
          <a:ln w="28575">
            <a:solidFill>
              <a:srgbClr val="40D09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37" name="文本框 6">
            <a:extLst>
              <a:ext uri="{FF2B5EF4-FFF2-40B4-BE49-F238E27FC236}">
                <a16:creationId xmlns:a16="http://schemas.microsoft.com/office/drawing/2014/main" id="{FE87E41B-E31C-4048-875F-0E6DC8E5034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19474" y="2667117"/>
            <a:ext cx="8694739" cy="93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Wasserstein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257752BC-612D-4668-8E22-E7337A0AF42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130425" y="38592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AD40A">
                <a:lumMod val="20000"/>
                <a:lumOff val="80000"/>
              </a:srgbClr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BADE29-6267-4588-B722-1F58D87DC93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2413000" y="3859213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B479A8-8F73-4B17-9B81-26540F2B4EA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695575" y="4706938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541BE1-A330-4FE0-B670-5219DCFD72A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rot="16200000" flipV="1">
            <a:off x="2986088" y="4133850"/>
            <a:ext cx="266700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692D7A-E9AC-4934-BFED-5057FF7ECF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16200000" flipV="1">
            <a:off x="2137569" y="4431506"/>
            <a:ext cx="268288" cy="282575"/>
          </a:xfrm>
          <a:prstGeom prst="line">
            <a:avLst/>
          </a:prstGeom>
          <a:ln w="28575">
            <a:solidFill>
              <a:srgbClr val="CAD40A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3" name="文本框 23">
            <a:extLst>
              <a:ext uri="{FF2B5EF4-FFF2-40B4-BE49-F238E27FC236}">
                <a16:creationId xmlns:a16="http://schemas.microsoft.com/office/drawing/2014/main" id="{FFFC4E42-53D0-4C8C-82B8-23DA9116EC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19474" y="4045405"/>
            <a:ext cx="8778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Conditional GAN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00A33B2C-F54D-4F91-BD12-AE1F6AC310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30425" y="5192713"/>
            <a:ext cx="1130300" cy="1130300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923C3-13AA-41AA-A7FC-B63E55C0796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V="1">
            <a:off x="2413000" y="5192713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875D87-51F5-4828-B7F1-4C3FE9F9ACF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V="1">
            <a:off x="2695575" y="6040438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6AACEE-46C6-41EF-A6D4-6A42582265C3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V="1">
            <a:off x="2986088" y="5467350"/>
            <a:ext cx="266700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CA2D590-534A-4E6A-A6F8-4C6C9B127C8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6200000" flipV="1">
            <a:off x="2137569" y="5765006"/>
            <a:ext cx="268288" cy="282575"/>
          </a:xfrm>
          <a:prstGeom prst="line">
            <a:avLst/>
          </a:prstGeom>
          <a:ln w="28575">
            <a:solidFill>
              <a:srgbClr val="FFBE16">
                <a:lumMod val="20000"/>
                <a:lumOff val="80000"/>
              </a:srgbClr>
            </a:solidFill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5149" name="文本框 31">
            <a:extLst>
              <a:ext uri="{FF2B5EF4-FFF2-40B4-BE49-F238E27FC236}">
                <a16:creationId xmlns:a16="http://schemas.microsoft.com/office/drawing/2014/main" id="{45FDF6EA-5BC9-4BBF-99A6-DF690E9FE173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19474" y="5364089"/>
            <a:ext cx="76184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lnSpc>
                <a:spcPct val="120000"/>
              </a:lnSpc>
              <a:defRPr sz="3200" b="1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0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zh-CN" altLang="en-US" sz="40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4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63AABC-5864-4731-B6F6-D8038C94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7" y="1314208"/>
            <a:ext cx="8330406" cy="55437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DDDA7A-6399-4A96-A8D2-302B06514895}"/>
              </a:ext>
            </a:extLst>
          </p:cNvPr>
          <p:cNvSpPr/>
          <p:nvPr/>
        </p:nvSpPr>
        <p:spPr>
          <a:xfrm>
            <a:off x="2782111" y="271463"/>
            <a:ext cx="7399321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5693F82-B3DA-48DB-A865-EBFBE3C00CB0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3C6C9-5C81-4E34-A4A3-171F3A2A7080}"/>
              </a:ext>
            </a:extLst>
          </p:cNvPr>
          <p:cNvSpPr txBox="1"/>
          <p:nvPr/>
        </p:nvSpPr>
        <p:spPr>
          <a:xfrm>
            <a:off x="992187" y="271464"/>
            <a:ext cx="493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Discussion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096000" y="6091236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6A1A6-EF01-4124-8C6C-EC799C4F9239}"/>
              </a:ext>
            </a:extLst>
          </p:cNvPr>
          <p:cNvSpPr/>
          <p:nvPr/>
        </p:nvSpPr>
        <p:spPr>
          <a:xfrm>
            <a:off x="877888" y="1404038"/>
            <a:ext cx="42487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dobe Garamond Pro Bold" panose="02020702060506020403" pitchFamily="18" charset="0"/>
              </a:rPr>
              <a:t>DCGAN Overview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0E5AE640-E2DC-485E-8F0F-AEFFD5F5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4" y="2656645"/>
            <a:ext cx="11751691" cy="27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096000" y="6091236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B7DCBA-9EC3-4880-91A7-19D6C64D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6" y="2931983"/>
            <a:ext cx="4970463" cy="33136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5FF7E9-4E84-471E-AA92-09BAE2E75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971963"/>
            <a:ext cx="6609656" cy="21608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163253-B3FF-4F94-A4EE-D6B937DCE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24" y="5245458"/>
            <a:ext cx="4741608" cy="3951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F8C7EF-8426-4980-8239-B8CCD8497FC3}"/>
              </a:ext>
            </a:extLst>
          </p:cNvPr>
          <p:cNvSpPr txBox="1"/>
          <p:nvPr/>
        </p:nvSpPr>
        <p:spPr>
          <a:xfrm>
            <a:off x="1131217" y="1971963"/>
            <a:ext cx="262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</a:rPr>
              <a:t>Import Packages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4212BE-F44B-49DC-B1DE-67C5FA2D02B7}"/>
              </a:ext>
            </a:extLst>
          </p:cNvPr>
          <p:cNvSpPr txBox="1"/>
          <p:nvPr/>
        </p:nvSpPr>
        <p:spPr>
          <a:xfrm>
            <a:off x="7686904" y="1199574"/>
            <a:ext cx="249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</a:rPr>
              <a:t>Prepare Dataset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B24DF1-2D8B-40C9-A7BB-DB1ABE126163}"/>
              </a:ext>
            </a:extLst>
          </p:cNvPr>
          <p:cNvSpPr txBox="1"/>
          <p:nvPr/>
        </p:nvSpPr>
        <p:spPr>
          <a:xfrm>
            <a:off x="7901320" y="4327194"/>
            <a:ext cx="1459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</a:rPr>
              <a:t>Set GPU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9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E793718-6F21-4D63-80E4-B729D35F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35" y="3850452"/>
            <a:ext cx="6080329" cy="264878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52D0C58-A78A-44E2-84FC-88F6E4438EAD}"/>
              </a:ext>
            </a:extLst>
          </p:cNvPr>
          <p:cNvSpPr/>
          <p:nvPr/>
        </p:nvSpPr>
        <p:spPr>
          <a:xfrm>
            <a:off x="696912" y="1376418"/>
            <a:ext cx="10234366" cy="205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aramond Pro" panose="02020502060506020403" pitchFamily="18" charset="0"/>
              </a:rPr>
              <a:t>The first net Generate Net G generates fake data G(z) from the input random vector 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aramond Pro" panose="02020502060506020403" pitchFamily="18" charset="0"/>
              </a:rPr>
              <a:t>The second net Discriminator Net D tries to tell the difference between the real data x and the fake data G(z).</a:t>
            </a:r>
          </a:p>
        </p:txBody>
      </p:sp>
    </p:spTree>
    <p:extLst>
      <p:ext uri="{BB962C8B-B14F-4D97-AF65-F5344CB8AC3E}">
        <p14:creationId xmlns:p14="http://schemas.microsoft.com/office/powerpoint/2010/main" val="54911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450620" y="6468657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FD92F7-A5D8-4A87-BEC0-60EF6627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46" y="5916588"/>
            <a:ext cx="3876439" cy="8666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8B1221-A28A-4234-B05B-3441C83FDD64}"/>
              </a:ext>
            </a:extLst>
          </p:cNvPr>
          <p:cNvSpPr txBox="1"/>
          <p:nvPr/>
        </p:nvSpPr>
        <p:spPr>
          <a:xfrm>
            <a:off x="1898846" y="972240"/>
            <a:ext cx="1670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</a:rPr>
              <a:t>Generator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484596-3EA4-4086-9A2F-27968487B893}"/>
              </a:ext>
            </a:extLst>
          </p:cNvPr>
          <p:cNvSpPr txBox="1"/>
          <p:nvPr/>
        </p:nvSpPr>
        <p:spPr>
          <a:xfrm>
            <a:off x="8200039" y="972240"/>
            <a:ext cx="2264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 pitchFamily="18" charset="0"/>
              </a:rPr>
              <a:t>Discriminator</a:t>
            </a:r>
            <a:endParaRPr lang="en-US" sz="2800" dirty="0">
              <a:latin typeface="Adobe Garamond Pro Bold" panose="020207020605060204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964A7B-91BF-4834-8BEF-6F531FF4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" y="1601614"/>
            <a:ext cx="6124575" cy="4229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7F2F33-CF62-4B12-B42D-077073E5CF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61"/>
          <a:stretch/>
        </p:blipFill>
        <p:spPr>
          <a:xfrm>
            <a:off x="6669939" y="1601614"/>
            <a:ext cx="5324475" cy="44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096000" y="6091236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148609-AE0B-4258-8B03-19274896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1608383"/>
            <a:ext cx="10633257" cy="41234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A42F3D-44D1-4370-9D90-2F7EDC5DA5C9}"/>
              </a:ext>
            </a:extLst>
          </p:cNvPr>
          <p:cNvSpPr txBox="1"/>
          <p:nvPr/>
        </p:nvSpPr>
        <p:spPr>
          <a:xfrm>
            <a:off x="1870565" y="832043"/>
            <a:ext cx="3034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dobe Garamond Pro Bold" panose="02020702060506020403" pitchFamily="18" charset="0"/>
              </a:rPr>
              <a:t>Loss function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5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392879" y="6488668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D0A613-25AE-4346-8981-3EDCA115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32" y="875013"/>
            <a:ext cx="7220702" cy="56136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AD6C0F-E18E-4DE6-8AB8-1AC42071C9FB}"/>
              </a:ext>
            </a:extLst>
          </p:cNvPr>
          <p:cNvSpPr txBox="1"/>
          <p:nvPr/>
        </p:nvSpPr>
        <p:spPr>
          <a:xfrm>
            <a:off x="515937" y="1765297"/>
            <a:ext cx="3038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dobe Garamond Pro Bold" panose="02020702060506020403" pitchFamily="18" charset="0"/>
              </a:rPr>
              <a:t>Optimization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4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4FF05C-07DE-48ED-B1AC-0511CF677B5B}"/>
              </a:ext>
            </a:extLst>
          </p:cNvPr>
          <p:cNvSpPr/>
          <p:nvPr/>
        </p:nvSpPr>
        <p:spPr>
          <a:xfrm>
            <a:off x="4939645" y="271463"/>
            <a:ext cx="5241788" cy="4921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51ADF992-7CD5-44C6-86B4-D6B7794B89B1}"/>
              </a:ext>
            </a:extLst>
          </p:cNvPr>
          <p:cNvSpPr/>
          <p:nvPr/>
        </p:nvSpPr>
        <p:spPr>
          <a:xfrm rot="10800000" flipV="1">
            <a:off x="515938" y="274638"/>
            <a:ext cx="361950" cy="49212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6A555-6615-4A5D-98F8-C6AA36DC457C}"/>
              </a:ext>
            </a:extLst>
          </p:cNvPr>
          <p:cNvSpPr txBox="1"/>
          <p:nvPr/>
        </p:nvSpPr>
        <p:spPr>
          <a:xfrm>
            <a:off x="992187" y="271464"/>
            <a:ext cx="462082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Adobe Garamond Pro Bold" panose="02020702060506020403" pitchFamily="18" charset="0"/>
                <a:cs typeface="Segoe UI Semibold" panose="020B0702040204020203" pitchFamily="34" charset="0"/>
              </a:rPr>
              <a:t>Deep Convolutional GAN</a:t>
            </a:r>
            <a:endParaRPr lang="zh-CN" altLang="en-US" sz="2800" dirty="0">
              <a:latin typeface="Adobe Garamond Pro Bold" panose="02020702060506020403" pitchFamily="18" charset="0"/>
              <a:cs typeface="Segoe UI Semibold" panose="020B07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C864A-5886-4041-B2A3-935CBF2A69F0}"/>
              </a:ext>
            </a:extLst>
          </p:cNvPr>
          <p:cNvSpPr/>
          <p:nvPr/>
        </p:nvSpPr>
        <p:spPr>
          <a:xfrm>
            <a:off x="6096000" y="63819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&amp;quot"/>
              </a:rPr>
              <a:t>https://github.com/aymericdamien/TensorFlow-Examples/</a:t>
            </a:r>
            <a:r>
              <a:rPr lang="en-US" dirty="0"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DA0A7-02B5-4CDE-A034-A2EA7DB3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70" y="1664770"/>
            <a:ext cx="6010275" cy="4619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864E78-E591-4A16-A728-167C8974F46A}"/>
              </a:ext>
            </a:extLst>
          </p:cNvPr>
          <p:cNvSpPr txBox="1"/>
          <p:nvPr/>
        </p:nvSpPr>
        <p:spPr>
          <a:xfrm>
            <a:off x="3543397" y="956884"/>
            <a:ext cx="1307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dobe Garamond Pro Bold" panose="02020702060506020403" pitchFamily="18" charset="0"/>
              </a:rPr>
              <a:t>Train</a:t>
            </a:r>
            <a:endParaRPr lang="en-US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64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  <p:tag name="KSO_WM_UNIT_LINE_FORE_SCHEMECOLOR_INDEX" val="7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  <p:tag name="KSO_WM_UNIT_LINE_FORE_SCHEMECOLOR_INDEX" val="8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262</Words>
  <Application>Microsoft Office PowerPoint</Application>
  <PresentationFormat>宽屏</PresentationFormat>
  <Paragraphs>86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&amp;quot</vt:lpstr>
      <vt:lpstr>Helvetica Neue</vt:lpstr>
      <vt:lpstr>微软雅黑</vt:lpstr>
      <vt:lpstr>Adobe Garamond Pro</vt:lpstr>
      <vt:lpstr>Adobe Garamond Pro Bold</vt:lpstr>
      <vt:lpstr>Arial</vt:lpstr>
      <vt:lpstr>Calibri</vt:lpstr>
      <vt:lpstr>Calibri Light</vt:lpstr>
      <vt:lpstr>Segoe UI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 王</dc:creator>
  <cp:lastModifiedBy>XiaoXiao</cp:lastModifiedBy>
  <cp:revision>109</cp:revision>
  <dcterms:created xsi:type="dcterms:W3CDTF">2019-10-14T07:46:10Z</dcterms:created>
  <dcterms:modified xsi:type="dcterms:W3CDTF">2019-10-31T04:28:51Z</dcterms:modified>
</cp:coreProperties>
</file>