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60" r:id="rId3"/>
    <p:sldId id="311" r:id="rId4"/>
    <p:sldId id="315" r:id="rId5"/>
    <p:sldId id="314" r:id="rId6"/>
    <p:sldId id="318" r:id="rId7"/>
    <p:sldId id="317" r:id="rId8"/>
    <p:sldId id="313" r:id="rId9"/>
    <p:sldId id="306" r:id="rId10"/>
    <p:sldId id="310" r:id="rId11"/>
    <p:sldId id="321" r:id="rId12"/>
    <p:sldId id="322" r:id="rId13"/>
    <p:sldId id="326" r:id="rId14"/>
    <p:sldId id="327" r:id="rId15"/>
    <p:sldId id="329" r:id="rId16"/>
    <p:sldId id="328" r:id="rId17"/>
    <p:sldId id="320" r:id="rId18"/>
    <p:sldId id="325" r:id="rId19"/>
    <p:sldId id="334" r:id="rId20"/>
    <p:sldId id="324" r:id="rId21"/>
    <p:sldId id="308" r:id="rId22"/>
    <p:sldId id="333" r:id="rId23"/>
    <p:sldId id="309" r:id="rId24"/>
    <p:sldId id="307" r:id="rId25"/>
    <p:sldId id="2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86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097B-0E6B-417A-8379-D7A1F074280E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52050-8C87-4E22-9894-F37FBB824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50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AB62EDAA-D577-4CF8-88E8-4FF1EED748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3D00E441-4B65-46BE-B5E4-B07722DA55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9B3BDFD0-7D61-4661-9FE5-721C9B7549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482E20B-9464-4D10-9E79-85A94F93A8A7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41A4C-8301-4DC9-A4F2-11B79115A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3D32D6-F7FE-43D1-875D-7C4438739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4D333D-5D3D-4170-B1AC-DA61F4F4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DD2320-7A44-4889-BBC3-01DC952F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756DFD-FE0B-4F82-A80D-BCE1245B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1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E363D-A6D3-45B9-998F-1CD9328E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42DF57-DEAA-445B-8301-828221671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2FAE8-E01C-40A7-9E00-A139264AD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18367F-B4C0-4F78-8245-DD811B27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001D2-8CCC-409D-89BE-D3EA10DA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6EA76A-94C0-4385-BA1F-89028140F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6375BC-2EEA-412F-B999-B49396184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E43E1-16B9-42EA-B1B8-CBD4F149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623AB-F0D6-4E54-BA96-3DF005C1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AB1F51-64CD-415F-B393-1C2E57CA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8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54DEA-4EE4-42CD-9302-F98999CA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83F60-5A28-4578-A376-26854F989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9D6D19-414B-4853-A0F4-8594988C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7FA0B-BF33-4B8E-B332-6378487E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025FF-4886-4ABB-8AC5-F670927F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7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3AF66-057F-4446-A4AB-73E93FBC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BE2FDA-0F41-49F1-B3DB-D050986EA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3BAB62-77D9-4637-8ABE-70F05E6C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6B813-C152-42FA-AE09-0C083A59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FDA4FB-330E-4045-A282-B28325CB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1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60EE5-D7CB-4946-B15B-485369BC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D4E56-A8F0-4CB6-9059-B4526D20E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266141-2488-4482-AD41-3DDF0BDBA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2584D-4318-4764-99A3-80F4CEE0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CC4E7C-34AA-48C8-9C9A-D66DE9F3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44BEB3-422F-4D58-B05E-2F097296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4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63474-39A4-43B5-9A22-CC9C8F19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32EBCC-BFE4-47C5-89BD-EBAA59D45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E5F1BF-ED89-46F5-B3F1-CF8581064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AE8AE0-2074-42FA-B32B-9CA2CF7DA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916EB3-EBFB-4A5B-AE21-797BED4E7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C336C5-B42F-4B53-96C6-21674EA4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4B2741-72B5-4BA2-8356-DBFE8AC7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3662A8-9F42-49DC-A647-B989EA9D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6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F5A1B-AE22-42F9-854A-1409E1F4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31F41F-0D96-4746-8458-70D9B229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F65CA3-9EF2-4D3F-A8EE-8D8059C7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DC7A61-E2EE-449F-AAA1-2E0F5131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0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AED38C-0336-4849-A5A3-483D888A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7A1652-E176-48EE-8AE1-64864828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BA7889-67BC-4783-B6D2-D3F5C6D0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1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9E967-D2BC-4A85-B778-733EED34B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DB9AE-BCF5-4D84-B8AA-EAD734E1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2E6A79-9423-404D-B4A8-812A6C188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15566A-28E5-4F70-B4CA-7A3BEC255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A346AF-2453-4172-8869-098F51F1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D491B2-D20B-430D-9625-9304B643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8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72B81-47B8-4B1D-B93D-54B3A890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0A54D2-499C-44F4-B955-D13520F58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36AD61-A501-49E8-9ACE-A8EE7EE29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84874C-0A38-447D-A1C2-0646A91F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B65E38-4493-40E7-B2C7-05A5C59B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301FC2-197E-41A7-8761-6FA44327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5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82C5FA-2FBF-49C7-9E54-C3616FD1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5E023F-75E0-4569-8C47-03FCB5559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2A9E08-597E-47EB-8710-043660D6F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D63D1-2A20-4228-8E2B-EAC7E68907F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88B8B-81D2-419E-B8AE-AC71C505B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AFE89-C7CC-40FE-B8AE-A11611FBA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2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tags" Target="../tags/tag61.xml"/><Relationship Id="rId18" Type="http://schemas.openxmlformats.org/officeDocument/2006/relationships/tags" Target="../tags/tag66.xml"/><Relationship Id="rId3" Type="http://schemas.openxmlformats.org/officeDocument/2006/relationships/tags" Target="../tags/tag51.xml"/><Relationship Id="rId21" Type="http://schemas.openxmlformats.org/officeDocument/2006/relationships/tags" Target="../tags/tag69.xml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tags" Target="../tags/tag65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6" Type="http://schemas.openxmlformats.org/officeDocument/2006/relationships/tags" Target="../tags/tag64.xml"/><Relationship Id="rId20" Type="http://schemas.openxmlformats.org/officeDocument/2006/relationships/tags" Target="../tags/tag68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24" Type="http://schemas.openxmlformats.org/officeDocument/2006/relationships/tags" Target="../tags/tag72.xml"/><Relationship Id="rId5" Type="http://schemas.openxmlformats.org/officeDocument/2006/relationships/tags" Target="../tags/tag53.xml"/><Relationship Id="rId15" Type="http://schemas.openxmlformats.org/officeDocument/2006/relationships/tags" Target="../tags/tag63.xml"/><Relationship Id="rId23" Type="http://schemas.openxmlformats.org/officeDocument/2006/relationships/tags" Target="../tags/tag71.xml"/><Relationship Id="rId10" Type="http://schemas.openxmlformats.org/officeDocument/2006/relationships/tags" Target="../tags/tag58.xml"/><Relationship Id="rId19" Type="http://schemas.openxmlformats.org/officeDocument/2006/relationships/tags" Target="../tags/tag67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Relationship Id="rId22" Type="http://schemas.openxmlformats.org/officeDocument/2006/relationships/tags" Target="../tags/tag7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18" Type="http://schemas.openxmlformats.org/officeDocument/2006/relationships/tags" Target="../tags/tag90.xml"/><Relationship Id="rId3" Type="http://schemas.openxmlformats.org/officeDocument/2006/relationships/tags" Target="../tags/tag75.xml"/><Relationship Id="rId21" Type="http://schemas.openxmlformats.org/officeDocument/2006/relationships/tags" Target="../tags/tag93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tags" Target="../tags/tag89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20" Type="http://schemas.openxmlformats.org/officeDocument/2006/relationships/tags" Target="../tags/tag92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24" Type="http://schemas.openxmlformats.org/officeDocument/2006/relationships/tags" Target="../tags/tag96.xml"/><Relationship Id="rId5" Type="http://schemas.openxmlformats.org/officeDocument/2006/relationships/tags" Target="../tags/tag77.xml"/><Relationship Id="rId15" Type="http://schemas.openxmlformats.org/officeDocument/2006/relationships/tags" Target="../tags/tag87.xml"/><Relationship Id="rId23" Type="http://schemas.openxmlformats.org/officeDocument/2006/relationships/tags" Target="../tags/tag95.xml"/><Relationship Id="rId10" Type="http://schemas.openxmlformats.org/officeDocument/2006/relationships/tags" Target="../tags/tag82.xml"/><Relationship Id="rId19" Type="http://schemas.openxmlformats.org/officeDocument/2006/relationships/tags" Target="../tags/tag91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Relationship Id="rId22" Type="http://schemas.openxmlformats.org/officeDocument/2006/relationships/tags" Target="../tags/tag9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3" Type="http://schemas.openxmlformats.org/officeDocument/2006/relationships/tags" Target="../tags/tag27.xml"/><Relationship Id="rId21" Type="http://schemas.openxmlformats.org/officeDocument/2006/relationships/tags" Target="../tags/tag45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tags" Target="../tags/tag44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tags" Target="../tags/tag48.xml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23" Type="http://schemas.openxmlformats.org/officeDocument/2006/relationships/tags" Target="../tags/tag47.xml"/><Relationship Id="rId10" Type="http://schemas.openxmlformats.org/officeDocument/2006/relationships/tags" Target="../tags/tag34.xml"/><Relationship Id="rId19" Type="http://schemas.openxmlformats.org/officeDocument/2006/relationships/tags" Target="../tags/tag43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tags" Target="../tags/tag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>
            <a:extLst>
              <a:ext uri="{FF2B5EF4-FFF2-40B4-BE49-F238E27FC236}">
                <a16:creationId xmlns:a16="http://schemas.microsoft.com/office/drawing/2014/main" id="{F20FAC32-009F-4D8C-94F4-2227AB5881CF}"/>
              </a:ext>
            </a:extLst>
          </p:cNvPr>
          <p:cNvSpPr/>
          <p:nvPr/>
        </p:nvSpPr>
        <p:spPr>
          <a:xfrm>
            <a:off x="1523999" y="3200241"/>
            <a:ext cx="9144000" cy="7000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75" name="文本框 47">
            <a:extLst>
              <a:ext uri="{FF2B5EF4-FFF2-40B4-BE49-F238E27FC236}">
                <a16:creationId xmlns:a16="http://schemas.microsoft.com/office/drawing/2014/main" id="{73957915-A8FB-4129-9791-35C4AAA53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9623" y="1364611"/>
            <a:ext cx="3972750" cy="156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4800" b="1">
                <a:latin typeface="微软雅黑" panose="020B0503020204020204" pitchFamily="34" charset="-122"/>
              </a:rPr>
              <a:t>Measure </a:t>
            </a:r>
            <a:r>
              <a:rPr lang="en-US" altLang="zh-CN" sz="4800" b="1" dirty="0">
                <a:latin typeface="微软雅黑" panose="020B0503020204020204" pitchFamily="34" charset="-122"/>
              </a:rPr>
              <a:t>Of </a:t>
            </a:r>
          </a:p>
          <a:p>
            <a:pPr algn="ctr" eaLnBrk="1" hangingPunct="1"/>
            <a:r>
              <a:rPr lang="en-US" altLang="zh-CN" sz="4800" b="1" dirty="0">
                <a:latin typeface="微软雅黑" panose="020B0503020204020204" pitchFamily="34" charset="-122"/>
              </a:rPr>
              <a:t>Information</a:t>
            </a:r>
            <a:endParaRPr lang="zh-CN" altLang="en-US" sz="4800" b="1" dirty="0">
              <a:latin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901CE4-F6F6-4512-A12F-245AAABA23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670" y="119811"/>
            <a:ext cx="1672885" cy="16058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8F43E75-5F38-4E38-A563-BD6486F621D0}"/>
              </a:ext>
            </a:extLst>
          </p:cNvPr>
          <p:cNvSpPr txBox="1"/>
          <p:nvPr/>
        </p:nvSpPr>
        <p:spPr>
          <a:xfrm>
            <a:off x="7207488" y="4432274"/>
            <a:ext cx="4341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D</a:t>
            </a:r>
            <a:r>
              <a:rPr lang="en-US" altLang="zh-CN" sz="2400" i="1" dirty="0"/>
              <a:t>eep Learning in Earth Science v2 Lecture 3</a:t>
            </a:r>
          </a:p>
          <a:p>
            <a:r>
              <a:rPr lang="en-US" sz="2400" i="1" dirty="0"/>
              <a:t>By Xiao </a:t>
            </a:r>
            <a:r>
              <a:rPr lang="en-US" sz="2400" i="1" dirty="0" err="1"/>
              <a:t>Zhuowei</a:t>
            </a:r>
            <a:endParaRPr lang="en-US" sz="2400" i="1" dirty="0"/>
          </a:p>
          <a:p>
            <a:endParaRPr lang="en-US" sz="2400" i="1" dirty="0"/>
          </a:p>
          <a:p>
            <a:r>
              <a:rPr lang="en-US" sz="2400" i="1" dirty="0"/>
              <a:t>10.18.2019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BDDDA7A-6399-4A96-A8D2-302B06514895}"/>
              </a:ext>
            </a:extLst>
          </p:cNvPr>
          <p:cNvSpPr/>
          <p:nvPr/>
        </p:nvSpPr>
        <p:spPr>
          <a:xfrm>
            <a:off x="4216399" y="271462"/>
            <a:ext cx="5965033" cy="4953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A5693F82-B3DA-48DB-A865-EBFBE3C00CB0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F3C6C9-5C81-4E34-A4A3-171F3A2A7080}"/>
              </a:ext>
            </a:extLst>
          </p:cNvPr>
          <p:cNvSpPr txBox="1"/>
          <p:nvPr/>
        </p:nvSpPr>
        <p:spPr>
          <a:xfrm>
            <a:off x="926226" y="223599"/>
            <a:ext cx="4930311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Information Entropy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D85E9B-0BD4-4DCD-98F4-F1679C0FE225}"/>
              </a:ext>
            </a:extLst>
          </p:cNvPr>
          <p:cNvSpPr txBox="1"/>
          <p:nvPr/>
        </p:nvSpPr>
        <p:spPr>
          <a:xfrm>
            <a:off x="515937" y="1209040"/>
            <a:ext cx="111641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dobe Garamond Pro Bold" panose="02020702060506020403" pitchFamily="18" charset="0"/>
              </a:rPr>
              <a:t>Shannon (1948): </a:t>
            </a:r>
            <a:r>
              <a:rPr lang="en-US" sz="3600" dirty="0">
                <a:latin typeface="Adobe Garamond Pro" panose="02020502060506020403" pitchFamily="18" charset="0"/>
              </a:rPr>
              <a:t>“The fundamental problem of communication is that of reproducing at one point exactly or approximately a message selected at another point”</a:t>
            </a:r>
            <a:r>
              <a:rPr lang="en-US" sz="3600" dirty="0">
                <a:latin typeface="Adobe Garamond Pro Bold" panose="02020702060506020403" pitchFamily="18" charset="0"/>
              </a:rPr>
              <a:t>.</a:t>
            </a:r>
          </a:p>
        </p:txBody>
      </p:sp>
      <p:pic>
        <p:nvPicPr>
          <p:cNvPr id="9" name="图片 8" descr="男人和女人的黑白照片&#10;&#10;描述已自动生成">
            <a:extLst>
              <a:ext uri="{FF2B5EF4-FFF2-40B4-BE49-F238E27FC236}">
                <a16:creationId xmlns:a16="http://schemas.microsoft.com/office/drawing/2014/main" id="{535A0BB9-B395-4B12-ABF4-CC45620BC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656" y="3429000"/>
            <a:ext cx="2066925" cy="291465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28BF307-E29D-43E5-8135-F6B79D0D90B0}"/>
              </a:ext>
            </a:extLst>
          </p:cNvPr>
          <p:cNvSpPr/>
          <p:nvPr/>
        </p:nvSpPr>
        <p:spPr>
          <a:xfrm>
            <a:off x="9081887" y="5392519"/>
            <a:ext cx="3110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https://en.wikipedia.org/wiki/Claude_Shannon</a:t>
            </a:r>
          </a:p>
        </p:txBody>
      </p:sp>
      <p:pic>
        <p:nvPicPr>
          <p:cNvPr id="14" name="图片 13" descr="图片包含 游戏机, 照片, 桌子, 鸟&#10;&#10;描述已自动生成">
            <a:extLst>
              <a:ext uri="{FF2B5EF4-FFF2-40B4-BE49-F238E27FC236}">
                <a16:creationId xmlns:a16="http://schemas.microsoft.com/office/drawing/2014/main" id="{7AF6CF1D-DBE7-48A6-A0E5-0F2BDFF96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33" y="3063457"/>
            <a:ext cx="3846512" cy="352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98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BDDDA7A-6399-4A96-A8D2-302B06514895}"/>
              </a:ext>
            </a:extLst>
          </p:cNvPr>
          <p:cNvSpPr/>
          <p:nvPr/>
        </p:nvSpPr>
        <p:spPr>
          <a:xfrm>
            <a:off x="4216399" y="271462"/>
            <a:ext cx="5965033" cy="4953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A5693F82-B3DA-48DB-A865-EBFBE3C00CB0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F3C6C9-5C81-4E34-A4A3-171F3A2A7080}"/>
              </a:ext>
            </a:extLst>
          </p:cNvPr>
          <p:cNvSpPr txBox="1"/>
          <p:nvPr/>
        </p:nvSpPr>
        <p:spPr>
          <a:xfrm>
            <a:off x="926226" y="223599"/>
            <a:ext cx="4930311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Information Entropy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696B324-CDF4-4BD2-A5B6-E1359CB0BCDF}"/>
                  </a:ext>
                </a:extLst>
              </p:cNvPr>
              <p:cNvSpPr txBox="1"/>
              <p:nvPr/>
            </p:nvSpPr>
            <p:spPr>
              <a:xfrm>
                <a:off x="526097" y="1151648"/>
                <a:ext cx="11085263" cy="2985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a discrete set of symbols X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associated probabilities P(X=x</a:t>
                </a:r>
                <a:r>
                  <a:rPr lang="en-US" sz="40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p(x</a:t>
                </a:r>
                <a:r>
                  <a:rPr lang="en-US" sz="40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p</a:t>
                </a:r>
                <a:r>
                  <a:rPr lang="en-US" sz="40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</a:p>
              <a:p>
                <a:endParaRPr lang="en-US" sz="5400" dirty="0">
                  <a:latin typeface="Adobe Garamond Pro Bold" panose="02020702060506020403" pitchFamily="18" charset="0"/>
                  <a:ea typeface="Cambria Math" panose="02040503050406030204" pitchFamily="18" charset="0"/>
                </a:endParaRPr>
              </a:p>
              <a:p>
                <a:r>
                  <a:rPr lang="en-US" sz="5400" dirty="0">
                    <a:latin typeface="Adobe Garamond Pro Bold" panose="02020702060506020403" pitchFamily="18" charset="0"/>
                    <a:ea typeface="Cambria Math" panose="02040503050406030204" pitchFamily="18" charset="0"/>
                  </a:rPr>
                  <a:t>Entropy: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696B324-CDF4-4BD2-A5B6-E1359CB0B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97" y="1151648"/>
                <a:ext cx="11085263" cy="2985433"/>
              </a:xfrm>
              <a:prstGeom prst="rect">
                <a:avLst/>
              </a:prstGeom>
              <a:blipFill>
                <a:blip r:embed="rId2"/>
                <a:stretch>
                  <a:fillRect l="-2914" t="-3673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ACAA373-4B61-4EC8-B8A3-001F35C4CEA0}"/>
                  </a:ext>
                </a:extLst>
              </p:cNvPr>
              <p:cNvSpPr txBox="1"/>
              <p:nvPr/>
            </p:nvSpPr>
            <p:spPr>
              <a:xfrm>
                <a:off x="3478541" y="2861857"/>
                <a:ext cx="6909912" cy="20163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ACAA373-4B61-4EC8-B8A3-001F35C4C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541" y="2861857"/>
                <a:ext cx="6909912" cy="20163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D303A1F-FDBB-4D3F-B01F-96C85315B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597" y="5476240"/>
            <a:ext cx="8201879" cy="111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8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BDDDA7A-6399-4A96-A8D2-302B06514895}"/>
              </a:ext>
            </a:extLst>
          </p:cNvPr>
          <p:cNvSpPr/>
          <p:nvPr/>
        </p:nvSpPr>
        <p:spPr>
          <a:xfrm>
            <a:off x="4216399" y="271462"/>
            <a:ext cx="5965033" cy="4953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A5693F82-B3DA-48DB-A865-EBFBE3C00CB0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F3C6C9-5C81-4E34-A4A3-171F3A2A7080}"/>
              </a:ext>
            </a:extLst>
          </p:cNvPr>
          <p:cNvSpPr txBox="1"/>
          <p:nvPr/>
        </p:nvSpPr>
        <p:spPr>
          <a:xfrm>
            <a:off x="926226" y="223599"/>
            <a:ext cx="4930311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Information Entropy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95CB79A-9F57-41E5-B363-75E248B016B7}"/>
                  </a:ext>
                </a:extLst>
              </p:cNvPr>
              <p:cNvSpPr txBox="1"/>
              <p:nvPr/>
            </p:nvSpPr>
            <p:spPr>
              <a:xfrm>
                <a:off x="1815599" y="2603809"/>
                <a:ext cx="6909912" cy="25438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48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4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95CB79A-9F57-41E5-B363-75E248B01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599" y="2603809"/>
                <a:ext cx="6909912" cy="25438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5C3156A9-3DFE-4D86-9967-A5E2EE697C6B}"/>
              </a:ext>
            </a:extLst>
          </p:cNvPr>
          <p:cNvSpPr/>
          <p:nvPr/>
        </p:nvSpPr>
        <p:spPr>
          <a:xfrm>
            <a:off x="611523" y="1306479"/>
            <a:ext cx="93180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atin typeface="Adobe Garamond Pro Bold" panose="02020702060506020403" pitchFamily="18" charset="0"/>
                <a:ea typeface="Cambria Math" panose="02040503050406030204" pitchFamily="18" charset="0"/>
              </a:rPr>
              <a:t>Entropy </a:t>
            </a:r>
            <a:r>
              <a:rPr lang="en-US" sz="6000" dirty="0">
                <a:latin typeface="Adobe Garamond Pro" panose="02020502060506020403" pitchFamily="18" charset="0"/>
                <a:ea typeface="Cambria Math" panose="02040503050406030204" pitchFamily="18" charset="0"/>
              </a:rPr>
              <a:t>(Expectation form)</a:t>
            </a:r>
            <a:r>
              <a:rPr lang="en-US" sz="6000" dirty="0">
                <a:latin typeface="Adobe Garamond Pro Bold" panose="02020702060506020403" pitchFamily="18" charset="0"/>
                <a:ea typeface="Cambria Math" panose="02040503050406030204" pitchFamily="18" charset="0"/>
              </a:rPr>
              <a:t>: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5F3FB7-CDE8-4323-9418-B1792F4A0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382" y="5812156"/>
            <a:ext cx="2352675" cy="571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AA1889B-E907-4EEB-ADEB-FFA6B9F91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40" y="5766763"/>
            <a:ext cx="8087360" cy="44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78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BDDDA7A-6399-4A96-A8D2-302B06514895}"/>
              </a:ext>
            </a:extLst>
          </p:cNvPr>
          <p:cNvSpPr/>
          <p:nvPr/>
        </p:nvSpPr>
        <p:spPr>
          <a:xfrm>
            <a:off x="4216399" y="271462"/>
            <a:ext cx="5965033" cy="4953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A5693F82-B3DA-48DB-A865-EBFBE3C00CB0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F3C6C9-5C81-4E34-A4A3-171F3A2A7080}"/>
              </a:ext>
            </a:extLst>
          </p:cNvPr>
          <p:cNvSpPr txBox="1"/>
          <p:nvPr/>
        </p:nvSpPr>
        <p:spPr>
          <a:xfrm>
            <a:off x="926226" y="223599"/>
            <a:ext cx="4930311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Information Entropy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C781B44-75AA-4434-B162-D0FD6970D221}"/>
              </a:ext>
            </a:extLst>
          </p:cNvPr>
          <p:cNvSpPr/>
          <p:nvPr/>
        </p:nvSpPr>
        <p:spPr>
          <a:xfrm>
            <a:off x="515937" y="1225199"/>
            <a:ext cx="62881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Adobe Garamond Pro Bold" panose="02020702060506020403" pitchFamily="18" charset="0"/>
                <a:ea typeface="Cambria Math" panose="02040503050406030204" pitchFamily="18" charset="0"/>
              </a:rPr>
              <a:t>Binary Entropy Function: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13FC29-3639-46DD-BE82-D030D25E45EB}"/>
                  </a:ext>
                </a:extLst>
              </p:cNvPr>
              <p:cNvSpPr txBox="1"/>
              <p:nvPr/>
            </p:nvSpPr>
            <p:spPr>
              <a:xfrm>
                <a:off x="515937" y="2083743"/>
                <a:ext cx="10701521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func>
                        <m:func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−(1−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4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13FC29-3639-46DD-BE82-D030D25E4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37" y="2083743"/>
                <a:ext cx="10701521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图片包含 游戏机&#10;&#10;描述已自动生成">
            <a:extLst>
              <a:ext uri="{FF2B5EF4-FFF2-40B4-BE49-F238E27FC236}">
                <a16:creationId xmlns:a16="http://schemas.microsoft.com/office/drawing/2014/main" id="{B544C6D9-A95B-4CF3-813F-B5D8F3E42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412" y="3230062"/>
            <a:ext cx="3627938" cy="362793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BAD64E6-B00E-4BFB-8DFE-CE178C43F6A9}"/>
              </a:ext>
            </a:extLst>
          </p:cNvPr>
          <p:cNvSpPr/>
          <p:nvPr/>
        </p:nvSpPr>
        <p:spPr>
          <a:xfrm>
            <a:off x="5866697" y="5805521"/>
            <a:ext cx="5849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https://en.wikipedia.org/wiki/Entropy_(information_theory)</a:t>
            </a:r>
          </a:p>
        </p:txBody>
      </p:sp>
    </p:spTree>
    <p:extLst>
      <p:ext uri="{BB962C8B-B14F-4D97-AF65-F5344CB8AC3E}">
        <p14:creationId xmlns:p14="http://schemas.microsoft.com/office/powerpoint/2010/main" val="2577331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BDDDA7A-6399-4A96-A8D2-302B06514895}"/>
              </a:ext>
            </a:extLst>
          </p:cNvPr>
          <p:cNvSpPr/>
          <p:nvPr/>
        </p:nvSpPr>
        <p:spPr>
          <a:xfrm>
            <a:off x="4216399" y="271462"/>
            <a:ext cx="5965033" cy="4953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A5693F82-B3DA-48DB-A865-EBFBE3C00CB0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F3C6C9-5C81-4E34-A4A3-171F3A2A7080}"/>
              </a:ext>
            </a:extLst>
          </p:cNvPr>
          <p:cNvSpPr txBox="1"/>
          <p:nvPr/>
        </p:nvSpPr>
        <p:spPr>
          <a:xfrm>
            <a:off x="926226" y="223599"/>
            <a:ext cx="4930311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Information Entropy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3EDF736-06B2-4172-A467-F391878BA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023" y="1022534"/>
            <a:ext cx="8422787" cy="525626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86A67F0-EA6D-445F-B6DE-21BB85E6AE5C}"/>
              </a:ext>
            </a:extLst>
          </p:cNvPr>
          <p:cNvSpPr txBox="1"/>
          <p:nvPr/>
        </p:nvSpPr>
        <p:spPr>
          <a:xfrm>
            <a:off x="8636000" y="6087715"/>
            <a:ext cx="355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(B.-</a:t>
            </a:r>
            <a:r>
              <a:rPr lang="en-US" altLang="zh-CN" dirty="0"/>
              <a:t>G. Hu, 2018, Basics of Information Theory, UCAS Lecture)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19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BDDDA7A-6399-4A96-A8D2-302B06514895}"/>
              </a:ext>
            </a:extLst>
          </p:cNvPr>
          <p:cNvSpPr/>
          <p:nvPr/>
        </p:nvSpPr>
        <p:spPr>
          <a:xfrm>
            <a:off x="4216399" y="271462"/>
            <a:ext cx="5965033" cy="4953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A5693F82-B3DA-48DB-A865-EBFBE3C00CB0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F3C6C9-5C81-4E34-A4A3-171F3A2A7080}"/>
              </a:ext>
            </a:extLst>
          </p:cNvPr>
          <p:cNvSpPr txBox="1"/>
          <p:nvPr/>
        </p:nvSpPr>
        <p:spPr>
          <a:xfrm>
            <a:off x="926226" y="223599"/>
            <a:ext cx="4930311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Information Entropy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C781B44-75AA-4434-B162-D0FD6970D221}"/>
              </a:ext>
            </a:extLst>
          </p:cNvPr>
          <p:cNvSpPr/>
          <p:nvPr/>
        </p:nvSpPr>
        <p:spPr>
          <a:xfrm>
            <a:off x="696912" y="970680"/>
            <a:ext cx="85395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Adobe Garamond Pro Bold" panose="02020702060506020403" pitchFamily="18" charset="0"/>
                <a:ea typeface="Cambria Math" panose="02040503050406030204" pitchFamily="18" charset="0"/>
              </a:rPr>
              <a:t>Mutual Information:</a:t>
            </a:r>
          </a:p>
          <a:p>
            <a:r>
              <a:rPr lang="en-US" sz="2800" dirty="0">
                <a:latin typeface="Adobe Garamond Pro" panose="02020502060506020403" pitchFamily="18" charset="0"/>
                <a:ea typeface="Cambria Math" panose="02040503050406030204" pitchFamily="18" charset="0"/>
              </a:rPr>
              <a:t>A measure of mutual dependence between the two variables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13FC29-3639-46DD-BE82-D030D25E45EB}"/>
                  </a:ext>
                </a:extLst>
              </p:cNvPr>
              <p:cNvSpPr txBox="1"/>
              <p:nvPr/>
            </p:nvSpPr>
            <p:spPr>
              <a:xfrm>
                <a:off x="760887" y="2346198"/>
                <a:ext cx="6911023" cy="2641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13FC29-3639-46DD-BE82-D030D25E4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87" y="2346198"/>
                <a:ext cx="6911023" cy="26419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FEA034D8-FCCD-45C4-B883-8A236292A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990" y="4762543"/>
            <a:ext cx="5031010" cy="197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27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BDDDA7A-6399-4A96-A8D2-302B06514895}"/>
              </a:ext>
            </a:extLst>
          </p:cNvPr>
          <p:cNvSpPr/>
          <p:nvPr/>
        </p:nvSpPr>
        <p:spPr>
          <a:xfrm>
            <a:off x="4216399" y="271462"/>
            <a:ext cx="5965033" cy="4953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A5693F82-B3DA-48DB-A865-EBFBE3C00CB0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F3C6C9-5C81-4E34-A4A3-171F3A2A7080}"/>
              </a:ext>
            </a:extLst>
          </p:cNvPr>
          <p:cNvSpPr txBox="1"/>
          <p:nvPr/>
        </p:nvSpPr>
        <p:spPr>
          <a:xfrm>
            <a:off x="926226" y="223599"/>
            <a:ext cx="4930311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Information Entropy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C781B44-75AA-4434-B162-D0FD6970D221}"/>
              </a:ext>
            </a:extLst>
          </p:cNvPr>
          <p:cNvSpPr/>
          <p:nvPr/>
        </p:nvSpPr>
        <p:spPr>
          <a:xfrm>
            <a:off x="696912" y="1318901"/>
            <a:ext cx="90089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latin typeface="Adobe Garamond Pro Bold" panose="02020702060506020403" pitchFamily="18" charset="0"/>
                <a:ea typeface="Cambria Math" panose="02040503050406030204" pitchFamily="18" charset="0"/>
              </a:rPr>
              <a:t>K</a:t>
            </a:r>
            <a:r>
              <a:rPr lang="en-US" altLang="zh-CN" sz="3600" dirty="0" err="1">
                <a:latin typeface="Adobe Garamond Pro Bold" panose="02020702060506020403" pitchFamily="18" charset="0"/>
                <a:ea typeface="Cambria Math" panose="02040503050406030204" pitchFamily="18" charset="0"/>
              </a:rPr>
              <a:t>ullback-Leibler</a:t>
            </a:r>
            <a:r>
              <a:rPr lang="en-US" altLang="zh-CN" sz="3600" dirty="0">
                <a:latin typeface="Adobe Garamond Pro Bold" panose="02020702060506020403" pitchFamily="18" charset="0"/>
                <a:ea typeface="Cambria Math" panose="02040503050406030204" pitchFamily="18" charset="0"/>
              </a:rPr>
              <a:t> divergence </a:t>
            </a:r>
            <a:r>
              <a:rPr lang="en-US" altLang="zh-CN" sz="3600" dirty="0">
                <a:latin typeface="Adobe Garamond Pro" panose="02020502060506020403" pitchFamily="18" charset="0"/>
                <a:ea typeface="Cambria Math" panose="02040503050406030204" pitchFamily="18" charset="0"/>
              </a:rPr>
              <a:t>(</a:t>
            </a:r>
            <a:r>
              <a:rPr lang="en-US" sz="3600" dirty="0">
                <a:latin typeface="Adobe Garamond Pro" panose="02020502060506020403" pitchFamily="18" charset="0"/>
                <a:ea typeface="Cambria Math" panose="02040503050406030204" pitchFamily="18" charset="0"/>
              </a:rPr>
              <a:t>Relative Entropy)</a:t>
            </a:r>
            <a:r>
              <a:rPr lang="en-US" sz="3600" dirty="0">
                <a:latin typeface="Adobe Garamond Pro Bold" panose="02020702060506020403" pitchFamily="18" charset="0"/>
                <a:ea typeface="Cambria Math" panose="02040503050406030204" pitchFamily="18" charset="0"/>
              </a:rPr>
              <a:t>:</a:t>
            </a:r>
          </a:p>
          <a:p>
            <a:r>
              <a:rPr lang="en-US" sz="3600" dirty="0">
                <a:latin typeface="Adobe Garamond Pro" panose="02020502060506020403" pitchFamily="18" charset="0"/>
                <a:ea typeface="Cambria Math" panose="02040503050406030204" pitchFamily="18" charset="0"/>
              </a:rPr>
              <a:t>A measure of the ‘distance’ between </a:t>
            </a:r>
            <a:r>
              <a:rPr lang="en-US" sz="3600" b="1" i="1" dirty="0">
                <a:latin typeface="Adobe Garamond Pro" panose="02020502060506020403" pitchFamily="18" charset="0"/>
                <a:ea typeface="Cambria Math" panose="02040503050406030204" pitchFamily="18" charset="0"/>
              </a:rPr>
              <a:t>p</a:t>
            </a:r>
            <a:r>
              <a:rPr lang="en-US" sz="3600" dirty="0">
                <a:latin typeface="Adobe Garamond Pro" panose="02020502060506020403" pitchFamily="18" charset="0"/>
                <a:ea typeface="Cambria Math" panose="02040503050406030204" pitchFamily="18" charset="0"/>
              </a:rPr>
              <a:t> and </a:t>
            </a:r>
            <a:r>
              <a:rPr lang="en-US" sz="3600" b="1" i="1" dirty="0">
                <a:latin typeface="Adobe Garamond Pro" panose="02020502060506020403" pitchFamily="18" charset="0"/>
                <a:ea typeface="Cambria Math" panose="02040503050406030204" pitchFamily="18" charset="0"/>
              </a:rPr>
              <a:t>q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98A4AF-B01E-41D0-957E-1ECD05450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343" y="2852944"/>
            <a:ext cx="8850387" cy="134628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C6AE25-80E7-4450-8C1D-77077E7F0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7" y="4709025"/>
            <a:ext cx="8429625" cy="1266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400960F-C726-42D2-BAE8-3E19061598E0}"/>
                  </a:ext>
                </a:extLst>
              </p:cNvPr>
              <p:cNvSpPr txBox="1"/>
              <p:nvPr/>
            </p:nvSpPr>
            <p:spPr>
              <a:xfrm>
                <a:off x="1881187" y="6006921"/>
                <a:ext cx="563795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)|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400960F-C726-42D2-BAE8-3E190615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187" y="6006921"/>
                <a:ext cx="56379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250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BDDDA7A-6399-4A96-A8D2-302B06514895}"/>
              </a:ext>
            </a:extLst>
          </p:cNvPr>
          <p:cNvSpPr/>
          <p:nvPr/>
        </p:nvSpPr>
        <p:spPr>
          <a:xfrm>
            <a:off x="4216399" y="271462"/>
            <a:ext cx="5965033" cy="4953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A5693F82-B3DA-48DB-A865-EBFBE3C00CB0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F3C6C9-5C81-4E34-A4A3-171F3A2A7080}"/>
              </a:ext>
            </a:extLst>
          </p:cNvPr>
          <p:cNvSpPr txBox="1"/>
          <p:nvPr/>
        </p:nvSpPr>
        <p:spPr>
          <a:xfrm>
            <a:off x="926226" y="223599"/>
            <a:ext cx="4930311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Information Entropy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C781B44-75AA-4434-B162-D0FD6970D221}"/>
              </a:ext>
            </a:extLst>
          </p:cNvPr>
          <p:cNvSpPr/>
          <p:nvPr/>
        </p:nvSpPr>
        <p:spPr>
          <a:xfrm>
            <a:off x="515937" y="1040533"/>
            <a:ext cx="39188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Adobe Garamond Pro Bold" panose="02020702060506020403" pitchFamily="18" charset="0"/>
                <a:ea typeface="Cambria Math" panose="02040503050406030204" pitchFamily="18" charset="0"/>
              </a:rPr>
              <a:t>Cross Entropy: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13FC29-3639-46DD-BE82-D030D25E45EB}"/>
                  </a:ext>
                </a:extLst>
              </p:cNvPr>
              <p:cNvSpPr txBox="1"/>
              <p:nvPr/>
            </p:nvSpPr>
            <p:spPr>
              <a:xfrm>
                <a:off x="1792127" y="1738403"/>
                <a:ext cx="8607743" cy="33096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4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13FC29-3639-46DD-BE82-D030D25E4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127" y="1738403"/>
                <a:ext cx="8607743" cy="33096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EC387DB1-6321-40CA-A725-015296F1E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962" y="5415201"/>
            <a:ext cx="51720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67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BDDDA7A-6399-4A96-A8D2-302B06514895}"/>
              </a:ext>
            </a:extLst>
          </p:cNvPr>
          <p:cNvSpPr/>
          <p:nvPr/>
        </p:nvSpPr>
        <p:spPr>
          <a:xfrm>
            <a:off x="4216399" y="271462"/>
            <a:ext cx="5965033" cy="4953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A5693F82-B3DA-48DB-A865-EBFBE3C00CB0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F3C6C9-5C81-4E34-A4A3-171F3A2A7080}"/>
              </a:ext>
            </a:extLst>
          </p:cNvPr>
          <p:cNvSpPr txBox="1"/>
          <p:nvPr/>
        </p:nvSpPr>
        <p:spPr>
          <a:xfrm>
            <a:off x="926226" y="223599"/>
            <a:ext cx="4930311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Information Entropy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DF4A04-84D4-4C01-92FE-397DC1668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36" y="1451230"/>
            <a:ext cx="8608696" cy="41367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280983D-8AAC-4DF2-9579-0383C9E08BB2}"/>
              </a:ext>
            </a:extLst>
          </p:cNvPr>
          <p:cNvSpPr txBox="1"/>
          <p:nvPr/>
        </p:nvSpPr>
        <p:spPr>
          <a:xfrm>
            <a:off x="1349216" y="5947920"/>
            <a:ext cx="9775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dobe Garamond Pro" panose="02020502060506020403" pitchFamily="18" charset="0"/>
              </a:rPr>
              <a:t>Graphical interpretations of loss functions in supervised learning (Mackay, 2003, Hu 2015)</a:t>
            </a:r>
          </a:p>
        </p:txBody>
      </p:sp>
    </p:spTree>
    <p:extLst>
      <p:ext uri="{BB962C8B-B14F-4D97-AF65-F5344CB8AC3E}">
        <p14:creationId xmlns:p14="http://schemas.microsoft.com/office/powerpoint/2010/main" val="2192017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BDDDA7A-6399-4A96-A8D2-302B06514895}"/>
              </a:ext>
            </a:extLst>
          </p:cNvPr>
          <p:cNvSpPr/>
          <p:nvPr/>
        </p:nvSpPr>
        <p:spPr>
          <a:xfrm>
            <a:off x="4216399" y="271462"/>
            <a:ext cx="5965033" cy="4953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A5693F82-B3DA-48DB-A865-EBFBE3C00CB0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F3C6C9-5C81-4E34-A4A3-171F3A2A7080}"/>
              </a:ext>
            </a:extLst>
          </p:cNvPr>
          <p:cNvSpPr txBox="1"/>
          <p:nvPr/>
        </p:nvSpPr>
        <p:spPr>
          <a:xfrm>
            <a:off x="926226" y="223599"/>
            <a:ext cx="4930311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Information Entropy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B7CEDE4-F1ED-42D0-8050-526019580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56" y="924522"/>
            <a:ext cx="7080250" cy="570987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D77CE39-3659-4E30-8DE1-D98F3CB9938C}"/>
              </a:ext>
            </a:extLst>
          </p:cNvPr>
          <p:cNvSpPr txBox="1"/>
          <p:nvPr/>
        </p:nvSpPr>
        <p:spPr>
          <a:xfrm>
            <a:off x="1493520" y="6046546"/>
            <a:ext cx="211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(Ji et al., 2019, ICCV)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2D218A7-F6D3-468B-A9CC-B600D6F80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2" y="1259216"/>
            <a:ext cx="4129088" cy="433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1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9">
            <a:extLst>
              <a:ext uri="{FF2B5EF4-FFF2-40B4-BE49-F238E27FC236}">
                <a16:creationId xmlns:a16="http://schemas.microsoft.com/office/drawing/2014/main" id="{607CBB51-B26C-45D0-9AB4-26FC0BFB6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127000"/>
            <a:ext cx="1030288" cy="451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36" tIns="45718" rIns="91436" bIns="4571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5500">
                <a:solidFill>
                  <a:schemeClr val="bg1"/>
                </a:solidFill>
                <a:latin typeface="Eras Light ITC" panose="020B0402030504020804" pitchFamily="34" charset="0"/>
              </a:rPr>
              <a:t>OUTLINES</a:t>
            </a:r>
            <a:endParaRPr lang="zh-CN" altLang="en-US" sz="550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5942E9-2413-45B8-848B-19E2C0D90314}"/>
              </a:ext>
            </a:extLst>
          </p:cNvPr>
          <p:cNvSpPr/>
          <p:nvPr/>
        </p:nvSpPr>
        <p:spPr>
          <a:xfrm>
            <a:off x="3263900" y="271463"/>
            <a:ext cx="6850063" cy="4841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2B013929-E427-43DE-9922-E6BC33FA925A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FC19FF-33CB-4D1C-8763-5ED6D3B6A93B}"/>
              </a:ext>
            </a:extLst>
          </p:cNvPr>
          <p:cNvSpPr txBox="1"/>
          <p:nvPr/>
        </p:nvSpPr>
        <p:spPr>
          <a:xfrm>
            <a:off x="1004888" y="293688"/>
            <a:ext cx="2330450" cy="461962"/>
          </a:xfrm>
          <a:prstGeom prst="rect">
            <a:avLst/>
          </a:prstGeom>
          <a:noFill/>
        </p:spPr>
        <p:txBody>
          <a:bodyPr wrap="none" lIns="91436" tIns="45718" rIns="91436" bIns="4571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spc="6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OUTLINES</a:t>
            </a:r>
            <a:endParaRPr lang="zh-CN" altLang="en-US" sz="2400" spc="600" dirty="0">
              <a:solidFill>
                <a:schemeClr val="tx2"/>
              </a:solidFill>
              <a:latin typeface="Segoe UI Black" panose="020B0A02040204020203" pitchFamily="34" charset="0"/>
              <a:ea typeface="Microsoft YaHei" panose="020B0503020204020204" pitchFamily="34" charset="-122"/>
              <a:cs typeface="Segoe UI Black" panose="020B0A02040204020203" pitchFamily="34" charset="0"/>
            </a:endParaRPr>
          </a:p>
        </p:txBody>
      </p:sp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C470977F-6AD8-47DE-BDF1-A67DF4F9C5A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130425" y="11922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1</a:t>
            </a:r>
            <a:endParaRPr lang="zh-CN" altLang="en-US" sz="3200" b="1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A0A000E-4C77-47A2-8501-C81B502F2E47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 flipV="1">
            <a:off x="2413000" y="1192213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57072C0-918B-42DA-A252-6818EE1FE56D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 flipV="1">
            <a:off x="2695575" y="2039938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DA149F5-7376-4615-9DF0-80F119817155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rot="16200000" flipV="1">
            <a:off x="2986088" y="1466850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300CA7F-5A49-4040-832C-8CEB0E74C225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 rot="16200000" flipV="1">
            <a:off x="2137569" y="1764506"/>
            <a:ext cx="268288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31" name="文本框 11">
            <a:extLst>
              <a:ext uri="{FF2B5EF4-FFF2-40B4-BE49-F238E27FC236}">
                <a16:creationId xmlns:a16="http://schemas.microsoft.com/office/drawing/2014/main" id="{319A5F79-069A-45B0-8588-E99039A5EF82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419474" y="1443038"/>
            <a:ext cx="761841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sz="4000" dirty="0">
                <a:latin typeface="Adobe Garamond Pro Bold" panose="02020702060506020403" pitchFamily="18" charset="0"/>
              </a:rPr>
              <a:t>Maximum Likelihood Estimation 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17" name="任意多边形 16">
            <a:extLst>
              <a:ext uri="{FF2B5EF4-FFF2-40B4-BE49-F238E27FC236}">
                <a16:creationId xmlns:a16="http://schemas.microsoft.com/office/drawing/2014/main" id="{40BC3905-7BAD-4062-9826-5C53C1AF96A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130425" y="25257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2</a:t>
            </a:r>
            <a:endParaRPr lang="zh-CN" altLang="en-US" sz="3200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7C1D0B3-E00A-42B5-8AFB-67C9F61D908F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flipV="1">
            <a:off x="2413000" y="2525713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4721021-DC12-4DE2-A54B-E8FFFAB99FEF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 flipV="1">
            <a:off x="2695575" y="3373438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BCEA5CC-B2CA-47CD-AE79-A773DCDAF48E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rot="16200000" flipV="1">
            <a:off x="2986088" y="2800350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6B439DD-904F-45C1-BD8F-F610FD91A8F9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 rot="16200000" flipV="1">
            <a:off x="2137569" y="3098006"/>
            <a:ext cx="268288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37" name="文本框 6">
            <a:extLst>
              <a:ext uri="{FF2B5EF4-FFF2-40B4-BE49-F238E27FC236}">
                <a16:creationId xmlns:a16="http://schemas.microsoft.com/office/drawing/2014/main" id="{FE87E41B-E31C-4048-875F-0E6DC8E50347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419474" y="2667117"/>
            <a:ext cx="8694739" cy="93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Information Entropy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8" name="任意多边形 7">
            <a:extLst>
              <a:ext uri="{FF2B5EF4-FFF2-40B4-BE49-F238E27FC236}">
                <a16:creationId xmlns:a16="http://schemas.microsoft.com/office/drawing/2014/main" id="{257752BC-612D-4668-8E22-E7337A0AF42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130425" y="38592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rgbClr val="CAD40A">
                <a:lumMod val="20000"/>
                <a:lumOff val="80000"/>
              </a:srgbClr>
            </a:solidFill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3</a:t>
            </a:r>
            <a:endParaRPr lang="zh-CN" altLang="en-US" sz="3200" b="1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6BADE29-6267-4588-B722-1F58D87DC936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 flipV="1">
            <a:off x="2413000" y="3859213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CB479A8-8F73-4B17-9B81-26540F2B4EAE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 flipV="1">
            <a:off x="2695575" y="4706938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8541BE1-A330-4FE0-B670-5219DCFD72AB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 rot="16200000" flipV="1">
            <a:off x="2986088" y="4133850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D692D7A-E9AC-4934-BFED-5057FF7ECF03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 rot="16200000" flipV="1">
            <a:off x="2137569" y="4431506"/>
            <a:ext cx="268288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43" name="文本框 23">
            <a:extLst>
              <a:ext uri="{FF2B5EF4-FFF2-40B4-BE49-F238E27FC236}">
                <a16:creationId xmlns:a16="http://schemas.microsoft.com/office/drawing/2014/main" id="{FFFC4E42-53D0-4C8C-82B8-23DA9116EC10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419475" y="4045405"/>
            <a:ext cx="5960196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Common Loss Functions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33" name="任意多边形 32">
            <a:extLst>
              <a:ext uri="{FF2B5EF4-FFF2-40B4-BE49-F238E27FC236}">
                <a16:creationId xmlns:a16="http://schemas.microsoft.com/office/drawing/2014/main" id="{00A33B2C-F54D-4F91-BD12-AE1F6AC310C5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130425" y="51927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4</a:t>
            </a:r>
            <a:endParaRPr lang="zh-CN" altLang="en-US" sz="3200" b="1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0C923C3-13AA-41AA-A7FC-B63E55C07964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 flipV="1">
            <a:off x="2413000" y="5192713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C875D87-51F5-4828-B7F1-4C3FE9F9ACF6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 flipV="1">
            <a:off x="2695575" y="6040438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56AACEE-46C6-41EF-A6D4-6A42582265C3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 rot="16200000" flipV="1">
            <a:off x="2986088" y="5467350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CA2D590-534A-4E6A-A6F8-4C6C9B127C8A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 rot="16200000" flipV="1">
            <a:off x="2137569" y="5765006"/>
            <a:ext cx="268288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49" name="文本框 31">
            <a:extLst>
              <a:ext uri="{FF2B5EF4-FFF2-40B4-BE49-F238E27FC236}">
                <a16:creationId xmlns:a16="http://schemas.microsoft.com/office/drawing/2014/main" id="{45FDF6EA-5BC9-4BBF-99A6-DF690E9FE173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419474" y="5364089"/>
            <a:ext cx="761841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>
              <a:lnSpc>
                <a:spcPct val="120000"/>
              </a:lnSpc>
              <a:defRPr sz="3200" b="1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Discussion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BDDDA7A-6399-4A96-A8D2-302B06514895}"/>
              </a:ext>
            </a:extLst>
          </p:cNvPr>
          <p:cNvSpPr/>
          <p:nvPr/>
        </p:nvSpPr>
        <p:spPr>
          <a:xfrm>
            <a:off x="4216399" y="271462"/>
            <a:ext cx="5965033" cy="4953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A5693F82-B3DA-48DB-A865-EBFBE3C00CB0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F3C6C9-5C81-4E34-A4A3-171F3A2A7080}"/>
              </a:ext>
            </a:extLst>
          </p:cNvPr>
          <p:cNvSpPr txBox="1"/>
          <p:nvPr/>
        </p:nvSpPr>
        <p:spPr>
          <a:xfrm>
            <a:off x="926226" y="223599"/>
            <a:ext cx="4930311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Information Entropy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80983D-8AAC-4DF2-9579-0383C9E08BB2}"/>
              </a:ext>
            </a:extLst>
          </p:cNvPr>
          <p:cNvSpPr txBox="1"/>
          <p:nvPr/>
        </p:nvSpPr>
        <p:spPr>
          <a:xfrm>
            <a:off x="1349216" y="5947920"/>
            <a:ext cx="9775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dobe Garamond Pro" panose="02020502060506020403" pitchFamily="18" charset="0"/>
              </a:rPr>
              <a:t>Graphical interpretations of loss functions in supervised learning (Mackay, 2003, Hu 2015)</a:t>
            </a:r>
          </a:p>
        </p:txBody>
      </p:sp>
      <p:pic>
        <p:nvPicPr>
          <p:cNvPr id="9" name="内容占位符 3">
            <a:extLst>
              <a:ext uri="{FF2B5EF4-FFF2-40B4-BE49-F238E27FC236}">
                <a16:creationId xmlns:a16="http://schemas.microsoft.com/office/drawing/2014/main" id="{74A0D1E8-CF0D-445B-92CB-B0717DF57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255" y="1472088"/>
            <a:ext cx="11413490" cy="421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16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9">
            <a:extLst>
              <a:ext uri="{FF2B5EF4-FFF2-40B4-BE49-F238E27FC236}">
                <a16:creationId xmlns:a16="http://schemas.microsoft.com/office/drawing/2014/main" id="{607CBB51-B26C-45D0-9AB4-26FC0BFB6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127000"/>
            <a:ext cx="1030288" cy="451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36" tIns="45718" rIns="91436" bIns="4571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5500">
                <a:solidFill>
                  <a:schemeClr val="bg1"/>
                </a:solidFill>
                <a:latin typeface="Eras Light ITC" panose="020B0402030504020804" pitchFamily="34" charset="0"/>
              </a:rPr>
              <a:t>OUTLINES</a:t>
            </a:r>
            <a:endParaRPr lang="zh-CN" altLang="en-US" sz="550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5942E9-2413-45B8-848B-19E2C0D90314}"/>
              </a:ext>
            </a:extLst>
          </p:cNvPr>
          <p:cNvSpPr/>
          <p:nvPr/>
        </p:nvSpPr>
        <p:spPr>
          <a:xfrm>
            <a:off x="3263900" y="271463"/>
            <a:ext cx="6850063" cy="4841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2B013929-E427-43DE-9922-E6BC33FA925A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FC19FF-33CB-4D1C-8763-5ED6D3B6A93B}"/>
              </a:ext>
            </a:extLst>
          </p:cNvPr>
          <p:cNvSpPr txBox="1"/>
          <p:nvPr/>
        </p:nvSpPr>
        <p:spPr>
          <a:xfrm>
            <a:off x="1004888" y="293688"/>
            <a:ext cx="2330450" cy="461962"/>
          </a:xfrm>
          <a:prstGeom prst="rect">
            <a:avLst/>
          </a:prstGeom>
          <a:noFill/>
        </p:spPr>
        <p:txBody>
          <a:bodyPr wrap="none" lIns="91436" tIns="45718" rIns="91436" bIns="4571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spc="6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OUTLINES</a:t>
            </a:r>
            <a:endParaRPr lang="zh-CN" altLang="en-US" sz="2400" spc="600" dirty="0">
              <a:solidFill>
                <a:schemeClr val="tx2"/>
              </a:solidFill>
              <a:latin typeface="Segoe UI Black" panose="020B0A02040204020203" pitchFamily="34" charset="0"/>
              <a:ea typeface="Microsoft YaHei" panose="020B0503020204020204" pitchFamily="34" charset="-122"/>
              <a:cs typeface="Segoe UI Black" panose="020B0A02040204020203" pitchFamily="34" charset="0"/>
            </a:endParaRPr>
          </a:p>
        </p:txBody>
      </p:sp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C470977F-6AD8-47DE-BDF1-A67DF4F9C5A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130425" y="11922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1</a:t>
            </a:r>
            <a:endParaRPr lang="zh-CN" altLang="en-US" sz="3200" b="1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A0A000E-4C77-47A2-8501-C81B502F2E47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 flipV="1">
            <a:off x="2413000" y="1192213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57072C0-918B-42DA-A252-6818EE1FE56D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 flipV="1">
            <a:off x="2695575" y="2039938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DA149F5-7376-4615-9DF0-80F119817155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rot="16200000" flipV="1">
            <a:off x="2986088" y="1466850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300CA7F-5A49-4040-832C-8CEB0E74C225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 rot="16200000" flipV="1">
            <a:off x="2137569" y="1764506"/>
            <a:ext cx="268288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31" name="文本框 11">
            <a:extLst>
              <a:ext uri="{FF2B5EF4-FFF2-40B4-BE49-F238E27FC236}">
                <a16:creationId xmlns:a16="http://schemas.microsoft.com/office/drawing/2014/main" id="{319A5F79-069A-45B0-8588-E99039A5EF82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419474" y="1443038"/>
            <a:ext cx="761841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sz="4000" dirty="0">
                <a:latin typeface="Adobe Garamond Pro Bold" panose="02020702060506020403" pitchFamily="18" charset="0"/>
              </a:rPr>
              <a:t>Maximum Likelihood Estimation 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17" name="任意多边形 16">
            <a:extLst>
              <a:ext uri="{FF2B5EF4-FFF2-40B4-BE49-F238E27FC236}">
                <a16:creationId xmlns:a16="http://schemas.microsoft.com/office/drawing/2014/main" id="{40BC3905-7BAD-4062-9826-5C53C1AF96A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130425" y="25257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2</a:t>
            </a:r>
            <a:endParaRPr lang="zh-CN" altLang="en-US" sz="3200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7C1D0B3-E00A-42B5-8AFB-67C9F61D908F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flipV="1">
            <a:off x="2413000" y="2525713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4721021-DC12-4DE2-A54B-E8FFFAB99FEF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 flipV="1">
            <a:off x="2695575" y="3373438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BCEA5CC-B2CA-47CD-AE79-A773DCDAF48E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rot="16200000" flipV="1">
            <a:off x="2986088" y="2800350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6B439DD-904F-45C1-BD8F-F610FD91A8F9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 rot="16200000" flipV="1">
            <a:off x="2137569" y="3098006"/>
            <a:ext cx="268288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37" name="文本框 6">
            <a:extLst>
              <a:ext uri="{FF2B5EF4-FFF2-40B4-BE49-F238E27FC236}">
                <a16:creationId xmlns:a16="http://schemas.microsoft.com/office/drawing/2014/main" id="{FE87E41B-E31C-4048-875F-0E6DC8E50347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419474" y="2667117"/>
            <a:ext cx="8694739" cy="93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Information Entropy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8" name="任意多边形 7">
            <a:extLst>
              <a:ext uri="{FF2B5EF4-FFF2-40B4-BE49-F238E27FC236}">
                <a16:creationId xmlns:a16="http://schemas.microsoft.com/office/drawing/2014/main" id="{257752BC-612D-4668-8E22-E7337A0AF42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130425" y="38592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CAD40A">
                <a:lumMod val="20000"/>
                <a:lumOff val="80000"/>
              </a:srgbClr>
            </a:solidFill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3</a:t>
            </a:r>
            <a:endParaRPr lang="zh-CN" altLang="en-US" sz="3200" b="1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6BADE29-6267-4588-B722-1F58D87DC936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 flipV="1">
            <a:off x="2413000" y="3859213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CB479A8-8F73-4B17-9B81-26540F2B4EAE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 flipV="1">
            <a:off x="2695575" y="4706938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8541BE1-A330-4FE0-B670-5219DCFD72AB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 rot="16200000" flipV="1">
            <a:off x="2986088" y="4133850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D692D7A-E9AC-4934-BFED-5057FF7ECF03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 rot="16200000" flipV="1">
            <a:off x="2137569" y="4431506"/>
            <a:ext cx="268288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43" name="文本框 23">
            <a:extLst>
              <a:ext uri="{FF2B5EF4-FFF2-40B4-BE49-F238E27FC236}">
                <a16:creationId xmlns:a16="http://schemas.microsoft.com/office/drawing/2014/main" id="{FFFC4E42-53D0-4C8C-82B8-23DA9116EC10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419475" y="4045405"/>
            <a:ext cx="5960196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Common Loss Functions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33" name="任意多边形 32">
            <a:extLst>
              <a:ext uri="{FF2B5EF4-FFF2-40B4-BE49-F238E27FC236}">
                <a16:creationId xmlns:a16="http://schemas.microsoft.com/office/drawing/2014/main" id="{00A33B2C-F54D-4F91-BD12-AE1F6AC310C5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130425" y="51927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4</a:t>
            </a:r>
            <a:endParaRPr lang="zh-CN" altLang="en-US" sz="3200" b="1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0C923C3-13AA-41AA-A7FC-B63E55C07964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 flipV="1">
            <a:off x="2413000" y="5192713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C875D87-51F5-4828-B7F1-4C3FE9F9ACF6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 flipV="1">
            <a:off x="2695575" y="6040438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56AACEE-46C6-41EF-A6D4-6A42582265C3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 rot="16200000" flipV="1">
            <a:off x="2986088" y="5467350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CA2D590-534A-4E6A-A6F8-4C6C9B127C8A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 rot="16200000" flipV="1">
            <a:off x="2137569" y="5765006"/>
            <a:ext cx="268288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49" name="文本框 31">
            <a:extLst>
              <a:ext uri="{FF2B5EF4-FFF2-40B4-BE49-F238E27FC236}">
                <a16:creationId xmlns:a16="http://schemas.microsoft.com/office/drawing/2014/main" id="{45FDF6EA-5BC9-4BBF-99A6-DF690E9FE173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419474" y="5364089"/>
            <a:ext cx="761841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>
              <a:lnSpc>
                <a:spcPct val="120000"/>
              </a:lnSpc>
              <a:defRPr sz="3200" b="1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Discussion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4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BDDDA7A-6399-4A96-A8D2-302B06514895}"/>
              </a:ext>
            </a:extLst>
          </p:cNvPr>
          <p:cNvSpPr/>
          <p:nvPr/>
        </p:nvSpPr>
        <p:spPr>
          <a:xfrm>
            <a:off x="4854804" y="271463"/>
            <a:ext cx="5326628" cy="58785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A5693F82-B3DA-48DB-A865-EBFBE3C00CB0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F3C6C9-5C81-4E34-A4A3-171F3A2A7080}"/>
              </a:ext>
            </a:extLst>
          </p:cNvPr>
          <p:cNvSpPr txBox="1"/>
          <p:nvPr/>
        </p:nvSpPr>
        <p:spPr>
          <a:xfrm>
            <a:off x="877888" y="223599"/>
            <a:ext cx="4930311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Common Loss Functions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pic>
        <p:nvPicPr>
          <p:cNvPr id="3" name="图片 2" descr="图片包含 游戏机, 物体, 钟表&#10;&#10;描述已自动生成">
            <a:extLst>
              <a:ext uri="{FF2B5EF4-FFF2-40B4-BE49-F238E27FC236}">
                <a16:creationId xmlns:a16="http://schemas.microsoft.com/office/drawing/2014/main" id="{D1586309-9CB9-4ED4-83D5-C9681726E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7" y="3715067"/>
            <a:ext cx="4886325" cy="111442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0D21172-C172-4258-90E2-41BA4C7F2581}"/>
              </a:ext>
            </a:extLst>
          </p:cNvPr>
          <p:cNvSpPr/>
          <p:nvPr/>
        </p:nvSpPr>
        <p:spPr>
          <a:xfrm>
            <a:off x="696912" y="1374894"/>
            <a:ext cx="35935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Adobe Garamond Pro Bold" panose="02020702060506020403" pitchFamily="18" charset="0"/>
              </a:rPr>
              <a:t>Regression Losses</a:t>
            </a:r>
          </a:p>
        </p:txBody>
      </p:sp>
      <p:pic>
        <p:nvPicPr>
          <p:cNvPr id="8" name="图片 7" descr="图片包含 游戏机, 物体, 钟表&#10;&#10;描述已自动生成">
            <a:extLst>
              <a:ext uri="{FF2B5EF4-FFF2-40B4-BE49-F238E27FC236}">
                <a16:creationId xmlns:a16="http://schemas.microsoft.com/office/drawing/2014/main" id="{F004A7BA-89C1-4FC1-95D2-0BCDC2D21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80" y="3611880"/>
            <a:ext cx="5076825" cy="107632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328F532-7E6A-4A48-B114-C861D7CE1A5D}"/>
              </a:ext>
            </a:extLst>
          </p:cNvPr>
          <p:cNvSpPr/>
          <p:nvPr/>
        </p:nvSpPr>
        <p:spPr>
          <a:xfrm>
            <a:off x="1120422" y="2843828"/>
            <a:ext cx="3677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dobe Garamond Pro" panose="02020502060506020403" pitchFamily="18" charset="0"/>
              </a:rPr>
              <a:t>Mean Square Error/L2 Loss</a:t>
            </a:r>
            <a:endParaRPr lang="en-US" sz="2400" dirty="0">
              <a:latin typeface="Adobe Garamond Pro" panose="02020502060506020403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D395BA-0FD3-4E97-9DA1-709C8C22AAC3}"/>
              </a:ext>
            </a:extLst>
          </p:cNvPr>
          <p:cNvSpPr/>
          <p:nvPr/>
        </p:nvSpPr>
        <p:spPr>
          <a:xfrm>
            <a:off x="6959600" y="2843828"/>
            <a:ext cx="39305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>
                <a:latin typeface="Adobe Garamond Pro" panose="02020502060506020403" pitchFamily="18" charset="0"/>
              </a:rPr>
              <a:t>Mean Absolute Error/L1 Loss</a:t>
            </a:r>
            <a:endParaRPr lang="en-US" sz="2400" b="1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392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BDDDA7A-6399-4A96-A8D2-302B06514895}"/>
              </a:ext>
            </a:extLst>
          </p:cNvPr>
          <p:cNvSpPr/>
          <p:nvPr/>
        </p:nvSpPr>
        <p:spPr>
          <a:xfrm>
            <a:off x="4854804" y="271463"/>
            <a:ext cx="5326628" cy="58785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A5693F82-B3DA-48DB-A865-EBFBE3C00CB0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F3C6C9-5C81-4E34-A4A3-171F3A2A7080}"/>
              </a:ext>
            </a:extLst>
          </p:cNvPr>
          <p:cNvSpPr txBox="1"/>
          <p:nvPr/>
        </p:nvSpPr>
        <p:spPr>
          <a:xfrm>
            <a:off x="877888" y="223599"/>
            <a:ext cx="4930311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Common Loss Functions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501670-062C-4AC6-8D0A-8DBAFD8E88CF}"/>
              </a:ext>
            </a:extLst>
          </p:cNvPr>
          <p:cNvSpPr/>
          <p:nvPr/>
        </p:nvSpPr>
        <p:spPr>
          <a:xfrm>
            <a:off x="696912" y="992088"/>
            <a:ext cx="40511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Adobe Garamond Pro Bold" panose="02020702060506020403" pitchFamily="18" charset="0"/>
              </a:rPr>
              <a:t>Classification Losses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41E391-260A-4AB3-AB3E-3259C99AAA57}"/>
              </a:ext>
            </a:extLst>
          </p:cNvPr>
          <p:cNvSpPr/>
          <p:nvPr/>
        </p:nvSpPr>
        <p:spPr>
          <a:xfrm>
            <a:off x="825725" y="1587848"/>
            <a:ext cx="3761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Adobe Garamond Pro" panose="02020502060506020403" pitchFamily="18" charset="0"/>
              </a:rPr>
              <a:t>Cross Entropy Loss: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00346AC-FAFA-4DB0-B5BB-ED204E0308E7}"/>
                  </a:ext>
                </a:extLst>
              </p:cNvPr>
              <p:cNvSpPr txBox="1"/>
              <p:nvPr/>
            </p:nvSpPr>
            <p:spPr>
              <a:xfrm>
                <a:off x="6531466" y="1661627"/>
                <a:ext cx="34799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𝐶𝐸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00346AC-FAFA-4DB0-B5BB-ED204E030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66" y="1661627"/>
                <a:ext cx="3479992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42057280-59AD-4BB4-BEFF-8F1EE72769EF}"/>
              </a:ext>
            </a:extLst>
          </p:cNvPr>
          <p:cNvSpPr/>
          <p:nvPr/>
        </p:nvSpPr>
        <p:spPr>
          <a:xfrm>
            <a:off x="877888" y="2796284"/>
            <a:ext cx="21333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Adobe Garamond Pro" panose="02020502060506020403" pitchFamily="18" charset="0"/>
              </a:rPr>
              <a:t>Focal Loss: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F1152B7-3C5A-439E-BBDB-DCD935255AF8}"/>
                  </a:ext>
                </a:extLst>
              </p:cNvPr>
              <p:cNvSpPr txBox="1"/>
              <p:nvPr/>
            </p:nvSpPr>
            <p:spPr>
              <a:xfrm>
                <a:off x="6474534" y="2822296"/>
                <a:ext cx="500201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𝐹𝐿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F1152B7-3C5A-439E-BBDB-DCD935255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534" y="2822296"/>
                <a:ext cx="500201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 descr="地图上有字&#10;&#10;描述已自动生成">
            <a:extLst>
              <a:ext uri="{FF2B5EF4-FFF2-40B4-BE49-F238E27FC236}">
                <a16:creationId xmlns:a16="http://schemas.microsoft.com/office/drawing/2014/main" id="{27633CDB-61B7-48E7-953B-4418BE9E1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58" y="3278984"/>
            <a:ext cx="5842333" cy="357901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73AB93F-4CDB-473E-8C39-883007555305}"/>
              </a:ext>
            </a:extLst>
          </p:cNvPr>
          <p:cNvSpPr txBox="1"/>
          <p:nvPr/>
        </p:nvSpPr>
        <p:spPr>
          <a:xfrm>
            <a:off x="8917280" y="6396335"/>
            <a:ext cx="2188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(Lin et al., 2018)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BF18A9D-47EA-4B75-A0E2-0236105A39C9}"/>
              </a:ext>
            </a:extLst>
          </p:cNvPr>
          <p:cNvSpPr/>
          <p:nvPr/>
        </p:nvSpPr>
        <p:spPr>
          <a:xfrm>
            <a:off x="825725" y="2242732"/>
            <a:ext cx="54804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Adobe Garamond Pro" panose="02020502060506020403" pitchFamily="18" charset="0"/>
              </a:rPr>
              <a:t>Balanced Cross Entropy Loss: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CBF110F-3628-4094-8AA1-18707A0CBE90}"/>
                  </a:ext>
                </a:extLst>
              </p:cNvPr>
              <p:cNvSpPr txBox="1"/>
              <p:nvPr/>
            </p:nvSpPr>
            <p:spPr>
              <a:xfrm>
                <a:off x="6474534" y="2242732"/>
                <a:ext cx="38833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𝐶𝐸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CBF110F-3628-4094-8AA1-18707A0CB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534" y="2242732"/>
                <a:ext cx="388337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228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9">
            <a:extLst>
              <a:ext uri="{FF2B5EF4-FFF2-40B4-BE49-F238E27FC236}">
                <a16:creationId xmlns:a16="http://schemas.microsoft.com/office/drawing/2014/main" id="{607CBB51-B26C-45D0-9AB4-26FC0BFB6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127000"/>
            <a:ext cx="1030288" cy="451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36" tIns="45718" rIns="91436" bIns="4571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5500">
                <a:solidFill>
                  <a:schemeClr val="bg1"/>
                </a:solidFill>
                <a:latin typeface="Eras Light ITC" panose="020B0402030504020804" pitchFamily="34" charset="0"/>
              </a:rPr>
              <a:t>OUTLINES</a:t>
            </a:r>
            <a:endParaRPr lang="zh-CN" altLang="en-US" sz="550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5942E9-2413-45B8-848B-19E2C0D90314}"/>
              </a:ext>
            </a:extLst>
          </p:cNvPr>
          <p:cNvSpPr/>
          <p:nvPr/>
        </p:nvSpPr>
        <p:spPr>
          <a:xfrm>
            <a:off x="3263900" y="271463"/>
            <a:ext cx="6850063" cy="4841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2B013929-E427-43DE-9922-E6BC33FA925A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FC19FF-33CB-4D1C-8763-5ED6D3B6A93B}"/>
              </a:ext>
            </a:extLst>
          </p:cNvPr>
          <p:cNvSpPr txBox="1"/>
          <p:nvPr/>
        </p:nvSpPr>
        <p:spPr>
          <a:xfrm>
            <a:off x="1004888" y="293688"/>
            <a:ext cx="2330450" cy="461962"/>
          </a:xfrm>
          <a:prstGeom prst="rect">
            <a:avLst/>
          </a:prstGeom>
          <a:noFill/>
        </p:spPr>
        <p:txBody>
          <a:bodyPr wrap="none" lIns="91436" tIns="45718" rIns="91436" bIns="4571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spc="6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OUTLINES</a:t>
            </a:r>
            <a:endParaRPr lang="zh-CN" altLang="en-US" sz="2400" spc="600" dirty="0">
              <a:solidFill>
                <a:schemeClr val="tx2"/>
              </a:solidFill>
              <a:latin typeface="Segoe UI Black" panose="020B0A02040204020203" pitchFamily="34" charset="0"/>
              <a:ea typeface="Microsoft YaHei" panose="020B0503020204020204" pitchFamily="34" charset="-122"/>
              <a:cs typeface="Segoe UI Black" panose="020B0A02040204020203" pitchFamily="34" charset="0"/>
            </a:endParaRPr>
          </a:p>
        </p:txBody>
      </p:sp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C470977F-6AD8-47DE-BDF1-A67DF4F9C5A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130425" y="11922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1</a:t>
            </a:r>
            <a:endParaRPr lang="zh-CN" altLang="en-US" sz="3200" b="1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A0A000E-4C77-47A2-8501-C81B502F2E47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 flipV="1">
            <a:off x="2413000" y="1192213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57072C0-918B-42DA-A252-6818EE1FE56D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 flipV="1">
            <a:off x="2695575" y="2039938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DA149F5-7376-4615-9DF0-80F119817155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rot="16200000" flipV="1">
            <a:off x="2986088" y="1466850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300CA7F-5A49-4040-832C-8CEB0E74C225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 rot="16200000" flipV="1">
            <a:off x="2137569" y="1764506"/>
            <a:ext cx="268288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31" name="文本框 11">
            <a:extLst>
              <a:ext uri="{FF2B5EF4-FFF2-40B4-BE49-F238E27FC236}">
                <a16:creationId xmlns:a16="http://schemas.microsoft.com/office/drawing/2014/main" id="{319A5F79-069A-45B0-8588-E99039A5EF82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419474" y="1443038"/>
            <a:ext cx="761841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sz="4000" dirty="0">
                <a:latin typeface="Adobe Garamond Pro Bold" panose="02020702060506020403" pitchFamily="18" charset="0"/>
              </a:rPr>
              <a:t>Maximum Likelihood Estimation 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17" name="任意多边形 16">
            <a:extLst>
              <a:ext uri="{FF2B5EF4-FFF2-40B4-BE49-F238E27FC236}">
                <a16:creationId xmlns:a16="http://schemas.microsoft.com/office/drawing/2014/main" id="{40BC3905-7BAD-4062-9826-5C53C1AF96A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130425" y="25257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2</a:t>
            </a:r>
            <a:endParaRPr lang="zh-CN" altLang="en-US" sz="3200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7C1D0B3-E00A-42B5-8AFB-67C9F61D908F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flipV="1">
            <a:off x="2413000" y="2525713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4721021-DC12-4DE2-A54B-E8FFFAB99FEF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 flipV="1">
            <a:off x="2695575" y="3373438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BCEA5CC-B2CA-47CD-AE79-A773DCDAF48E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rot="16200000" flipV="1">
            <a:off x="2986088" y="2800350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6B439DD-904F-45C1-BD8F-F610FD91A8F9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 rot="16200000" flipV="1">
            <a:off x="2137569" y="3098006"/>
            <a:ext cx="268288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37" name="文本框 6">
            <a:extLst>
              <a:ext uri="{FF2B5EF4-FFF2-40B4-BE49-F238E27FC236}">
                <a16:creationId xmlns:a16="http://schemas.microsoft.com/office/drawing/2014/main" id="{FE87E41B-E31C-4048-875F-0E6DC8E50347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419474" y="2667117"/>
            <a:ext cx="8694739" cy="93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Information Entropy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8" name="任意多边形 7">
            <a:extLst>
              <a:ext uri="{FF2B5EF4-FFF2-40B4-BE49-F238E27FC236}">
                <a16:creationId xmlns:a16="http://schemas.microsoft.com/office/drawing/2014/main" id="{257752BC-612D-4668-8E22-E7337A0AF42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130425" y="38592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rgbClr val="CAD40A">
                <a:lumMod val="20000"/>
                <a:lumOff val="80000"/>
              </a:srgbClr>
            </a:solidFill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3</a:t>
            </a:r>
            <a:endParaRPr lang="zh-CN" altLang="en-US" sz="3200" b="1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6BADE29-6267-4588-B722-1F58D87DC936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 flipV="1">
            <a:off x="2413000" y="3859213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CB479A8-8F73-4B17-9B81-26540F2B4EAE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 flipV="1">
            <a:off x="2695575" y="4706938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8541BE1-A330-4FE0-B670-5219DCFD72AB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 rot="16200000" flipV="1">
            <a:off x="2986088" y="4133850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D692D7A-E9AC-4934-BFED-5057FF7ECF03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 rot="16200000" flipV="1">
            <a:off x="2137569" y="4431506"/>
            <a:ext cx="268288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43" name="文本框 23">
            <a:extLst>
              <a:ext uri="{FF2B5EF4-FFF2-40B4-BE49-F238E27FC236}">
                <a16:creationId xmlns:a16="http://schemas.microsoft.com/office/drawing/2014/main" id="{FFFC4E42-53D0-4C8C-82B8-23DA9116EC10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419475" y="4045405"/>
            <a:ext cx="5960196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Common Loss Functions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33" name="任意多边形 32">
            <a:extLst>
              <a:ext uri="{FF2B5EF4-FFF2-40B4-BE49-F238E27FC236}">
                <a16:creationId xmlns:a16="http://schemas.microsoft.com/office/drawing/2014/main" id="{00A33B2C-F54D-4F91-BD12-AE1F6AC310C5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130425" y="51927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4</a:t>
            </a:r>
            <a:endParaRPr lang="zh-CN" altLang="en-US" sz="3200" b="1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0C923C3-13AA-41AA-A7FC-B63E55C07964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 flipV="1">
            <a:off x="2413000" y="5192713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C875D87-51F5-4828-B7F1-4C3FE9F9ACF6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 flipV="1">
            <a:off x="2695575" y="6040438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56AACEE-46C6-41EF-A6D4-6A42582265C3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 rot="16200000" flipV="1">
            <a:off x="2986088" y="5467350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CA2D590-534A-4E6A-A6F8-4C6C9B127C8A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 rot="16200000" flipV="1">
            <a:off x="2137569" y="5765006"/>
            <a:ext cx="268288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49" name="文本框 31">
            <a:extLst>
              <a:ext uri="{FF2B5EF4-FFF2-40B4-BE49-F238E27FC236}">
                <a16:creationId xmlns:a16="http://schemas.microsoft.com/office/drawing/2014/main" id="{45FDF6EA-5BC9-4BBF-99A6-DF690E9FE173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419474" y="5364089"/>
            <a:ext cx="761841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>
              <a:lnSpc>
                <a:spcPct val="120000"/>
              </a:lnSpc>
              <a:defRPr sz="3200" b="1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Discussion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135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C63AABC-5864-4731-B6F6-D8038C941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797" y="1314208"/>
            <a:ext cx="8330406" cy="554379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BDDDA7A-6399-4A96-A8D2-302B06514895}"/>
              </a:ext>
            </a:extLst>
          </p:cNvPr>
          <p:cNvSpPr/>
          <p:nvPr/>
        </p:nvSpPr>
        <p:spPr>
          <a:xfrm>
            <a:off x="2782111" y="271463"/>
            <a:ext cx="7399321" cy="4921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A5693F82-B3DA-48DB-A865-EBFBE3C00CB0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F3C6C9-5C81-4E34-A4A3-171F3A2A7080}"/>
              </a:ext>
            </a:extLst>
          </p:cNvPr>
          <p:cNvSpPr txBox="1"/>
          <p:nvPr/>
        </p:nvSpPr>
        <p:spPr>
          <a:xfrm>
            <a:off x="992187" y="271464"/>
            <a:ext cx="4930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Discussion</a:t>
            </a:r>
            <a:endParaRPr lang="en-US" sz="28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43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BDDDA7A-6399-4A96-A8D2-302B06514895}"/>
              </a:ext>
            </a:extLst>
          </p:cNvPr>
          <p:cNvSpPr/>
          <p:nvPr/>
        </p:nvSpPr>
        <p:spPr>
          <a:xfrm>
            <a:off x="6096000" y="271463"/>
            <a:ext cx="4085432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A5693F82-B3DA-48DB-A865-EBFBE3C00CB0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F3C6C9-5C81-4E34-A4A3-171F3A2A7080}"/>
              </a:ext>
            </a:extLst>
          </p:cNvPr>
          <p:cNvSpPr txBox="1"/>
          <p:nvPr/>
        </p:nvSpPr>
        <p:spPr>
          <a:xfrm>
            <a:off x="992187" y="271464"/>
            <a:ext cx="51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dobe Garamond Pro Bold" panose="02020702060506020403" pitchFamily="18" charset="0"/>
              </a:rPr>
              <a:t>Maximum Likelihood Estimation 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4E62E8-8CA9-413B-8288-1611EFC7F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964" y="1379513"/>
            <a:ext cx="9460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Adobe Garamond Pro" panose="02020502060506020403" pitchFamily="18" charset="0"/>
              </a:rPr>
              <a:t>From a statistical standpoint, a given set of observations are a random sample from an unknown population. The goal of maximum likelihood estimation is to make inferences about the population that is most likely to have generated the sample.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Garamond Pro" panose="02020502060506020403" pitchFamily="18" charset="0"/>
            </a:endParaRPr>
          </a:p>
        </p:txBody>
      </p:sp>
      <p:sp>
        <p:nvSpPr>
          <p:cNvPr id="3" name="AutoShape 2" descr="{\displaystyle \left\{y_{1},y_{2},\ldots \right\}}">
            <a:extLst>
              <a:ext uri="{FF2B5EF4-FFF2-40B4-BE49-F238E27FC236}">
                <a16:creationId xmlns:a16="http://schemas.microsoft.com/office/drawing/2014/main" id="{4D99F3DB-B69A-4A3E-926C-2BC0A23EDD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166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3E54C72-D205-4FDC-BE3F-C2C6C0FB70E0}"/>
                  </a:ext>
                </a:extLst>
              </p:cNvPr>
              <p:cNvSpPr txBox="1"/>
              <p:nvPr/>
            </p:nvSpPr>
            <p:spPr>
              <a:xfrm>
                <a:off x="877888" y="3780224"/>
                <a:ext cx="6909912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3E54C72-D205-4FDC-BE3F-C2C6C0FB7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88" y="3780224"/>
                <a:ext cx="6909912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E5E7136-7E87-481A-817F-3213FE90F9B8}"/>
              </a:ext>
            </a:extLst>
          </p:cNvPr>
          <p:cNvSpPr txBox="1"/>
          <p:nvPr/>
        </p:nvSpPr>
        <p:spPr>
          <a:xfrm>
            <a:off x="3408680" y="5103717"/>
            <a:ext cx="537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dobe Garamond Pro" panose="02020502060506020403" pitchFamily="18" charset="0"/>
              </a:rPr>
              <a:t>drawn independently from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CD6D38C-E9D2-4F3D-8147-C95C4238AE5F}"/>
                  </a:ext>
                </a:extLst>
              </p:cNvPr>
              <p:cNvSpPr txBox="1"/>
              <p:nvPr/>
            </p:nvSpPr>
            <p:spPr>
              <a:xfrm>
                <a:off x="7694533" y="5011384"/>
                <a:ext cx="301974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CD6D38C-E9D2-4F3D-8147-C95C4238A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533" y="5011384"/>
                <a:ext cx="3019743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799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BDDDA7A-6399-4A96-A8D2-302B06514895}"/>
              </a:ext>
            </a:extLst>
          </p:cNvPr>
          <p:cNvSpPr/>
          <p:nvPr/>
        </p:nvSpPr>
        <p:spPr>
          <a:xfrm>
            <a:off x="6096000" y="271463"/>
            <a:ext cx="4085432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A5693F82-B3DA-48DB-A865-EBFBE3C00CB0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F3C6C9-5C81-4E34-A4A3-171F3A2A7080}"/>
              </a:ext>
            </a:extLst>
          </p:cNvPr>
          <p:cNvSpPr txBox="1"/>
          <p:nvPr/>
        </p:nvSpPr>
        <p:spPr>
          <a:xfrm>
            <a:off x="992187" y="271464"/>
            <a:ext cx="51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dobe Garamond Pro Bold" panose="02020702060506020403" pitchFamily="18" charset="0"/>
              </a:rPr>
              <a:t>Maximum Likelihood Estimation 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3" name="AutoShape 2" descr="{\displaystyle \left\{y_{1},y_{2},\ldots \right\}}">
            <a:extLst>
              <a:ext uri="{FF2B5EF4-FFF2-40B4-BE49-F238E27FC236}">
                <a16:creationId xmlns:a16="http://schemas.microsoft.com/office/drawing/2014/main" id="{4D99F3DB-B69A-4A3E-926C-2BC0A23EDD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166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E44E1B-17FD-4BA5-ACB8-DA28457D974C}"/>
              </a:ext>
            </a:extLst>
          </p:cNvPr>
          <p:cNvSpPr/>
          <p:nvPr/>
        </p:nvSpPr>
        <p:spPr>
          <a:xfrm>
            <a:off x="1686560" y="1361915"/>
            <a:ext cx="8818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dobe Garamond Pro" panose="02020502060506020403" pitchFamily="18" charset="0"/>
              </a:rPr>
              <a:t>Model the true distribution by parametric model q(</a:t>
            </a:r>
            <a:r>
              <a:rPr lang="en-US" sz="3600" i="1" dirty="0">
                <a:latin typeface="Adobe Garamond Pro" panose="02020502060506020403" pitchFamily="18" charset="0"/>
              </a:rPr>
              <a:t>x</a:t>
            </a:r>
            <a:r>
              <a:rPr lang="en-US" sz="3600" dirty="0">
                <a:latin typeface="Adobe Garamond Pro" panose="02020502060506020403" pitchFamily="18" charset="0"/>
              </a:rPr>
              <a:t>;𝜃) with 𝜃 as the parameter.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86774E0-FBA7-4E8F-A145-F62FF76A30AF}"/>
                  </a:ext>
                </a:extLst>
              </p:cNvPr>
              <p:cNvSpPr/>
              <p:nvPr/>
            </p:nvSpPr>
            <p:spPr>
              <a:xfrm>
                <a:off x="1332072" y="3429000"/>
                <a:ext cx="8940800" cy="1339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𝐷𝐿</m:t>
                          </m:r>
                        </m:sub>
                      </m:sSub>
                      <m:r>
                        <a:rPr lang="en-US" altLang="en-US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en-US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en-US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𝑎𝑟𝑔</m:t>
                              </m:r>
                              <m:r>
                                <m:rPr>
                                  <m:sty m:val="p"/>
                                </m:rPr>
                                <a:rPr lang="en-US" altLang="en-US" sz="5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en-US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alt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en-US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en-US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en-US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86774E0-FBA7-4E8F-A145-F62FF76A30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072" y="3429000"/>
                <a:ext cx="8940800" cy="13396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02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BDDDA7A-6399-4A96-A8D2-302B06514895}"/>
              </a:ext>
            </a:extLst>
          </p:cNvPr>
          <p:cNvSpPr/>
          <p:nvPr/>
        </p:nvSpPr>
        <p:spPr>
          <a:xfrm>
            <a:off x="6096000" y="271463"/>
            <a:ext cx="4085432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A5693F82-B3DA-48DB-A865-EBFBE3C00CB0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F3C6C9-5C81-4E34-A4A3-171F3A2A7080}"/>
              </a:ext>
            </a:extLst>
          </p:cNvPr>
          <p:cNvSpPr txBox="1"/>
          <p:nvPr/>
        </p:nvSpPr>
        <p:spPr>
          <a:xfrm>
            <a:off x="992187" y="271464"/>
            <a:ext cx="51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dobe Garamond Pro Bold" panose="02020702060506020403" pitchFamily="18" charset="0"/>
              </a:rPr>
              <a:t>Maximum Likelihood Estimation 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3" name="AutoShape 2" descr="{\displaystyle \left\{y_{1},y_{2},\ldots \right\}}">
            <a:extLst>
              <a:ext uri="{FF2B5EF4-FFF2-40B4-BE49-F238E27FC236}">
                <a16:creationId xmlns:a16="http://schemas.microsoft.com/office/drawing/2014/main" id="{4D99F3DB-B69A-4A3E-926C-2BC0A23EDD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166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0E293ED-2C41-4EEF-8C28-52426E66D3D1}"/>
                  </a:ext>
                </a:extLst>
              </p:cNvPr>
              <p:cNvSpPr/>
              <p:nvPr/>
            </p:nvSpPr>
            <p:spPr>
              <a:xfrm>
                <a:off x="448708" y="3159586"/>
                <a:ext cx="10809128" cy="2375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𝐷𝐿</m:t>
                          </m:r>
                        </m:sub>
                      </m:sSub>
                      <m:r>
                        <a:rPr lang="en-US" altLang="en-US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en-US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en-US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𝑎𝑟𝑔</m:t>
                              </m:r>
                              <m:r>
                                <m:rPr>
                                  <m:sty m:val="p"/>
                                </m:rPr>
                                <a:rPr lang="en-US" altLang="en-US" sz="5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en-US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ctrlPr>
                                <a:rPr lang="en-US" altLang="en-US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en-US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en-US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altLang="en-US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en-US" sz="5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5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5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sz="5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en-US" sz="5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en-US" sz="5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0E293ED-2C41-4EEF-8C28-52426E66D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08" y="3159586"/>
                <a:ext cx="10809128" cy="2375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9AE44E1B-17FD-4BA5-ACB8-DA28457D974C}"/>
              </a:ext>
            </a:extLst>
          </p:cNvPr>
          <p:cNvSpPr/>
          <p:nvPr/>
        </p:nvSpPr>
        <p:spPr>
          <a:xfrm>
            <a:off x="929244" y="1534635"/>
            <a:ext cx="1000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dobe Garamond Pro" panose="02020502060506020403" pitchFamily="18" charset="0"/>
              </a:rPr>
              <a:t>Since each example </a:t>
            </a:r>
            <a:r>
              <a:rPr lang="en-US" altLang="zh-CN" sz="3600" dirty="0">
                <a:latin typeface="Adobe Garamond Pro" panose="02020502060506020403" pitchFamily="18" charset="0"/>
              </a:rPr>
              <a:t>x</a:t>
            </a:r>
            <a:r>
              <a:rPr lang="en-US" altLang="zh-CN" sz="3600" baseline="-25000" dirty="0">
                <a:latin typeface="Adobe Garamond Pro" panose="02020502060506020403" pitchFamily="18" charset="0"/>
              </a:rPr>
              <a:t>i</a:t>
            </a:r>
            <a:r>
              <a:rPr lang="en-US" sz="3600" dirty="0">
                <a:latin typeface="Adobe Garamond Pro" panose="02020502060506020403" pitchFamily="18" charset="0"/>
              </a:rPr>
              <a:t> in X are independent of each other, then we can write 𝜃</a:t>
            </a:r>
            <a:r>
              <a:rPr lang="en-US" sz="3600" baseline="-25000" dirty="0">
                <a:latin typeface="Adobe Garamond Pro" panose="02020502060506020403" pitchFamily="18" charset="0"/>
              </a:rPr>
              <a:t>DL</a:t>
            </a:r>
            <a:r>
              <a:rPr lang="en-US" sz="3600" dirty="0">
                <a:latin typeface="Adobe Garamond Pro" panose="02020502060506020403" pitchFamily="18" charset="0"/>
              </a:rPr>
              <a:t> as</a:t>
            </a:r>
          </a:p>
        </p:txBody>
      </p:sp>
    </p:spTree>
    <p:extLst>
      <p:ext uri="{BB962C8B-B14F-4D97-AF65-F5344CB8AC3E}">
        <p14:creationId xmlns:p14="http://schemas.microsoft.com/office/powerpoint/2010/main" val="219791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BDDDA7A-6399-4A96-A8D2-302B06514895}"/>
              </a:ext>
            </a:extLst>
          </p:cNvPr>
          <p:cNvSpPr/>
          <p:nvPr/>
        </p:nvSpPr>
        <p:spPr>
          <a:xfrm>
            <a:off x="6096000" y="271463"/>
            <a:ext cx="4085432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A5693F82-B3DA-48DB-A865-EBFBE3C00CB0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F3C6C9-5C81-4E34-A4A3-171F3A2A7080}"/>
              </a:ext>
            </a:extLst>
          </p:cNvPr>
          <p:cNvSpPr txBox="1"/>
          <p:nvPr/>
        </p:nvSpPr>
        <p:spPr>
          <a:xfrm>
            <a:off x="992187" y="271464"/>
            <a:ext cx="51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dobe Garamond Pro Bold" panose="02020702060506020403" pitchFamily="18" charset="0"/>
              </a:rPr>
              <a:t>Maximum Likelihood Estimation 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3" name="AutoShape 2" descr="{\displaystyle \left\{y_{1},y_{2},\ldots \right\}}">
            <a:extLst>
              <a:ext uri="{FF2B5EF4-FFF2-40B4-BE49-F238E27FC236}">
                <a16:creationId xmlns:a16="http://schemas.microsoft.com/office/drawing/2014/main" id="{4D99F3DB-B69A-4A3E-926C-2BC0A23EDD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166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0E293ED-2C41-4EEF-8C28-52426E66D3D1}"/>
                  </a:ext>
                </a:extLst>
              </p:cNvPr>
              <p:cNvSpPr/>
              <p:nvPr/>
            </p:nvSpPr>
            <p:spPr>
              <a:xfrm>
                <a:off x="422592" y="2824306"/>
                <a:ext cx="10809128" cy="2360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𝐷𝐿</m:t>
                          </m:r>
                        </m:sub>
                      </m:sSub>
                      <m:r>
                        <a:rPr lang="en-US" altLang="en-US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en-US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en-US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𝑎𝑟𝑔</m:t>
                              </m:r>
                              <m:r>
                                <m:rPr>
                                  <m:sty m:val="p"/>
                                </m:rPr>
                                <a:rPr lang="en-US" altLang="en-US" sz="5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en-US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en-US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en-US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en-US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en-US" sz="5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en-US" sz="5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en-US" sz="5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en-US" sz="5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en-US" sz="5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5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5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en-US" sz="5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altLang="en-US" sz="5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0E293ED-2C41-4EEF-8C28-52426E66D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92" y="2824306"/>
                <a:ext cx="10809128" cy="2360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5798245B-20BD-456B-97CB-FE59A0585783}"/>
              </a:ext>
            </a:extLst>
          </p:cNvPr>
          <p:cNvSpPr/>
          <p:nvPr/>
        </p:nvSpPr>
        <p:spPr>
          <a:xfrm>
            <a:off x="515937" y="1806015"/>
            <a:ext cx="114706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dobe Garamond Pro" panose="02020502060506020403" pitchFamily="18" charset="0"/>
              </a:rPr>
              <a:t>To avoid underflow to the computer, we can write 𝜃</a:t>
            </a:r>
            <a:r>
              <a:rPr lang="en-US" sz="4000" baseline="-25000" dirty="0">
                <a:latin typeface="Adobe Garamond Pro" panose="02020502060506020403" pitchFamily="18" charset="0"/>
              </a:rPr>
              <a:t>DL</a:t>
            </a:r>
            <a:r>
              <a:rPr lang="en-US" sz="4000" dirty="0">
                <a:latin typeface="Adobe Garamond Pro" panose="02020502060506020403" pitchFamily="18" charset="0"/>
              </a:rPr>
              <a:t> as</a:t>
            </a:r>
          </a:p>
        </p:txBody>
      </p:sp>
    </p:spTree>
    <p:extLst>
      <p:ext uri="{BB962C8B-B14F-4D97-AF65-F5344CB8AC3E}">
        <p14:creationId xmlns:p14="http://schemas.microsoft.com/office/powerpoint/2010/main" val="376680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BDDDA7A-6399-4A96-A8D2-302B06514895}"/>
              </a:ext>
            </a:extLst>
          </p:cNvPr>
          <p:cNvSpPr/>
          <p:nvPr/>
        </p:nvSpPr>
        <p:spPr>
          <a:xfrm>
            <a:off x="6096000" y="271463"/>
            <a:ext cx="4085432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A5693F82-B3DA-48DB-A865-EBFBE3C00CB0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F3C6C9-5C81-4E34-A4A3-171F3A2A7080}"/>
              </a:ext>
            </a:extLst>
          </p:cNvPr>
          <p:cNvSpPr txBox="1"/>
          <p:nvPr/>
        </p:nvSpPr>
        <p:spPr>
          <a:xfrm>
            <a:off x="992187" y="271464"/>
            <a:ext cx="51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dobe Garamond Pro Bold" panose="02020702060506020403" pitchFamily="18" charset="0"/>
              </a:rPr>
              <a:t>Maximum Likelihood Estimation 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3" name="AutoShape 2" descr="{\displaystyle \left\{y_{1},y_{2},\ldots \right\}}">
            <a:extLst>
              <a:ext uri="{FF2B5EF4-FFF2-40B4-BE49-F238E27FC236}">
                <a16:creationId xmlns:a16="http://schemas.microsoft.com/office/drawing/2014/main" id="{4D99F3DB-B69A-4A3E-926C-2BC0A23EDD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166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1B38C7F-A96A-4938-B5EE-80BB62D285BB}"/>
                  </a:ext>
                </a:extLst>
              </p:cNvPr>
              <p:cNvSpPr/>
              <p:nvPr/>
            </p:nvSpPr>
            <p:spPr>
              <a:xfrm>
                <a:off x="-126048" y="1198841"/>
                <a:ext cx="10809128" cy="14366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𝐷𝐿</m:t>
                          </m:r>
                        </m:sub>
                      </m:sSub>
                      <m:r>
                        <a:rPr lang="en-US" alt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𝑎𝑟𝑔</m:t>
                              </m:r>
                              <m:r>
                                <m:rPr>
                                  <m:sty m:val="p"/>
                                </m:rPr>
                                <a:rPr lang="en-US" altLang="en-US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en-US" sz="32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alt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altLang="en-US" sz="3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1B38C7F-A96A-4938-B5EE-80BB62D28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6048" y="1198841"/>
                <a:ext cx="10809128" cy="14366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84B2B5E-DEB3-438D-ADE3-0ADCF5B310A8}"/>
                  </a:ext>
                </a:extLst>
              </p:cNvPr>
              <p:cNvSpPr/>
              <p:nvPr/>
            </p:nvSpPr>
            <p:spPr>
              <a:xfrm>
                <a:off x="260032" y="2635516"/>
                <a:ext cx="10809128" cy="14366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𝑎𝑟𝑔</m:t>
                              </m:r>
                              <m:r>
                                <m:rPr>
                                  <m:sty m:val="p"/>
                                </m:rPr>
                                <a:rPr lang="en-US" altLang="en-US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>
                                    <m:fPr>
                                      <m:ctrlPr>
                                        <a:rPr lang="en-US" alt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a:rPr lang="en-US" altLang="en-US" sz="32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alt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altLang="en-US" sz="3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84B2B5E-DEB3-438D-ADE3-0ADCF5B31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32" y="2635516"/>
                <a:ext cx="10809128" cy="14366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8799B3-1969-461B-B72B-EABEFA21E5C6}"/>
                  </a:ext>
                </a:extLst>
              </p:cNvPr>
              <p:cNvSpPr/>
              <p:nvPr/>
            </p:nvSpPr>
            <p:spPr>
              <a:xfrm>
                <a:off x="463232" y="4324084"/>
                <a:ext cx="10809128" cy="8229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𝑎𝑟𝑔</m:t>
                              </m:r>
                              <m:r>
                                <m:rPr>
                                  <m:sty m:val="p"/>
                                </m:rPr>
                                <a:rPr lang="en-US" altLang="en-US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en-US" sz="3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alt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3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8799B3-1969-461B-B72B-EABEFA21E5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32" y="4324084"/>
                <a:ext cx="10809128" cy="8229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8D5D671-FC74-430D-8543-D949B8B32A05}"/>
                  </a:ext>
                </a:extLst>
              </p:cNvPr>
              <p:cNvSpPr/>
              <p:nvPr/>
            </p:nvSpPr>
            <p:spPr>
              <a:xfrm>
                <a:off x="463232" y="5308660"/>
                <a:ext cx="10809128" cy="8229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𝑎𝑟𝑔</m:t>
                              </m:r>
                              <m:r>
                                <m:rPr>
                                  <m:sty m:val="p"/>
                                </m:rPr>
                                <a:rPr lang="en-US" altLang="en-US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en-US" sz="3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alt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3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8D5D671-FC74-430D-8543-D949B8B32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32" y="5308660"/>
                <a:ext cx="10809128" cy="8229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71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BDDDA7A-6399-4A96-A8D2-302B06514895}"/>
              </a:ext>
            </a:extLst>
          </p:cNvPr>
          <p:cNvSpPr/>
          <p:nvPr/>
        </p:nvSpPr>
        <p:spPr>
          <a:xfrm>
            <a:off x="6096000" y="271463"/>
            <a:ext cx="4085432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A5693F82-B3DA-48DB-A865-EBFBE3C00CB0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F3C6C9-5C81-4E34-A4A3-171F3A2A7080}"/>
              </a:ext>
            </a:extLst>
          </p:cNvPr>
          <p:cNvSpPr txBox="1"/>
          <p:nvPr/>
        </p:nvSpPr>
        <p:spPr>
          <a:xfrm>
            <a:off x="992187" y="271464"/>
            <a:ext cx="51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dobe Garamond Pro Bold" panose="02020702060506020403" pitchFamily="18" charset="0"/>
              </a:rPr>
              <a:t>Maximum Likelihood Estimation 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3" name="AutoShape 2" descr="{\displaystyle \left\{y_{1},y_{2},\ldots \right\}}">
            <a:extLst>
              <a:ext uri="{FF2B5EF4-FFF2-40B4-BE49-F238E27FC236}">
                <a16:creationId xmlns:a16="http://schemas.microsoft.com/office/drawing/2014/main" id="{4D99F3DB-B69A-4A3E-926C-2BC0A23EDD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166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58BC50-FCE9-4A71-87F3-8A52F1018352}"/>
              </a:ext>
            </a:extLst>
          </p:cNvPr>
          <p:cNvSpPr/>
          <p:nvPr/>
        </p:nvSpPr>
        <p:spPr>
          <a:xfrm>
            <a:off x="2529284" y="1510715"/>
            <a:ext cx="71334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dobe Garamond Pro" panose="02020502060506020403" pitchFamily="18" charset="0"/>
              </a:rPr>
              <a:t>Minimizing the cross-entropy loss can lead model to maximum likelihood estimator.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78FF105-9961-4C4E-B0A3-E447BC295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093" y="3429000"/>
            <a:ext cx="4449522" cy="87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70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9">
            <a:extLst>
              <a:ext uri="{FF2B5EF4-FFF2-40B4-BE49-F238E27FC236}">
                <a16:creationId xmlns:a16="http://schemas.microsoft.com/office/drawing/2014/main" id="{607CBB51-B26C-45D0-9AB4-26FC0BFB6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127000"/>
            <a:ext cx="1030288" cy="451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36" tIns="45718" rIns="91436" bIns="4571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5500">
                <a:solidFill>
                  <a:schemeClr val="bg1"/>
                </a:solidFill>
                <a:latin typeface="Eras Light ITC" panose="020B0402030504020804" pitchFamily="34" charset="0"/>
              </a:rPr>
              <a:t>OUTLINES</a:t>
            </a:r>
            <a:endParaRPr lang="zh-CN" altLang="en-US" sz="550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5942E9-2413-45B8-848B-19E2C0D90314}"/>
              </a:ext>
            </a:extLst>
          </p:cNvPr>
          <p:cNvSpPr/>
          <p:nvPr/>
        </p:nvSpPr>
        <p:spPr>
          <a:xfrm>
            <a:off x="3263900" y="271463"/>
            <a:ext cx="6850063" cy="4841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2B013929-E427-43DE-9922-E6BC33FA925A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FC19FF-33CB-4D1C-8763-5ED6D3B6A93B}"/>
              </a:ext>
            </a:extLst>
          </p:cNvPr>
          <p:cNvSpPr txBox="1"/>
          <p:nvPr/>
        </p:nvSpPr>
        <p:spPr>
          <a:xfrm>
            <a:off x="1004888" y="293688"/>
            <a:ext cx="2330450" cy="461962"/>
          </a:xfrm>
          <a:prstGeom prst="rect">
            <a:avLst/>
          </a:prstGeom>
          <a:noFill/>
        </p:spPr>
        <p:txBody>
          <a:bodyPr wrap="none" lIns="91436" tIns="45718" rIns="91436" bIns="4571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spc="6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OUTLINES</a:t>
            </a:r>
            <a:endParaRPr lang="zh-CN" altLang="en-US" sz="2400" spc="600" dirty="0">
              <a:solidFill>
                <a:schemeClr val="tx2"/>
              </a:solidFill>
              <a:latin typeface="Segoe UI Black" panose="020B0A02040204020203" pitchFamily="34" charset="0"/>
              <a:ea typeface="Microsoft YaHei" panose="020B0503020204020204" pitchFamily="34" charset="-122"/>
              <a:cs typeface="Segoe UI Black" panose="020B0A02040204020203" pitchFamily="34" charset="0"/>
            </a:endParaRPr>
          </a:p>
        </p:txBody>
      </p:sp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C470977F-6AD8-47DE-BDF1-A67DF4F9C5A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130425" y="11922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1</a:t>
            </a:r>
            <a:endParaRPr lang="zh-CN" altLang="en-US" sz="3200" b="1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A0A000E-4C77-47A2-8501-C81B502F2E47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 flipV="1">
            <a:off x="2413000" y="1192213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57072C0-918B-42DA-A252-6818EE1FE56D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 flipV="1">
            <a:off x="2695575" y="2039938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DA149F5-7376-4615-9DF0-80F119817155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rot="16200000" flipV="1">
            <a:off x="2986088" y="1466850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300CA7F-5A49-4040-832C-8CEB0E74C225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 rot="16200000" flipV="1">
            <a:off x="2137569" y="1764506"/>
            <a:ext cx="268288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31" name="文本框 11">
            <a:extLst>
              <a:ext uri="{FF2B5EF4-FFF2-40B4-BE49-F238E27FC236}">
                <a16:creationId xmlns:a16="http://schemas.microsoft.com/office/drawing/2014/main" id="{319A5F79-069A-45B0-8588-E99039A5EF82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419474" y="1443038"/>
            <a:ext cx="761841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sz="4000" dirty="0">
                <a:latin typeface="Adobe Garamond Pro Bold" panose="02020702060506020403" pitchFamily="18" charset="0"/>
              </a:rPr>
              <a:t>Maximum Likelihood Estimation 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17" name="任意多边形 16">
            <a:extLst>
              <a:ext uri="{FF2B5EF4-FFF2-40B4-BE49-F238E27FC236}">
                <a16:creationId xmlns:a16="http://schemas.microsoft.com/office/drawing/2014/main" id="{40BC3905-7BAD-4062-9826-5C53C1AF96A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130425" y="25257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2</a:t>
            </a:r>
            <a:endParaRPr lang="zh-CN" altLang="en-US" sz="3200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7C1D0B3-E00A-42B5-8AFB-67C9F61D908F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flipV="1">
            <a:off x="2413000" y="2525713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4721021-DC12-4DE2-A54B-E8FFFAB99FEF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 flipV="1">
            <a:off x="2695575" y="3373438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BCEA5CC-B2CA-47CD-AE79-A773DCDAF48E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rot="16200000" flipV="1">
            <a:off x="2986088" y="2800350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6B439DD-904F-45C1-BD8F-F610FD91A8F9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 rot="16200000" flipV="1">
            <a:off x="2137569" y="3098006"/>
            <a:ext cx="268288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37" name="文本框 6">
            <a:extLst>
              <a:ext uri="{FF2B5EF4-FFF2-40B4-BE49-F238E27FC236}">
                <a16:creationId xmlns:a16="http://schemas.microsoft.com/office/drawing/2014/main" id="{FE87E41B-E31C-4048-875F-0E6DC8E50347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419474" y="2667117"/>
            <a:ext cx="8694739" cy="93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Information Entropy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8" name="任意多边形 7">
            <a:extLst>
              <a:ext uri="{FF2B5EF4-FFF2-40B4-BE49-F238E27FC236}">
                <a16:creationId xmlns:a16="http://schemas.microsoft.com/office/drawing/2014/main" id="{257752BC-612D-4668-8E22-E7337A0AF42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130425" y="38592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rgbClr val="CAD40A">
                <a:lumMod val="20000"/>
                <a:lumOff val="80000"/>
              </a:srgbClr>
            </a:solidFill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3</a:t>
            </a:r>
            <a:endParaRPr lang="zh-CN" altLang="en-US" sz="3200" b="1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6BADE29-6267-4588-B722-1F58D87DC936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 flipV="1">
            <a:off x="2413000" y="3859213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CB479A8-8F73-4B17-9B81-26540F2B4EAE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 flipV="1">
            <a:off x="2695575" y="4706938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8541BE1-A330-4FE0-B670-5219DCFD72AB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 rot="16200000" flipV="1">
            <a:off x="2986088" y="4133850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D692D7A-E9AC-4934-BFED-5057FF7ECF03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 rot="16200000" flipV="1">
            <a:off x="2137569" y="4431506"/>
            <a:ext cx="268288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43" name="文本框 23">
            <a:extLst>
              <a:ext uri="{FF2B5EF4-FFF2-40B4-BE49-F238E27FC236}">
                <a16:creationId xmlns:a16="http://schemas.microsoft.com/office/drawing/2014/main" id="{FFFC4E42-53D0-4C8C-82B8-23DA9116EC10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419475" y="4045405"/>
            <a:ext cx="5960196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Common Loss Functions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33" name="任意多边形 32">
            <a:extLst>
              <a:ext uri="{FF2B5EF4-FFF2-40B4-BE49-F238E27FC236}">
                <a16:creationId xmlns:a16="http://schemas.microsoft.com/office/drawing/2014/main" id="{00A33B2C-F54D-4F91-BD12-AE1F6AC310C5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130425" y="51927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4</a:t>
            </a:r>
            <a:endParaRPr lang="zh-CN" altLang="en-US" sz="3200" b="1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0C923C3-13AA-41AA-A7FC-B63E55C07964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 flipV="1">
            <a:off x="2413000" y="5192713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C875D87-51F5-4828-B7F1-4C3FE9F9ACF6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 flipV="1">
            <a:off x="2695575" y="6040438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56AACEE-46C6-41EF-A6D4-6A42582265C3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 rot="16200000" flipV="1">
            <a:off x="2986088" y="5467350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CA2D590-534A-4E6A-A6F8-4C6C9B127C8A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 rot="16200000" flipV="1">
            <a:off x="2137569" y="5765006"/>
            <a:ext cx="268288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49" name="文本框 31">
            <a:extLst>
              <a:ext uri="{FF2B5EF4-FFF2-40B4-BE49-F238E27FC236}">
                <a16:creationId xmlns:a16="http://schemas.microsoft.com/office/drawing/2014/main" id="{45FDF6EA-5BC9-4BBF-99A6-DF690E9FE173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419474" y="5364089"/>
            <a:ext cx="761841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>
              <a:lnSpc>
                <a:spcPct val="120000"/>
              </a:lnSpc>
              <a:defRPr sz="3200" b="1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Discussion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495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"/>
  <p:tag name="KSO_WM_UNIT_ID" val="259*m_i*1_1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9"/>
  <p:tag name="KSO_WM_UNIT_ID" val="259*m_i*1_9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0"/>
  <p:tag name="KSO_WM_UNIT_ID" val="259*m_i*1_10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2_1"/>
  <p:tag name="KSO_WM_UNIT_ID" val="259*m_h_f*1_2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1"/>
  <p:tag name="KSO_WM_UNIT_ID" val="259*m_i*1_11"/>
  <p:tag name="KSO_WM_UNIT_CLEAR" val="1"/>
  <p:tag name="KSO_WM_UNIT_LAYERLEVEL" val="1_1"/>
  <p:tag name="KSO_WM_BEAUTIFY_FLAG" val="#wm#"/>
  <p:tag name="KSO_WM_DIAGRAM_GROUP_CODE" val="m1-1"/>
  <p:tag name="KSO_WM_UNIT_FILL_FORE_SCHEMECOLOR_INDEX" val="7"/>
  <p:tag name="KSO_WM_UNIT_FILL_TYPE" val="1"/>
  <p:tag name="KSO_WM_UNIT_LINE_FORE_SCHEMECOLOR_INDEX" val="7"/>
  <p:tag name="KSO_WM_UNIT_LINE_FILL_TYPE" val="2"/>
  <p:tag name="KSO_WM_UNIT_TEXT_FILL_FORE_SCHEMECOLOR_INDEX" val="14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2"/>
  <p:tag name="KSO_WM_UNIT_ID" val="259*m_i*1_12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3"/>
  <p:tag name="KSO_WM_UNIT_ID" val="259*m_i*1_13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4"/>
  <p:tag name="KSO_WM_UNIT_ID" val="259*m_i*1_14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5"/>
  <p:tag name="KSO_WM_UNIT_ID" val="259*m_i*1_15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3_1"/>
  <p:tag name="KSO_WM_UNIT_ID" val="259*m_h_f*1_3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6"/>
  <p:tag name="KSO_WM_UNIT_ID" val="259*m_i*1_16"/>
  <p:tag name="KSO_WM_UNIT_CLEAR" val="1"/>
  <p:tag name="KSO_WM_UNIT_LAYERLEVEL" val="1_1"/>
  <p:tag name="KSO_WM_BEAUTIFY_FLAG" val="#wm#"/>
  <p:tag name="KSO_WM_DIAGRAM_GROUP_CODE" val="m1-1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2"/>
  <p:tag name="KSO_WM_UNIT_ID" val="259*m_i*1_2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7"/>
  <p:tag name="KSO_WM_UNIT_ID" val="259*m_i*1_17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8"/>
  <p:tag name="KSO_WM_UNIT_ID" val="259*m_i*1_18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9"/>
  <p:tag name="KSO_WM_UNIT_ID" val="259*m_i*1_19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20"/>
  <p:tag name="KSO_WM_UNIT_ID" val="259*m_i*1_20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4_1"/>
  <p:tag name="KSO_WM_UNIT_ID" val="259*m_h_f*1_4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"/>
  <p:tag name="KSO_WM_UNIT_ID" val="259*m_i*1_1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2"/>
  <p:tag name="KSO_WM_UNIT_ID" val="259*m_i*1_2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3"/>
  <p:tag name="KSO_WM_UNIT_ID" val="259*m_i*1_3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4"/>
  <p:tag name="KSO_WM_UNIT_ID" val="259*m_i*1_4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5"/>
  <p:tag name="KSO_WM_UNIT_ID" val="259*m_i*1_5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3"/>
  <p:tag name="KSO_WM_UNIT_ID" val="259*m_i*1_3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1_1"/>
  <p:tag name="KSO_WM_UNIT_ID" val="259*m_h_f*1_1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6"/>
  <p:tag name="KSO_WM_UNIT_ID" val="259*m_i*1_6"/>
  <p:tag name="KSO_WM_UNIT_CLEAR" val="1"/>
  <p:tag name="KSO_WM_UNIT_LAYERLEVEL" val="1_1"/>
  <p:tag name="KSO_WM_BEAUTIFY_FLAG" val="#wm#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7"/>
  <p:tag name="KSO_WM_UNIT_ID" val="259*m_i*1_7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8"/>
  <p:tag name="KSO_WM_UNIT_ID" val="259*m_i*1_8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9"/>
  <p:tag name="KSO_WM_UNIT_ID" val="259*m_i*1_9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0"/>
  <p:tag name="KSO_WM_UNIT_ID" val="259*m_i*1_10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2_1"/>
  <p:tag name="KSO_WM_UNIT_ID" val="259*m_h_f*1_2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1"/>
  <p:tag name="KSO_WM_UNIT_ID" val="259*m_i*1_11"/>
  <p:tag name="KSO_WM_UNIT_CLEAR" val="1"/>
  <p:tag name="KSO_WM_UNIT_LAYERLEVEL" val="1_1"/>
  <p:tag name="KSO_WM_BEAUTIFY_FLAG" val="#wm#"/>
  <p:tag name="KSO_WM_DIAGRAM_GROUP_CODE" val="m1-1"/>
  <p:tag name="KSO_WM_UNIT_FILL_FORE_SCHEMECOLOR_INDEX" val="7"/>
  <p:tag name="KSO_WM_UNIT_FILL_TYPE" val="1"/>
  <p:tag name="KSO_WM_UNIT_LINE_FORE_SCHEMECOLOR_INDEX" val="7"/>
  <p:tag name="KSO_WM_UNIT_LINE_FILL_TYPE" val="2"/>
  <p:tag name="KSO_WM_UNIT_TEXT_FILL_FORE_SCHEMECOLOR_INDEX" val="14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2"/>
  <p:tag name="KSO_WM_UNIT_ID" val="259*m_i*1_12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3"/>
  <p:tag name="KSO_WM_UNIT_ID" val="259*m_i*1_13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4"/>
  <p:tag name="KSO_WM_UNIT_ID" val="259*m_i*1_4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4"/>
  <p:tag name="KSO_WM_UNIT_ID" val="259*m_i*1_14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5"/>
  <p:tag name="KSO_WM_UNIT_ID" val="259*m_i*1_15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3_1"/>
  <p:tag name="KSO_WM_UNIT_ID" val="259*m_h_f*1_3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6"/>
  <p:tag name="KSO_WM_UNIT_ID" val="259*m_i*1_16"/>
  <p:tag name="KSO_WM_UNIT_CLEAR" val="1"/>
  <p:tag name="KSO_WM_UNIT_LAYERLEVEL" val="1_1"/>
  <p:tag name="KSO_WM_BEAUTIFY_FLAG" val="#wm#"/>
  <p:tag name="KSO_WM_DIAGRAM_GROUP_CODE" val="m1-1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7"/>
  <p:tag name="KSO_WM_UNIT_ID" val="259*m_i*1_17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8"/>
  <p:tag name="KSO_WM_UNIT_ID" val="259*m_i*1_18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9"/>
  <p:tag name="KSO_WM_UNIT_ID" val="259*m_i*1_19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20"/>
  <p:tag name="KSO_WM_UNIT_ID" val="259*m_i*1_20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4_1"/>
  <p:tag name="KSO_WM_UNIT_ID" val="259*m_h_f*1_4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"/>
  <p:tag name="KSO_WM_UNIT_ID" val="259*m_i*1_1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5"/>
  <p:tag name="KSO_WM_UNIT_ID" val="259*m_i*1_5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2"/>
  <p:tag name="KSO_WM_UNIT_ID" val="259*m_i*1_2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3"/>
  <p:tag name="KSO_WM_UNIT_ID" val="259*m_i*1_3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4"/>
  <p:tag name="KSO_WM_UNIT_ID" val="259*m_i*1_4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5"/>
  <p:tag name="KSO_WM_UNIT_ID" val="259*m_i*1_5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1_1"/>
  <p:tag name="KSO_WM_UNIT_ID" val="259*m_h_f*1_1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6"/>
  <p:tag name="KSO_WM_UNIT_ID" val="259*m_i*1_6"/>
  <p:tag name="KSO_WM_UNIT_CLEAR" val="1"/>
  <p:tag name="KSO_WM_UNIT_LAYERLEVEL" val="1_1"/>
  <p:tag name="KSO_WM_BEAUTIFY_FLAG" val="#wm#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7"/>
  <p:tag name="KSO_WM_UNIT_ID" val="259*m_i*1_7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8"/>
  <p:tag name="KSO_WM_UNIT_ID" val="259*m_i*1_8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9"/>
  <p:tag name="KSO_WM_UNIT_ID" val="259*m_i*1_9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0"/>
  <p:tag name="KSO_WM_UNIT_ID" val="259*m_i*1_10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1_1"/>
  <p:tag name="KSO_WM_UNIT_ID" val="259*m_h_f*1_1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2_1"/>
  <p:tag name="KSO_WM_UNIT_ID" val="259*m_h_f*1_2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1"/>
  <p:tag name="KSO_WM_UNIT_ID" val="259*m_i*1_11"/>
  <p:tag name="KSO_WM_UNIT_CLEAR" val="1"/>
  <p:tag name="KSO_WM_UNIT_LAYERLEVEL" val="1_1"/>
  <p:tag name="KSO_WM_BEAUTIFY_FLAG" val="#wm#"/>
  <p:tag name="KSO_WM_DIAGRAM_GROUP_CODE" val="m1-1"/>
  <p:tag name="KSO_WM_UNIT_FILL_FORE_SCHEMECOLOR_INDEX" val="7"/>
  <p:tag name="KSO_WM_UNIT_FILL_TYPE" val="1"/>
  <p:tag name="KSO_WM_UNIT_LINE_FORE_SCHEMECOLOR_INDEX" val="7"/>
  <p:tag name="KSO_WM_UNIT_LINE_FILL_TYPE" val="2"/>
  <p:tag name="KSO_WM_UNIT_TEXT_FILL_FORE_SCHEMECOLOR_INDEX" val="14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2"/>
  <p:tag name="KSO_WM_UNIT_ID" val="259*m_i*1_12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3"/>
  <p:tag name="KSO_WM_UNIT_ID" val="259*m_i*1_13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4"/>
  <p:tag name="KSO_WM_UNIT_ID" val="259*m_i*1_14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5"/>
  <p:tag name="KSO_WM_UNIT_ID" val="259*m_i*1_15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3_1"/>
  <p:tag name="KSO_WM_UNIT_ID" val="259*m_h_f*1_3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6"/>
  <p:tag name="KSO_WM_UNIT_ID" val="259*m_i*1_16"/>
  <p:tag name="KSO_WM_UNIT_CLEAR" val="1"/>
  <p:tag name="KSO_WM_UNIT_LAYERLEVEL" val="1_1"/>
  <p:tag name="KSO_WM_BEAUTIFY_FLAG" val="#wm#"/>
  <p:tag name="KSO_WM_DIAGRAM_GROUP_CODE" val="m1-1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7"/>
  <p:tag name="KSO_WM_UNIT_ID" val="259*m_i*1_17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8"/>
  <p:tag name="KSO_WM_UNIT_ID" val="259*m_i*1_18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6"/>
  <p:tag name="KSO_WM_UNIT_ID" val="259*m_i*1_6"/>
  <p:tag name="KSO_WM_UNIT_CLEAR" val="1"/>
  <p:tag name="KSO_WM_UNIT_LAYERLEVEL" val="1_1"/>
  <p:tag name="KSO_WM_BEAUTIFY_FLAG" val="#wm#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9"/>
  <p:tag name="KSO_WM_UNIT_ID" val="259*m_i*1_19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20"/>
  <p:tag name="KSO_WM_UNIT_ID" val="259*m_i*1_20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4_1"/>
  <p:tag name="KSO_WM_UNIT_ID" val="259*m_h_f*1_4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"/>
  <p:tag name="KSO_WM_UNIT_ID" val="259*m_i*1_1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2"/>
  <p:tag name="KSO_WM_UNIT_ID" val="259*m_i*1_2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3"/>
  <p:tag name="KSO_WM_UNIT_ID" val="259*m_i*1_3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4"/>
  <p:tag name="KSO_WM_UNIT_ID" val="259*m_i*1_4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5"/>
  <p:tag name="KSO_WM_UNIT_ID" val="259*m_i*1_5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1_1"/>
  <p:tag name="KSO_WM_UNIT_ID" val="259*m_h_f*1_1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6"/>
  <p:tag name="KSO_WM_UNIT_ID" val="259*m_i*1_6"/>
  <p:tag name="KSO_WM_UNIT_CLEAR" val="1"/>
  <p:tag name="KSO_WM_UNIT_LAYERLEVEL" val="1_1"/>
  <p:tag name="KSO_WM_BEAUTIFY_FLAG" val="#wm#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7"/>
  <p:tag name="KSO_WM_UNIT_ID" val="259*m_i*1_7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7"/>
  <p:tag name="KSO_WM_UNIT_ID" val="259*m_i*1_7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8"/>
  <p:tag name="KSO_WM_UNIT_ID" val="259*m_i*1_8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9"/>
  <p:tag name="KSO_WM_UNIT_ID" val="259*m_i*1_9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0"/>
  <p:tag name="KSO_WM_UNIT_ID" val="259*m_i*1_10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2_1"/>
  <p:tag name="KSO_WM_UNIT_ID" val="259*m_h_f*1_2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1"/>
  <p:tag name="KSO_WM_UNIT_ID" val="259*m_i*1_11"/>
  <p:tag name="KSO_WM_UNIT_CLEAR" val="1"/>
  <p:tag name="KSO_WM_UNIT_LAYERLEVEL" val="1_1"/>
  <p:tag name="KSO_WM_BEAUTIFY_FLAG" val="#wm#"/>
  <p:tag name="KSO_WM_DIAGRAM_GROUP_CODE" val="m1-1"/>
  <p:tag name="KSO_WM_UNIT_FILL_FORE_SCHEMECOLOR_INDEX" val="7"/>
  <p:tag name="KSO_WM_UNIT_FILL_TYPE" val="1"/>
  <p:tag name="KSO_WM_UNIT_LINE_FORE_SCHEMECOLOR_INDEX" val="7"/>
  <p:tag name="KSO_WM_UNIT_LINE_FILL_TYPE" val="2"/>
  <p:tag name="KSO_WM_UNIT_TEXT_FILL_FORE_SCHEMECOLOR_INDEX" val="14"/>
  <p:tag name="KSO_WM_UNIT_TEXT_FILL_TYPE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2"/>
  <p:tag name="KSO_WM_UNIT_ID" val="259*m_i*1_12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3"/>
  <p:tag name="KSO_WM_UNIT_ID" val="259*m_i*1_13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4"/>
  <p:tag name="KSO_WM_UNIT_ID" val="259*m_i*1_14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5"/>
  <p:tag name="KSO_WM_UNIT_ID" val="259*m_i*1_15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8"/>
  <p:tag name="KSO_WM_UNIT_ID" val="259*m_i*1_8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3_1"/>
  <p:tag name="KSO_WM_UNIT_ID" val="259*m_h_f*1_3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6"/>
  <p:tag name="KSO_WM_UNIT_ID" val="259*m_i*1_16"/>
  <p:tag name="KSO_WM_UNIT_CLEAR" val="1"/>
  <p:tag name="KSO_WM_UNIT_LAYERLEVEL" val="1_1"/>
  <p:tag name="KSO_WM_BEAUTIFY_FLAG" val="#wm#"/>
  <p:tag name="KSO_WM_DIAGRAM_GROUP_CODE" val="m1-1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7"/>
  <p:tag name="KSO_WM_UNIT_ID" val="259*m_i*1_17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8"/>
  <p:tag name="KSO_WM_UNIT_ID" val="259*m_i*1_18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9"/>
  <p:tag name="KSO_WM_UNIT_ID" val="259*m_i*1_19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20"/>
  <p:tag name="KSO_WM_UNIT_ID" val="259*m_i*1_20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4_1"/>
  <p:tag name="KSO_WM_UNIT_ID" val="259*m_h_f*1_4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2844</TotalTime>
  <Words>550</Words>
  <Application>Microsoft Office PowerPoint</Application>
  <PresentationFormat>宽屏</PresentationFormat>
  <Paragraphs>118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微软雅黑</vt:lpstr>
      <vt:lpstr>Adobe Garamond Pro</vt:lpstr>
      <vt:lpstr>Adobe Garamond Pro Bold</vt:lpstr>
      <vt:lpstr>Arial</vt:lpstr>
      <vt:lpstr>Calibri</vt:lpstr>
      <vt:lpstr>Calibri Light</vt:lpstr>
      <vt:lpstr>Cambria Math</vt:lpstr>
      <vt:lpstr>Eras Light ITC</vt:lpstr>
      <vt:lpstr>Segoe UI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建 王</dc:creator>
  <cp:lastModifiedBy>建 王</cp:lastModifiedBy>
  <cp:revision>77</cp:revision>
  <dcterms:created xsi:type="dcterms:W3CDTF">2019-10-14T07:46:10Z</dcterms:created>
  <dcterms:modified xsi:type="dcterms:W3CDTF">2019-10-24T08:53:08Z</dcterms:modified>
</cp:coreProperties>
</file>