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37"/>
  </p:notesMasterIdLst>
  <p:sldIdLst>
    <p:sldId id="283" r:id="rId2"/>
    <p:sldId id="316" r:id="rId3"/>
    <p:sldId id="317" r:id="rId4"/>
    <p:sldId id="284" r:id="rId5"/>
    <p:sldId id="285" r:id="rId6"/>
    <p:sldId id="286" r:id="rId7"/>
    <p:sldId id="287" r:id="rId8"/>
    <p:sldId id="288" r:id="rId9"/>
    <p:sldId id="289" r:id="rId10"/>
    <p:sldId id="290" r:id="rId11"/>
    <p:sldId id="291" r:id="rId12"/>
    <p:sldId id="292" r:id="rId13"/>
    <p:sldId id="293" r:id="rId14"/>
    <p:sldId id="294" r:id="rId15"/>
    <p:sldId id="296" r:id="rId16"/>
    <p:sldId id="295" r:id="rId17"/>
    <p:sldId id="297" r:id="rId18"/>
    <p:sldId id="298" r:id="rId19"/>
    <p:sldId id="299" r:id="rId20"/>
    <p:sldId id="300" r:id="rId21"/>
    <p:sldId id="302" r:id="rId22"/>
    <p:sldId id="301"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Lst>
  <p:sldSz cx="12192000" cy="6858000"/>
  <p:notesSz cx="6858000" cy="9144000"/>
  <p:embeddedFontLst>
    <p:embeddedFont>
      <p:font typeface="Calisto MT" panose="02040603050505030304" pitchFamily="18" charset="0"/>
      <p:regular r:id="rId38"/>
      <p:bold r:id="rId39"/>
      <p:italic r:id="rId40"/>
      <p:boldItalic r:id="rId41"/>
    </p:embeddedFont>
    <p:embeddedFont>
      <p:font typeface="Cambria" panose="02040503050406030204" pitchFamily="18" charset="0"/>
      <p:regular r:id="rId42"/>
      <p:bold r:id="rId43"/>
      <p:italic r:id="rId44"/>
      <p:boldItalic r:id="rId45"/>
    </p:embeddedFont>
    <p:embeddedFont>
      <p:font typeface="Century Gothic" panose="020B0502020202020204" pitchFamily="34" charset="0"/>
      <p:regular r:id="rId46"/>
      <p:bold r:id="rId47"/>
      <p:italic r:id="rId48"/>
      <p:boldItalic r:id="rId49"/>
    </p:embeddedFont>
    <p:embeddedFont>
      <p:font typeface="Wingdings 2" panose="05020102010507070707" pitchFamily="18" charset="2"/>
      <p:regular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85146" autoAdjust="0"/>
  </p:normalViewPr>
  <p:slideViewPr>
    <p:cSldViewPr snapToGrid="0">
      <p:cViewPr varScale="1">
        <p:scale>
          <a:sx n="70" d="100"/>
          <a:sy n="70" d="100"/>
        </p:scale>
        <p:origin x="12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14430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152460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2677953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469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42983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32637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857089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2672376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1567003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040"/>
          </a:xfrm>
          <a:prstGeom prst="rect">
            <a:avLst/>
          </a:prstGeom>
        </p:spPr>
        <p:txBody>
          <a:bodyPr lIns="0" tIns="0" rIns="0" bIns="0" anchor="ctr">
            <a:spAutoFit/>
          </a:bodyPr>
          <a:lstStyle/>
          <a:p>
            <a:r>
              <a:rPr lang="en-US" sz="1800" b="0" strike="noStrike" spc="-1">
                <a:solidFill>
                  <a:srgbClr val="FFFFFF"/>
                </a:solidFill>
                <a:latin typeface="Century Gothic"/>
              </a:rPr>
              <a:t>Click to edit Master title style</a:t>
            </a:r>
          </a:p>
        </p:txBody>
      </p:sp>
      <p:sp>
        <p:nvSpPr>
          <p:cNvPr id="61" name="PlaceHolder 2"/>
          <p:cNvSpPr>
            <a:spLocks noGrp="1"/>
          </p:cNvSpPr>
          <p:nvPr>
            <p:ph type="body"/>
          </p:nvPr>
        </p:nvSpPr>
        <p:spPr>
          <a:xfrm>
            <a:off x="609480" y="1604520"/>
            <a:ext cx="10972440" cy="3977280"/>
          </a:xfrm>
          <a:prstGeom prst="rect">
            <a:avLst/>
          </a:prstGeom>
        </p:spPr>
        <p:txBody>
          <a:bodyPr lIns="0" tIns="0" rIns="0" bIns="0">
            <a:normAutofit/>
          </a:bodyPr>
          <a:lstStyle/>
          <a:p>
            <a:pPr lvl="0"/>
            <a:r>
              <a:rPr lang="en-US" sz="2000" b="0" strike="noStrike" spc="-1">
                <a:solidFill>
                  <a:srgbClr val="FFFFFF"/>
                </a:solidFill>
                <a:latin typeface="Century Gothic"/>
              </a:rPr>
              <a:t>Click to edit Master text styles</a:t>
            </a:r>
          </a:p>
        </p:txBody>
      </p:sp>
    </p:spTree>
    <p:extLst>
      <p:ext uri="{BB962C8B-B14F-4D97-AF65-F5344CB8AC3E}">
        <p14:creationId xmlns:p14="http://schemas.microsoft.com/office/powerpoint/2010/main" val="2712177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040"/>
          </a:xfrm>
          <a:prstGeom prst="rect">
            <a:avLst/>
          </a:prstGeom>
        </p:spPr>
        <p:txBody>
          <a:bodyPr lIns="0" tIns="0" rIns="0" bIns="0" anchor="ctr">
            <a:spAutoFit/>
          </a:bodyPr>
          <a:lstStyle/>
          <a:p>
            <a:r>
              <a:rPr lang="en-US" sz="1800" b="0" strike="noStrike" spc="-1">
                <a:solidFill>
                  <a:srgbClr val="FFFFFF"/>
                </a:solidFill>
                <a:latin typeface="Century Gothic"/>
              </a:rPr>
              <a:t>Click to edit Master title style</a:t>
            </a:r>
          </a:p>
        </p:txBody>
      </p:sp>
      <p:sp>
        <p:nvSpPr>
          <p:cNvPr id="5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r>
              <a:rPr lang="en-US" sz="3200" b="0" strike="noStrike" spc="-1">
                <a:latin typeface="Arial"/>
              </a:rPr>
              <a:t>Click to edit Master subtitle style</a:t>
            </a:r>
          </a:p>
        </p:txBody>
      </p:sp>
    </p:spTree>
    <p:extLst>
      <p:ext uri="{BB962C8B-B14F-4D97-AF65-F5344CB8AC3E}">
        <p14:creationId xmlns:p14="http://schemas.microsoft.com/office/powerpoint/2010/main" val="315878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294357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26556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92979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11982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438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53517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17979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427424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nSpc>
                <a:spcPct val="100000"/>
              </a:lnSpc>
            </a:pPr>
            <a:fld id="{7E243A24-3C3F-4882-98E5-1B2A0778258F}" type="datetime">
              <a:rPr lang="en-US" sz="1100" b="0" strike="noStrike" spc="-1" smtClean="0">
                <a:solidFill>
                  <a:srgbClr val="FFFFFF"/>
                </a:solidFill>
                <a:latin typeface="Century Gothic"/>
              </a:rPr>
              <a:t>6/23/2024</a:t>
            </a:fld>
            <a:endParaRPr lang="en-US" sz="1100" b="0" strike="noStrike" spc="-1">
              <a:latin typeface="Times New Roman"/>
            </a:endParaRP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r">
              <a:lnSpc>
                <a:spcPct val="100000"/>
              </a:lnSpc>
            </a:pPr>
            <a:fld id="{83BBA468-A40C-4F87-AC78-A3E4E4957BC1}" type="slidenum">
              <a:rPr lang="en-US" sz="2800" b="0" strike="noStrike" spc="-1" smtClean="0">
                <a:solidFill>
                  <a:srgbClr val="FFFFFF"/>
                </a:solidFill>
                <a:latin typeface="Century Gothic"/>
              </a:rPr>
              <a:t>‹#›</a:t>
            </a:fld>
            <a:endParaRPr lang="en-US" sz="2800" b="0" strike="noStrike" spc="-1">
              <a:latin typeface="Times New Roman"/>
            </a:endParaRPr>
          </a:p>
        </p:txBody>
      </p:sp>
    </p:spTree>
    <p:extLst>
      <p:ext uri="{BB962C8B-B14F-4D97-AF65-F5344CB8AC3E}">
        <p14:creationId xmlns:p14="http://schemas.microsoft.com/office/powerpoint/2010/main" val="3908270975"/>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5035" y="4480560"/>
            <a:ext cx="9144000" cy="1549227"/>
          </a:xfrm>
        </p:spPr>
        <p:txBody>
          <a:bodyPr>
            <a:normAutofit fontScale="90000"/>
          </a:bodyPr>
          <a:lstStyle/>
          <a:p>
            <a:r>
              <a:rPr lang="en-GB" sz="4800" dirty="0">
                <a:solidFill>
                  <a:schemeClr val="tx1"/>
                </a:solidFill>
              </a:rPr>
              <a:t>History and Culture of Games:</a:t>
            </a:r>
            <a:br>
              <a:rPr lang="en-GB" sz="4800" dirty="0">
                <a:solidFill>
                  <a:schemeClr val="tx1"/>
                </a:solidFill>
              </a:rPr>
            </a:br>
            <a:r>
              <a:rPr lang="en-GB" sz="4800" dirty="0">
                <a:solidFill>
                  <a:schemeClr val="tx1"/>
                </a:solidFill>
              </a:rPr>
              <a:t>Act III Finale</a:t>
            </a:r>
          </a:p>
        </p:txBody>
      </p:sp>
      <p:sp>
        <p:nvSpPr>
          <p:cNvPr id="3" name="Subtitle 2"/>
          <p:cNvSpPr>
            <a:spLocks noGrp="1"/>
          </p:cNvSpPr>
          <p:nvPr>
            <p:ph type="subTitle" idx="1"/>
          </p:nvPr>
        </p:nvSpPr>
        <p:spPr>
          <a:xfrm>
            <a:off x="1355035" y="6107312"/>
            <a:ext cx="9144000" cy="420092"/>
          </a:xfrm>
        </p:spPr>
        <p:txBody>
          <a:bodyPr>
            <a:normAutofit/>
          </a:bodyPr>
          <a:lstStyle/>
          <a:p>
            <a:pPr algn="l"/>
            <a:r>
              <a:rPr lang="en-GB" dirty="0" err="1">
                <a:latin typeface="Cambria" panose="02040503050406030204" pitchFamily="18" charset="0"/>
              </a:rPr>
              <a:t>Dr.</a:t>
            </a:r>
            <a:r>
              <a:rPr lang="en-GB" dirty="0">
                <a:latin typeface="Cambria" panose="02040503050406030204" pitchFamily="18" charset="0"/>
              </a:rPr>
              <a:t> Nicholas Mizer</a:t>
            </a:r>
          </a:p>
        </p:txBody>
      </p:sp>
      <p:sp>
        <p:nvSpPr>
          <p:cNvPr id="4" name="TextBox 3">
            <a:extLst>
              <a:ext uri="{FF2B5EF4-FFF2-40B4-BE49-F238E27FC236}">
                <a16:creationId xmlns:a16="http://schemas.microsoft.com/office/drawing/2014/main" id="{4EC764CC-1BA4-4E36-8989-1EBE45D58FE9}"/>
              </a:ext>
            </a:extLst>
          </p:cNvPr>
          <p:cNvSpPr txBox="1"/>
          <p:nvPr/>
        </p:nvSpPr>
        <p:spPr>
          <a:xfrm>
            <a:off x="610842" y="2205845"/>
            <a:ext cx="10970315" cy="954107"/>
          </a:xfrm>
          <a:prstGeom prst="rect">
            <a:avLst/>
          </a:prstGeom>
          <a:noFill/>
          <a:ln w="19050">
            <a:solidFill>
              <a:schemeClr val="accent1"/>
            </a:solidFill>
          </a:ln>
        </p:spPr>
        <p:txBody>
          <a:bodyPr wrap="square" rtlCol="0">
            <a:spAutoFit/>
          </a:bodyPr>
          <a:lstStyle/>
          <a:p>
            <a:pPr lvl="0" defTabSz="914400"/>
            <a:r>
              <a:rPr lang="en-US" sz="2800" dirty="0"/>
              <a:t>“We are homesick most for the places we have never known.” </a:t>
            </a:r>
            <a:br>
              <a:rPr lang="en-US" sz="2800" dirty="0"/>
            </a:br>
            <a:r>
              <a:rPr lang="en-US" sz="2800" dirty="0"/>
              <a:t>― Carson McCullers</a:t>
            </a:r>
            <a:endParaRPr kumimoji="0" lang="en-US" sz="2800" b="0" i="0" u="none" strike="noStrike" kern="1200" cap="none" spc="-1" normalizeH="0" baseline="0" noProof="0" dirty="0">
              <a:ln>
                <a:noFill/>
              </a:ln>
              <a:solidFill>
                <a:prstClr val="white"/>
              </a:solidFill>
              <a:effectLst/>
              <a:uLnTx/>
              <a:uFillTx/>
              <a:latin typeface="Century Gothic"/>
            </a:endParaRPr>
          </a:p>
        </p:txBody>
      </p:sp>
    </p:spTree>
    <p:extLst>
      <p:ext uri="{BB962C8B-B14F-4D97-AF65-F5344CB8AC3E}">
        <p14:creationId xmlns:p14="http://schemas.microsoft.com/office/powerpoint/2010/main" val="106180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Kingdom Basics: Roles</a:t>
            </a:r>
          </a:p>
        </p:txBody>
      </p:sp>
      <p:sp>
        <p:nvSpPr>
          <p:cNvPr id="3" name="Content Placeholder 2"/>
          <p:cNvSpPr>
            <a:spLocks noGrp="1"/>
          </p:cNvSpPr>
          <p:nvPr>
            <p:ph idx="1"/>
          </p:nvPr>
        </p:nvSpPr>
        <p:spPr>
          <a:xfrm>
            <a:off x="1103312" y="1449422"/>
            <a:ext cx="8946541" cy="4798978"/>
          </a:xfrm>
        </p:spPr>
        <p:txBody>
          <a:bodyPr>
            <a:normAutofit/>
          </a:bodyPr>
          <a:lstStyle/>
          <a:p>
            <a:r>
              <a:rPr lang="en-US" dirty="0"/>
              <a:t>Our Roles give us different ways to influence what happens, both as characters and as players: </a:t>
            </a:r>
          </a:p>
          <a:p>
            <a:pPr lvl="1"/>
            <a:r>
              <a:rPr lang="en-US" b="1" dirty="0"/>
              <a:t>Perspective</a:t>
            </a:r>
            <a:r>
              <a:rPr lang="en-US" dirty="0"/>
              <a:t>, your job is to tell us the consequences of our decision. You say what happens if we choose one path or the other, and your </a:t>
            </a:r>
            <a:r>
              <a:rPr lang="en-US" b="1" dirty="0"/>
              <a:t>predictions </a:t>
            </a:r>
            <a:r>
              <a:rPr lang="en-US" dirty="0"/>
              <a:t>will come true. If our choice seems too easy, you can show us why it’s more complicated than we thought. </a:t>
            </a:r>
          </a:p>
          <a:p>
            <a:pPr lvl="1"/>
            <a:r>
              <a:rPr lang="en-US" b="1" dirty="0"/>
              <a:t>Touchstone</a:t>
            </a:r>
            <a:r>
              <a:rPr lang="en-US" dirty="0"/>
              <a:t>, you show us how everyone in the Kingdom feels. As soon as your character has an opinion or attitude, that’s automatically what most people in the Kingdom think too. You show us which outcome the people want. </a:t>
            </a:r>
          </a:p>
          <a:p>
            <a:pPr lvl="1"/>
            <a:r>
              <a:rPr lang="en-US" b="1" dirty="0"/>
              <a:t>Power </a:t>
            </a:r>
            <a:r>
              <a:rPr lang="en-US" dirty="0"/>
              <a:t>has the most straightforward job: you’re in charge. If you tell people in the Kingdom to do something, they do it, whether they like it or not. Other players’ characters don’t have to obey, but you can make the Kingdom punish people who don’t listen to you or reward those who do. </a:t>
            </a:r>
          </a:p>
          <a:p>
            <a:endParaRPr lang="en-US" dirty="0"/>
          </a:p>
        </p:txBody>
      </p:sp>
    </p:spTree>
    <p:extLst>
      <p:ext uri="{BB962C8B-B14F-4D97-AF65-F5344CB8AC3E}">
        <p14:creationId xmlns:p14="http://schemas.microsoft.com/office/powerpoint/2010/main" val="167994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33262"/>
            <a:ext cx="9404723" cy="1400530"/>
          </a:xfrm>
        </p:spPr>
        <p:txBody>
          <a:bodyPr/>
          <a:lstStyle/>
          <a:p>
            <a:r>
              <a:rPr lang="en-US" dirty="0"/>
              <a:t>Kingdom Basics: Role changes</a:t>
            </a:r>
          </a:p>
        </p:txBody>
      </p:sp>
      <p:sp>
        <p:nvSpPr>
          <p:cNvPr id="3" name="Content Placeholder 2"/>
          <p:cNvSpPr>
            <a:spLocks noGrp="1"/>
          </p:cNvSpPr>
          <p:nvPr>
            <p:ph idx="1"/>
          </p:nvPr>
        </p:nvSpPr>
        <p:spPr/>
        <p:txBody>
          <a:bodyPr/>
          <a:lstStyle/>
          <a:p>
            <a:r>
              <a:rPr lang="en-US" dirty="0"/>
              <a:t>If you feel your character has changed and your old Role doesn’t suit you anymore, you can </a:t>
            </a:r>
            <a:r>
              <a:rPr lang="en-US" b="1" dirty="0"/>
              <a:t>change Roles </a:t>
            </a:r>
            <a:r>
              <a:rPr lang="en-US" dirty="0"/>
              <a:t>to something that fits better. And if someone is using their Role to take the Kingdom in a direction you don’t like, you can </a:t>
            </a:r>
            <a:r>
              <a:rPr lang="en-US" b="1" dirty="0"/>
              <a:t>overthrow them </a:t>
            </a:r>
            <a:r>
              <a:rPr lang="en-US" dirty="0"/>
              <a:t>and take their Role for yourself: seize Power, show why Perspective’s predictions are wrong, or how the people don’t really feel the way Touchstone said. </a:t>
            </a:r>
          </a:p>
        </p:txBody>
      </p:sp>
    </p:spTree>
    <p:extLst>
      <p:ext uri="{BB962C8B-B14F-4D97-AF65-F5344CB8AC3E}">
        <p14:creationId xmlns:p14="http://schemas.microsoft.com/office/powerpoint/2010/main" val="180016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a:xfrm>
            <a:off x="1103312" y="1479998"/>
            <a:ext cx="8946541" cy="4964348"/>
          </a:xfrm>
        </p:spPr>
        <p:txBody>
          <a:bodyPr>
            <a:normAutofit fontScale="70000" lnSpcReduction="20000"/>
          </a:bodyPr>
          <a:lstStyle/>
          <a:p>
            <a:r>
              <a:rPr lang="en-US" b="1" dirty="0"/>
              <a:t>1| Scene</a:t>
            </a:r>
            <a:r>
              <a:rPr lang="en-US" dirty="0"/>
              <a:t>: Role-play a scene with your main character. This is your spotlight time to show what your character thinks and does about the Crossroad.</a:t>
            </a:r>
          </a:p>
          <a:p>
            <a:r>
              <a:rPr lang="en-US" b="1" dirty="0"/>
              <a:t>2| Check a Box</a:t>
            </a:r>
            <a:r>
              <a:rPr lang="en-US" dirty="0"/>
              <a:t>: Check the next box on the Crossroad, but if you think the Kingdom is in trouble or heading towards destruction, you can check Crisis instead. If you do, tell us why you chose Crisis.</a:t>
            </a:r>
          </a:p>
          <a:p>
            <a:r>
              <a:rPr lang="en-US" b="1" dirty="0"/>
              <a:t>3| Reactions</a:t>
            </a:r>
            <a:r>
              <a:rPr lang="en-US" dirty="0"/>
              <a:t>: Each player can briefly describe how their main or minor character reacts to what is happening, if they want. This lets you respond without having to wait until your turn or until someone invites you into a scene.</a:t>
            </a:r>
          </a:p>
          <a:p>
            <a:r>
              <a:rPr lang="en-US" b="1" dirty="0"/>
              <a:t>4| Resolve</a:t>
            </a:r>
            <a:r>
              <a:rPr lang="en-US" dirty="0"/>
              <a:t>: If all the boxes for Crossroad or Crisis are full, it comes to a conclusion. Resolve it now. If both are full, resolve Crossroad first, then Crisis.</a:t>
            </a:r>
          </a:p>
          <a:p>
            <a:r>
              <a:rPr lang="en-US" b="1" dirty="0"/>
              <a:t>5| Next Player</a:t>
            </a:r>
            <a:r>
              <a:rPr lang="en-US" dirty="0"/>
              <a:t>: The player to your left goes next. Start again from the top.</a:t>
            </a:r>
          </a:p>
        </p:txBody>
      </p:sp>
    </p:spTree>
    <p:extLst>
      <p:ext uri="{BB962C8B-B14F-4D97-AF65-F5344CB8AC3E}">
        <p14:creationId xmlns:p14="http://schemas.microsoft.com/office/powerpoint/2010/main" val="32990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Setup</a:t>
            </a:r>
          </a:p>
        </p:txBody>
      </p:sp>
      <p:sp>
        <p:nvSpPr>
          <p:cNvPr id="3" name="Content Placeholder 2"/>
          <p:cNvSpPr>
            <a:spLocks noGrp="1"/>
          </p:cNvSpPr>
          <p:nvPr>
            <p:ph idx="1"/>
          </p:nvPr>
        </p:nvSpPr>
        <p:spPr>
          <a:xfrm>
            <a:off x="1103312" y="1507788"/>
            <a:ext cx="8946541" cy="4740612"/>
          </a:xfrm>
        </p:spPr>
        <p:txBody>
          <a:bodyPr>
            <a:normAutofit fontScale="85000" lnSpcReduction="10000"/>
          </a:bodyPr>
          <a:lstStyle/>
          <a:p>
            <a:r>
              <a:rPr lang="en-US" dirty="0"/>
              <a:t>Your scene is your chance to shine a spotlight on your character to see what they think and do about the Crossroad. To start your scene, tell us </a:t>
            </a:r>
            <a:r>
              <a:rPr lang="en-US" b="1" dirty="0"/>
              <a:t>who </a:t>
            </a:r>
            <a:r>
              <a:rPr lang="en-US" dirty="0"/>
              <a:t>else is there, </a:t>
            </a:r>
            <a:r>
              <a:rPr lang="en-US" b="1" dirty="0"/>
              <a:t>where </a:t>
            </a:r>
            <a:r>
              <a:rPr lang="en-US" dirty="0"/>
              <a:t>you are, and </a:t>
            </a:r>
            <a:r>
              <a:rPr lang="en-US" b="1" dirty="0"/>
              <a:t>what </a:t>
            </a:r>
            <a:r>
              <a:rPr lang="en-US" dirty="0"/>
              <a:t>is going on: </a:t>
            </a:r>
          </a:p>
          <a:p>
            <a:r>
              <a:rPr lang="en-US" b="1" dirty="0"/>
              <a:t>WHO IS THERE?</a:t>
            </a:r>
          </a:p>
          <a:p>
            <a:pPr lvl="1"/>
            <a:r>
              <a:rPr lang="en-US" dirty="0"/>
              <a:t>Your main character  + two or three others is ideal. You can include other main or minor characters or invent minor characters for someone else to play. </a:t>
            </a:r>
            <a:r>
              <a:rPr lang="en-US" b="1" dirty="0"/>
              <a:t>No one can enter the scene without your permission. </a:t>
            </a:r>
          </a:p>
          <a:p>
            <a:r>
              <a:rPr lang="en-US" b="1" dirty="0"/>
              <a:t>WHERE ARE YOU?</a:t>
            </a:r>
          </a:p>
          <a:p>
            <a:pPr lvl="1"/>
            <a:r>
              <a:rPr lang="en-US" dirty="0"/>
              <a:t>When in doubt, pick one of your locations or the location of another character in the scene. </a:t>
            </a:r>
          </a:p>
          <a:p>
            <a:r>
              <a:rPr lang="en-US" b="1" dirty="0"/>
              <a:t>WHAT ARE YOU DOING THERE?</a:t>
            </a:r>
          </a:p>
          <a:p>
            <a:pPr lvl="1"/>
            <a:r>
              <a:rPr lang="en-US" dirty="0"/>
              <a:t> Are your here for a reason or just bumping into each other?</a:t>
            </a:r>
          </a:p>
          <a:p>
            <a:endParaRPr lang="en-US" dirty="0"/>
          </a:p>
        </p:txBody>
      </p:sp>
    </p:spTree>
    <p:extLst>
      <p:ext uri="{BB962C8B-B14F-4D97-AF65-F5344CB8AC3E}">
        <p14:creationId xmlns:p14="http://schemas.microsoft.com/office/powerpoint/2010/main" val="115937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the Scene</a:t>
            </a:r>
          </a:p>
        </p:txBody>
      </p:sp>
      <p:sp>
        <p:nvSpPr>
          <p:cNvPr id="3" name="Content Placeholder 2"/>
          <p:cNvSpPr>
            <a:spLocks noGrp="1"/>
          </p:cNvSpPr>
          <p:nvPr>
            <p:ph idx="1"/>
          </p:nvPr>
        </p:nvSpPr>
        <p:spPr/>
        <p:txBody>
          <a:bodyPr>
            <a:normAutofit fontScale="92500" lnSpcReduction="20000"/>
          </a:bodyPr>
          <a:lstStyle/>
          <a:p>
            <a:r>
              <a:rPr lang="en-US" dirty="0"/>
              <a:t>YOU DO NOT HAVE TO BE “IN CHARACTER”</a:t>
            </a:r>
          </a:p>
          <a:p>
            <a:endParaRPr lang="en-US" dirty="0"/>
          </a:p>
          <a:p>
            <a:r>
              <a:rPr lang="en-US" dirty="0"/>
              <a:t>Talk about the Crossroad. Find out what other characters think about the Crossroad. </a:t>
            </a:r>
          </a:p>
          <a:p>
            <a:r>
              <a:rPr lang="en-US" b="1" dirty="0"/>
              <a:t>Use your Role</a:t>
            </a:r>
            <a:r>
              <a:rPr lang="en-US" dirty="0"/>
              <a:t>. If you feel like it doesn’t fit your character anymore, </a:t>
            </a:r>
            <a:r>
              <a:rPr lang="en-US" b="1" dirty="0"/>
              <a:t>change your Role</a:t>
            </a:r>
            <a:r>
              <a:rPr lang="en-US" dirty="0"/>
              <a:t>. </a:t>
            </a:r>
          </a:p>
          <a:p>
            <a:r>
              <a:rPr lang="en-US" dirty="0"/>
              <a:t>Respect the Roles other characters have. Recognize that their contributions are true. Don’t ignore or deny them. </a:t>
            </a:r>
          </a:p>
          <a:p>
            <a:endParaRPr lang="en-US" dirty="0"/>
          </a:p>
        </p:txBody>
      </p:sp>
    </p:spTree>
    <p:extLst>
      <p:ext uri="{BB962C8B-B14F-4D97-AF65-F5344CB8AC3E}">
        <p14:creationId xmlns:p14="http://schemas.microsoft.com/office/powerpoint/2010/main" val="44852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 box</a:t>
            </a:r>
          </a:p>
        </p:txBody>
      </p:sp>
      <p:sp>
        <p:nvSpPr>
          <p:cNvPr id="3" name="Content Placeholder 2"/>
          <p:cNvSpPr>
            <a:spLocks noGrp="1"/>
          </p:cNvSpPr>
          <p:nvPr>
            <p:ph idx="1"/>
          </p:nvPr>
        </p:nvSpPr>
        <p:spPr/>
        <p:txBody>
          <a:bodyPr/>
          <a:lstStyle/>
          <a:p>
            <a:r>
              <a:rPr lang="en-US" dirty="0"/>
              <a:t>Check the next box on the Crossroad, but if you think the Kingdom is in trouble or heading towards destruction, you can check Crisis instead. If you do, tell us why you chose Crisis.</a:t>
            </a:r>
          </a:p>
        </p:txBody>
      </p:sp>
    </p:spTree>
    <p:extLst>
      <p:ext uri="{BB962C8B-B14F-4D97-AF65-F5344CB8AC3E}">
        <p14:creationId xmlns:p14="http://schemas.microsoft.com/office/powerpoint/2010/main" val="11990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Reactions</a:t>
            </a:r>
          </a:p>
        </p:txBody>
      </p:sp>
      <p:sp>
        <p:nvSpPr>
          <p:cNvPr id="3" name="Content Placeholder 2"/>
          <p:cNvSpPr>
            <a:spLocks noGrp="1"/>
          </p:cNvSpPr>
          <p:nvPr>
            <p:ph idx="1"/>
          </p:nvPr>
        </p:nvSpPr>
        <p:spPr/>
        <p:txBody>
          <a:bodyPr>
            <a:normAutofit fontScale="92500"/>
          </a:bodyPr>
          <a:lstStyle/>
          <a:p>
            <a:r>
              <a:rPr lang="en-US" dirty="0"/>
              <a:t>After every scene, each player can narrate what their main or minor character thinks or does about what is happening, even if they weren’t in the scene.</a:t>
            </a:r>
          </a:p>
          <a:p>
            <a:r>
              <a:rPr lang="en-US" dirty="0"/>
              <a:t>Your reaction is a short monologue. To make a reaction, </a:t>
            </a:r>
            <a:r>
              <a:rPr lang="en-US" b="1" dirty="0"/>
              <a:t>say where you are and what you see, think, or do</a:t>
            </a:r>
            <a:r>
              <a:rPr lang="en-US" dirty="0"/>
              <a:t>. Instead of role-playing or going into detail, simply summarize what happens. But even though your narration must be brief, you can still describe taking big action.</a:t>
            </a:r>
          </a:p>
        </p:txBody>
      </p:sp>
    </p:spTree>
    <p:extLst>
      <p:ext uri="{BB962C8B-B14F-4D97-AF65-F5344CB8AC3E}">
        <p14:creationId xmlns:p14="http://schemas.microsoft.com/office/powerpoint/2010/main" val="370460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Scene</a:t>
            </a:r>
          </a:p>
        </p:txBody>
      </p:sp>
      <p:sp>
        <p:nvSpPr>
          <p:cNvPr id="3" name="Content Placeholder 2"/>
          <p:cNvSpPr>
            <a:spLocks noGrp="1"/>
          </p:cNvSpPr>
          <p:nvPr>
            <p:ph idx="1"/>
          </p:nvPr>
        </p:nvSpPr>
        <p:spPr/>
        <p:txBody>
          <a:bodyPr/>
          <a:lstStyle/>
          <a:p>
            <a:r>
              <a:rPr lang="en-US" dirty="0"/>
              <a:t>New complications:</a:t>
            </a:r>
          </a:p>
          <a:p>
            <a:endParaRPr lang="en-US" dirty="0"/>
          </a:p>
          <a:p>
            <a:r>
              <a:rPr lang="en-US" dirty="0"/>
              <a:t>If you want to stop or overcome something, </a:t>
            </a:r>
            <a:r>
              <a:rPr lang="en-US" b="1" dirty="0"/>
              <a:t>Fight-or-Fix </a:t>
            </a:r>
            <a:r>
              <a:rPr lang="en-US" dirty="0"/>
              <a:t>it. If you want to undo what someone is doing with their Role or don’t think what they’re saying about the Kingdom should be true, </a:t>
            </a:r>
            <a:r>
              <a:rPr lang="en-US" b="1" dirty="0"/>
              <a:t>Overthrow their Role </a:t>
            </a:r>
            <a:r>
              <a:rPr lang="en-US" dirty="0"/>
              <a:t>and take it for yourself.</a:t>
            </a:r>
          </a:p>
          <a:p>
            <a:pPr lvl="1"/>
            <a:endParaRPr lang="en-US" dirty="0"/>
          </a:p>
        </p:txBody>
      </p:sp>
    </p:spTree>
    <p:extLst>
      <p:ext uri="{BB962C8B-B14F-4D97-AF65-F5344CB8AC3E}">
        <p14:creationId xmlns:p14="http://schemas.microsoft.com/office/powerpoint/2010/main" val="348465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Fight-or-fix</a:t>
            </a:r>
          </a:p>
        </p:txBody>
      </p:sp>
      <p:sp>
        <p:nvSpPr>
          <p:cNvPr id="3" name="Content Placeholder 2"/>
          <p:cNvSpPr>
            <a:spLocks noGrp="1"/>
          </p:cNvSpPr>
          <p:nvPr>
            <p:ph idx="1"/>
          </p:nvPr>
        </p:nvSpPr>
        <p:spPr/>
        <p:txBody>
          <a:bodyPr/>
          <a:lstStyle/>
          <a:p>
            <a:r>
              <a:rPr lang="en-US" dirty="0"/>
              <a:t>Regardless of your Role, your main character can always try to deal with situations other players create with their Roles or overcome what someone else is doing. Prevent predictions from coming true, change public opinion, or break people out of prison. And you can always succeed… if you’re willing to do what’s necessary.</a:t>
            </a:r>
          </a:p>
        </p:txBody>
      </p:sp>
    </p:spTree>
    <p:extLst>
      <p:ext uri="{BB962C8B-B14F-4D97-AF65-F5344CB8AC3E}">
        <p14:creationId xmlns:p14="http://schemas.microsoft.com/office/powerpoint/2010/main" val="192252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Fight-or-fix</a:t>
            </a:r>
          </a:p>
        </p:txBody>
      </p:sp>
      <p:sp>
        <p:nvSpPr>
          <p:cNvPr id="3" name="Content Placeholder 2"/>
          <p:cNvSpPr>
            <a:spLocks noGrp="1"/>
          </p:cNvSpPr>
          <p:nvPr>
            <p:ph idx="1"/>
          </p:nvPr>
        </p:nvSpPr>
        <p:spPr/>
        <p:txBody>
          <a:bodyPr>
            <a:normAutofit fontScale="77500" lnSpcReduction="20000"/>
          </a:bodyPr>
          <a:lstStyle/>
          <a:p>
            <a:r>
              <a:rPr lang="en-US" b="1" dirty="0"/>
              <a:t>1| Your Action</a:t>
            </a:r>
            <a:r>
              <a:rPr lang="en-US" dirty="0"/>
              <a:t>: Declare what you want to Fight-or-Fix and who made it. Describe what you do to overcome it. The more your approach makes sense to the other player, the more likely you are to succeed.</a:t>
            </a:r>
          </a:p>
          <a:p>
            <a:r>
              <a:rPr lang="en-US" b="1" dirty="0"/>
              <a:t>2| Their Response</a:t>
            </a:r>
            <a:r>
              <a:rPr lang="en-US" dirty="0"/>
              <a:t>: That player must respond with one of these options: </a:t>
            </a:r>
          </a:p>
          <a:p>
            <a:pPr lvl="1"/>
            <a:r>
              <a:rPr lang="en-US" b="1" dirty="0"/>
              <a:t>Yes</a:t>
            </a:r>
            <a:r>
              <a:rPr lang="en-US" dirty="0"/>
              <a:t>, you succeed. </a:t>
            </a:r>
          </a:p>
          <a:p>
            <a:pPr lvl="1"/>
            <a:r>
              <a:rPr lang="en-US" b="1" dirty="0"/>
              <a:t>Yes</a:t>
            </a:r>
            <a:r>
              <a:rPr lang="en-US" dirty="0"/>
              <a:t>, you succeed, </a:t>
            </a:r>
            <a:r>
              <a:rPr lang="en-US" b="1" dirty="0"/>
              <a:t>but </a:t>
            </a:r>
            <a:r>
              <a:rPr lang="en-US" dirty="0"/>
              <a:t>there is an undesirable consequence of your actions, which they describe. </a:t>
            </a:r>
          </a:p>
          <a:p>
            <a:pPr lvl="1"/>
            <a:r>
              <a:rPr lang="en-US" b="1" dirty="0"/>
              <a:t>Yes</a:t>
            </a:r>
            <a:r>
              <a:rPr lang="en-US" dirty="0"/>
              <a:t>, you succeed, </a:t>
            </a:r>
            <a:r>
              <a:rPr lang="en-US" b="1" dirty="0"/>
              <a:t>if </a:t>
            </a:r>
            <a:r>
              <a:rPr lang="en-US" dirty="0"/>
              <a:t>you follow the plan they describe instead of what you said.</a:t>
            </a:r>
          </a:p>
          <a:p>
            <a:r>
              <a:rPr lang="en-US" b="1" dirty="0"/>
              <a:t>3| Outcome</a:t>
            </a:r>
            <a:r>
              <a:rPr lang="en-US" dirty="0"/>
              <a:t>: You can accept what they say, give up, or propose something else and try to negotiate. </a:t>
            </a:r>
            <a:r>
              <a:rPr lang="en-US" b="1" dirty="0"/>
              <a:t>If you can’t come to an agreement, your attempt fails</a:t>
            </a:r>
            <a:r>
              <a:rPr lang="en-US" dirty="0"/>
              <a:t>.</a:t>
            </a:r>
          </a:p>
        </p:txBody>
      </p:sp>
    </p:spTree>
    <p:extLst>
      <p:ext uri="{BB962C8B-B14F-4D97-AF65-F5344CB8AC3E}">
        <p14:creationId xmlns:p14="http://schemas.microsoft.com/office/powerpoint/2010/main" val="65413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64E1-F93F-42F3-B38F-E43DEFCFF024}"/>
              </a:ext>
            </a:extLst>
          </p:cNvPr>
          <p:cNvSpPr>
            <a:spLocks noGrp="1"/>
          </p:cNvSpPr>
          <p:nvPr>
            <p:ph type="title"/>
          </p:nvPr>
        </p:nvSpPr>
        <p:spPr/>
        <p:txBody>
          <a:bodyPr/>
          <a:lstStyle/>
          <a:p>
            <a:r>
              <a:rPr lang="en-US" dirty="0"/>
              <a:t>The Crossroads</a:t>
            </a:r>
          </a:p>
        </p:txBody>
      </p:sp>
      <p:sp>
        <p:nvSpPr>
          <p:cNvPr id="3" name="Content Placeholder 2">
            <a:extLst>
              <a:ext uri="{FF2B5EF4-FFF2-40B4-BE49-F238E27FC236}">
                <a16:creationId xmlns:a16="http://schemas.microsoft.com/office/drawing/2014/main" id="{F1F49341-FEF4-4545-A615-3BEE630E4892}"/>
              </a:ext>
            </a:extLst>
          </p:cNvPr>
          <p:cNvSpPr>
            <a:spLocks noGrp="1"/>
          </p:cNvSpPr>
          <p:nvPr>
            <p:ph idx="1"/>
          </p:nvPr>
        </p:nvSpPr>
        <p:spPr/>
        <p:txBody>
          <a:bodyPr>
            <a:normAutofit/>
          </a:bodyPr>
          <a:lstStyle/>
          <a:p>
            <a:r>
              <a:rPr lang="en-US" dirty="0"/>
              <a:t>Each Crossroad is an important decision the Kingdom must make. It must be something the Kingdom does or decides, not something that is done to it.</a:t>
            </a:r>
          </a:p>
          <a:p>
            <a:pPr lvl="1"/>
            <a:r>
              <a:rPr lang="en-US" b="1" dirty="0"/>
              <a:t>1| Pose a simple Yes or No decision the Kingdom must make</a:t>
            </a:r>
            <a:r>
              <a:rPr lang="en-US" dirty="0"/>
              <a:t>, starting with “Will the Kingdom…”. Don’t go into detail yet.</a:t>
            </a:r>
          </a:p>
          <a:p>
            <a:pPr lvl="1"/>
            <a:r>
              <a:rPr lang="en-US" i="1" dirty="0"/>
              <a:t>Will Cactus Flats outlaw liquor? Will the Isle of Sorcery allow the refugees to settle here?</a:t>
            </a:r>
            <a:endParaRPr lang="en-US" dirty="0"/>
          </a:p>
          <a:p>
            <a:pPr lvl="1"/>
            <a:r>
              <a:rPr lang="en-US" b="1" dirty="0"/>
              <a:t>2| Ask the other players if this topic interests them</a:t>
            </a:r>
            <a:r>
              <a:rPr lang="en-US" dirty="0"/>
              <a:t>. If it doesn’t, scratch your idea and try again. Don’t worry if it seems obvious what choice we’d make: Perspective can make the decision more difficult by revealing unforeseen consequences as we play.</a:t>
            </a:r>
          </a:p>
          <a:p>
            <a:pPr lvl="1"/>
            <a:r>
              <a:rPr lang="en-US" b="1" dirty="0"/>
              <a:t>3| </a:t>
            </a:r>
            <a:r>
              <a:rPr lang="en-US" dirty="0"/>
              <a:t>Once the other players agree, </a:t>
            </a:r>
            <a:r>
              <a:rPr lang="en-US" b="1" dirty="0"/>
              <a:t>describe the situation confronting the Kingdom</a:t>
            </a:r>
            <a:r>
              <a:rPr lang="en-US" dirty="0"/>
              <a:t>. </a:t>
            </a:r>
          </a:p>
        </p:txBody>
      </p:sp>
    </p:spTree>
    <p:extLst>
      <p:ext uri="{BB962C8B-B14F-4D97-AF65-F5344CB8AC3E}">
        <p14:creationId xmlns:p14="http://schemas.microsoft.com/office/powerpoint/2010/main" val="396932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Roles</a:t>
            </a:r>
          </a:p>
        </p:txBody>
      </p:sp>
      <p:sp>
        <p:nvSpPr>
          <p:cNvPr id="3" name="Content Placeholder 2"/>
          <p:cNvSpPr>
            <a:spLocks noGrp="1"/>
          </p:cNvSpPr>
          <p:nvPr>
            <p:ph idx="1"/>
          </p:nvPr>
        </p:nvSpPr>
        <p:spPr>
          <a:xfrm>
            <a:off x="1103312" y="1673158"/>
            <a:ext cx="8946541" cy="4575242"/>
          </a:xfrm>
        </p:spPr>
        <p:txBody>
          <a:bodyPr>
            <a:normAutofit fontScale="85000" lnSpcReduction="10000"/>
          </a:bodyPr>
          <a:lstStyle/>
          <a:p>
            <a:r>
              <a:rPr lang="en-US" dirty="0"/>
              <a:t>If you feel your character’s place in the Kingdom isn’t what it used to be, or you want a different way to influence the Kingdom, you can change to another Role.</a:t>
            </a:r>
          </a:p>
          <a:p>
            <a:r>
              <a:rPr lang="en-US" dirty="0"/>
              <a:t>To switch Roles, </a:t>
            </a:r>
            <a:r>
              <a:rPr lang="en-US" b="1" dirty="0"/>
              <a:t>tell us what your new Role is, then show your character embodying that Role</a:t>
            </a:r>
            <a:r>
              <a:rPr lang="en-US" dirty="0"/>
              <a:t>. This is an important moment for your character, so show us how they’ve changed. </a:t>
            </a:r>
          </a:p>
          <a:p>
            <a:pPr lvl="1"/>
            <a:r>
              <a:rPr lang="en-US" dirty="0"/>
              <a:t>If you are taking Power, you must explain why the Kingdom obeys you now. </a:t>
            </a:r>
          </a:p>
          <a:p>
            <a:pPr lvl="1"/>
            <a:r>
              <a:rPr lang="en-US" dirty="0"/>
              <a:t>If your previous Role was Perspective, your predictions only come true if another Perspective decides they were right when the Crossroad is resolved. Put a checkbox in front of each one to remind us they are undecided. </a:t>
            </a:r>
          </a:p>
          <a:p>
            <a:pPr lvl="1"/>
            <a:r>
              <a:rPr lang="en-US" dirty="0"/>
              <a:t>If your previous Role was Touchstone and you wrote down which side of the Crossroad the people preferred, erase it.</a:t>
            </a:r>
          </a:p>
          <a:p>
            <a:endParaRPr lang="en-US" dirty="0"/>
          </a:p>
        </p:txBody>
      </p:sp>
    </p:spTree>
    <p:extLst>
      <p:ext uri="{BB962C8B-B14F-4D97-AF65-F5344CB8AC3E}">
        <p14:creationId xmlns:p14="http://schemas.microsoft.com/office/powerpoint/2010/main" val="240777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Roles</a:t>
            </a:r>
          </a:p>
        </p:txBody>
      </p:sp>
      <p:sp>
        <p:nvSpPr>
          <p:cNvPr id="3" name="Content Placeholder 2"/>
          <p:cNvSpPr>
            <a:spLocks noGrp="1"/>
          </p:cNvSpPr>
          <p:nvPr>
            <p:ph idx="1"/>
          </p:nvPr>
        </p:nvSpPr>
        <p:spPr/>
        <p:txBody>
          <a:bodyPr/>
          <a:lstStyle/>
          <a:p>
            <a:r>
              <a:rPr lang="en-US" b="1" dirty="0"/>
              <a:t>Each player can only use one Role during a scene, reaction, or while resolving a Crossroad</a:t>
            </a:r>
            <a:r>
              <a:rPr lang="en-US" dirty="0"/>
              <a:t>. So if you already used your old Role, you cannot use your new Role yet.</a:t>
            </a:r>
          </a:p>
        </p:txBody>
      </p:sp>
    </p:spTree>
    <p:extLst>
      <p:ext uri="{BB962C8B-B14F-4D97-AF65-F5344CB8AC3E}">
        <p14:creationId xmlns:p14="http://schemas.microsoft.com/office/powerpoint/2010/main" val="4133655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Overthrowing Roles</a:t>
            </a:r>
          </a:p>
        </p:txBody>
      </p:sp>
      <p:sp>
        <p:nvSpPr>
          <p:cNvPr id="3" name="Content Placeholder 2"/>
          <p:cNvSpPr>
            <a:spLocks noGrp="1"/>
          </p:cNvSpPr>
          <p:nvPr>
            <p:ph idx="1"/>
          </p:nvPr>
        </p:nvSpPr>
        <p:spPr/>
        <p:txBody>
          <a:bodyPr>
            <a:normAutofit fontScale="85000" lnSpcReduction="10000"/>
          </a:bodyPr>
          <a:lstStyle/>
          <a:p>
            <a:r>
              <a:rPr lang="en-US" dirty="0"/>
              <a:t>If you want to stop what someone is doing with their Role, you can Overthrow them and take that Role away.</a:t>
            </a:r>
          </a:p>
          <a:p>
            <a:r>
              <a:rPr lang="en-US" dirty="0"/>
              <a:t>You can even undo what they did with their Role during this Crossroad. You can prove Perspective’s predictions are wrong, countermand Power’s orders, or show that the people do not have the attitudes Touchstone displayed. Overthrowing someone lets you reverse course and show that the Kingdom is not what they said.</a:t>
            </a:r>
          </a:p>
          <a:p>
            <a:r>
              <a:rPr lang="en-US" b="1" dirty="0"/>
              <a:t>But you can only take away someone’s Role by assuming that Role yourself</a:t>
            </a:r>
            <a:r>
              <a:rPr lang="en-US" dirty="0"/>
              <a:t>. </a:t>
            </a:r>
          </a:p>
        </p:txBody>
      </p:sp>
    </p:spTree>
    <p:extLst>
      <p:ext uri="{BB962C8B-B14F-4D97-AF65-F5344CB8AC3E}">
        <p14:creationId xmlns:p14="http://schemas.microsoft.com/office/powerpoint/2010/main" val="3529665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Overthrowing Roles</a:t>
            </a:r>
          </a:p>
        </p:txBody>
      </p:sp>
      <p:sp>
        <p:nvSpPr>
          <p:cNvPr id="3" name="Content Placeholder 2"/>
          <p:cNvSpPr>
            <a:spLocks noGrp="1"/>
          </p:cNvSpPr>
          <p:nvPr>
            <p:ph idx="1"/>
          </p:nvPr>
        </p:nvSpPr>
        <p:spPr/>
        <p:txBody>
          <a:bodyPr>
            <a:normAutofit fontScale="85000" lnSpcReduction="10000"/>
          </a:bodyPr>
          <a:lstStyle/>
          <a:p>
            <a:r>
              <a:rPr lang="en-US" dirty="0"/>
              <a:t>To Overthrow someone, follow these steps:</a:t>
            </a:r>
          </a:p>
          <a:p>
            <a:r>
              <a:rPr lang="en-US" b="1" dirty="0"/>
              <a:t>1| Match Roles</a:t>
            </a:r>
            <a:r>
              <a:rPr lang="en-US" dirty="0"/>
              <a:t>: If you don’t have the same Role as the person you are Overthrowing, you must change to it first.</a:t>
            </a:r>
          </a:p>
          <a:p>
            <a:r>
              <a:rPr lang="en-US" b="1" dirty="0"/>
              <a:t>2| </a:t>
            </a:r>
            <a:r>
              <a:rPr lang="en-US" dirty="0"/>
              <a:t>How you Overthrow someone depends on your Role:</a:t>
            </a:r>
          </a:p>
          <a:p>
            <a:pPr lvl="1"/>
            <a:r>
              <a:rPr lang="en-US" b="1" dirty="0"/>
              <a:t>To Overthrow Touchstone</a:t>
            </a:r>
            <a:r>
              <a:rPr lang="en-US" dirty="0"/>
              <a:t>, show how your attitudes differ from theirs. The people of the Kingdom are really like you, not them, after all. If you can’t say how your attitudes are different, you can’t Overthrow them.</a:t>
            </a:r>
          </a:p>
          <a:p>
            <a:pPr lvl="1"/>
            <a:r>
              <a:rPr lang="en-US" b="1" dirty="0"/>
              <a:t>To Overthrow Perspective</a:t>
            </a:r>
            <a:r>
              <a:rPr lang="en-US" dirty="0"/>
              <a:t>, tell us what they are wrong about. What truth do you see that they don’t? Cross out their predictions that you say are incorrect, unless another Perspective chooses to adopt them as their own right now. If you can’t say what they’re wrong about, you can’t Overthrow them.</a:t>
            </a:r>
          </a:p>
          <a:p>
            <a:pPr lvl="1"/>
            <a:r>
              <a:rPr lang="en-US" b="1" dirty="0"/>
              <a:t>To Overthrow Power</a:t>
            </a:r>
            <a:r>
              <a:rPr lang="en-US" dirty="0"/>
              <a:t>, show us why the Kingdom obeys you now, not them. What do you do to take away their authority? If you can’t explain why the Kingdom listens to you and not them, you can’t Overthrow them.</a:t>
            </a:r>
          </a:p>
        </p:txBody>
      </p:sp>
    </p:spTree>
    <p:extLst>
      <p:ext uri="{BB962C8B-B14F-4D97-AF65-F5344CB8AC3E}">
        <p14:creationId xmlns:p14="http://schemas.microsoft.com/office/powerpoint/2010/main" val="304736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Overthrowing Roles</a:t>
            </a:r>
          </a:p>
        </p:txBody>
      </p:sp>
      <p:sp>
        <p:nvSpPr>
          <p:cNvPr id="3" name="Content Placeholder 2"/>
          <p:cNvSpPr>
            <a:spLocks noGrp="1"/>
          </p:cNvSpPr>
          <p:nvPr>
            <p:ph idx="1"/>
          </p:nvPr>
        </p:nvSpPr>
        <p:spPr/>
        <p:txBody>
          <a:bodyPr>
            <a:normAutofit fontScale="85000" lnSpcReduction="20000"/>
          </a:bodyPr>
          <a:lstStyle/>
          <a:p>
            <a:r>
              <a:rPr lang="en-US" b="1" dirty="0"/>
              <a:t>3| Price</a:t>
            </a:r>
            <a:r>
              <a:rPr lang="en-US" dirty="0"/>
              <a:t>: One of the players not involved in the Overthrow comes up with a personal consequence or price your character pays as part of this struggle. Do you have regrets? Do people you care about disapprove or get hurt? It should be something you agree to as a player, but if it doesn’t feel like something your character cares about, it’s not a real price.</a:t>
            </a:r>
          </a:p>
          <a:p>
            <a:r>
              <a:rPr lang="en-US" b="1" dirty="0"/>
              <a:t>4| Response</a:t>
            </a:r>
            <a:r>
              <a:rPr lang="en-US" dirty="0"/>
              <a:t>: The Overthrown character immediately changes to a different Role. How does your Overthrown character feel about what happened? How have they changed? Embrace your new Role.</a:t>
            </a:r>
          </a:p>
          <a:p>
            <a:pPr lvl="1"/>
            <a:r>
              <a:rPr lang="en-US" b="1" dirty="0"/>
              <a:t>(optional) Power Resists</a:t>
            </a:r>
            <a:r>
              <a:rPr lang="en-US" dirty="0"/>
              <a:t>: If the other player has Power and wants to try to keep it, they can describe what they do to fight back and resist your Overthrow. You can then Fight-or-Fix to overcome their resistance. If you don’t or you fail, both characters keep Power.</a:t>
            </a:r>
          </a:p>
        </p:txBody>
      </p:sp>
    </p:spTree>
    <p:extLst>
      <p:ext uri="{BB962C8B-B14F-4D97-AF65-F5344CB8AC3E}">
        <p14:creationId xmlns:p14="http://schemas.microsoft.com/office/powerpoint/2010/main" val="573628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Overthrowing Roles</a:t>
            </a:r>
          </a:p>
        </p:txBody>
      </p:sp>
      <p:sp>
        <p:nvSpPr>
          <p:cNvPr id="3" name="Content Placeholder 2"/>
          <p:cNvSpPr>
            <a:spLocks noGrp="1"/>
          </p:cNvSpPr>
          <p:nvPr>
            <p:ph idx="1"/>
          </p:nvPr>
        </p:nvSpPr>
        <p:spPr/>
        <p:txBody>
          <a:bodyPr>
            <a:normAutofit fontScale="77500" lnSpcReduction="20000"/>
          </a:bodyPr>
          <a:lstStyle/>
          <a:p>
            <a:r>
              <a:rPr lang="en-US" b="1" dirty="0"/>
              <a:t>5| Crisis</a:t>
            </a:r>
            <a:r>
              <a:rPr lang="en-US" dirty="0"/>
              <a:t>: As players, how much does each of us think what just happened means trouble in the Kingdom? Everyone reveal at the same time: point one to five fingers to increase Crisis by that much, or hold your hand flat for zero. Take the second-lowest number, even if that’s zero or a tie, and check that many Crisis boxes. Discuss why you think what happened raised tensions in the Kingdom by that much.</a:t>
            </a:r>
          </a:p>
          <a:p>
            <a:endParaRPr lang="en-US" dirty="0"/>
          </a:p>
          <a:p>
            <a:r>
              <a:rPr lang="en-US" dirty="0"/>
              <a:t>If you are Overthrown, you have to wait at least a turn before switching back to that Role. And if two characters both want to Overthrow each other, the character who has had that Role for the shortest amount of time gets to Overthrow the other.</a:t>
            </a:r>
          </a:p>
        </p:txBody>
      </p:sp>
    </p:spTree>
    <p:extLst>
      <p:ext uri="{BB962C8B-B14F-4D97-AF65-F5344CB8AC3E}">
        <p14:creationId xmlns:p14="http://schemas.microsoft.com/office/powerpoint/2010/main" val="1864476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Resolve: Crossroad</a:t>
            </a:r>
          </a:p>
        </p:txBody>
      </p:sp>
      <p:sp>
        <p:nvSpPr>
          <p:cNvPr id="3" name="Content Placeholder 2"/>
          <p:cNvSpPr>
            <a:spLocks noGrp="1"/>
          </p:cNvSpPr>
          <p:nvPr>
            <p:ph idx="1"/>
          </p:nvPr>
        </p:nvSpPr>
        <p:spPr/>
        <p:txBody>
          <a:bodyPr>
            <a:normAutofit fontScale="85000" lnSpcReduction="10000"/>
          </a:bodyPr>
          <a:lstStyle/>
          <a:p>
            <a:r>
              <a:rPr lang="en-US" dirty="0"/>
              <a:t>When all the Crossroad boxes are checked, we find out what choice the Kingdom makes. A lot can happen as the Crossroad is resolved, but instead of role-playing scenes, you’ll use short narration to describe the action.</a:t>
            </a:r>
          </a:p>
          <a:p>
            <a:r>
              <a:rPr lang="en-US" dirty="0"/>
              <a:t>How and when you contribute is based on your Role. The steps are:</a:t>
            </a:r>
          </a:p>
          <a:p>
            <a:pPr lvl="1"/>
            <a:r>
              <a:rPr lang="en-US" b="1" dirty="0"/>
              <a:t>1| Review the Crossroad</a:t>
            </a:r>
            <a:endParaRPr lang="en-US" dirty="0"/>
          </a:p>
          <a:p>
            <a:pPr lvl="1"/>
            <a:r>
              <a:rPr lang="en-US" b="1" dirty="0"/>
              <a:t>2| Power: Make a decision</a:t>
            </a:r>
            <a:endParaRPr lang="en-US" dirty="0"/>
          </a:p>
          <a:p>
            <a:pPr lvl="1"/>
            <a:r>
              <a:rPr lang="en-US" b="1" dirty="0"/>
              <a:t>3| Perspective: Show the consequences</a:t>
            </a:r>
            <a:endParaRPr lang="en-US" dirty="0"/>
          </a:p>
          <a:p>
            <a:pPr lvl="1"/>
            <a:r>
              <a:rPr lang="en-US" b="1" dirty="0"/>
              <a:t>4| Touchstone: Show how you feel</a:t>
            </a:r>
            <a:endParaRPr lang="en-US" dirty="0"/>
          </a:p>
          <a:p>
            <a:pPr lvl="1"/>
            <a:r>
              <a:rPr lang="en-US" b="1" dirty="0"/>
              <a:t>5| After the Crossroad</a:t>
            </a:r>
            <a:endParaRPr lang="en-US" dirty="0"/>
          </a:p>
        </p:txBody>
      </p:sp>
    </p:spTree>
    <p:extLst>
      <p:ext uri="{BB962C8B-B14F-4D97-AF65-F5344CB8AC3E}">
        <p14:creationId xmlns:p14="http://schemas.microsoft.com/office/powerpoint/2010/main" val="346670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Review the Crossroad</a:t>
            </a:r>
          </a:p>
        </p:txBody>
      </p:sp>
      <p:sp>
        <p:nvSpPr>
          <p:cNvPr id="3" name="Content Placeholder 2"/>
          <p:cNvSpPr>
            <a:spLocks noGrp="1"/>
          </p:cNvSpPr>
          <p:nvPr>
            <p:ph idx="1"/>
          </p:nvPr>
        </p:nvSpPr>
        <p:spPr/>
        <p:txBody>
          <a:bodyPr/>
          <a:lstStyle/>
          <a:p>
            <a:r>
              <a:rPr lang="en-US" dirty="0"/>
              <a:t>Decide together if this is going to be the end of your game so you know whether you are building up to the big finish. If you decide to stop play, but you have filled all the Crisis checkboxes, also resolve the Crisis before you end your game.</a:t>
            </a:r>
          </a:p>
          <a:p>
            <a:r>
              <a:rPr lang="en-US" dirty="0"/>
              <a:t>Read aloud the Crossroad, the two choices, and all the predictions to remind everyone what’s at stake.</a:t>
            </a:r>
          </a:p>
        </p:txBody>
      </p:sp>
    </p:spTree>
    <p:extLst>
      <p:ext uri="{BB962C8B-B14F-4D97-AF65-F5344CB8AC3E}">
        <p14:creationId xmlns:p14="http://schemas.microsoft.com/office/powerpoint/2010/main" val="311380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Power, Make a Decision</a:t>
            </a:r>
          </a:p>
        </p:txBody>
      </p:sp>
      <p:sp>
        <p:nvSpPr>
          <p:cNvPr id="3" name="Content Placeholder 2"/>
          <p:cNvSpPr>
            <a:spLocks noGrp="1"/>
          </p:cNvSpPr>
          <p:nvPr>
            <p:ph idx="1"/>
          </p:nvPr>
        </p:nvSpPr>
        <p:spPr/>
        <p:txBody>
          <a:bodyPr>
            <a:normAutofit fontScale="70000" lnSpcReduction="20000"/>
          </a:bodyPr>
          <a:lstStyle/>
          <a:p>
            <a:r>
              <a:rPr lang="en-US" b="1" dirty="0"/>
              <a:t>Step 2: Power, Make A Decision</a:t>
            </a:r>
            <a:endParaRPr lang="en-US" dirty="0"/>
          </a:p>
          <a:p>
            <a:r>
              <a:rPr lang="en-US" b="1" dirty="0"/>
              <a:t>Power, which path of the Crossroad do you make the Kingdom follow? Describe how your character makes the Kingdom do it.</a:t>
            </a:r>
            <a:endParaRPr lang="en-US" dirty="0"/>
          </a:p>
          <a:p>
            <a:r>
              <a:rPr lang="en-US" dirty="0"/>
              <a:t>Each player with Power says which path they make the Kingdom choose on the Crossroad. No one else gets to vote. Describe how your character makes it happen. If you can’t explain how your character uses their Power to affect the outcome, you can’t vote.</a:t>
            </a:r>
          </a:p>
          <a:p>
            <a:r>
              <a:rPr lang="en-US" dirty="0"/>
              <a:t>Count the votes. The majority wins. If someone wants to change the outcome, they have to Fight-or-Fix to prevent Power’s decision or Overthrow them. Otherwise, the Crossroad is now decided, and there’s no going back. Circle the winning choice and cross out the other column: everything on the other side is moot.</a:t>
            </a:r>
          </a:p>
        </p:txBody>
      </p:sp>
    </p:spTree>
    <p:extLst>
      <p:ext uri="{BB962C8B-B14F-4D97-AF65-F5344CB8AC3E}">
        <p14:creationId xmlns:p14="http://schemas.microsoft.com/office/powerpoint/2010/main" val="365370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Perspective, Show the Consequences</a:t>
            </a:r>
          </a:p>
        </p:txBody>
      </p:sp>
      <p:sp>
        <p:nvSpPr>
          <p:cNvPr id="3" name="Content Placeholder 2"/>
          <p:cNvSpPr>
            <a:spLocks noGrp="1"/>
          </p:cNvSpPr>
          <p:nvPr>
            <p:ph idx="1"/>
          </p:nvPr>
        </p:nvSpPr>
        <p:spPr/>
        <p:txBody>
          <a:bodyPr>
            <a:normAutofit lnSpcReduction="10000"/>
          </a:bodyPr>
          <a:lstStyle/>
          <a:p>
            <a:r>
              <a:rPr lang="en-US" b="1" dirty="0"/>
              <a:t>Perspective, tell us whether each of your predictions on the winning side of the Crossroad comes true or not. Describe your character seeing what happens.</a:t>
            </a:r>
            <a:endParaRPr lang="en-US" dirty="0"/>
          </a:p>
          <a:p>
            <a:r>
              <a:rPr lang="en-US" dirty="0"/>
              <a:t>If someone wants to stop your predictions from coming true, they can Fight-or-Fix to prevent that outcome or Overthrow you to prove you wrong. Declare before Perspective describes what happens. Cross out any predictions that did not come true.</a:t>
            </a:r>
          </a:p>
        </p:txBody>
      </p:sp>
    </p:spTree>
    <p:extLst>
      <p:ext uri="{BB962C8B-B14F-4D97-AF65-F5344CB8AC3E}">
        <p14:creationId xmlns:p14="http://schemas.microsoft.com/office/powerpoint/2010/main" val="123233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E98D-412D-493D-B601-070245860914}"/>
              </a:ext>
            </a:extLst>
          </p:cNvPr>
          <p:cNvSpPr>
            <a:spLocks noGrp="1"/>
          </p:cNvSpPr>
          <p:nvPr>
            <p:ph type="title"/>
          </p:nvPr>
        </p:nvSpPr>
        <p:spPr/>
        <p:txBody>
          <a:bodyPr/>
          <a:lstStyle/>
          <a:p>
            <a:r>
              <a:rPr lang="en-US" dirty="0"/>
              <a:t>The Crossroads</a:t>
            </a:r>
          </a:p>
        </p:txBody>
      </p:sp>
      <p:sp>
        <p:nvSpPr>
          <p:cNvPr id="3" name="Content Placeholder 2">
            <a:extLst>
              <a:ext uri="{FF2B5EF4-FFF2-40B4-BE49-F238E27FC236}">
                <a16:creationId xmlns:a16="http://schemas.microsoft.com/office/drawing/2014/main" id="{0454E06B-4CF5-4C6D-B9D1-22804B2934D9}"/>
              </a:ext>
            </a:extLst>
          </p:cNvPr>
          <p:cNvSpPr>
            <a:spLocks noGrp="1"/>
          </p:cNvSpPr>
          <p:nvPr>
            <p:ph idx="1"/>
          </p:nvPr>
        </p:nvSpPr>
        <p:spPr>
          <a:xfrm>
            <a:off x="1339286" y="1521976"/>
            <a:ext cx="8946541" cy="4195481"/>
          </a:xfrm>
        </p:spPr>
        <p:txBody>
          <a:bodyPr/>
          <a:lstStyle/>
          <a:p>
            <a:r>
              <a:rPr lang="en-US" dirty="0"/>
              <a:t>This is the final crossroad. Your question should be about an end-game level plan that could potentially achieve all of your faction’s goals.</a:t>
            </a:r>
          </a:p>
          <a:p>
            <a:r>
              <a:rPr lang="en-US" dirty="0"/>
              <a:t>If necessary, your crossroads could be “Will we X or Y” instead of a yes/no question.</a:t>
            </a:r>
          </a:p>
        </p:txBody>
      </p:sp>
      <p:pic>
        <p:nvPicPr>
          <p:cNvPr id="4" name="Picture 3">
            <a:extLst>
              <a:ext uri="{FF2B5EF4-FFF2-40B4-BE49-F238E27FC236}">
                <a16:creationId xmlns:a16="http://schemas.microsoft.com/office/drawing/2014/main" id="{782EE590-F8AB-4F26-90DD-123879FA3ABE}"/>
              </a:ext>
            </a:extLst>
          </p:cNvPr>
          <p:cNvPicPr>
            <a:picLocks noChangeAspect="1"/>
          </p:cNvPicPr>
          <p:nvPr/>
        </p:nvPicPr>
        <p:blipFill>
          <a:blip r:embed="rId2"/>
          <a:stretch>
            <a:fillRect/>
          </a:stretch>
        </p:blipFill>
        <p:spPr>
          <a:xfrm>
            <a:off x="8664771" y="4376057"/>
            <a:ext cx="3242112" cy="2253776"/>
          </a:xfrm>
          <a:prstGeom prst="rect">
            <a:avLst/>
          </a:prstGeom>
        </p:spPr>
      </p:pic>
    </p:spTree>
    <p:extLst>
      <p:ext uri="{BB962C8B-B14F-4D97-AF65-F5344CB8AC3E}">
        <p14:creationId xmlns:p14="http://schemas.microsoft.com/office/powerpoint/2010/main" val="218586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Touchstone, Show How You Feel</a:t>
            </a:r>
          </a:p>
        </p:txBody>
      </p:sp>
      <p:sp>
        <p:nvSpPr>
          <p:cNvPr id="3" name="Content Placeholder 2"/>
          <p:cNvSpPr>
            <a:spLocks noGrp="1"/>
          </p:cNvSpPr>
          <p:nvPr>
            <p:ph idx="1"/>
          </p:nvPr>
        </p:nvSpPr>
        <p:spPr/>
        <p:txBody>
          <a:bodyPr>
            <a:normAutofit fontScale="77500" lnSpcReduction="20000"/>
          </a:bodyPr>
          <a:lstStyle/>
          <a:p>
            <a:r>
              <a:rPr lang="en-US" b="1" dirty="0"/>
              <a:t>Touchstone, tell us how your character feels about everything that happened: that’s how the people of the Kingdom feel too. Describe your character seeing how the people react, then check or uncheck up to two Crisis boxes to reflect that.</a:t>
            </a:r>
            <a:endParaRPr lang="en-US" dirty="0"/>
          </a:p>
          <a:p>
            <a:r>
              <a:rPr lang="en-US" dirty="0"/>
              <a:t>If there’s more than one Touchstone, add up the total Crisis boxes they would check or uncheck during this step before changing any.</a:t>
            </a:r>
          </a:p>
          <a:p>
            <a:r>
              <a:rPr lang="en-US" dirty="0"/>
              <a:t>If someone wants to stop the people from feeling the way you do (or changing Crisis), they have to Fight-or-Fix to persuade the people or Overthrow you to show that your attitudes don’t represent the people after all. Remember, you cannot change Roles once you’ve used your Role, so if you voted as Power or made decisions about predictions as Perspective, you cannot change to Touchstone.</a:t>
            </a:r>
          </a:p>
        </p:txBody>
      </p:sp>
    </p:spTree>
    <p:extLst>
      <p:ext uri="{BB962C8B-B14F-4D97-AF65-F5344CB8AC3E}">
        <p14:creationId xmlns:p14="http://schemas.microsoft.com/office/powerpoint/2010/main" val="3462761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After the Crossroad</a:t>
            </a:r>
          </a:p>
        </p:txBody>
      </p:sp>
      <p:sp>
        <p:nvSpPr>
          <p:cNvPr id="3" name="Content Placeholder 2"/>
          <p:cNvSpPr>
            <a:spLocks noGrp="1"/>
          </p:cNvSpPr>
          <p:nvPr>
            <p:ph idx="1"/>
          </p:nvPr>
        </p:nvSpPr>
        <p:spPr/>
        <p:txBody>
          <a:bodyPr/>
          <a:lstStyle/>
          <a:p>
            <a:r>
              <a:rPr lang="en-US" dirty="0"/>
              <a:t>The Crossroad is now finished. </a:t>
            </a:r>
            <a:r>
              <a:rPr lang="en-US" b="1" dirty="0"/>
              <a:t>If all the Crisis boxes are checked, resolve the Crisis now</a:t>
            </a:r>
            <a:r>
              <a:rPr lang="en-US" dirty="0"/>
              <a:t>. </a:t>
            </a:r>
          </a:p>
        </p:txBody>
      </p:sp>
    </p:spTree>
    <p:extLst>
      <p:ext uri="{BB962C8B-B14F-4D97-AF65-F5344CB8AC3E}">
        <p14:creationId xmlns:p14="http://schemas.microsoft.com/office/powerpoint/2010/main" val="242215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Resolve: Crisis</a:t>
            </a:r>
          </a:p>
        </p:txBody>
      </p:sp>
      <p:sp>
        <p:nvSpPr>
          <p:cNvPr id="3" name="Content Placeholder 2"/>
          <p:cNvSpPr>
            <a:spLocks noGrp="1"/>
          </p:cNvSpPr>
          <p:nvPr>
            <p:ph idx="1"/>
          </p:nvPr>
        </p:nvSpPr>
        <p:spPr/>
        <p:txBody>
          <a:bodyPr>
            <a:normAutofit fontScale="85000" lnSpcReduction="20000"/>
          </a:bodyPr>
          <a:lstStyle/>
          <a:p>
            <a:r>
              <a:rPr lang="en-US" dirty="0"/>
              <a:t>When all the Crisis boxes are checked, we reach a critical moment and see if the Kingdom survives or falls. Our characters share the Kingdom’s fate. If it falls, we fall with it.</a:t>
            </a:r>
          </a:p>
          <a:p>
            <a:r>
              <a:rPr lang="en-US" dirty="0"/>
              <a:t>To see how the Crisis unfolds, each player will describe what they see happening and what their character does to save or destroy the Kingdom. We’ll use short narration instead of full scenes, the same as resolving a Crossroad. What you describe may influence whether your fellow players think the Kingdom should survive.</a:t>
            </a:r>
          </a:p>
          <a:p>
            <a:r>
              <a:rPr lang="en-US" dirty="0"/>
              <a:t>During the Crisis, we don’t use Roles at all: we’re all on equal footing. Every player contributes during each step, one at a time, in any order. </a:t>
            </a:r>
          </a:p>
        </p:txBody>
      </p:sp>
    </p:spTree>
    <p:extLst>
      <p:ext uri="{BB962C8B-B14F-4D97-AF65-F5344CB8AC3E}">
        <p14:creationId xmlns:p14="http://schemas.microsoft.com/office/powerpoint/2010/main" val="4070488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Show the Crisis</a:t>
            </a:r>
          </a:p>
        </p:txBody>
      </p:sp>
      <p:sp>
        <p:nvSpPr>
          <p:cNvPr id="3" name="Content Placeholder 2"/>
          <p:cNvSpPr>
            <a:spLocks noGrp="1"/>
          </p:cNvSpPr>
          <p:nvPr>
            <p:ph idx="1"/>
          </p:nvPr>
        </p:nvSpPr>
        <p:spPr/>
        <p:txBody>
          <a:bodyPr/>
          <a:lstStyle/>
          <a:p>
            <a:r>
              <a:rPr lang="en-US" dirty="0"/>
              <a:t>Each player gives a short description of a specific incident to show how the Crisis is unfolding and threatening the Kingdom. Don’t include any of our characters in these vignettes: we’ll see what they do later.</a:t>
            </a:r>
          </a:p>
        </p:txBody>
      </p:sp>
    </p:spTree>
    <p:extLst>
      <p:ext uri="{BB962C8B-B14F-4D97-AF65-F5344CB8AC3E}">
        <p14:creationId xmlns:p14="http://schemas.microsoft.com/office/powerpoint/2010/main" val="3107948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What Do You Do?</a:t>
            </a:r>
          </a:p>
        </p:txBody>
      </p:sp>
      <p:sp>
        <p:nvSpPr>
          <p:cNvPr id="3" name="Content Placeholder 2"/>
          <p:cNvSpPr>
            <a:spLocks noGrp="1"/>
          </p:cNvSpPr>
          <p:nvPr>
            <p:ph idx="1"/>
          </p:nvPr>
        </p:nvSpPr>
        <p:spPr/>
        <p:txBody>
          <a:bodyPr>
            <a:normAutofit fontScale="77500" lnSpcReduction="20000"/>
          </a:bodyPr>
          <a:lstStyle/>
          <a:p>
            <a:r>
              <a:rPr lang="en-US" dirty="0"/>
              <a:t>Take turns describing what your main character does (or doesn’t do) in the Crisis. You can try to save the Kingdom, destroy it, or save your own skin and flee. Say where you are and what you do.</a:t>
            </a:r>
          </a:p>
          <a:p>
            <a:r>
              <a:rPr lang="en-US" dirty="0"/>
              <a:t>Our characters will share the Kingdom’s fate, but </a:t>
            </a:r>
            <a:r>
              <a:rPr lang="en-US" b="1" dirty="0"/>
              <a:t>if you want to save yourself, show your character giving up on the Kingdom and fleeing</a:t>
            </a:r>
            <a:r>
              <a:rPr lang="en-US" dirty="0"/>
              <a:t>. Abandoning the Kingdom always weakens it: you automatically vote for the Kingdom to fall in the next step. If you escape, but the Kingdom survives, you’ll make a new character and continue playing. If another character wants to prevent you from escaping, they can Fight-or-Fix to stop you. If your escape is foiled, your vote is still thumbs-down, and you share the fate of the Kingdom.</a:t>
            </a:r>
          </a:p>
        </p:txBody>
      </p:sp>
    </p:spTree>
    <p:extLst>
      <p:ext uri="{BB962C8B-B14F-4D97-AF65-F5344CB8AC3E}">
        <p14:creationId xmlns:p14="http://schemas.microsoft.com/office/powerpoint/2010/main" val="147747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Outcome</a:t>
            </a:r>
          </a:p>
        </p:txBody>
      </p:sp>
      <p:sp>
        <p:nvSpPr>
          <p:cNvPr id="3" name="Content Placeholder 2"/>
          <p:cNvSpPr>
            <a:spLocks noGrp="1"/>
          </p:cNvSpPr>
          <p:nvPr>
            <p:ph idx="1"/>
          </p:nvPr>
        </p:nvSpPr>
        <p:spPr/>
        <p:txBody>
          <a:bodyPr>
            <a:normAutofit fontScale="62500" lnSpcReduction="20000"/>
          </a:bodyPr>
          <a:lstStyle/>
          <a:p>
            <a:r>
              <a:rPr lang="en-US" dirty="0"/>
              <a:t>Based on what they’ve heard, each player decides whether they think the Kingdom should survive. Decide as a player, not your character.</a:t>
            </a:r>
          </a:p>
          <a:p>
            <a:r>
              <a:rPr lang="en-US" dirty="0"/>
              <a:t>Everyone votes simultaneously: thumbs-up if you think the Kingdom should survive, thumbs-down if you think it should fall, hand flat if you’re neutral. If your character abandoned the Kingdom, you must vote thumbs-down. Add up the results, one for each thumbs-up, minus one for each thumbs-down. </a:t>
            </a:r>
          </a:p>
          <a:p>
            <a:pPr lvl="1"/>
            <a:r>
              <a:rPr lang="en-US" dirty="0"/>
              <a:t>If the result is positive, the Kingdom survives. </a:t>
            </a:r>
          </a:p>
          <a:p>
            <a:pPr lvl="1"/>
            <a:r>
              <a:rPr lang="en-US" dirty="0"/>
              <a:t>If the result is negative, the Kingdom is destroyed. </a:t>
            </a:r>
          </a:p>
          <a:p>
            <a:pPr lvl="1"/>
            <a:r>
              <a:rPr lang="en-US" dirty="0"/>
              <a:t>If the result is zero, the Crisis calms for now but has not really been resolved. It could flare back up soon. Uncheck two Crisis boxes.</a:t>
            </a:r>
          </a:p>
          <a:p>
            <a:r>
              <a:rPr lang="en-US"/>
              <a:t>Describe </a:t>
            </a:r>
            <a:r>
              <a:rPr lang="en-US" dirty="0"/>
              <a:t>the outcome of the Crisis together based on that result. If the Kingdom was destroyed, decide if something new might arise in its place or if only a smoking crater remains. Each player may describe what happens to their character in the aftermath. Remember: if you did not escape, your fate is tied to the Kingdom.</a:t>
            </a:r>
          </a:p>
        </p:txBody>
      </p:sp>
    </p:spTree>
    <p:extLst>
      <p:ext uri="{BB962C8B-B14F-4D97-AF65-F5344CB8AC3E}">
        <p14:creationId xmlns:p14="http://schemas.microsoft.com/office/powerpoint/2010/main" val="95807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a:t>
            </a:r>
          </a:p>
        </p:txBody>
      </p:sp>
      <p:sp>
        <p:nvSpPr>
          <p:cNvPr id="3" name="Content Placeholder 2"/>
          <p:cNvSpPr>
            <a:spLocks noGrp="1"/>
          </p:cNvSpPr>
          <p:nvPr>
            <p:ph idx="1"/>
          </p:nvPr>
        </p:nvSpPr>
        <p:spPr/>
        <p:txBody>
          <a:bodyPr/>
          <a:lstStyle/>
          <a:p>
            <a:r>
              <a:rPr lang="en-US" dirty="0"/>
              <a:t>You can play as either your “</a:t>
            </a:r>
            <a:r>
              <a:rPr lang="en-US" dirty="0" err="1"/>
              <a:t>Ludisona</a:t>
            </a:r>
            <a:r>
              <a:rPr lang="en-US" dirty="0"/>
              <a:t>,” or another character aligned with your faction.</a:t>
            </a:r>
          </a:p>
          <a:p>
            <a:r>
              <a:rPr lang="en-US" dirty="0"/>
              <a:t>You will also have one minor character under your control</a:t>
            </a:r>
          </a:p>
        </p:txBody>
      </p:sp>
    </p:spTree>
    <p:extLst>
      <p:ext uri="{BB962C8B-B14F-4D97-AF65-F5344CB8AC3E}">
        <p14:creationId xmlns:p14="http://schemas.microsoft.com/office/powerpoint/2010/main" val="314785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 Role</a:t>
            </a:r>
          </a:p>
        </p:txBody>
      </p:sp>
      <p:sp>
        <p:nvSpPr>
          <p:cNvPr id="3" name="Content Placeholder 2"/>
          <p:cNvSpPr>
            <a:spLocks noGrp="1"/>
          </p:cNvSpPr>
          <p:nvPr>
            <p:ph idx="1"/>
          </p:nvPr>
        </p:nvSpPr>
        <p:spPr>
          <a:xfrm>
            <a:off x="1103312" y="1459150"/>
            <a:ext cx="8946541" cy="4789250"/>
          </a:xfrm>
        </p:spPr>
        <p:txBody>
          <a:bodyPr>
            <a:normAutofit fontScale="70000" lnSpcReduction="20000"/>
          </a:bodyPr>
          <a:lstStyle/>
          <a:p>
            <a:pPr marL="0" indent="0">
              <a:buNone/>
            </a:pPr>
            <a:r>
              <a:rPr lang="en-US" dirty="0"/>
              <a:t>There are three Roles that describe a character’s place in the Faction. Each player should pick one as the starting point for their character. Your Role is a critical part of the game, but you can switch later on, so don’t worry about being stuck.</a:t>
            </a:r>
          </a:p>
          <a:p>
            <a:r>
              <a:rPr lang="en-US" b="1" dirty="0"/>
              <a:t>Power</a:t>
            </a:r>
            <a:r>
              <a:rPr lang="en-US" dirty="0"/>
              <a:t>: You have authority over the Kingdom. You decide what the Kingdom does and what it doesn’t do.</a:t>
            </a:r>
          </a:p>
          <a:p>
            <a:r>
              <a:rPr lang="en-US" b="1" dirty="0"/>
              <a:t>Perspective</a:t>
            </a:r>
            <a:r>
              <a:rPr lang="en-US" dirty="0"/>
              <a:t>: You understand the Kingdom, both its merits and flaws. You can foresee the consequences of the decisions the Kingdom makes.</a:t>
            </a:r>
          </a:p>
          <a:p>
            <a:r>
              <a:rPr lang="en-US" b="1" dirty="0"/>
              <a:t>Touchstone</a:t>
            </a:r>
            <a:r>
              <a:rPr lang="en-US" dirty="0"/>
              <a:t>: You reflect the desires of the people of the Kingdom. Your attitudes show us what the populace wants and how they are reacting to what is happening.</a:t>
            </a:r>
          </a:p>
          <a:p>
            <a:pPr marL="0" indent="0">
              <a:buNone/>
            </a:pPr>
            <a:r>
              <a:rPr lang="en-US" dirty="0"/>
              <a:t>More than one person can have the same Role, and some Roles might not be taken at all. Circle your Role on your sheet.</a:t>
            </a:r>
          </a:p>
        </p:txBody>
      </p:sp>
    </p:spTree>
    <p:extLst>
      <p:ext uri="{BB962C8B-B14F-4D97-AF65-F5344CB8AC3E}">
        <p14:creationId xmlns:p14="http://schemas.microsoft.com/office/powerpoint/2010/main" val="116456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 Description and Locations</a:t>
            </a:r>
          </a:p>
        </p:txBody>
      </p:sp>
      <p:sp>
        <p:nvSpPr>
          <p:cNvPr id="3" name="Content Placeholder 2"/>
          <p:cNvSpPr>
            <a:spLocks noGrp="1"/>
          </p:cNvSpPr>
          <p:nvPr>
            <p:ph idx="1"/>
          </p:nvPr>
        </p:nvSpPr>
        <p:spPr/>
        <p:txBody>
          <a:bodyPr>
            <a:normAutofit fontScale="92500" lnSpcReduction="10000"/>
          </a:bodyPr>
          <a:lstStyle/>
          <a:p>
            <a:r>
              <a:rPr lang="en-US" dirty="0"/>
              <a:t>Under your character name, write a sentence or two description of your character (e.g., zealous weapons specialist, </a:t>
            </a:r>
            <a:r>
              <a:rPr lang="en-US" dirty="0" err="1"/>
              <a:t>Ludipo</a:t>
            </a:r>
            <a:r>
              <a:rPr lang="en-US" dirty="0"/>
              <a:t> captain, etc.)</a:t>
            </a:r>
          </a:p>
          <a:p>
            <a:r>
              <a:rPr lang="en-US" dirty="0"/>
              <a:t>Look at the list of locations and </a:t>
            </a:r>
            <a:r>
              <a:rPr lang="en-US" b="1" dirty="0"/>
              <a:t>pick two places where your character would be found</a:t>
            </a:r>
            <a:r>
              <a:rPr lang="en-US" dirty="0"/>
              <a:t>. Say what you do in these locations or why you picked them. You are telling the other players that these are good places to have a scene with your character.</a:t>
            </a:r>
          </a:p>
          <a:p>
            <a:pPr lvl="1"/>
            <a:r>
              <a:rPr lang="en-US" dirty="0"/>
              <a:t>You can add a new place if you don’t feel like an existing one fits</a:t>
            </a:r>
          </a:p>
          <a:p>
            <a:endParaRPr lang="en-US" dirty="0"/>
          </a:p>
        </p:txBody>
      </p:sp>
    </p:spTree>
    <p:extLst>
      <p:ext uri="{BB962C8B-B14F-4D97-AF65-F5344CB8AC3E}">
        <p14:creationId xmlns:p14="http://schemas.microsoft.com/office/powerpoint/2010/main" val="168459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 Bonds</a:t>
            </a:r>
          </a:p>
        </p:txBody>
      </p:sp>
      <p:sp>
        <p:nvSpPr>
          <p:cNvPr id="3" name="Content Placeholder 2"/>
          <p:cNvSpPr>
            <a:spLocks noGrp="1"/>
          </p:cNvSpPr>
          <p:nvPr>
            <p:ph idx="1"/>
          </p:nvPr>
        </p:nvSpPr>
        <p:spPr/>
        <p:txBody>
          <a:bodyPr>
            <a:normAutofit fontScale="85000" lnSpcReduction="10000"/>
          </a:bodyPr>
          <a:lstStyle/>
          <a:p>
            <a:r>
              <a:rPr lang="en-US" dirty="0"/>
              <a:t>Describe your connection to the character to your left. </a:t>
            </a:r>
            <a:r>
              <a:rPr lang="en-US" b="1" dirty="0"/>
              <a:t>Say what you need from them and what makes the relationship difficult</a:t>
            </a:r>
            <a:r>
              <a:rPr lang="en-US" dirty="0"/>
              <a:t>. Discuss it with the other player to make sure it works for them.</a:t>
            </a:r>
          </a:p>
          <a:p>
            <a:r>
              <a:rPr lang="en-US" dirty="0"/>
              <a:t>Your bond could be personal or related to your duties in the Kingdom. It could be friendly, or it could put you at odds, but even the best relationship must include some tension or trouble.</a:t>
            </a:r>
          </a:p>
          <a:p>
            <a:endParaRPr lang="en-US" dirty="0"/>
          </a:p>
          <a:p>
            <a:r>
              <a:rPr lang="en-US" dirty="0"/>
              <a:t>Now that you’ve finished your main character, if a different Role seems like a better fit, you can switch right now. </a:t>
            </a:r>
          </a:p>
        </p:txBody>
      </p:sp>
    </p:spTree>
    <p:extLst>
      <p:ext uri="{BB962C8B-B14F-4D97-AF65-F5344CB8AC3E}">
        <p14:creationId xmlns:p14="http://schemas.microsoft.com/office/powerpoint/2010/main" val="175518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 Minor Character</a:t>
            </a:r>
          </a:p>
        </p:txBody>
      </p:sp>
      <p:sp>
        <p:nvSpPr>
          <p:cNvPr id="3" name="Content Placeholder 2"/>
          <p:cNvSpPr>
            <a:spLocks noGrp="1"/>
          </p:cNvSpPr>
          <p:nvPr>
            <p:ph idx="1"/>
          </p:nvPr>
        </p:nvSpPr>
        <p:spPr/>
        <p:txBody>
          <a:bodyPr>
            <a:normAutofit fontScale="85000" lnSpcReduction="20000"/>
          </a:bodyPr>
          <a:lstStyle/>
          <a:p>
            <a:r>
              <a:rPr lang="en-US" dirty="0"/>
              <a:t>Each player also makes a minor character to help flesh out the Kingdom. </a:t>
            </a:r>
            <a:r>
              <a:rPr lang="en-US" b="1" dirty="0"/>
              <a:t>Take an idea from the list and give them a name and brief description</a:t>
            </a:r>
            <a:r>
              <a:rPr lang="en-US" dirty="0"/>
              <a:t>. That’s all you need. Fold an index card into a tent and write the name and character concept on both sides.</a:t>
            </a:r>
          </a:p>
          <a:p>
            <a:r>
              <a:rPr lang="en-US" dirty="0"/>
              <a:t>Minor characters must be part of the Kingdom, just like main characters, but they do not have Roles and have none of the special authority that the rules give to main characters. They might be very important people in the Kingdom, but they will not be the center of our story or the key decision-makers.</a:t>
            </a:r>
          </a:p>
          <a:p>
            <a:r>
              <a:rPr lang="en-US" dirty="0"/>
              <a:t>Try to create someone who would interact with other main characters more than your own to avoid talking to yourself. </a:t>
            </a:r>
          </a:p>
        </p:txBody>
      </p:sp>
    </p:spTree>
    <p:extLst>
      <p:ext uri="{BB962C8B-B14F-4D97-AF65-F5344CB8AC3E}">
        <p14:creationId xmlns:p14="http://schemas.microsoft.com/office/powerpoint/2010/main" val="132566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Kingdom Basics	</a:t>
            </a:r>
          </a:p>
        </p:txBody>
      </p:sp>
      <p:sp>
        <p:nvSpPr>
          <p:cNvPr id="3" name="Content Placeholder 2"/>
          <p:cNvSpPr>
            <a:spLocks noGrp="1"/>
          </p:cNvSpPr>
          <p:nvPr>
            <p:ph idx="1"/>
          </p:nvPr>
        </p:nvSpPr>
        <p:spPr/>
        <p:txBody>
          <a:bodyPr/>
          <a:lstStyle/>
          <a:p>
            <a:r>
              <a:rPr lang="en-US" b="1" dirty="0"/>
              <a:t>Before we decide which path the Kingdom takes</a:t>
            </a:r>
            <a:r>
              <a:rPr lang="en-US" dirty="0"/>
              <a:t>, we’ll play scenes to learn more about the situation and what our characters think and do about it. </a:t>
            </a:r>
          </a:p>
          <a:p>
            <a:r>
              <a:rPr lang="en-US" dirty="0"/>
              <a:t>Scenes are short narratives; they cannot decide the crossroads, but could be just about anything else</a:t>
            </a:r>
          </a:p>
        </p:txBody>
      </p:sp>
    </p:spTree>
    <p:extLst>
      <p:ext uri="{BB962C8B-B14F-4D97-AF65-F5344CB8AC3E}">
        <p14:creationId xmlns:p14="http://schemas.microsoft.com/office/powerpoint/2010/main" val="3696332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eme1" id="{BE6D6E77-6E2C-43C9-83E7-2B1AD386C728}" vid="{53776A6F-3C58-406C-81B0-A56966E5E81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10997</TotalTime>
  <Words>3694</Words>
  <Application>Microsoft Office PowerPoint</Application>
  <PresentationFormat>Widescreen</PresentationFormat>
  <Paragraphs>150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Calisto MT</vt:lpstr>
      <vt:lpstr>Times New Roman</vt:lpstr>
      <vt:lpstr>Cambria</vt:lpstr>
      <vt:lpstr>Century Gothic</vt:lpstr>
      <vt:lpstr>Calibri</vt:lpstr>
      <vt:lpstr>Arial</vt:lpstr>
      <vt:lpstr>Wingdings 2</vt:lpstr>
      <vt:lpstr>Theme1</vt:lpstr>
      <vt:lpstr>History and Culture of Games: Act III Finale</vt:lpstr>
      <vt:lpstr>The Crossroads</vt:lpstr>
      <vt:lpstr>The Crossroads</vt:lpstr>
      <vt:lpstr>Characters</vt:lpstr>
      <vt:lpstr>Characters: Role</vt:lpstr>
      <vt:lpstr>Characters: Description and Locations</vt:lpstr>
      <vt:lpstr>Characters: Bonds</vt:lpstr>
      <vt:lpstr>Characters: Minor Character</vt:lpstr>
      <vt:lpstr>Kingdom Basics </vt:lpstr>
      <vt:lpstr>Kingdom Basics: Roles</vt:lpstr>
      <vt:lpstr>Kingdom Basics: Role changes</vt:lpstr>
      <vt:lpstr>Your Turn</vt:lpstr>
      <vt:lpstr>Scene Setup</vt:lpstr>
      <vt:lpstr>Playing the Scene</vt:lpstr>
      <vt:lpstr>Check a box</vt:lpstr>
      <vt:lpstr>Reactions</vt:lpstr>
      <vt:lpstr>Second Scene</vt:lpstr>
      <vt:lpstr>Fight-or-fix</vt:lpstr>
      <vt:lpstr>Fight-or-fix</vt:lpstr>
      <vt:lpstr>Changing Roles</vt:lpstr>
      <vt:lpstr>Changing Roles</vt:lpstr>
      <vt:lpstr>Overthrowing Roles</vt:lpstr>
      <vt:lpstr>Overthrowing Roles</vt:lpstr>
      <vt:lpstr>Overthrowing Roles</vt:lpstr>
      <vt:lpstr>Overthrowing Roles</vt:lpstr>
      <vt:lpstr>Resolve: Crossroad</vt:lpstr>
      <vt:lpstr>Step 1: Review the Crossroad</vt:lpstr>
      <vt:lpstr>Step 2: Power, Make a Decision</vt:lpstr>
      <vt:lpstr>Step 3: Perspective, Show the Consequences</vt:lpstr>
      <vt:lpstr>Step 4: Touchstone, Show How You Feel</vt:lpstr>
      <vt:lpstr>Step 5: After the Crossroad</vt:lpstr>
      <vt:lpstr>Resolve: Crisis</vt:lpstr>
      <vt:lpstr>Step 1: Show the Crisis</vt:lpstr>
      <vt:lpstr>Step 2: What Do You Do?</vt:lpstr>
      <vt:lpstr>Step 3: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and Culture of Games: Power and Identity</dc:title>
  <dc:creator>Mizer, Nicholas J.</dc:creator>
  <cp:lastModifiedBy>מיכאל זהבי</cp:lastModifiedBy>
  <cp:revision>55</cp:revision>
  <dcterms:created xsi:type="dcterms:W3CDTF">2019-09-10T13:40:37Z</dcterms:created>
  <dcterms:modified xsi:type="dcterms:W3CDTF">2024-06-23T19:19:58Z</dcterms:modified>
</cp:coreProperties>
</file>