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Yudi Sanefugi" initials="GYS" lastIdx="2" clrIdx="0">
    <p:extLst>
      <p:ext uri="{19B8F6BF-5375-455C-9EA6-DF929625EA0E}">
        <p15:presenceInfo xmlns:p15="http://schemas.microsoft.com/office/powerpoint/2012/main" xmlns="" userId="abd8702171da7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0" autoAdjust="0"/>
  </p:normalViewPr>
  <p:slideViewPr>
    <p:cSldViewPr snapToGrid="0" snapToObjects="1">
      <p:cViewPr>
        <p:scale>
          <a:sx n="33" d="100"/>
          <a:sy n="33" d="100"/>
        </p:scale>
        <p:origin x="-1152" y="2916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E566-459B-4291-8411-523B07E86832}" type="datetimeFigureOut">
              <a:rPr lang="pt-BR" smtClean="0"/>
              <a:pPr/>
              <a:t>05/10/2018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2D4B-F85A-418E-9ABC-FF2F4D86E2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pt-BR" sz="1200" dirty="0"/>
              <a:t>Os projetos serão apresentados no formato de pôster). Os pôsteres devem medir 59,4 cm de largura por 84,1 cm de altura. Os pôsteres deverão ser impressos em uma folha A1. </a:t>
            </a:r>
          </a:p>
          <a:p>
            <a:pPr lvl="0" algn="just"/>
            <a:r>
              <a:rPr lang="pt-BR" sz="1200" dirty="0"/>
              <a:t>Esta sugestão de </a:t>
            </a:r>
            <a:r>
              <a:rPr lang="pt-BR" sz="1200" i="1" dirty="0"/>
              <a:t>layout, </a:t>
            </a:r>
            <a:r>
              <a:rPr lang="pt-BR" sz="1200" dirty="0"/>
              <a:t>apresentada neste </a:t>
            </a:r>
            <a:r>
              <a:rPr lang="pt-BR" sz="1200" i="1" dirty="0" err="1"/>
              <a:t>template</a:t>
            </a:r>
            <a:r>
              <a:rPr lang="pt-BR" sz="1200" i="1" dirty="0"/>
              <a:t>, </a:t>
            </a:r>
            <a:r>
              <a:rPr lang="pt-BR" sz="1200" dirty="0"/>
              <a:t>poderá ser alterado pelo aluno/equipe caso julguem necessário. </a:t>
            </a:r>
          </a:p>
          <a:p>
            <a:pPr lvl="0" algn="just"/>
            <a:r>
              <a:rPr lang="pt-BR" sz="1200" dirty="0"/>
              <a:t>ATENÇÃO: O pôster deverá ter o </a:t>
            </a:r>
            <a:r>
              <a:rPr lang="pt-BR" sz="1200" i="1" dirty="0"/>
              <a:t>QRCODE</a:t>
            </a:r>
            <a:r>
              <a:rPr lang="pt-BR" sz="1200" dirty="0"/>
              <a:t> e </a:t>
            </a:r>
            <a:r>
              <a:rPr lang="pt-BR" sz="1200" i="1" dirty="0"/>
              <a:t>ID </a:t>
            </a:r>
            <a:r>
              <a:rPr lang="pt-BR" sz="1200" dirty="0"/>
              <a:t>(numeração) fornecido para o aluno/equipe no ato na inscrição. Lembrando, que na inscrição já será informada a data e horário de apresentação e local será divulgado em breve.</a:t>
            </a:r>
          </a:p>
          <a:p>
            <a:pPr algn="just"/>
            <a:r>
              <a:rPr lang="pt-BR" sz="1200" b="1" dirty="0"/>
              <a:t>Caso o aluno/equipe não compareçam na data e horário selecionado no ato da inscrição, o projeto será desclassificado.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82D4B-F85A-418E-9ABC-FF2F4D86E2E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939-template_A4_profissionalizan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" y="48989"/>
            <a:ext cx="21370124" cy="302752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84774" y="2453417"/>
            <a:ext cx="7066710" cy="11332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0134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Arabic"/>
              <a:cs typeface="Myriad Arab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6378" y="3921289"/>
            <a:ext cx="5680008" cy="10000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en-US" sz="48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-13786" y="10089117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2" y="5692589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yriad Arabic"/>
                <a:cs typeface="Myriad Arabic"/>
              </a:rPr>
              <a:t>Código e suas linguagens</a:t>
            </a:r>
            <a:endParaRPr lang="en-US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4" name="CaixaDeTexto 37"/>
          <p:cNvSpPr txBox="1"/>
          <p:nvPr/>
        </p:nvSpPr>
        <p:spPr>
          <a:xfrm>
            <a:off x="650479" y="10052067"/>
            <a:ext cx="953878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1 - Introdução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Linguagens de programação, por que existem tantas? Quais são as diferenças? Durante a evolução computacional, programar sempre foi essencial, seja ela física, como válvulas ou cartão perfurado ou virtualmente pela própria máquina.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	Cada linguagem de programação tem um </a:t>
            </a:r>
            <a:r>
              <a:rPr lang="pt-BR" sz="2800" b="1" dirty="0"/>
              <a:t>paradigma de programação</a:t>
            </a:r>
            <a:r>
              <a:rPr lang="pt-BR" sz="2800" dirty="0"/>
              <a:t> que fornece (e determina) a visão que o programador possui sobre a estruturação e execução do programa. Por exemplo: Na programação orientada a objetos, os programadores podem abstrair um programa como uma coleção de objetos que interagem entre si, enquanto em programação funcional os programadores abstraem o programa como uma sequência de funções executadas de modo empilhado.</a:t>
            </a:r>
          </a:p>
          <a:p>
            <a:pPr lvl="0" algn="just"/>
            <a:endParaRPr lang="pt-BR" sz="2800" dirty="0"/>
          </a:p>
        </p:txBody>
      </p:sp>
      <p:sp>
        <p:nvSpPr>
          <p:cNvPr id="18" name="CaixaDeTexto 37"/>
          <p:cNvSpPr txBox="1"/>
          <p:nvPr/>
        </p:nvSpPr>
        <p:spPr>
          <a:xfrm>
            <a:off x="33870" y="7356966"/>
            <a:ext cx="21390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Orientador: Glauco </a:t>
            </a:r>
            <a:r>
              <a:rPr lang="pt-BR" sz="3200" dirty="0" err="1"/>
              <a:t>Todesco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Sanefugi, Gabriel Yudi</a:t>
            </a:r>
            <a:r>
              <a:rPr lang="pt-BR" sz="3200" baseline="30000" dirty="0"/>
              <a:t>(1</a:t>
            </a:r>
            <a:r>
              <a:rPr lang="pt-BR" sz="3200" baseline="30000"/>
              <a:t>)</a:t>
            </a:r>
            <a:r>
              <a:rPr lang="pt-BR" sz="3200"/>
              <a:t>; Souza Camillo, Eloá</a:t>
            </a:r>
            <a:r>
              <a:rPr lang="pt-BR" sz="3200" baseline="30000"/>
              <a:t>(</a:t>
            </a:r>
            <a:r>
              <a:rPr lang="pt-BR" sz="3200" baseline="30000" dirty="0"/>
              <a:t>1)</a:t>
            </a:r>
            <a:r>
              <a:rPr lang="pt-BR" sz="3200" dirty="0"/>
              <a:t>; Yamamoto, Edson </a:t>
            </a:r>
            <a:r>
              <a:rPr lang="pt-BR" sz="3200" dirty="0" err="1"/>
              <a:t>Kazumi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</a:p>
          <a:p>
            <a:pPr algn="ctr"/>
            <a:r>
              <a:rPr lang="pt-BR" sz="3200" dirty="0"/>
              <a:t>Lourenço, Nathalia Fialho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  <a:r>
              <a:rPr lang="pt-BR" sz="3200" dirty="0" err="1"/>
              <a:t>Dorsa</a:t>
            </a:r>
            <a:r>
              <a:rPr lang="pt-BR" sz="3200" dirty="0"/>
              <a:t>, Ciro Guimaraes</a:t>
            </a:r>
            <a:r>
              <a:rPr lang="pt-BR" sz="3200" baseline="30000" dirty="0"/>
              <a:t>(1)</a:t>
            </a:r>
            <a:r>
              <a:rPr lang="pt-BR" sz="3200" dirty="0"/>
              <a:t>; Cravo Da Costa, Guilherme Proença</a:t>
            </a:r>
            <a:r>
              <a:rPr lang="pt-BR" sz="3200" baseline="30000" dirty="0"/>
              <a:t>(1)</a:t>
            </a:r>
            <a:r>
              <a:rPr lang="pt-BR" sz="3200" dirty="0"/>
              <a:t>.</a:t>
            </a:r>
            <a:endParaRPr lang="pt-BR" sz="3600" dirty="0"/>
          </a:p>
        </p:txBody>
      </p:sp>
      <p:sp>
        <p:nvSpPr>
          <p:cNvPr id="20" name="CaixaDeTexto 37"/>
          <p:cNvSpPr txBox="1"/>
          <p:nvPr/>
        </p:nvSpPr>
        <p:spPr>
          <a:xfrm>
            <a:off x="37010" y="90548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(1) Engenharia de Computação.</a:t>
            </a:r>
          </a:p>
        </p:txBody>
      </p:sp>
      <p:sp>
        <p:nvSpPr>
          <p:cNvPr id="38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 Diagonal Corner Rectangle 38"/>
          <p:cNvSpPr/>
          <p:nvPr/>
        </p:nvSpPr>
        <p:spPr>
          <a:xfrm>
            <a:off x="-13786" y="17239399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0" name="CaixaDeTexto 37"/>
          <p:cNvSpPr txBox="1"/>
          <p:nvPr/>
        </p:nvSpPr>
        <p:spPr>
          <a:xfrm>
            <a:off x="626654" y="17239399"/>
            <a:ext cx="953878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2 - Metodologia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/>
              <a:t>	Para fins comparativos entre as diversas linguagens de programação existentes, realizamos uma aplicação para determinar se um conjunto de caracteres é palíndromo ou não, ou seja, </a:t>
            </a:r>
            <a:r>
              <a:rPr lang="pt-BR" sz="2800" dirty="0" smtClean="0"/>
              <a:t>quando a </a:t>
            </a:r>
            <a:r>
              <a:rPr lang="pt-BR" sz="2800" dirty="0"/>
              <a:t>palavra é </a:t>
            </a:r>
            <a:r>
              <a:rPr lang="pt-BR" sz="2800" dirty="0" smtClean="0"/>
              <a:t>lida</a:t>
            </a:r>
            <a:r>
              <a:rPr lang="pt-BR" sz="2800" dirty="0" smtClean="0"/>
              <a:t> </a:t>
            </a:r>
            <a:r>
              <a:rPr lang="pt-BR" sz="2800" dirty="0"/>
              <a:t>da direita para esquerda ou da esquerda para direita </a:t>
            </a:r>
            <a:r>
              <a:rPr lang="pt-BR" sz="2800" dirty="0" smtClean="0"/>
              <a:t>e continua com a mesma sequencia de caracteres </a:t>
            </a:r>
            <a:r>
              <a:rPr lang="pt-BR" sz="2800" dirty="0" smtClean="0"/>
              <a:t>, significa que </a:t>
            </a:r>
            <a:r>
              <a:rPr lang="pt-BR" sz="2800" dirty="0" smtClean="0"/>
              <a:t> se  trata  de  um palíndromo.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Diante disso</a:t>
            </a:r>
            <a:r>
              <a:rPr lang="pt-BR" sz="2800" dirty="0"/>
              <a:t>, </a:t>
            </a:r>
            <a:r>
              <a:rPr lang="pt-BR" sz="2800" dirty="0" smtClean="0"/>
              <a:t>é possível </a:t>
            </a:r>
            <a:r>
              <a:rPr lang="pt-BR" sz="2800" dirty="0" smtClean="0"/>
              <a:t>comparar </a:t>
            </a:r>
            <a:r>
              <a:rPr lang="pt-BR" sz="2800" dirty="0"/>
              <a:t>as sintaxes e estratégias de programação das linguagens com níveis diferentes</a:t>
            </a:r>
            <a:r>
              <a:rPr lang="pt-BR" sz="2800" dirty="0" smtClean="0"/>
              <a:t>, desde as que mais se aproximam da forma que o computador “compreende” o código até </a:t>
            </a:r>
            <a:r>
              <a:rPr lang="pt-BR" sz="2800" dirty="0" smtClean="0"/>
              <a:t>as</a:t>
            </a:r>
            <a:r>
              <a:rPr lang="pt-BR" sz="2800" dirty="0" smtClean="0"/>
              <a:t> que se </a:t>
            </a:r>
            <a:r>
              <a:rPr lang="pt-BR" sz="2800" dirty="0" smtClean="0"/>
              <a:t>parecem </a:t>
            </a:r>
            <a:r>
              <a:rPr lang="pt-BR" sz="2800" dirty="0" smtClean="0"/>
              <a:t>mais com a escrita humana.</a:t>
            </a:r>
            <a:endParaRPr lang="pt-BR" sz="2800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10722097" y="17080107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3" name="CaixaDeTexto 37"/>
          <p:cNvSpPr txBox="1"/>
          <p:nvPr/>
        </p:nvSpPr>
        <p:spPr>
          <a:xfrm>
            <a:off x="11210394" y="9617332"/>
            <a:ext cx="95387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000" b="1" dirty="0"/>
          </a:p>
          <a:p>
            <a:pPr algn="just"/>
            <a:r>
              <a:rPr lang="pt-BR" sz="2800" dirty="0"/>
              <a:t>        </a:t>
            </a:r>
          </a:p>
        </p:txBody>
      </p:sp>
      <p:sp>
        <p:nvSpPr>
          <p:cNvPr id="44" name="CaixaDeTexto 37"/>
          <p:cNvSpPr txBox="1"/>
          <p:nvPr/>
        </p:nvSpPr>
        <p:spPr>
          <a:xfrm>
            <a:off x="11210394" y="17080107"/>
            <a:ext cx="95387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4 – Conclusão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Em virtude dos fatos mencionados, as linguagens de programação têm objetivo de auxiliar a “tradução” das tarefas a serem realizadas pelo computador. 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	Alguns destes auxílios chegam próximo de um “humano” (linguagens de alto nível) ou “máquina” (linguagens de baixo nível), mesmo assim ainda é possível chegar no resultado desejado. 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10676378" y="22079130"/>
            <a:ext cx="5915026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6" name="CaixaDeTexto 37"/>
          <p:cNvSpPr txBox="1"/>
          <p:nvPr/>
        </p:nvSpPr>
        <p:spPr>
          <a:xfrm>
            <a:off x="11244038" y="22079130"/>
            <a:ext cx="980043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5 - Referência Bibliográfica </a:t>
            </a:r>
          </a:p>
          <a:p>
            <a:pPr algn="just"/>
            <a:endParaRPr lang="pt-BR" sz="1000" b="1" dirty="0"/>
          </a:p>
          <a:p>
            <a:pPr fontAlgn="base"/>
            <a:r>
              <a:rPr lang="pt-BR" sz="2800" b="1" dirty="0"/>
              <a:t>História da Programação - Informática. </a:t>
            </a:r>
            <a:r>
              <a:rPr lang="pt-BR" sz="2800" dirty="0"/>
              <a:t>(2018). Retirado de https://www.infoescola.com/</a:t>
            </a:r>
          </a:p>
          <a:p>
            <a:pPr fontAlgn="base"/>
            <a:endParaRPr lang="pt-BR" sz="2800" dirty="0"/>
          </a:p>
          <a:p>
            <a:pPr fontAlgn="base"/>
            <a:r>
              <a:rPr lang="pt-BR" sz="2800" b="1" dirty="0"/>
              <a:t>Introdução à Ciência da Computação/Introdução à Programação </a:t>
            </a:r>
            <a:r>
              <a:rPr lang="pt-BR" sz="2800" dirty="0"/>
              <a:t>- </a:t>
            </a:r>
            <a:r>
              <a:rPr lang="pt-BR" sz="2800" dirty="0" err="1"/>
              <a:t>Wikiversidade</a:t>
            </a:r>
            <a:r>
              <a:rPr lang="pt-BR" sz="2800" dirty="0"/>
              <a:t>. (2018). Retirado de https://pt.wikiversity.org/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D01A56F-0006-4E08-BDD4-3D93215D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3961" y="26534842"/>
            <a:ext cx="2809626" cy="2809626"/>
          </a:xfrm>
          <a:prstGeom prst="rect">
            <a:avLst/>
          </a:prstGeom>
        </p:spPr>
      </p:pic>
      <p:grpSp>
        <p:nvGrpSpPr>
          <p:cNvPr id="58" name="Agrupar 57">
            <a:extLst>
              <a:ext uri="{FF2B5EF4-FFF2-40B4-BE49-F238E27FC236}">
                <a16:creationId xmlns:a16="http://schemas.microsoft.com/office/drawing/2014/main" xmlns="" id="{B7D61FFD-C7E9-4F3F-AFEF-603209667458}"/>
              </a:ext>
            </a:extLst>
          </p:cNvPr>
          <p:cNvGrpSpPr/>
          <p:nvPr/>
        </p:nvGrpSpPr>
        <p:grpSpPr>
          <a:xfrm>
            <a:off x="10868390" y="10294440"/>
            <a:ext cx="10090411" cy="5719518"/>
            <a:chOff x="568797" y="23533057"/>
            <a:chExt cx="9620468" cy="5441038"/>
          </a:xfrm>
        </p:grpSpPr>
        <p:sp>
          <p:nvSpPr>
            <p:cNvPr id="15" name="CaixaDeTexto 61"/>
            <p:cNvSpPr txBox="1"/>
            <p:nvPr/>
          </p:nvSpPr>
          <p:spPr>
            <a:xfrm>
              <a:off x="568797" y="23533057"/>
              <a:ext cx="9538785" cy="380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1 – Palíndromo em Python</a:t>
              </a:r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xmlns="" id="{60A4F36A-EDE3-4280-85EF-009DD40B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655" y="24021997"/>
              <a:ext cx="9562610" cy="4952098"/>
            </a:xfrm>
            <a:prstGeom prst="rect">
              <a:avLst/>
            </a:prstGeom>
          </p:spPr>
        </p:pic>
      </p:grpSp>
      <p:sp>
        <p:nvSpPr>
          <p:cNvPr id="26" name="Round Diagonal Corner Rectangle 38">
            <a:extLst>
              <a:ext uri="{FF2B5EF4-FFF2-40B4-BE49-F238E27FC236}">
                <a16:creationId xmlns:a16="http://schemas.microsoft.com/office/drawing/2014/main" xmlns="" id="{72295083-9061-48E5-9B97-E392416B01DA}"/>
              </a:ext>
            </a:extLst>
          </p:cNvPr>
          <p:cNvSpPr/>
          <p:nvPr/>
        </p:nvSpPr>
        <p:spPr>
          <a:xfrm>
            <a:off x="-10048" y="23792600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27" name="CaixaDeTexto 37">
            <a:extLst>
              <a:ext uri="{FF2B5EF4-FFF2-40B4-BE49-F238E27FC236}">
                <a16:creationId xmlns:a16="http://schemas.microsoft.com/office/drawing/2014/main" xmlns="" id="{9FDF1E56-CFC5-48DC-BE75-4BABB4B9F4C9}"/>
              </a:ext>
            </a:extLst>
          </p:cNvPr>
          <p:cNvSpPr txBox="1"/>
          <p:nvPr/>
        </p:nvSpPr>
        <p:spPr>
          <a:xfrm>
            <a:off x="555356" y="23792600"/>
            <a:ext cx="95387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3 – Resultados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 Assim, ao almejar o mesmo objetivo de verificação do palíndromo com linguagens menos usadas, atualmente, até as mais usadas, percebemos que alguns códigos são relativamente simples de serem compreendidos, já outros são mais </a:t>
            </a:r>
            <a:r>
              <a:rPr lang="pt-BR" sz="2800" dirty="0" smtClean="0"/>
              <a:t> abstratos </a:t>
            </a:r>
            <a:r>
              <a:rPr lang="pt-BR" sz="2800" dirty="0"/>
              <a:t>e difíceis de serem entendidos porém, mesmo com diferenças significativas, é possível chegar ao mesmo resultado. </a:t>
            </a:r>
          </a:p>
        </p:txBody>
      </p:sp>
    </p:spTree>
    <p:extLst>
      <p:ext uri="{BB962C8B-B14F-4D97-AF65-F5344CB8AC3E}">
        <p14:creationId xmlns:p14="http://schemas.microsoft.com/office/powerpoint/2010/main" val="3978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223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x</cp:lastModifiedBy>
  <cp:revision>51</cp:revision>
  <dcterms:created xsi:type="dcterms:W3CDTF">2018-07-04T19:31:15Z</dcterms:created>
  <dcterms:modified xsi:type="dcterms:W3CDTF">2018-10-05T20:39:33Z</dcterms:modified>
</cp:coreProperties>
</file>