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21388388" cy="30275213"/>
  <p:notesSz cx="6858000" cy="9144000"/>
  <p:defaultTextStyle>
    <a:defPPr>
      <a:defRPr lang="en-US"/>
    </a:defPPr>
    <a:lvl1pPr marL="0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1pPr>
    <a:lvl2pPr marL="1408942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2pPr>
    <a:lvl3pPr marL="2817882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3pPr>
    <a:lvl4pPr marL="4226825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4pPr>
    <a:lvl5pPr marL="5635767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5pPr>
    <a:lvl6pPr marL="7044707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6pPr>
    <a:lvl7pPr marL="8453649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7pPr>
    <a:lvl8pPr marL="9862589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8pPr>
    <a:lvl9pPr marL="11271531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Yudi Sanefugi" initials="GYS" lastIdx="2" clrIdx="0">
    <p:extLst>
      <p:ext uri="{19B8F6BF-5375-455C-9EA6-DF929625EA0E}">
        <p15:presenceInfo xmlns:p15="http://schemas.microsoft.com/office/powerpoint/2012/main" userId="abd8702171da724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6C6C"/>
    <a:srgbClr val="EB632A"/>
    <a:srgbClr val="C3982F"/>
    <a:srgbClr val="2C3185"/>
    <a:srgbClr val="704190"/>
    <a:srgbClr val="2B713A"/>
    <a:srgbClr val="D74B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20" autoAdjust="0"/>
  </p:normalViewPr>
  <p:slideViewPr>
    <p:cSldViewPr snapToGrid="0" snapToObjects="1">
      <p:cViewPr varScale="1">
        <p:scale>
          <a:sx n="15" d="100"/>
          <a:sy n="15" d="100"/>
        </p:scale>
        <p:origin x="2400" y="72"/>
      </p:cViewPr>
      <p:guideLst>
        <p:guide orient="horz" pos="9537"/>
        <p:guide pos="67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2E566-459B-4291-8411-523B07E86832}" type="datetimeFigureOut">
              <a:rPr lang="pt-BR" smtClean="0"/>
              <a:t>02/10/2018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82D4B-F85A-418E-9ABC-FF2F4D86E2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017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just"/>
            <a:r>
              <a:rPr lang="pt-BR" sz="1200" dirty="0"/>
              <a:t>Os projetos serão apresentados no formato de pôster). Os pôsteres devem medir 59,4 cm de largura por 84,1 cm de altura. Os pôsteres deverão ser impressos em uma folha A1. </a:t>
            </a:r>
          </a:p>
          <a:p>
            <a:pPr lvl="0" algn="just"/>
            <a:r>
              <a:rPr lang="pt-BR" sz="1200" dirty="0"/>
              <a:t>Esta sugestão de </a:t>
            </a:r>
            <a:r>
              <a:rPr lang="pt-BR" sz="1200" i="1" dirty="0"/>
              <a:t>layout, </a:t>
            </a:r>
            <a:r>
              <a:rPr lang="pt-BR" sz="1200" dirty="0"/>
              <a:t>apresentada neste </a:t>
            </a:r>
            <a:r>
              <a:rPr lang="pt-BR" sz="1200" i="1" dirty="0" err="1"/>
              <a:t>template</a:t>
            </a:r>
            <a:r>
              <a:rPr lang="pt-BR" sz="1200" i="1" dirty="0"/>
              <a:t>, </a:t>
            </a:r>
            <a:r>
              <a:rPr lang="pt-BR" sz="1200" dirty="0"/>
              <a:t>poderá ser alterado pelo aluno/equipe caso julguem necessário. </a:t>
            </a:r>
          </a:p>
          <a:p>
            <a:pPr lvl="0" algn="just"/>
            <a:r>
              <a:rPr lang="pt-BR" sz="1200" dirty="0"/>
              <a:t>ATENÇÃO: O pôster deverá ter o </a:t>
            </a:r>
            <a:r>
              <a:rPr lang="pt-BR" sz="1200" i="1" dirty="0"/>
              <a:t>QRCODE</a:t>
            </a:r>
            <a:r>
              <a:rPr lang="pt-BR" sz="1200" dirty="0"/>
              <a:t> e </a:t>
            </a:r>
            <a:r>
              <a:rPr lang="pt-BR" sz="1200" i="1" dirty="0"/>
              <a:t>ID </a:t>
            </a:r>
            <a:r>
              <a:rPr lang="pt-BR" sz="1200" dirty="0"/>
              <a:t>(numeração) fornecido para o aluno/equipe no ato na inscrição. Lembrando, que na inscrição já será informada a data e horário de apresentação e local será divulgado em breve.</a:t>
            </a:r>
          </a:p>
          <a:p>
            <a:pPr algn="just"/>
            <a:r>
              <a:rPr lang="pt-BR" sz="1200" b="1" dirty="0"/>
              <a:t>Caso o aluno/equipe não compareçam na data e horário selecionado no ato da inscrição, o projeto será desclassificado.</a:t>
            </a:r>
            <a:endParaRPr lang="pt-BR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482D4B-F85A-418E-9ABC-FF2F4D86E2E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9687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131" y="9404947"/>
            <a:ext cx="18180131" cy="6489547"/>
          </a:xfrm>
        </p:spPr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261" y="17155957"/>
            <a:ext cx="14971872" cy="773699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08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817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226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635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044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453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862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271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9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62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29935" y="1752041"/>
            <a:ext cx="3609291" cy="37311398"/>
          </a:xfrm>
        </p:spPr>
        <p:txBody>
          <a:bodyPr vert="eaVert"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065" y="1752041"/>
            <a:ext cx="10471400" cy="37311398"/>
          </a:xfrm>
        </p:spPr>
        <p:txBody>
          <a:bodyPr vert="eaVert"/>
          <a:lstStyle/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4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01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537" y="19454630"/>
            <a:ext cx="18180131" cy="6012996"/>
          </a:xfrm>
        </p:spPr>
        <p:txBody>
          <a:bodyPr anchor="t"/>
          <a:lstStyle>
            <a:lvl1pPr algn="l">
              <a:defRPr sz="12500" b="1" cap="all"/>
            </a:lvl1pPr>
          </a:lstStyle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537" y="12831932"/>
            <a:ext cx="18180131" cy="6622701"/>
          </a:xfrm>
        </p:spPr>
        <p:txBody>
          <a:bodyPr anchor="b"/>
          <a:lstStyle>
            <a:lvl1pPr marL="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1pPr>
            <a:lvl2pPr marL="1408942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2pPr>
            <a:lvl3pPr marL="281788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4226825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4pPr>
            <a:lvl5pPr marL="5635767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5pPr>
            <a:lvl6pPr marL="7044707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6pPr>
            <a:lvl7pPr marL="845364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7pPr>
            <a:lvl8pPr marL="986258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8pPr>
            <a:lvl9pPr marL="11271531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3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065" y="10203875"/>
            <a:ext cx="7040344" cy="28859566"/>
          </a:xfrm>
        </p:spPr>
        <p:txBody>
          <a:bodyPr/>
          <a:lstStyle>
            <a:lvl1pPr>
              <a:defRPr sz="8500"/>
            </a:lvl1pPr>
            <a:lvl2pPr>
              <a:defRPr sz="7400"/>
            </a:lvl2pPr>
            <a:lvl3pPr>
              <a:defRPr sz="62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8883" y="10203875"/>
            <a:ext cx="7040344" cy="28859566"/>
          </a:xfrm>
        </p:spPr>
        <p:txBody>
          <a:bodyPr/>
          <a:lstStyle>
            <a:lvl1pPr>
              <a:defRPr sz="8500"/>
            </a:lvl1pPr>
            <a:lvl2pPr>
              <a:defRPr sz="7400"/>
            </a:lvl2pPr>
            <a:lvl3pPr>
              <a:defRPr sz="62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2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422" y="1212412"/>
            <a:ext cx="19249549" cy="5045870"/>
          </a:xfrm>
        </p:spPr>
        <p:txBody>
          <a:bodyPr/>
          <a:lstStyle>
            <a:lvl1pPr>
              <a:defRPr/>
            </a:lvl1pPr>
          </a:lstStyle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421" y="6776885"/>
            <a:ext cx="9450252" cy="2824284"/>
          </a:xfrm>
        </p:spPr>
        <p:txBody>
          <a:bodyPr anchor="b"/>
          <a:lstStyle>
            <a:lvl1pPr marL="0" indent="0">
              <a:buNone/>
              <a:defRPr sz="7400" b="1"/>
            </a:lvl1pPr>
            <a:lvl2pPr marL="1408942" indent="0">
              <a:buNone/>
              <a:defRPr sz="6200" b="1"/>
            </a:lvl2pPr>
            <a:lvl3pPr marL="2817882" indent="0">
              <a:buNone/>
              <a:defRPr sz="5700" b="1"/>
            </a:lvl3pPr>
            <a:lvl4pPr marL="4226825" indent="0">
              <a:buNone/>
              <a:defRPr sz="4800" b="1"/>
            </a:lvl4pPr>
            <a:lvl5pPr marL="5635767" indent="0">
              <a:buNone/>
              <a:defRPr sz="4800" b="1"/>
            </a:lvl5pPr>
            <a:lvl6pPr marL="7044707" indent="0">
              <a:buNone/>
              <a:defRPr sz="4800" b="1"/>
            </a:lvl6pPr>
            <a:lvl7pPr marL="8453649" indent="0">
              <a:buNone/>
              <a:defRPr sz="4800" b="1"/>
            </a:lvl7pPr>
            <a:lvl8pPr marL="9862589" indent="0">
              <a:buNone/>
              <a:defRPr sz="4800" b="1"/>
            </a:lvl8pPr>
            <a:lvl9pPr marL="11271531" indent="0">
              <a:buNone/>
              <a:defRPr sz="4800" b="1"/>
            </a:lvl9pPr>
          </a:lstStyle>
          <a:p>
            <a:pPr lvl="0"/>
            <a:r>
              <a:rPr lang="bg-BG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421" y="9601169"/>
            <a:ext cx="9450252" cy="17443291"/>
          </a:xfrm>
        </p:spPr>
        <p:txBody>
          <a:bodyPr/>
          <a:lstStyle>
            <a:lvl1pPr>
              <a:defRPr sz="7400"/>
            </a:lvl1pPr>
            <a:lvl2pPr>
              <a:defRPr sz="6200"/>
            </a:lvl2pPr>
            <a:lvl3pPr>
              <a:defRPr sz="57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5008" y="6776885"/>
            <a:ext cx="9453962" cy="2824284"/>
          </a:xfrm>
        </p:spPr>
        <p:txBody>
          <a:bodyPr anchor="b"/>
          <a:lstStyle>
            <a:lvl1pPr marL="0" indent="0">
              <a:buNone/>
              <a:defRPr sz="7400" b="1"/>
            </a:lvl1pPr>
            <a:lvl2pPr marL="1408942" indent="0">
              <a:buNone/>
              <a:defRPr sz="6200" b="1"/>
            </a:lvl2pPr>
            <a:lvl3pPr marL="2817882" indent="0">
              <a:buNone/>
              <a:defRPr sz="5700" b="1"/>
            </a:lvl3pPr>
            <a:lvl4pPr marL="4226825" indent="0">
              <a:buNone/>
              <a:defRPr sz="4800" b="1"/>
            </a:lvl4pPr>
            <a:lvl5pPr marL="5635767" indent="0">
              <a:buNone/>
              <a:defRPr sz="4800" b="1"/>
            </a:lvl5pPr>
            <a:lvl6pPr marL="7044707" indent="0">
              <a:buNone/>
              <a:defRPr sz="4800" b="1"/>
            </a:lvl6pPr>
            <a:lvl7pPr marL="8453649" indent="0">
              <a:buNone/>
              <a:defRPr sz="4800" b="1"/>
            </a:lvl7pPr>
            <a:lvl8pPr marL="9862589" indent="0">
              <a:buNone/>
              <a:defRPr sz="4800" b="1"/>
            </a:lvl8pPr>
            <a:lvl9pPr marL="11271531" indent="0">
              <a:buNone/>
              <a:defRPr sz="4800" b="1"/>
            </a:lvl9pPr>
          </a:lstStyle>
          <a:p>
            <a:pPr lvl="0"/>
            <a:r>
              <a:rPr lang="bg-BG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5008" y="9601169"/>
            <a:ext cx="9453962" cy="17443291"/>
          </a:xfrm>
        </p:spPr>
        <p:txBody>
          <a:bodyPr/>
          <a:lstStyle>
            <a:lvl1pPr>
              <a:defRPr sz="7400"/>
            </a:lvl1pPr>
            <a:lvl2pPr>
              <a:defRPr sz="6200"/>
            </a:lvl2pPr>
            <a:lvl3pPr>
              <a:defRPr sz="57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70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8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07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421" y="1205403"/>
            <a:ext cx="7036634" cy="5129969"/>
          </a:xfrm>
        </p:spPr>
        <p:txBody>
          <a:bodyPr anchor="b"/>
          <a:lstStyle>
            <a:lvl1pPr algn="l">
              <a:defRPr sz="6200" b="1"/>
            </a:lvl1pPr>
          </a:lstStyle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2265" y="1205406"/>
            <a:ext cx="11956705" cy="25839057"/>
          </a:xfrm>
        </p:spPr>
        <p:txBody>
          <a:bodyPr/>
          <a:lstStyle>
            <a:lvl1pPr>
              <a:defRPr sz="9900"/>
            </a:lvl1pPr>
            <a:lvl2pPr>
              <a:defRPr sz="8500"/>
            </a:lvl2pPr>
            <a:lvl3pPr>
              <a:defRPr sz="74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421" y="6335370"/>
            <a:ext cx="7036634" cy="20709089"/>
          </a:xfrm>
        </p:spPr>
        <p:txBody>
          <a:bodyPr/>
          <a:lstStyle>
            <a:lvl1pPr marL="0" indent="0">
              <a:buNone/>
              <a:defRPr sz="4200"/>
            </a:lvl1pPr>
            <a:lvl2pPr marL="1408942" indent="0">
              <a:buNone/>
              <a:defRPr sz="3700"/>
            </a:lvl2pPr>
            <a:lvl3pPr marL="2817882" indent="0">
              <a:buNone/>
              <a:defRPr sz="3100"/>
            </a:lvl3pPr>
            <a:lvl4pPr marL="4226825" indent="0">
              <a:buNone/>
              <a:defRPr sz="2800"/>
            </a:lvl4pPr>
            <a:lvl5pPr marL="5635767" indent="0">
              <a:buNone/>
              <a:defRPr sz="2800"/>
            </a:lvl5pPr>
            <a:lvl6pPr marL="7044707" indent="0">
              <a:buNone/>
              <a:defRPr sz="2800"/>
            </a:lvl6pPr>
            <a:lvl7pPr marL="8453649" indent="0">
              <a:buNone/>
              <a:defRPr sz="2800"/>
            </a:lvl7pPr>
            <a:lvl8pPr marL="9862589" indent="0">
              <a:buNone/>
              <a:defRPr sz="2800"/>
            </a:lvl8pPr>
            <a:lvl9pPr marL="11271531" indent="0">
              <a:buNone/>
              <a:defRPr sz="2800"/>
            </a:lvl9pPr>
          </a:lstStyle>
          <a:p>
            <a:pPr lvl="0"/>
            <a:r>
              <a:rPr lang="bg-BG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3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2275" y="21192650"/>
            <a:ext cx="12833033" cy="2501912"/>
          </a:xfrm>
        </p:spPr>
        <p:txBody>
          <a:bodyPr anchor="b"/>
          <a:lstStyle>
            <a:lvl1pPr algn="l">
              <a:defRPr sz="6200" b="1"/>
            </a:lvl1pPr>
          </a:lstStyle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2275" y="2705146"/>
            <a:ext cx="12833033" cy="18165128"/>
          </a:xfrm>
        </p:spPr>
        <p:txBody>
          <a:bodyPr/>
          <a:lstStyle>
            <a:lvl1pPr marL="0" indent="0">
              <a:buNone/>
              <a:defRPr sz="9900"/>
            </a:lvl1pPr>
            <a:lvl2pPr marL="1408942" indent="0">
              <a:buNone/>
              <a:defRPr sz="8500"/>
            </a:lvl2pPr>
            <a:lvl3pPr marL="2817882" indent="0">
              <a:buNone/>
              <a:defRPr sz="7400"/>
            </a:lvl3pPr>
            <a:lvl4pPr marL="4226825" indent="0">
              <a:buNone/>
              <a:defRPr sz="6200"/>
            </a:lvl4pPr>
            <a:lvl5pPr marL="5635767" indent="0">
              <a:buNone/>
              <a:defRPr sz="6200"/>
            </a:lvl5pPr>
            <a:lvl6pPr marL="7044707" indent="0">
              <a:buNone/>
              <a:defRPr sz="6200"/>
            </a:lvl6pPr>
            <a:lvl7pPr marL="8453649" indent="0">
              <a:buNone/>
              <a:defRPr sz="6200"/>
            </a:lvl7pPr>
            <a:lvl8pPr marL="9862589" indent="0">
              <a:buNone/>
              <a:defRPr sz="6200"/>
            </a:lvl8pPr>
            <a:lvl9pPr marL="11271531" indent="0">
              <a:buNone/>
              <a:defRPr sz="6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2275" y="23694564"/>
            <a:ext cx="12833033" cy="3553129"/>
          </a:xfrm>
        </p:spPr>
        <p:txBody>
          <a:bodyPr/>
          <a:lstStyle>
            <a:lvl1pPr marL="0" indent="0">
              <a:buNone/>
              <a:defRPr sz="4200"/>
            </a:lvl1pPr>
            <a:lvl2pPr marL="1408942" indent="0">
              <a:buNone/>
              <a:defRPr sz="3700"/>
            </a:lvl2pPr>
            <a:lvl3pPr marL="2817882" indent="0">
              <a:buNone/>
              <a:defRPr sz="3100"/>
            </a:lvl3pPr>
            <a:lvl4pPr marL="4226825" indent="0">
              <a:buNone/>
              <a:defRPr sz="2800"/>
            </a:lvl4pPr>
            <a:lvl5pPr marL="5635767" indent="0">
              <a:buNone/>
              <a:defRPr sz="2800"/>
            </a:lvl5pPr>
            <a:lvl6pPr marL="7044707" indent="0">
              <a:buNone/>
              <a:defRPr sz="2800"/>
            </a:lvl6pPr>
            <a:lvl7pPr marL="8453649" indent="0">
              <a:buNone/>
              <a:defRPr sz="2800"/>
            </a:lvl7pPr>
            <a:lvl8pPr marL="9862589" indent="0">
              <a:buNone/>
              <a:defRPr sz="2800"/>
            </a:lvl8pPr>
            <a:lvl9pPr marL="11271531" indent="0">
              <a:buNone/>
              <a:defRPr sz="2800"/>
            </a:lvl9pPr>
          </a:lstStyle>
          <a:p>
            <a:pPr lvl="0"/>
            <a:r>
              <a:rPr lang="bg-BG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63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422" y="1212412"/>
            <a:ext cx="19249549" cy="5045870"/>
          </a:xfrm>
          <a:prstGeom prst="rect">
            <a:avLst/>
          </a:prstGeom>
        </p:spPr>
        <p:txBody>
          <a:bodyPr vert="horz" lIns="281789" tIns="140893" rIns="281789" bIns="140893" rtlCol="0" anchor="ctr">
            <a:normAutofit/>
          </a:bodyPr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422" y="7064222"/>
            <a:ext cx="19249549" cy="19980241"/>
          </a:xfrm>
          <a:prstGeom prst="rect">
            <a:avLst/>
          </a:prstGeom>
        </p:spPr>
        <p:txBody>
          <a:bodyPr vert="horz" lIns="281789" tIns="140893" rIns="281789" bIns="140893" rtlCol="0">
            <a:normAutofit/>
          </a:bodyPr>
          <a:lstStyle/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422" y="28060642"/>
            <a:ext cx="4990624" cy="1611875"/>
          </a:xfrm>
          <a:prstGeom prst="rect">
            <a:avLst/>
          </a:prstGeom>
        </p:spPr>
        <p:txBody>
          <a:bodyPr vert="horz" lIns="281789" tIns="140893" rIns="281789" bIns="140893" rtlCol="0" anchor="ctr"/>
          <a:lstStyle>
            <a:lvl1pPr algn="l">
              <a:defRPr sz="3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0F9A9-F103-0044-8BC7-AF5B19ABA5FA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07701" y="28060642"/>
            <a:ext cx="6772991" cy="1611875"/>
          </a:xfrm>
          <a:prstGeom prst="rect">
            <a:avLst/>
          </a:prstGeom>
        </p:spPr>
        <p:txBody>
          <a:bodyPr vert="horz" lIns="281789" tIns="140893" rIns="281789" bIns="140893" rtlCol="0" anchor="ctr"/>
          <a:lstStyle>
            <a:lvl1pPr algn="ctr">
              <a:defRPr sz="3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28347" y="28060642"/>
            <a:ext cx="4990624" cy="1611875"/>
          </a:xfrm>
          <a:prstGeom prst="rect">
            <a:avLst/>
          </a:prstGeom>
        </p:spPr>
        <p:txBody>
          <a:bodyPr vert="horz" lIns="281789" tIns="140893" rIns="281789" bIns="140893" rtlCol="0" anchor="ctr"/>
          <a:lstStyle>
            <a:lvl1pPr algn="r">
              <a:defRPr sz="3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A642C-66E7-FF4A-8D61-E803613A3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70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08942" rtl="0" eaLnBrk="1" latinLnBrk="0" hangingPunct="1">
        <a:spcBef>
          <a:spcPct val="0"/>
        </a:spcBef>
        <a:buNone/>
        <a:defRPr sz="1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56705" indent="-1056705" algn="l" defTabSz="1408942" rtl="0" eaLnBrk="1" latinLnBrk="0" hangingPunct="1">
        <a:spcBef>
          <a:spcPct val="20000"/>
        </a:spcBef>
        <a:buFont typeface="Arial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9531" indent="-880588" algn="l" defTabSz="1408942" rtl="0" eaLnBrk="1" latinLnBrk="0" hangingPunct="1">
        <a:spcBef>
          <a:spcPct val="20000"/>
        </a:spcBef>
        <a:buFont typeface="Arial"/>
        <a:buChar char="–"/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3522353" indent="-704471" algn="l" defTabSz="1408942" rtl="0" eaLnBrk="1" latinLnBrk="0" hangingPunct="1">
        <a:spcBef>
          <a:spcPct val="20000"/>
        </a:spcBef>
        <a:buFont typeface="Arial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4931296" indent="-704471" algn="l" defTabSz="1408942" rtl="0" eaLnBrk="1" latinLnBrk="0" hangingPunct="1">
        <a:spcBef>
          <a:spcPct val="20000"/>
        </a:spcBef>
        <a:buFont typeface="Arial"/>
        <a:buChar char="–"/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340235" indent="-704471" algn="l" defTabSz="1408942" rtl="0" eaLnBrk="1" latinLnBrk="0" hangingPunct="1">
        <a:spcBef>
          <a:spcPct val="20000"/>
        </a:spcBef>
        <a:buFont typeface="Arial"/>
        <a:buChar char="»"/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749178" indent="-704471" algn="l" defTabSz="1408942" rtl="0" eaLnBrk="1" latinLnBrk="0" hangingPunct="1">
        <a:spcBef>
          <a:spcPct val="20000"/>
        </a:spcBef>
        <a:buFont typeface="Arial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158120" indent="-704471" algn="l" defTabSz="1408942" rtl="0" eaLnBrk="1" latinLnBrk="0" hangingPunct="1">
        <a:spcBef>
          <a:spcPct val="20000"/>
        </a:spcBef>
        <a:buFont typeface="Arial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567060" indent="-704471" algn="l" defTabSz="1408942" rtl="0" eaLnBrk="1" latinLnBrk="0" hangingPunct="1">
        <a:spcBef>
          <a:spcPct val="20000"/>
        </a:spcBef>
        <a:buFont typeface="Arial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1976003" indent="-704471" algn="l" defTabSz="1408942" rtl="0" eaLnBrk="1" latinLnBrk="0" hangingPunct="1">
        <a:spcBef>
          <a:spcPct val="20000"/>
        </a:spcBef>
        <a:buFont typeface="Arial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408942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2pPr>
      <a:lvl3pPr marL="2817882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3pPr>
      <a:lvl4pPr marL="4226825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5635767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7044707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453649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9862589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1271531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9939-template_A4_profissionalizan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70124" cy="30275213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604131" y="9404947"/>
            <a:ext cx="18180131" cy="6489547"/>
          </a:xfrm>
          <a:prstGeom prst="rect">
            <a:avLst/>
          </a:prstGeom>
        </p:spPr>
        <p:txBody>
          <a:bodyPr vert="horz" lIns="281789" tIns="140893" rIns="281789" bIns="140893" rtlCol="0" anchor="ctr">
            <a:normAutofit/>
          </a:bodyPr>
          <a:lstStyle>
            <a:lvl1pPr algn="ctr" defTabSz="497754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584774" y="2409174"/>
            <a:ext cx="7066710" cy="1133298"/>
          </a:xfrm>
          <a:prstGeom prst="rect">
            <a:avLst/>
          </a:prstGeom>
          <a:noFill/>
        </p:spPr>
        <p:txBody>
          <a:bodyPr wrap="square" lIns="258830" tIns="129415" rIns="258830" bIns="129415" rtlCol="0">
            <a:spAutoFit/>
          </a:bodyPr>
          <a:lstStyle/>
          <a:p>
            <a:r>
              <a:rPr lang="bg-BG" dirty="0">
                <a:solidFill>
                  <a:schemeClr val="tx1">
                    <a:lumMod val="65000"/>
                    <a:lumOff val="35000"/>
                  </a:schemeClr>
                </a:solidFill>
                <a:latin typeface="Myriad Arabic"/>
                <a:cs typeface="Myriad Arabic"/>
              </a:rPr>
              <a:t>0134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Myriad Arabic"/>
              <a:cs typeface="Myriad Arabic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76378" y="3877046"/>
            <a:ext cx="5680008" cy="1000021"/>
          </a:xfrm>
          <a:prstGeom prst="rect">
            <a:avLst/>
          </a:prstGeom>
          <a:noFill/>
        </p:spPr>
        <p:txBody>
          <a:bodyPr wrap="square" lIns="258830" tIns="129415" rIns="258830" bIns="129415" rtlCol="0">
            <a:spAutoFit/>
          </a:bodyPr>
          <a:lstStyle/>
          <a:p>
            <a:r>
              <a:rPr lang="en-US" sz="4800" dirty="0" err="1">
                <a:solidFill>
                  <a:schemeClr val="bg1"/>
                </a:solidFill>
                <a:latin typeface="Myriad Arabic"/>
                <a:cs typeface="Myriad Arabic"/>
              </a:rPr>
              <a:t>Computação</a:t>
            </a:r>
            <a:endParaRPr lang="en-US" sz="4800" dirty="0">
              <a:solidFill>
                <a:schemeClr val="bg1"/>
              </a:solidFill>
              <a:latin typeface="Myriad Arabic"/>
              <a:cs typeface="Myriad Arabic"/>
            </a:endParaRPr>
          </a:p>
        </p:txBody>
      </p:sp>
      <p:sp>
        <p:nvSpPr>
          <p:cNvPr id="12" name="Round Diagonal Corner Rectangle 11"/>
          <p:cNvSpPr/>
          <p:nvPr/>
        </p:nvSpPr>
        <p:spPr>
          <a:xfrm>
            <a:off x="-13786" y="9044091"/>
            <a:ext cx="5169603" cy="662937"/>
          </a:xfrm>
          <a:prstGeom prst="round2DiagRect">
            <a:avLst/>
          </a:prstGeom>
          <a:solidFill>
            <a:srgbClr val="2B713A">
              <a:alpha val="6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58830" tIns="129415" rIns="258830" bIns="129415"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2052" y="5618850"/>
            <a:ext cx="10952721" cy="1138521"/>
          </a:xfrm>
          <a:prstGeom prst="rect">
            <a:avLst/>
          </a:prstGeom>
          <a:noFill/>
        </p:spPr>
        <p:txBody>
          <a:bodyPr wrap="square" lIns="258830" tIns="129415" rIns="258830" bIns="129415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yriad Arabic"/>
                <a:cs typeface="Myriad Arabic"/>
              </a:rPr>
              <a:t>Código e suas linguagens</a:t>
            </a:r>
            <a:endParaRPr lang="en-US" dirty="0">
              <a:solidFill>
                <a:schemeClr val="bg1"/>
              </a:solidFill>
              <a:latin typeface="Myriad Arabic"/>
              <a:cs typeface="Myriad Arabic"/>
            </a:endParaRPr>
          </a:p>
        </p:txBody>
      </p:sp>
      <p:sp>
        <p:nvSpPr>
          <p:cNvPr id="14" name="CaixaDeTexto 37"/>
          <p:cNvSpPr txBox="1"/>
          <p:nvPr/>
        </p:nvSpPr>
        <p:spPr>
          <a:xfrm>
            <a:off x="650479" y="9007041"/>
            <a:ext cx="9538785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b="1" dirty="0"/>
              <a:t>1 - Introdução</a:t>
            </a:r>
          </a:p>
          <a:p>
            <a:pPr algn="just"/>
            <a:endParaRPr lang="pt-BR" sz="1000" b="1" dirty="0"/>
          </a:p>
          <a:p>
            <a:pPr lvl="0" algn="just"/>
            <a:r>
              <a:rPr lang="pt-BR" sz="2800" dirty="0"/>
              <a:t>	Linguagem de programação, por que existem tantos? Quais as diferenças? Durante a evolução do computador, programar sempre exigiu, seja ela física, como válvulas ou cartão perfurado, ou virtualmente pela própria máquina.</a:t>
            </a:r>
          </a:p>
          <a:p>
            <a:pPr lvl="0" algn="just"/>
            <a:r>
              <a:rPr lang="pt-BR" sz="2800" dirty="0"/>
              <a:t>	Cada linguagem de programação, tem um </a:t>
            </a:r>
            <a:r>
              <a:rPr lang="pt-BR" sz="2800" b="1" dirty="0"/>
              <a:t>paradigma de programação</a:t>
            </a:r>
            <a:r>
              <a:rPr lang="pt-BR" sz="2800" dirty="0"/>
              <a:t> que fornece (e determina) a visão que o programador possui sobre a estruturação e execução do programa. Por exemplo, programação orientada a objetos, programadores podem abstrair um programa como uma coleção de objetos que interagem entre si, enquanto em programação funcional os programadores abstraem o programa como uma sequência de funções executadas de modo empilhado.</a:t>
            </a:r>
          </a:p>
        </p:txBody>
      </p:sp>
      <p:sp>
        <p:nvSpPr>
          <p:cNvPr id="18" name="CaixaDeTexto 37"/>
          <p:cNvSpPr txBox="1"/>
          <p:nvPr/>
        </p:nvSpPr>
        <p:spPr>
          <a:xfrm>
            <a:off x="33870" y="6899766"/>
            <a:ext cx="213908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Orientador: Glauco </a:t>
            </a:r>
            <a:r>
              <a:rPr lang="pt-BR" sz="3200" dirty="0" err="1"/>
              <a:t>Todesco</a:t>
            </a:r>
            <a:r>
              <a:rPr lang="pt-BR" sz="3200" dirty="0"/>
              <a:t>.</a:t>
            </a:r>
          </a:p>
          <a:p>
            <a:pPr algn="ctr"/>
            <a:r>
              <a:rPr lang="pt-BR" sz="3200" dirty="0"/>
              <a:t>Sanefugi, Gabriel Yudi</a:t>
            </a:r>
            <a:r>
              <a:rPr lang="pt-BR" sz="3200" baseline="30000" dirty="0"/>
              <a:t>(1</a:t>
            </a:r>
            <a:r>
              <a:rPr lang="pt-BR" sz="3200" baseline="30000"/>
              <a:t>)</a:t>
            </a:r>
            <a:r>
              <a:rPr lang="pt-BR" sz="3200"/>
              <a:t>; Souza Camillo, Eloá</a:t>
            </a:r>
            <a:r>
              <a:rPr lang="pt-BR" sz="3200" baseline="30000"/>
              <a:t>(</a:t>
            </a:r>
            <a:r>
              <a:rPr lang="pt-BR" sz="3200" baseline="30000" dirty="0"/>
              <a:t>1)</a:t>
            </a:r>
            <a:r>
              <a:rPr lang="pt-BR" sz="3200" dirty="0"/>
              <a:t>; Yamamoto, Edson </a:t>
            </a:r>
            <a:r>
              <a:rPr lang="pt-BR" sz="3200" dirty="0" err="1"/>
              <a:t>Kazumi</a:t>
            </a:r>
            <a:r>
              <a:rPr lang="pt-BR" sz="3200" baseline="30000" dirty="0"/>
              <a:t>(1)</a:t>
            </a:r>
            <a:r>
              <a:rPr lang="pt-BR" sz="3200" dirty="0"/>
              <a:t>; </a:t>
            </a:r>
          </a:p>
          <a:p>
            <a:pPr algn="ctr"/>
            <a:r>
              <a:rPr lang="pt-BR" sz="3200" dirty="0"/>
              <a:t>Lourenço, Nathalia Fialho</a:t>
            </a:r>
            <a:r>
              <a:rPr lang="pt-BR" sz="3200" baseline="30000" dirty="0"/>
              <a:t>(1)</a:t>
            </a:r>
            <a:r>
              <a:rPr lang="pt-BR" sz="3200" dirty="0"/>
              <a:t>; </a:t>
            </a:r>
            <a:r>
              <a:rPr lang="pt-BR" sz="3200" dirty="0" err="1"/>
              <a:t>Dorsa</a:t>
            </a:r>
            <a:r>
              <a:rPr lang="pt-BR" sz="3200" dirty="0"/>
              <a:t>, Ciro Guimaraes</a:t>
            </a:r>
            <a:r>
              <a:rPr lang="pt-BR" sz="3200" baseline="30000" dirty="0"/>
              <a:t>(1)</a:t>
            </a:r>
            <a:r>
              <a:rPr lang="pt-BR" sz="3200" dirty="0"/>
              <a:t>; Cravo Da Costa, Guilherme Proença</a:t>
            </a:r>
            <a:r>
              <a:rPr lang="pt-BR" sz="3200" baseline="30000" dirty="0"/>
              <a:t>(1)</a:t>
            </a:r>
            <a:r>
              <a:rPr lang="pt-BR" sz="3200" dirty="0"/>
              <a:t>.</a:t>
            </a:r>
            <a:endParaRPr lang="pt-BR" sz="3600" dirty="0"/>
          </a:p>
        </p:txBody>
      </p:sp>
      <p:sp>
        <p:nvSpPr>
          <p:cNvPr id="20" name="CaixaDeTexto 37"/>
          <p:cNvSpPr txBox="1"/>
          <p:nvPr/>
        </p:nvSpPr>
        <p:spPr>
          <a:xfrm>
            <a:off x="37010" y="8597629"/>
            <a:ext cx="21390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(1) Engenharia de Computação.</a:t>
            </a:r>
          </a:p>
        </p:txBody>
      </p:sp>
      <p:sp>
        <p:nvSpPr>
          <p:cNvPr id="38" name="Retângulo 14"/>
          <p:cNvSpPr/>
          <p:nvPr/>
        </p:nvSpPr>
        <p:spPr>
          <a:xfrm>
            <a:off x="10676378" y="9404946"/>
            <a:ext cx="45719" cy="198295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ound Diagonal Corner Rectangle 38"/>
          <p:cNvSpPr/>
          <p:nvPr/>
        </p:nvSpPr>
        <p:spPr>
          <a:xfrm>
            <a:off x="-13786" y="15383951"/>
            <a:ext cx="5169603" cy="662937"/>
          </a:xfrm>
          <a:prstGeom prst="round2DiagRect">
            <a:avLst/>
          </a:prstGeom>
          <a:solidFill>
            <a:srgbClr val="2B713A">
              <a:alpha val="6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58830" tIns="129415" rIns="258830" bIns="129415" rtlCol="0" anchor="ctr"/>
          <a:lstStyle/>
          <a:p>
            <a:pPr algn="ctr"/>
            <a:endParaRPr lang="en-US" dirty="0"/>
          </a:p>
        </p:txBody>
      </p:sp>
      <p:sp>
        <p:nvSpPr>
          <p:cNvPr id="40" name="CaixaDeTexto 37"/>
          <p:cNvSpPr txBox="1"/>
          <p:nvPr/>
        </p:nvSpPr>
        <p:spPr>
          <a:xfrm>
            <a:off x="626654" y="15354021"/>
            <a:ext cx="953878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b="1" dirty="0"/>
              <a:t>2 - Metodologia</a:t>
            </a:r>
          </a:p>
          <a:p>
            <a:pPr algn="just"/>
            <a:endParaRPr lang="pt-BR" sz="1000" b="1" dirty="0"/>
          </a:p>
          <a:p>
            <a:pPr algn="just"/>
            <a:r>
              <a:rPr lang="pt-BR" sz="2800" dirty="0" err="1"/>
              <a:t>Xoxoox</a:t>
            </a:r>
            <a:endParaRPr lang="pt-BR" sz="2800" dirty="0"/>
          </a:p>
        </p:txBody>
      </p:sp>
      <p:sp>
        <p:nvSpPr>
          <p:cNvPr id="42" name="Round Diagonal Corner Rectangle 41"/>
          <p:cNvSpPr/>
          <p:nvPr/>
        </p:nvSpPr>
        <p:spPr>
          <a:xfrm>
            <a:off x="10676378" y="17979012"/>
            <a:ext cx="5169603" cy="662937"/>
          </a:xfrm>
          <a:prstGeom prst="round2DiagRect">
            <a:avLst/>
          </a:prstGeom>
          <a:solidFill>
            <a:srgbClr val="2B713A">
              <a:alpha val="6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58830" tIns="129415" rIns="258830" bIns="129415" rtlCol="0" anchor="ctr"/>
          <a:lstStyle/>
          <a:p>
            <a:pPr algn="ctr"/>
            <a:endParaRPr lang="en-US" dirty="0"/>
          </a:p>
        </p:txBody>
      </p:sp>
      <p:sp>
        <p:nvSpPr>
          <p:cNvPr id="43" name="CaixaDeTexto 37"/>
          <p:cNvSpPr txBox="1"/>
          <p:nvPr/>
        </p:nvSpPr>
        <p:spPr>
          <a:xfrm>
            <a:off x="11210394" y="9735320"/>
            <a:ext cx="95387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1000" b="1" dirty="0"/>
          </a:p>
          <a:p>
            <a:pPr algn="just"/>
            <a:r>
              <a:rPr lang="pt-BR" sz="2800" dirty="0" err="1"/>
              <a:t>Xoxoox</a:t>
            </a:r>
            <a:endParaRPr lang="pt-BR" sz="2800" dirty="0"/>
          </a:p>
        </p:txBody>
      </p:sp>
      <p:sp>
        <p:nvSpPr>
          <p:cNvPr id="44" name="CaixaDeTexto 37"/>
          <p:cNvSpPr txBox="1"/>
          <p:nvPr/>
        </p:nvSpPr>
        <p:spPr>
          <a:xfrm>
            <a:off x="11234929" y="17979012"/>
            <a:ext cx="9538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400" b="1" dirty="0"/>
              <a:t>3 – Conclusão</a:t>
            </a:r>
          </a:p>
          <a:p>
            <a:pPr algn="just"/>
            <a:endParaRPr lang="pt-BR" sz="1000" b="1" dirty="0"/>
          </a:p>
          <a:p>
            <a:pPr lvl="0" algn="just"/>
            <a:r>
              <a:rPr lang="pt-BR" sz="2800" dirty="0" err="1"/>
              <a:t>Xoxoox</a:t>
            </a:r>
            <a:endParaRPr lang="pt-BR" sz="2800" dirty="0"/>
          </a:p>
        </p:txBody>
      </p:sp>
      <p:sp>
        <p:nvSpPr>
          <p:cNvPr id="45" name="Round Diagonal Corner Rectangle 44"/>
          <p:cNvSpPr/>
          <p:nvPr/>
        </p:nvSpPr>
        <p:spPr>
          <a:xfrm>
            <a:off x="10676378" y="22728057"/>
            <a:ext cx="5915026" cy="662937"/>
          </a:xfrm>
          <a:prstGeom prst="round2DiagRect">
            <a:avLst/>
          </a:prstGeom>
          <a:solidFill>
            <a:srgbClr val="2B713A">
              <a:alpha val="6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58830" tIns="129415" rIns="258830" bIns="129415" rtlCol="0" anchor="ctr"/>
          <a:lstStyle/>
          <a:p>
            <a:pPr algn="ctr"/>
            <a:endParaRPr lang="en-US" dirty="0"/>
          </a:p>
        </p:txBody>
      </p:sp>
      <p:sp>
        <p:nvSpPr>
          <p:cNvPr id="46" name="CaixaDeTexto 37"/>
          <p:cNvSpPr txBox="1"/>
          <p:nvPr/>
        </p:nvSpPr>
        <p:spPr>
          <a:xfrm>
            <a:off x="11244038" y="22728057"/>
            <a:ext cx="946677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400" b="1" dirty="0"/>
              <a:t>4 - Referência Bibliográfica </a:t>
            </a:r>
          </a:p>
          <a:p>
            <a:pPr algn="just"/>
            <a:endParaRPr lang="pt-BR" sz="1000" b="1" dirty="0"/>
          </a:p>
          <a:p>
            <a:r>
              <a:rPr lang="pt-BR" sz="2800" dirty="0"/>
              <a:t>PETRUCCI, </a:t>
            </a:r>
            <a:r>
              <a:rPr lang="pt-BR" sz="2800" dirty="0" err="1"/>
              <a:t>Eládio</a:t>
            </a:r>
            <a:r>
              <a:rPr lang="pt-BR" sz="2800" dirty="0"/>
              <a:t> G. R. </a:t>
            </a:r>
            <a:r>
              <a:rPr lang="pt-BR" sz="2800" b="1" dirty="0"/>
              <a:t>Materiais de construção</a:t>
            </a:r>
            <a:r>
              <a:rPr lang="pt-BR" sz="2800" dirty="0"/>
              <a:t>. 10 ed. São Paulo: Globo, 1995. 435 p.</a:t>
            </a:r>
          </a:p>
          <a:p>
            <a:r>
              <a:rPr lang="pt-BR" sz="2800" dirty="0"/>
              <a:t>MEHTA, P.K.; MONTEIRO, P.J.M. </a:t>
            </a:r>
            <a:r>
              <a:rPr lang="pt-BR" sz="2800" b="1" dirty="0"/>
              <a:t>Concreto: microestrutura, propriedades e materiais</a:t>
            </a:r>
            <a:r>
              <a:rPr lang="pt-BR" sz="2800" dirty="0"/>
              <a:t>. 3 ed. São Paulo: IBRACON, 2008.</a:t>
            </a:r>
          </a:p>
          <a:p>
            <a:pPr fontAlgn="base"/>
            <a:r>
              <a:rPr lang="pt-BR" sz="2800" dirty="0"/>
              <a:t>ROBERTSON, G. L. </a:t>
            </a:r>
            <a:r>
              <a:rPr lang="pt-BR" sz="2800" b="1" dirty="0" err="1"/>
              <a:t>Food</a:t>
            </a:r>
            <a:r>
              <a:rPr lang="pt-BR" sz="2800" b="1" dirty="0"/>
              <a:t> </a:t>
            </a:r>
            <a:r>
              <a:rPr lang="pt-BR" sz="2800" b="1" dirty="0" err="1"/>
              <a:t>packaging</a:t>
            </a:r>
            <a:r>
              <a:rPr lang="pt-BR" sz="2800" b="1" dirty="0"/>
              <a:t>: </a:t>
            </a:r>
            <a:r>
              <a:rPr lang="pt-BR" sz="2800" b="1" dirty="0" err="1"/>
              <a:t>priciples</a:t>
            </a:r>
            <a:r>
              <a:rPr lang="pt-BR" sz="2800" b="1" dirty="0"/>
              <a:t> </a:t>
            </a:r>
            <a:r>
              <a:rPr lang="pt-BR" sz="2800" b="1" dirty="0" err="1"/>
              <a:t>and</a:t>
            </a:r>
            <a:r>
              <a:rPr lang="pt-BR" sz="2800" b="1" dirty="0"/>
              <a:t> </a:t>
            </a:r>
            <a:r>
              <a:rPr lang="pt-BR" sz="2800" b="1" dirty="0" err="1"/>
              <a:t>practice</a:t>
            </a:r>
            <a:r>
              <a:rPr lang="pt-BR" sz="2800" b="1" dirty="0"/>
              <a:t>. </a:t>
            </a:r>
            <a:r>
              <a:rPr lang="pt-BR" sz="2800" dirty="0"/>
              <a:t>New York: Marcel Dekker, </a:t>
            </a:r>
            <a:r>
              <a:rPr lang="pt-BR" sz="2800" dirty="0" err="1"/>
              <a:t>Inc</a:t>
            </a:r>
            <a:r>
              <a:rPr lang="pt-BR" sz="2800" dirty="0"/>
              <a:t>, 1993. 676p.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D01A56F-0006-4E08-BDD4-3D93215DC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53458" y="26443897"/>
            <a:ext cx="2809626" cy="2809626"/>
          </a:xfrm>
          <a:prstGeom prst="rect">
            <a:avLst/>
          </a:prstGeom>
        </p:spPr>
      </p:pic>
      <p:grpSp>
        <p:nvGrpSpPr>
          <p:cNvPr id="58" name="Agrupar 57">
            <a:extLst>
              <a:ext uri="{FF2B5EF4-FFF2-40B4-BE49-F238E27FC236}">
                <a16:creationId xmlns:a16="http://schemas.microsoft.com/office/drawing/2014/main" id="{B7D61FFD-C7E9-4F3F-AFEF-603209667458}"/>
              </a:ext>
            </a:extLst>
          </p:cNvPr>
          <p:cNvGrpSpPr/>
          <p:nvPr/>
        </p:nvGrpSpPr>
        <p:grpSpPr>
          <a:xfrm>
            <a:off x="11035747" y="12363698"/>
            <a:ext cx="9620468" cy="5441038"/>
            <a:chOff x="568797" y="23533057"/>
            <a:chExt cx="9620468" cy="5441038"/>
          </a:xfrm>
        </p:grpSpPr>
        <p:sp>
          <p:nvSpPr>
            <p:cNvPr id="15" name="CaixaDeTexto 61"/>
            <p:cNvSpPr txBox="1"/>
            <p:nvPr/>
          </p:nvSpPr>
          <p:spPr>
            <a:xfrm>
              <a:off x="568797" y="23533057"/>
              <a:ext cx="95387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i="1" dirty="0"/>
                <a:t>Figura 1 – Palíndromo em Python</a:t>
              </a:r>
            </a:p>
          </p:txBody>
        </p:sp>
        <p:pic>
          <p:nvPicPr>
            <p:cNvPr id="55" name="Imagem 54">
              <a:extLst>
                <a:ext uri="{FF2B5EF4-FFF2-40B4-BE49-F238E27FC236}">
                  <a16:creationId xmlns:a16="http://schemas.microsoft.com/office/drawing/2014/main" id="{60A4F36A-EDE3-4280-85EF-009DD40B8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6655" y="24021997"/>
              <a:ext cx="9562610" cy="4952098"/>
            </a:xfrm>
            <a:prstGeom prst="rect">
              <a:avLst/>
            </a:prstGeom>
          </p:spPr>
        </p:pic>
      </p:grp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588762FD-53F1-488C-80CF-61283BAE57E6}"/>
              </a:ext>
            </a:extLst>
          </p:cNvPr>
          <p:cNvGrpSpPr/>
          <p:nvPr/>
        </p:nvGrpSpPr>
        <p:grpSpPr>
          <a:xfrm>
            <a:off x="386425" y="20890953"/>
            <a:ext cx="9538784" cy="8345231"/>
            <a:chOff x="386425" y="20890953"/>
            <a:chExt cx="9538784" cy="8345231"/>
          </a:xfrm>
        </p:grpSpPr>
        <p:sp>
          <p:nvSpPr>
            <p:cNvPr id="16" name="CaixaDeTexto 61"/>
            <p:cNvSpPr txBox="1"/>
            <p:nvPr/>
          </p:nvSpPr>
          <p:spPr>
            <a:xfrm>
              <a:off x="386425" y="20890953"/>
              <a:ext cx="95387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i="1" dirty="0"/>
                <a:t>Figura 1 – Palíndromo em C</a:t>
              </a:r>
            </a:p>
          </p:txBody>
        </p:sp>
        <p:pic>
          <p:nvPicPr>
            <p:cNvPr id="57" name="Imagem 56">
              <a:extLst>
                <a:ext uri="{FF2B5EF4-FFF2-40B4-BE49-F238E27FC236}">
                  <a16:creationId xmlns:a16="http://schemas.microsoft.com/office/drawing/2014/main" id="{D141B500-4012-4CD4-99C6-2D8C86BAB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73535" y="21429192"/>
              <a:ext cx="7764563" cy="7806992"/>
            </a:xfrm>
            <a:prstGeom prst="rect">
              <a:avLst/>
            </a:prstGeom>
          </p:spPr>
        </p:pic>
      </p:grpSp>
      <p:sp>
        <p:nvSpPr>
          <p:cNvPr id="59" name="Round Diagonal Corner Rectangle 40">
            <a:extLst>
              <a:ext uri="{FF2B5EF4-FFF2-40B4-BE49-F238E27FC236}">
                <a16:creationId xmlns:a16="http://schemas.microsoft.com/office/drawing/2014/main" id="{A5E09B72-BCD3-44FC-8BAA-827860ADF6FB}"/>
              </a:ext>
            </a:extLst>
          </p:cNvPr>
          <p:cNvSpPr/>
          <p:nvPr/>
        </p:nvSpPr>
        <p:spPr>
          <a:xfrm>
            <a:off x="22356034" y="9721200"/>
            <a:ext cx="5169603" cy="662937"/>
          </a:xfrm>
          <a:prstGeom prst="round2DiagRect">
            <a:avLst/>
          </a:prstGeom>
          <a:solidFill>
            <a:srgbClr val="2B713A">
              <a:alpha val="6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58830" tIns="129415" rIns="258830" bIns="129415" rtlCol="0" anchor="ctr"/>
          <a:lstStyle/>
          <a:p>
            <a:pPr algn="ctr"/>
            <a:endParaRPr lang="en-US" dirty="0"/>
          </a:p>
        </p:txBody>
      </p:sp>
      <p:sp>
        <p:nvSpPr>
          <p:cNvPr id="60" name="CaixaDeTexto 37">
            <a:extLst>
              <a:ext uri="{FF2B5EF4-FFF2-40B4-BE49-F238E27FC236}">
                <a16:creationId xmlns:a16="http://schemas.microsoft.com/office/drawing/2014/main" id="{902A8054-D14B-423A-82CF-4DE8A5771E7D}"/>
              </a:ext>
            </a:extLst>
          </p:cNvPr>
          <p:cNvSpPr txBox="1"/>
          <p:nvPr/>
        </p:nvSpPr>
        <p:spPr>
          <a:xfrm>
            <a:off x="22851686" y="9725646"/>
            <a:ext cx="9538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400" b="1" dirty="0"/>
              <a:t>3 – Resultados</a:t>
            </a:r>
          </a:p>
          <a:p>
            <a:pPr algn="just"/>
            <a:endParaRPr lang="pt-BR" sz="1000" b="1" dirty="0"/>
          </a:p>
          <a:p>
            <a:pPr algn="just"/>
            <a:r>
              <a:rPr lang="pt-BR" sz="2800" dirty="0" err="1"/>
              <a:t>Xoxoox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97848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223</Words>
  <Application>Microsoft Office PowerPoint</Application>
  <PresentationFormat>Personalizar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Myriad Arabic</vt:lpstr>
      <vt:lpstr>Office Theme</vt:lpstr>
      <vt:lpstr>Apresentação do PowerPoint</vt:lpstr>
    </vt:vector>
  </TitlesOfParts>
  <Company>ATUA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Atua Criacao06</dc:creator>
  <cp:lastModifiedBy>Gabriel Yudi Sanefugi</cp:lastModifiedBy>
  <cp:revision>22</cp:revision>
  <dcterms:created xsi:type="dcterms:W3CDTF">2018-07-04T19:31:15Z</dcterms:created>
  <dcterms:modified xsi:type="dcterms:W3CDTF">2018-10-02T17:06:55Z</dcterms:modified>
</cp:coreProperties>
</file>