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98922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36134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72382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561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3113351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4217980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311307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249410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374753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96378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247484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61254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56535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53115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82971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130738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0A5D92-98DA-4082-BD54-3BA3C6B10B64}" type="datetimeFigureOut">
              <a:rPr lang="zh-CN" altLang="en-US" smtClean="0"/>
              <a:t>2016/12/2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3605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0A5D92-98DA-4082-BD54-3BA3C6B10B64}" type="datetimeFigureOut">
              <a:rPr lang="zh-CN" altLang="en-US" smtClean="0"/>
              <a:t>2016/12/2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70ACAC-848A-478A-9352-EE2EDEF0E785}" type="slidenum">
              <a:rPr lang="zh-CN" altLang="en-US" smtClean="0"/>
              <a:t>‹#›</a:t>
            </a:fld>
            <a:endParaRPr lang="zh-CN" altLang="en-US"/>
          </a:p>
        </p:txBody>
      </p:sp>
    </p:spTree>
    <p:extLst>
      <p:ext uri="{BB962C8B-B14F-4D97-AF65-F5344CB8AC3E}">
        <p14:creationId xmlns:p14="http://schemas.microsoft.com/office/powerpoint/2010/main" val="4081162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“全球战争”</a:t>
            </a:r>
          </a:p>
        </p:txBody>
      </p:sp>
      <p:sp>
        <p:nvSpPr>
          <p:cNvPr id="17" name="文本框 16"/>
          <p:cNvSpPr txBox="1"/>
          <p:nvPr/>
        </p:nvSpPr>
        <p:spPr>
          <a:xfrm>
            <a:off x="939452" y="1515649"/>
            <a:ext cx="10415936" cy="646331"/>
          </a:xfrm>
          <a:prstGeom prst="rect">
            <a:avLst/>
          </a:prstGeom>
          <a:noFill/>
        </p:spPr>
        <p:txBody>
          <a:bodyPr wrap="square" rtlCol="0">
            <a:spAutoFit/>
          </a:bodyPr>
          <a:lstStyle/>
          <a:p>
            <a:r>
              <a:rPr lang="zh-CN" altLang="en-US" dirty="0"/>
              <a:t>在本书“文明间战争于秩序”一节中，作者虚构了</a:t>
            </a:r>
            <a:r>
              <a:rPr lang="en-US" altLang="zh-CN" dirty="0"/>
              <a:t>14</a:t>
            </a:r>
            <a:r>
              <a:rPr lang="zh-CN" altLang="en-US" dirty="0"/>
              <a:t>年后（本书成书于</a:t>
            </a:r>
            <a:r>
              <a:rPr lang="en-US" altLang="zh-CN" dirty="0"/>
              <a:t>2010</a:t>
            </a:r>
            <a:r>
              <a:rPr lang="zh-CN" altLang="en-US" dirty="0"/>
              <a:t>年）的一场全球战争。</a:t>
            </a:r>
            <a:endParaRPr lang="en-US" altLang="zh-CN" dirty="0"/>
          </a:p>
          <a:p>
            <a:endParaRPr lang="zh-CN" altLang="en-US" dirty="0"/>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0" y="2502014"/>
            <a:ext cx="706034" cy="371597"/>
          </a:xfrm>
          <a:prstGeom prst="rect">
            <a:avLst/>
          </a:prstGeom>
        </p:spPr>
      </p:pic>
      <p:sp>
        <p:nvSpPr>
          <p:cNvPr id="23" name="文本框 22"/>
          <p:cNvSpPr txBox="1"/>
          <p:nvPr/>
        </p:nvSpPr>
        <p:spPr>
          <a:xfrm>
            <a:off x="2304789" y="2473890"/>
            <a:ext cx="646331" cy="369332"/>
          </a:xfrm>
          <a:prstGeom prst="rect">
            <a:avLst/>
          </a:prstGeom>
          <a:noFill/>
        </p:spPr>
        <p:txBody>
          <a:bodyPr wrap="none" rtlCol="0">
            <a:spAutoFit/>
          </a:bodyPr>
          <a:lstStyle/>
          <a:p>
            <a:r>
              <a:rPr lang="zh-CN" altLang="en-US" dirty="0"/>
              <a:t>美国</a:t>
            </a: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3240000" y="3030699"/>
            <a:ext cx="706034" cy="470689"/>
          </a:xfrm>
          <a:prstGeom prst="rect">
            <a:avLst/>
          </a:prstGeom>
        </p:spPr>
      </p:pic>
      <p:sp>
        <p:nvSpPr>
          <p:cNvPr id="25" name="文本框 24"/>
          <p:cNvSpPr txBox="1"/>
          <p:nvPr/>
        </p:nvSpPr>
        <p:spPr>
          <a:xfrm>
            <a:off x="2304789" y="3081378"/>
            <a:ext cx="646331" cy="369332"/>
          </a:xfrm>
          <a:prstGeom prst="rect">
            <a:avLst/>
          </a:prstGeom>
          <a:noFill/>
        </p:spPr>
        <p:txBody>
          <a:bodyPr wrap="none" rtlCol="0">
            <a:spAutoFit/>
          </a:bodyPr>
          <a:lstStyle/>
          <a:p>
            <a:r>
              <a:rPr lang="zh-CN" altLang="en-US" dirty="0"/>
              <a:t>欧洲</a:t>
            </a:r>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000" y="3605407"/>
            <a:ext cx="706034" cy="470689"/>
          </a:xfrm>
          <a:prstGeom prst="rect">
            <a:avLst/>
          </a:prstGeom>
        </p:spPr>
      </p:pic>
      <p:sp>
        <p:nvSpPr>
          <p:cNvPr id="27" name="文本框 26"/>
          <p:cNvSpPr txBox="1"/>
          <p:nvPr/>
        </p:nvSpPr>
        <p:spPr>
          <a:xfrm>
            <a:off x="2304789" y="3635922"/>
            <a:ext cx="877163" cy="369332"/>
          </a:xfrm>
          <a:prstGeom prst="rect">
            <a:avLst/>
          </a:prstGeom>
          <a:noFill/>
        </p:spPr>
        <p:txBody>
          <a:bodyPr wrap="none" rtlCol="0">
            <a:spAutoFit/>
          </a:bodyPr>
          <a:lstStyle/>
          <a:p>
            <a:r>
              <a:rPr lang="zh-CN" altLang="en-US" dirty="0"/>
              <a:t>俄罗斯</a:t>
            </a:r>
          </a:p>
        </p:txBody>
      </p:sp>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0000" y="4268751"/>
            <a:ext cx="706034" cy="470689"/>
          </a:xfrm>
          <a:prstGeom prst="rect">
            <a:avLst/>
          </a:prstGeom>
        </p:spPr>
      </p:pic>
      <p:sp>
        <p:nvSpPr>
          <p:cNvPr id="29" name="文本框 28"/>
          <p:cNvSpPr txBox="1"/>
          <p:nvPr/>
        </p:nvSpPr>
        <p:spPr>
          <a:xfrm>
            <a:off x="2304788" y="4268751"/>
            <a:ext cx="646331" cy="369332"/>
          </a:xfrm>
          <a:prstGeom prst="rect">
            <a:avLst/>
          </a:prstGeom>
          <a:noFill/>
        </p:spPr>
        <p:txBody>
          <a:bodyPr wrap="none" rtlCol="0">
            <a:spAutoFit/>
          </a:bodyPr>
          <a:lstStyle/>
          <a:p>
            <a:r>
              <a:rPr lang="zh-CN" altLang="en-US" dirty="0"/>
              <a:t>印度</a:t>
            </a:r>
          </a:p>
        </p:txBody>
      </p:sp>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1709" y="2448973"/>
            <a:ext cx="591373" cy="394249"/>
          </a:xfrm>
          <a:prstGeom prst="rect">
            <a:avLst/>
          </a:prstGeom>
        </p:spPr>
      </p:pic>
      <p:sp>
        <p:nvSpPr>
          <p:cNvPr id="31" name="文本框 30"/>
          <p:cNvSpPr txBox="1"/>
          <p:nvPr/>
        </p:nvSpPr>
        <p:spPr>
          <a:xfrm>
            <a:off x="7761962" y="2437013"/>
            <a:ext cx="646331" cy="369332"/>
          </a:xfrm>
          <a:prstGeom prst="rect">
            <a:avLst/>
          </a:prstGeom>
          <a:noFill/>
        </p:spPr>
        <p:txBody>
          <a:bodyPr wrap="none" rtlCol="0">
            <a:spAutoFit/>
          </a:bodyPr>
          <a:lstStyle/>
          <a:p>
            <a:r>
              <a:rPr lang="zh-CN" altLang="en-US" dirty="0"/>
              <a:t>中国</a:t>
            </a:r>
          </a:p>
        </p:txBody>
      </p:sp>
      <p:pic>
        <p:nvPicPr>
          <p:cNvPr id="32" name="图片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1709" y="2980021"/>
            <a:ext cx="706033" cy="470689"/>
          </a:xfrm>
          <a:prstGeom prst="rect">
            <a:avLst/>
          </a:prstGeom>
        </p:spPr>
      </p:pic>
      <p:sp>
        <p:nvSpPr>
          <p:cNvPr id="33" name="文本框 32"/>
          <p:cNvSpPr txBox="1"/>
          <p:nvPr/>
        </p:nvSpPr>
        <p:spPr>
          <a:xfrm>
            <a:off x="7761962" y="3040245"/>
            <a:ext cx="646331" cy="369332"/>
          </a:xfrm>
          <a:prstGeom prst="rect">
            <a:avLst/>
          </a:prstGeom>
          <a:noFill/>
        </p:spPr>
        <p:txBody>
          <a:bodyPr wrap="none" rtlCol="0">
            <a:spAutoFit/>
          </a:bodyPr>
          <a:lstStyle/>
          <a:p>
            <a:r>
              <a:rPr lang="zh-CN" altLang="en-US" dirty="0"/>
              <a:t>日本</a:t>
            </a:r>
          </a:p>
        </p:txBody>
      </p:sp>
      <p:pic>
        <p:nvPicPr>
          <p:cNvPr id="34" name="图片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4672" y="3600341"/>
            <a:ext cx="668410" cy="668410"/>
          </a:xfrm>
          <a:prstGeom prst="rect">
            <a:avLst/>
          </a:prstGeom>
        </p:spPr>
      </p:pic>
      <p:sp>
        <p:nvSpPr>
          <p:cNvPr id="35" name="文本框 34"/>
          <p:cNvSpPr txBox="1"/>
          <p:nvPr/>
        </p:nvSpPr>
        <p:spPr>
          <a:xfrm>
            <a:off x="7815274" y="3686601"/>
            <a:ext cx="1800493" cy="369332"/>
          </a:xfrm>
          <a:prstGeom prst="rect">
            <a:avLst/>
          </a:prstGeom>
          <a:noFill/>
        </p:spPr>
        <p:txBody>
          <a:bodyPr wrap="none" rtlCol="0">
            <a:spAutoFit/>
          </a:bodyPr>
          <a:lstStyle/>
          <a:p>
            <a:r>
              <a:rPr lang="zh-CN" altLang="en-US" dirty="0"/>
              <a:t>大多伊斯兰国家</a:t>
            </a:r>
          </a:p>
        </p:txBody>
      </p:sp>
    </p:spTree>
    <p:extLst>
      <p:ext uri="{BB962C8B-B14F-4D97-AF65-F5344CB8AC3E}">
        <p14:creationId xmlns:p14="http://schemas.microsoft.com/office/powerpoint/2010/main" val="99049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idx="1"/>
          </p:nvPr>
        </p:nvSpPr>
        <p:spPr>
          <a:xfrm>
            <a:off x="652463" y="1302707"/>
            <a:ext cx="2946866" cy="576262"/>
          </a:xfrm>
        </p:spPr>
        <p:txBody>
          <a:bodyPr/>
          <a:lstStyle/>
          <a:p>
            <a:pPr algn="ctr"/>
            <a:r>
              <a:rPr lang="zh-CN" altLang="en-US" dirty="0"/>
              <a:t>背景</a:t>
            </a:r>
          </a:p>
        </p:txBody>
      </p:sp>
      <p:sp>
        <p:nvSpPr>
          <p:cNvPr id="14" name="文本占位符 13"/>
          <p:cNvSpPr>
            <a:spLocks noGrp="1"/>
          </p:cNvSpPr>
          <p:nvPr>
            <p:ph type="body" sz="quarter" idx="3"/>
          </p:nvPr>
        </p:nvSpPr>
        <p:spPr>
          <a:xfrm>
            <a:off x="3883659" y="1313146"/>
            <a:ext cx="2936241" cy="576262"/>
          </a:xfrm>
        </p:spPr>
        <p:txBody>
          <a:bodyPr/>
          <a:lstStyle/>
          <a:p>
            <a:pPr algn="ctr"/>
            <a:r>
              <a:rPr lang="zh-CN" altLang="en-US" dirty="0"/>
              <a:t>过程</a:t>
            </a:r>
          </a:p>
        </p:txBody>
      </p:sp>
      <p:sp>
        <p:nvSpPr>
          <p:cNvPr id="15" name="文本占位符 14"/>
          <p:cNvSpPr>
            <a:spLocks noGrp="1"/>
          </p:cNvSpPr>
          <p:nvPr>
            <p:ph type="body" sz="quarter" idx="13"/>
          </p:nvPr>
        </p:nvSpPr>
        <p:spPr>
          <a:xfrm>
            <a:off x="7124700" y="1313146"/>
            <a:ext cx="2932113" cy="576262"/>
          </a:xfrm>
        </p:spPr>
        <p:txBody>
          <a:bodyPr/>
          <a:lstStyle/>
          <a:p>
            <a:pPr algn="ctr"/>
            <a:r>
              <a:rPr lang="zh-CN" altLang="en-US" dirty="0"/>
              <a:t>结果</a:t>
            </a:r>
          </a:p>
        </p:txBody>
      </p:sp>
      <p:sp>
        <p:nvSpPr>
          <p:cNvPr id="16" name="文本占位符 15"/>
          <p:cNvSpPr>
            <a:spLocks noGrp="1"/>
          </p:cNvSpPr>
          <p:nvPr>
            <p:ph type="body" sz="half" idx="15"/>
          </p:nvPr>
        </p:nvSpPr>
        <p:spPr>
          <a:xfrm>
            <a:off x="652463" y="2123162"/>
            <a:ext cx="2927350" cy="4133176"/>
          </a:xfrm>
        </p:spPr>
        <p:txBody>
          <a:bodyPr/>
          <a:lstStyle/>
          <a:p>
            <a:r>
              <a:rPr lang="zh-CN" altLang="en-US" dirty="0"/>
              <a:t>朝鲜统一，台湾和大陆和解，美国在东亚的存在减少</a:t>
            </a:r>
            <a:endParaRPr lang="en-US" altLang="zh-CN" dirty="0"/>
          </a:p>
          <a:p>
            <a:r>
              <a:rPr lang="zh-CN" altLang="en-US" dirty="0"/>
              <a:t>中国持续崛起，作为东亚和东南亚支配力量存在</a:t>
            </a:r>
          </a:p>
        </p:txBody>
      </p:sp>
      <p:sp>
        <p:nvSpPr>
          <p:cNvPr id="17" name="文本占位符 16"/>
          <p:cNvSpPr>
            <a:spLocks noGrp="1"/>
          </p:cNvSpPr>
          <p:nvPr>
            <p:ph type="body" sz="half" idx="16"/>
          </p:nvPr>
        </p:nvSpPr>
        <p:spPr>
          <a:xfrm>
            <a:off x="3873106" y="2185792"/>
            <a:ext cx="2946794" cy="4070546"/>
          </a:xfrm>
        </p:spPr>
        <p:txBody>
          <a:bodyPr/>
          <a:lstStyle/>
          <a:p>
            <a:r>
              <a:rPr lang="zh-CN" altLang="en-US" dirty="0"/>
              <a:t>中国入侵越南</a:t>
            </a:r>
            <a:endParaRPr lang="en-US" altLang="zh-CN" dirty="0"/>
          </a:p>
          <a:p>
            <a:r>
              <a:rPr lang="zh-CN" altLang="en-US" dirty="0"/>
              <a:t>（东亚文明的国家间冲突）</a:t>
            </a:r>
            <a:endParaRPr lang="en-US" altLang="zh-CN" dirty="0"/>
          </a:p>
          <a:p>
            <a:endParaRPr lang="en-US" altLang="zh-CN" dirty="0"/>
          </a:p>
          <a:p>
            <a:r>
              <a:rPr lang="zh-CN" altLang="en-US" dirty="0"/>
              <a:t>印度进攻巴基斯坦</a:t>
            </a:r>
            <a:endParaRPr lang="en-US" altLang="zh-CN" dirty="0"/>
          </a:p>
          <a:p>
            <a:r>
              <a:rPr lang="zh-CN" altLang="en-US" dirty="0"/>
              <a:t>阿拉伯人对以色列的进攻</a:t>
            </a:r>
            <a:endParaRPr lang="en-US" altLang="zh-CN" dirty="0"/>
          </a:p>
          <a:p>
            <a:r>
              <a:rPr lang="zh-CN" altLang="en-US" dirty="0"/>
              <a:t>（伊斯兰、印度文明加入）</a:t>
            </a:r>
            <a:endParaRPr lang="en-US" altLang="zh-CN" dirty="0"/>
          </a:p>
          <a:p>
            <a:endParaRPr lang="en-US" altLang="zh-CN" dirty="0"/>
          </a:p>
          <a:p>
            <a:r>
              <a:rPr lang="zh-CN" altLang="en-US" dirty="0"/>
              <a:t>中国、巴基斯坦、伊朗联盟</a:t>
            </a:r>
            <a:endParaRPr lang="en-US" altLang="zh-CN" dirty="0"/>
          </a:p>
          <a:p>
            <a:r>
              <a:rPr lang="zh-CN" altLang="en-US" dirty="0"/>
              <a:t>俄罗斯增兵西伯利</a:t>
            </a:r>
            <a:endParaRPr lang="en-US" altLang="zh-CN" dirty="0"/>
          </a:p>
          <a:p>
            <a:r>
              <a:rPr lang="zh-CN" altLang="en-US" dirty="0"/>
              <a:t>欧洲加入美国</a:t>
            </a:r>
            <a:endParaRPr lang="en-US" altLang="zh-CN" dirty="0"/>
          </a:p>
          <a:p>
            <a:r>
              <a:rPr lang="zh-CN" altLang="en-US" dirty="0"/>
              <a:t>（规模扩大）</a:t>
            </a:r>
            <a:endParaRPr lang="en-US" altLang="zh-CN" dirty="0"/>
          </a:p>
          <a:p>
            <a:endParaRPr lang="zh-CN" altLang="en-US" dirty="0"/>
          </a:p>
        </p:txBody>
      </p:sp>
      <p:sp>
        <p:nvSpPr>
          <p:cNvPr id="18" name="文本占位符 17"/>
          <p:cNvSpPr>
            <a:spLocks noGrp="1"/>
          </p:cNvSpPr>
          <p:nvPr>
            <p:ph type="body" sz="half" idx="17"/>
          </p:nvPr>
        </p:nvSpPr>
        <p:spPr>
          <a:xfrm>
            <a:off x="7124700" y="2185792"/>
            <a:ext cx="2932113" cy="4070546"/>
          </a:xfrm>
        </p:spPr>
        <p:txBody>
          <a:bodyPr/>
          <a:lstStyle/>
          <a:p>
            <a:r>
              <a:rPr lang="zh-CN" altLang="en-US" dirty="0"/>
              <a:t>所有参战方的经济、人口和军事实力锐减</a:t>
            </a:r>
            <a:endParaRPr lang="en-US" altLang="zh-CN" dirty="0"/>
          </a:p>
          <a:p>
            <a:r>
              <a:rPr lang="zh-CN" altLang="en-US" dirty="0"/>
              <a:t>全球权力向非洲、南美、澳大利亚等南方转移</a:t>
            </a:r>
            <a:endParaRPr lang="en-US" altLang="zh-CN" dirty="0"/>
          </a:p>
        </p:txBody>
      </p:sp>
      <p:sp>
        <p:nvSpPr>
          <p:cNvPr id="19" name="文本框 18"/>
          <p:cNvSpPr txBox="1"/>
          <p:nvPr/>
        </p:nvSpPr>
        <p:spPr>
          <a:xfrm>
            <a:off x="801666" y="356992"/>
            <a:ext cx="8473857" cy="923330"/>
          </a:xfrm>
          <a:prstGeom prst="rect">
            <a:avLst/>
          </a:prstGeom>
          <a:noFill/>
        </p:spPr>
        <p:txBody>
          <a:bodyPr wrap="square" rtlCol="0">
            <a:spAutoFit/>
          </a:bodyPr>
          <a:lstStyle/>
          <a:p>
            <a:r>
              <a:rPr lang="zh-CN" altLang="en-US" b="1" dirty="0"/>
              <a:t>作者认为的战争的起因：</a:t>
            </a:r>
            <a:endParaRPr lang="en-US" altLang="zh-CN" b="1" dirty="0"/>
          </a:p>
          <a:p>
            <a:endParaRPr lang="en-US" altLang="zh-CN" dirty="0"/>
          </a:p>
          <a:p>
            <a:r>
              <a:rPr lang="zh-CN" altLang="en-US" dirty="0"/>
              <a:t>一个文明的核心国家干预另一个文明的核心国家与该文明成员国之间的争端</a:t>
            </a:r>
            <a:endParaRPr lang="en-US" altLang="zh-CN" dirty="0"/>
          </a:p>
        </p:txBody>
      </p:sp>
    </p:spTree>
    <p:extLst>
      <p:ext uri="{BB962C8B-B14F-4D97-AF65-F5344CB8AC3E}">
        <p14:creationId xmlns:p14="http://schemas.microsoft.com/office/powerpoint/2010/main" val="27324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两大原则</a:t>
            </a:r>
          </a:p>
        </p:txBody>
      </p:sp>
      <p:sp>
        <p:nvSpPr>
          <p:cNvPr id="13" name="文本框 12"/>
          <p:cNvSpPr txBox="1"/>
          <p:nvPr/>
        </p:nvSpPr>
        <p:spPr>
          <a:xfrm>
            <a:off x="795403" y="1402915"/>
            <a:ext cx="10809961" cy="1200329"/>
          </a:xfrm>
          <a:prstGeom prst="rect">
            <a:avLst/>
          </a:prstGeom>
          <a:noFill/>
        </p:spPr>
        <p:txBody>
          <a:bodyPr wrap="square" rtlCol="0">
            <a:spAutoFit/>
          </a:bodyPr>
          <a:lstStyle/>
          <a:p>
            <a:r>
              <a:rPr lang="zh-CN" altLang="en-US" dirty="0"/>
              <a:t>作者认为，要避免文明间大战，要做到以下原则：</a:t>
            </a:r>
            <a:endParaRPr lang="en-US" altLang="zh-CN" dirty="0"/>
          </a:p>
          <a:p>
            <a:r>
              <a:rPr lang="en-US" altLang="zh-CN" dirty="0"/>
              <a:t>	</a:t>
            </a:r>
            <a:r>
              <a:rPr lang="zh-CN" altLang="en-US" dirty="0"/>
              <a:t>“</a:t>
            </a:r>
            <a:r>
              <a:rPr lang="zh-CN" altLang="en-US" b="1" dirty="0"/>
              <a:t>避免原则</a:t>
            </a:r>
            <a:r>
              <a:rPr lang="zh-CN" altLang="en-US" dirty="0"/>
              <a:t>”：核心国家避免干涉其他文明的冲突</a:t>
            </a:r>
            <a:endParaRPr lang="en-US" altLang="zh-CN" dirty="0"/>
          </a:p>
          <a:p>
            <a:r>
              <a:rPr lang="en-US" altLang="zh-CN" dirty="0"/>
              <a:t>	</a:t>
            </a:r>
            <a:r>
              <a:rPr lang="zh-CN" altLang="en-US" dirty="0"/>
              <a:t>“</a:t>
            </a:r>
            <a:r>
              <a:rPr lang="zh-CN" altLang="en-US" b="1" dirty="0"/>
              <a:t>共同调解原则</a:t>
            </a:r>
            <a:r>
              <a:rPr lang="zh-CN" altLang="en-US" dirty="0"/>
              <a:t>”：核心国家相互谈判来遏制或制止断层线战争</a:t>
            </a:r>
            <a:endParaRPr lang="en-US" altLang="zh-CN" dirty="0"/>
          </a:p>
          <a:p>
            <a:endParaRPr lang="zh-CN" altLang="en-US" dirty="0"/>
          </a:p>
        </p:txBody>
      </p:sp>
      <p:sp>
        <p:nvSpPr>
          <p:cNvPr id="14" name="文本框 13"/>
          <p:cNvSpPr txBox="1"/>
          <p:nvPr/>
        </p:nvSpPr>
        <p:spPr>
          <a:xfrm>
            <a:off x="795403" y="2931090"/>
            <a:ext cx="10747331" cy="2862322"/>
          </a:xfrm>
          <a:prstGeom prst="rect">
            <a:avLst/>
          </a:prstGeom>
          <a:noFill/>
        </p:spPr>
        <p:txBody>
          <a:bodyPr wrap="square" rtlCol="0">
            <a:spAutoFit/>
          </a:bodyPr>
          <a:lstStyle/>
          <a:p>
            <a:r>
              <a:rPr lang="en-US" altLang="zh-CN" dirty="0"/>
              <a:t>	</a:t>
            </a:r>
            <a:r>
              <a:rPr lang="zh-CN" altLang="en-US" dirty="0"/>
              <a:t>这两个原则文明的成员国以及整个国际秩序具有重大的意义，但对西方文明及其他想要取代西方的文明来说难以接受。</a:t>
            </a:r>
            <a:endParaRPr lang="en-US" altLang="zh-CN" dirty="0"/>
          </a:p>
          <a:p>
            <a:r>
              <a:rPr lang="en-US" altLang="zh-CN" dirty="0"/>
              <a:t>	90</a:t>
            </a:r>
            <a:r>
              <a:rPr lang="zh-CN" altLang="en-US" dirty="0"/>
              <a:t>年代的海湾战争，新世纪的伊拉克战争和阿富汗战争都是由于西方国家对中东伊斯兰文明的介入所导致的。由于</a:t>
            </a:r>
            <a:r>
              <a:rPr lang="en-US" altLang="zh-CN" dirty="0"/>
              <a:t>90</a:t>
            </a:r>
            <a:r>
              <a:rPr lang="zh-CN" altLang="en-US" dirty="0"/>
              <a:t>年代初西方文明处于鼎盛阶段，前者对西方的不利影响不显著。但后二者对中东和西方文明自身的负面影响巨大，使得现在的人们对其进行过很多次的反思。这说明了避免原则的重要性。而共同调解原则在如今的经济相互依赖程度如此高的世界上，是不可或缺的。一旦调解机制失效，世界经济的跳水甚至崩溃将给全世界带来毁灭性的伤害。</a:t>
            </a:r>
            <a:endParaRPr lang="en-US" altLang="zh-CN" dirty="0"/>
          </a:p>
          <a:p>
            <a:r>
              <a:rPr lang="en-US" altLang="zh-CN" dirty="0"/>
              <a:t>	</a:t>
            </a:r>
            <a:r>
              <a:rPr lang="zh-CN" altLang="en-US" dirty="0"/>
              <a:t>正如书上所说，这两个原则对西方文明和想要取代西方的文明来说是几乎不可接受的。西方或者想要取代西方的文明必须通过一些方法来维护</a:t>
            </a:r>
            <a:r>
              <a:rPr lang="en-US" altLang="zh-CN" dirty="0"/>
              <a:t>/</a:t>
            </a:r>
            <a:r>
              <a:rPr lang="zh-CN" altLang="en-US" dirty="0"/>
              <a:t>扩展自己的利益，这与这两个旨在维护二战后秩序的原则相悖。现在的伊斯兰文明的扩张，东亚的全球化带来的利益冲突都是这些文明扩展自己的利益的例子。</a:t>
            </a:r>
            <a:endParaRPr lang="en-US" altLang="zh-CN" dirty="0"/>
          </a:p>
        </p:txBody>
      </p:sp>
    </p:spTree>
    <p:extLst>
      <p:ext uri="{BB962C8B-B14F-4D97-AF65-F5344CB8AC3E}">
        <p14:creationId xmlns:p14="http://schemas.microsoft.com/office/powerpoint/2010/main" val="334854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6111" y="452718"/>
            <a:ext cx="9404723" cy="900093"/>
          </a:xfrm>
        </p:spPr>
        <p:txBody>
          <a:bodyPr/>
          <a:lstStyle/>
          <a:p>
            <a:r>
              <a:rPr lang="zh-CN" altLang="en-US" dirty="0"/>
              <a:t>联合国常任理事国改组</a:t>
            </a:r>
          </a:p>
        </p:txBody>
      </p:sp>
      <p:sp>
        <p:nvSpPr>
          <p:cNvPr id="4" name="文本框 3"/>
          <p:cNvSpPr txBox="1"/>
          <p:nvPr/>
        </p:nvSpPr>
        <p:spPr>
          <a:xfrm>
            <a:off x="776614" y="1440493"/>
            <a:ext cx="10822487" cy="3693319"/>
          </a:xfrm>
          <a:prstGeom prst="rect">
            <a:avLst/>
          </a:prstGeom>
          <a:noFill/>
        </p:spPr>
        <p:txBody>
          <a:bodyPr wrap="square" rtlCol="0">
            <a:spAutoFit/>
          </a:bodyPr>
          <a:lstStyle/>
          <a:p>
            <a:r>
              <a:rPr lang="en-US" altLang="zh-CN" dirty="0"/>
              <a:t>	</a:t>
            </a:r>
            <a:r>
              <a:rPr lang="zh-CN" altLang="en-US" dirty="0"/>
              <a:t>作者在本节最后一段，提出了一个旨在适应全球人口、财富和权力分配的新的联合国常任理事国方案，认为世界上所有主要文明应该拥有至少一个常任理事国席位。</a:t>
            </a:r>
            <a:endParaRPr lang="en-US" altLang="zh-CN" dirty="0"/>
          </a:p>
          <a:p>
            <a:endParaRPr lang="en-US" altLang="zh-CN" dirty="0"/>
          </a:p>
          <a:p>
            <a:endParaRPr lang="en-US" altLang="zh-CN" dirty="0"/>
          </a:p>
          <a:p>
            <a:r>
              <a:rPr lang="en-US" altLang="zh-CN" dirty="0"/>
              <a:t>	</a:t>
            </a:r>
            <a:r>
              <a:rPr lang="zh-CN" altLang="en-US" dirty="0"/>
              <a:t>作者成功预见到了伊斯兰文明、东亚文明的崛起，但作者的预计似乎过于超前。这可能与冷战末期世界局势变化过快有关。进入新世纪后，文明的崛起所带来的影响被互联网等新技术带来的冲击所掩盖。经济的高速发展、技术的高速进步掩盖了潜在的文明冲突的危机。截至</a:t>
            </a:r>
            <a:r>
              <a:rPr lang="en-US" altLang="zh-CN" dirty="0"/>
              <a:t>2016</a:t>
            </a:r>
            <a:r>
              <a:rPr lang="zh-CN" altLang="en-US" dirty="0"/>
              <a:t>年，联合国常任理事国的席位没有发生改变，朝鲜韩国没有统一，台湾与大陆的关系不稳定，伊斯兰文明也尚未形成一个稳定的核心。</a:t>
            </a:r>
            <a:r>
              <a:rPr lang="en-US" altLang="zh-CN" dirty="0"/>
              <a:t>	</a:t>
            </a:r>
            <a:r>
              <a:rPr lang="zh-CN" altLang="en-US" dirty="0"/>
              <a:t>但是，随着经济危机的加深，社会矛盾和文明冲突逐渐显现。伊斯兰扩张势头强劲，中国不断寻求全球化，欧美势力在全球后撤，新的文明越来越威胁到西方的利益。作者设想中的世界即将到来。</a:t>
            </a:r>
            <a:endParaRPr lang="en-US" altLang="zh-CN" dirty="0"/>
          </a:p>
          <a:p>
            <a:r>
              <a:rPr lang="en-US" altLang="zh-CN" dirty="0"/>
              <a:t>	</a:t>
            </a:r>
            <a:r>
              <a:rPr lang="zh-CN" altLang="en-US" dirty="0"/>
              <a:t>没人愿意放弃自己碗中的蛋糕。如果西方不能重新找到增长的动力，西方的衰落，联合国等国际机构的改组，世界权利的重新分配，将会是不可避免的。当重组真正发生的时候，联合国的改组将只是一个表面现象，更深层、影响更大的，将会是新秩序的开始，新世界的开端。</a:t>
            </a:r>
            <a:endParaRPr lang="en-US" altLang="zh-CN" dirty="0"/>
          </a:p>
        </p:txBody>
      </p:sp>
    </p:spTree>
    <p:extLst>
      <p:ext uri="{BB962C8B-B14F-4D97-AF65-F5344CB8AC3E}">
        <p14:creationId xmlns:p14="http://schemas.microsoft.com/office/powerpoint/2010/main" val="2410067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186</Words>
  <Application>Microsoft Office PowerPoint</Application>
  <PresentationFormat>宽屏</PresentationFormat>
  <Paragraphs>43</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宋体</vt:lpstr>
      <vt:lpstr>Arial</vt:lpstr>
      <vt:lpstr>Century Gothic</vt:lpstr>
      <vt:lpstr>Wingdings 3</vt:lpstr>
      <vt:lpstr>离子</vt:lpstr>
      <vt:lpstr>“全球战争”</vt:lpstr>
      <vt:lpstr>PowerPoint 演示文稿</vt:lpstr>
      <vt:lpstr>两大原则</vt:lpstr>
      <vt:lpstr>联合国常任理事国改组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“全球战争”</dc:title>
  <dc:creator>陈俊达</dc:creator>
  <cp:lastModifiedBy>陈俊达</cp:lastModifiedBy>
  <cp:revision>11</cp:revision>
  <dcterms:created xsi:type="dcterms:W3CDTF">2016-11-26T13:41:46Z</dcterms:created>
  <dcterms:modified xsi:type="dcterms:W3CDTF">2016-12-02T10:47:42Z</dcterms:modified>
</cp:coreProperties>
</file>