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6" r:id="rId2"/>
  </p:sldIdLst>
  <p:sldSz cx="128016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342" y="-90"/>
      </p:cViewPr>
      <p:guideLst>
        <p:guide orient="horz" pos="2160"/>
        <p:guide pos="403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40BAAD-0CB1-4493-9C0A-5B3B0085C859}" type="datetimeFigureOut">
              <a:rPr lang="en-US" smtClean="0"/>
              <a:pPr/>
              <a:t>7/28/2021</a:t>
            </a:fld>
            <a:endParaRPr lang="en-US"/>
          </a:p>
        </p:txBody>
      </p:sp>
      <p:sp>
        <p:nvSpPr>
          <p:cNvPr id="4" name="Slide Image Placeholder 3"/>
          <p:cNvSpPr>
            <a:spLocks noGrp="1" noRot="1" noChangeAspect="1"/>
          </p:cNvSpPr>
          <p:nvPr>
            <p:ph type="sldImg" idx="2"/>
          </p:nvPr>
        </p:nvSpPr>
        <p:spPr>
          <a:xfrm>
            <a:off x="228600" y="685800"/>
            <a:ext cx="64008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19E17D-26C5-4E7D-B1D5-55A68513284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130426"/>
            <a:ext cx="1088136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920240" y="3886200"/>
            <a:ext cx="896112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962C07-B638-45AA-ADCB-A5DEDB13DFF1}"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BDA37-BA4F-47DE-8C0D-1019661378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962C07-B638-45AA-ADCB-A5DEDB13DFF1}"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BDA37-BA4F-47DE-8C0D-1019661378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274639"/>
            <a:ext cx="288036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40080" y="274639"/>
            <a:ext cx="842772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962C07-B638-45AA-ADCB-A5DEDB13DFF1}"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BDA37-BA4F-47DE-8C0D-1019661378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962C07-B638-45AA-ADCB-A5DEDB13DFF1}"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BDA37-BA4F-47DE-8C0D-1019661378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8" y="4406901"/>
            <a:ext cx="1088136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11238" y="2906713"/>
            <a:ext cx="1088136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62C07-B638-45AA-ADCB-A5DEDB13DFF1}"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BDA37-BA4F-47DE-8C0D-1019661378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0080" y="1600201"/>
            <a:ext cx="56540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07480" y="1600201"/>
            <a:ext cx="56540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962C07-B638-45AA-ADCB-A5DEDB13DFF1}" type="datetimeFigureOut">
              <a:rPr lang="en-US" smtClean="0"/>
              <a:pPr/>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9BDA37-BA4F-47DE-8C0D-1019661378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40080" y="1535113"/>
            <a:ext cx="56562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40080" y="2174875"/>
            <a:ext cx="56562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03036" y="1535113"/>
            <a:ext cx="565848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03036" y="2174875"/>
            <a:ext cx="565848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962C07-B638-45AA-ADCB-A5DEDB13DFF1}" type="datetimeFigureOut">
              <a:rPr lang="en-US" smtClean="0"/>
              <a:pPr/>
              <a:t>7/28/2021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9BDA37-BA4F-47DE-8C0D-1019661378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962C07-B638-45AA-ADCB-A5DEDB13DFF1}" type="datetimeFigureOut">
              <a:rPr lang="en-US" smtClean="0"/>
              <a:pPr/>
              <a:t>7/28/2021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9BDA37-BA4F-47DE-8C0D-1019661378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62C07-B638-45AA-ADCB-A5DEDB13DFF1}" type="datetimeFigureOut">
              <a:rPr lang="en-US" smtClean="0"/>
              <a:pPr/>
              <a:t>7/28/2021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9BDA37-BA4F-47DE-8C0D-1019661378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1" y="273050"/>
            <a:ext cx="42116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05070" y="273051"/>
            <a:ext cx="71564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40081" y="1435101"/>
            <a:ext cx="42116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62C07-B638-45AA-ADCB-A5DEDB13DFF1}" type="datetimeFigureOut">
              <a:rPr lang="en-US" smtClean="0"/>
              <a:pPr/>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9BDA37-BA4F-47DE-8C0D-1019661378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4800600"/>
            <a:ext cx="768096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09203" y="612775"/>
            <a:ext cx="768096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09203" y="5367338"/>
            <a:ext cx="768096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62C07-B638-45AA-ADCB-A5DEDB13DFF1}" type="datetimeFigureOut">
              <a:rPr lang="en-US" smtClean="0"/>
              <a:pPr/>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9BDA37-BA4F-47DE-8C0D-1019661378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274638"/>
            <a:ext cx="1152144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40080" y="1600201"/>
            <a:ext cx="1152144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0080" y="6356351"/>
            <a:ext cx="29870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62C07-B638-45AA-ADCB-A5DEDB13DFF1}" type="datetimeFigureOut">
              <a:rPr lang="en-US" smtClean="0"/>
              <a:pPr/>
              <a:t>7/28/2021</a:t>
            </a:fld>
            <a:endParaRPr lang="en-US"/>
          </a:p>
        </p:txBody>
      </p:sp>
      <p:sp>
        <p:nvSpPr>
          <p:cNvPr id="5" name="Footer Placeholder 4"/>
          <p:cNvSpPr>
            <a:spLocks noGrp="1"/>
          </p:cNvSpPr>
          <p:nvPr>
            <p:ph type="ftr" sz="quarter" idx="3"/>
          </p:nvPr>
        </p:nvSpPr>
        <p:spPr>
          <a:xfrm>
            <a:off x="4373880" y="6356351"/>
            <a:ext cx="40538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74480" y="6356351"/>
            <a:ext cx="298704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9BDA37-BA4F-47DE-8C0D-1019661378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12801600" cy="990600"/>
          </a:xfrm>
          <a:prstGeom prst="rect">
            <a:avLst/>
          </a:prstGeo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5" name="Rectangle 4"/>
          <p:cNvSpPr/>
          <p:nvPr/>
        </p:nvSpPr>
        <p:spPr>
          <a:xfrm>
            <a:off x="76200" y="1066800"/>
            <a:ext cx="3276600" cy="5638800"/>
          </a:xfrm>
          <a:prstGeom prst="rect">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429000" y="1143000"/>
            <a:ext cx="5867400" cy="5638800"/>
          </a:xfrm>
          <a:prstGeom prst="rect">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9372600" y="1066800"/>
            <a:ext cx="3429000" cy="2895600"/>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6200" y="1066800"/>
            <a:ext cx="3276600" cy="457200"/>
          </a:xfrm>
          <a:prstGeom prst="rect">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onsolas" pitchFamily="49" charset="0"/>
                <a:ea typeface="Batang" pitchFamily="18" charset="-127"/>
                <a:cs typeface="Consolas" pitchFamily="49" charset="0"/>
              </a:rPr>
              <a:t>Abstract</a:t>
            </a:r>
            <a:endParaRPr lang="en-US" sz="2000" dirty="0">
              <a:latin typeface="Consolas" pitchFamily="49" charset="0"/>
              <a:ea typeface="Batang" pitchFamily="18" charset="-127"/>
              <a:cs typeface="Consolas" pitchFamily="49" charset="0"/>
            </a:endParaRPr>
          </a:p>
        </p:txBody>
      </p:sp>
      <p:sp>
        <p:nvSpPr>
          <p:cNvPr id="9" name="Rectangle 8"/>
          <p:cNvSpPr/>
          <p:nvPr/>
        </p:nvSpPr>
        <p:spPr>
          <a:xfrm>
            <a:off x="3429000" y="1066800"/>
            <a:ext cx="5867400" cy="4572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100000" b="100000"/>
            </a:path>
            <a:tileRect t="-100000" r="-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Designing The Structures</a:t>
            </a:r>
            <a:endParaRPr lang="en-US" dirty="0"/>
          </a:p>
        </p:txBody>
      </p:sp>
      <p:sp>
        <p:nvSpPr>
          <p:cNvPr id="10" name="Rectangle 9"/>
          <p:cNvSpPr/>
          <p:nvPr/>
        </p:nvSpPr>
        <p:spPr>
          <a:xfrm>
            <a:off x="9372600" y="1066800"/>
            <a:ext cx="3429000" cy="457200"/>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Introduction to SAP2000</a:t>
            </a:r>
            <a:endParaRPr lang="en-US" dirty="0">
              <a:solidFill>
                <a:schemeClr val="bg1"/>
              </a:solidFill>
            </a:endParaRPr>
          </a:p>
        </p:txBody>
      </p:sp>
      <p:pic>
        <p:nvPicPr>
          <p:cNvPr id="11" name="Picture 10" descr="iitk logo.png"/>
          <p:cNvPicPr>
            <a:picLocks noChangeAspect="1"/>
          </p:cNvPicPr>
          <p:nvPr/>
        </p:nvPicPr>
        <p:blipFill>
          <a:blip r:embed="rId2"/>
          <a:stretch>
            <a:fillRect/>
          </a:stretch>
        </p:blipFill>
        <p:spPr>
          <a:xfrm>
            <a:off x="228600" y="152400"/>
            <a:ext cx="838200" cy="7143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descr="descon.jpg"/>
          <p:cNvPicPr>
            <a:picLocks noChangeAspect="1"/>
          </p:cNvPicPr>
          <p:nvPr/>
        </p:nvPicPr>
        <p:blipFill>
          <a:blip r:embed="rId3"/>
          <a:stretch>
            <a:fillRect/>
          </a:stretch>
        </p:blipFill>
        <p:spPr>
          <a:xfrm>
            <a:off x="1295400" y="152400"/>
            <a:ext cx="914400" cy="7143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6" name="Picture 15" descr="snt logo.jpg"/>
          <p:cNvPicPr>
            <a:picLocks noChangeAspect="1"/>
          </p:cNvPicPr>
          <p:nvPr/>
        </p:nvPicPr>
        <p:blipFill>
          <a:blip r:embed="rId4"/>
          <a:stretch>
            <a:fillRect/>
          </a:stretch>
        </p:blipFill>
        <p:spPr>
          <a:xfrm>
            <a:off x="10744200" y="152400"/>
            <a:ext cx="1000125" cy="762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7" name="TextBox 16"/>
          <p:cNvSpPr txBox="1"/>
          <p:nvPr/>
        </p:nvSpPr>
        <p:spPr>
          <a:xfrm>
            <a:off x="2438400" y="609600"/>
            <a:ext cx="7620000" cy="369332"/>
          </a:xfrm>
          <a:prstGeom prst="rect">
            <a:avLst/>
          </a:prstGeom>
          <a:solidFill>
            <a:schemeClr val="accent1"/>
          </a:solidFill>
          <a:ln>
            <a:solidFill>
              <a:schemeClr val="accent1"/>
            </a:solidFill>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dirty="0" smtClean="0"/>
              <a:t>Design and Construction Society , IITK</a:t>
            </a:r>
            <a:endParaRPr lang="en-US" dirty="0"/>
          </a:p>
        </p:txBody>
      </p:sp>
      <p:sp>
        <p:nvSpPr>
          <p:cNvPr id="14" name="TextBox 13"/>
          <p:cNvSpPr txBox="1"/>
          <p:nvPr/>
        </p:nvSpPr>
        <p:spPr>
          <a:xfrm>
            <a:off x="2438400" y="1"/>
            <a:ext cx="7620000" cy="584775"/>
          </a:xfrm>
          <a:prstGeom prst="rect">
            <a:avLst/>
          </a:prstGeom>
          <a:solidFill>
            <a:schemeClr val="accent1"/>
          </a:solidFill>
          <a:ln>
            <a:solidFill>
              <a:schemeClr val="accent1"/>
            </a:solidFill>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3200" dirty="0" smtClean="0"/>
              <a:t>Structure Super Combo</a:t>
            </a:r>
            <a:endParaRPr lang="en-US" sz="3200" dirty="0"/>
          </a:p>
        </p:txBody>
      </p:sp>
      <p:sp>
        <p:nvSpPr>
          <p:cNvPr id="18" name="Rounded Rectangle 17"/>
          <p:cNvSpPr/>
          <p:nvPr/>
        </p:nvSpPr>
        <p:spPr>
          <a:xfrm>
            <a:off x="9448800" y="4114800"/>
            <a:ext cx="3200400" cy="2590800"/>
          </a:xfrm>
          <a:prstGeom prst="round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16200000" scaled="1"/>
            <a:tileRect/>
          </a:gra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9601200" y="4267200"/>
            <a:ext cx="1752600" cy="1446550"/>
          </a:xfrm>
          <a:prstGeom prst="rect">
            <a:avLst/>
          </a:prstGeom>
          <a:noFill/>
        </p:spPr>
        <p:txBody>
          <a:bodyPr wrap="square" rtlCol="0">
            <a:spAutoFit/>
          </a:bodyPr>
          <a:lstStyle/>
          <a:p>
            <a:r>
              <a:rPr lang="en-GB" sz="1400" b="1" u="sng" dirty="0" smtClean="0"/>
              <a:t>Members                                            </a:t>
            </a:r>
          </a:p>
          <a:p>
            <a:endParaRPr lang="en-GB" sz="1400" b="1" u="sng" dirty="0" smtClean="0"/>
          </a:p>
          <a:p>
            <a:r>
              <a:rPr lang="en-GB" sz="1200" dirty="0" smtClean="0"/>
              <a:t>Janhavi Bhoge</a:t>
            </a:r>
          </a:p>
          <a:p>
            <a:r>
              <a:rPr lang="en-GB" sz="1200" dirty="0" smtClean="0"/>
              <a:t>Yuvraj Mimrot</a:t>
            </a:r>
          </a:p>
          <a:p>
            <a:r>
              <a:rPr lang="en-GB" sz="1200" dirty="0" smtClean="0"/>
              <a:t>Keyur Panchal</a:t>
            </a:r>
          </a:p>
          <a:p>
            <a:r>
              <a:rPr lang="en-GB" sz="1200" dirty="0" smtClean="0"/>
              <a:t>Khusbhu</a:t>
            </a:r>
          </a:p>
          <a:p>
            <a:r>
              <a:rPr lang="en-GB" sz="1200" dirty="0" smtClean="0"/>
              <a:t>Sanidhya</a:t>
            </a:r>
            <a:r>
              <a:rPr lang="en-GB" sz="1200" dirty="0"/>
              <a:t> </a:t>
            </a:r>
            <a:r>
              <a:rPr lang="en-GB" sz="1200" dirty="0" smtClean="0"/>
              <a:t>Shrivastava</a:t>
            </a:r>
            <a:endParaRPr lang="en-US" sz="1200" dirty="0"/>
          </a:p>
        </p:txBody>
      </p:sp>
      <p:sp>
        <p:nvSpPr>
          <p:cNvPr id="21" name="TextBox 20"/>
          <p:cNvSpPr txBox="1"/>
          <p:nvPr/>
        </p:nvSpPr>
        <p:spPr>
          <a:xfrm>
            <a:off x="10972800" y="4267200"/>
            <a:ext cx="1295400" cy="1138773"/>
          </a:xfrm>
          <a:prstGeom prst="rect">
            <a:avLst/>
          </a:prstGeom>
          <a:noFill/>
        </p:spPr>
        <p:txBody>
          <a:bodyPr wrap="square" rtlCol="0">
            <a:spAutoFit/>
          </a:bodyPr>
          <a:lstStyle/>
          <a:p>
            <a:r>
              <a:rPr lang="en-US" sz="1400" b="1" u="sng" dirty="0" smtClean="0"/>
              <a:t>Mentors</a:t>
            </a:r>
          </a:p>
          <a:p>
            <a:endParaRPr lang="en-US" sz="1400" b="1" u="sng" dirty="0"/>
          </a:p>
          <a:p>
            <a:r>
              <a:rPr lang="en-US" sz="1200" dirty="0" smtClean="0"/>
              <a:t>Bidhan Arya</a:t>
            </a:r>
          </a:p>
          <a:p>
            <a:endParaRPr lang="en-US" sz="1400" b="1" u="sng" dirty="0"/>
          </a:p>
          <a:p>
            <a:endParaRPr lang="en-US" sz="1400" b="1" u="sng" dirty="0"/>
          </a:p>
        </p:txBody>
      </p:sp>
      <p:sp>
        <p:nvSpPr>
          <p:cNvPr id="19" name="TextBox 18"/>
          <p:cNvSpPr txBox="1"/>
          <p:nvPr/>
        </p:nvSpPr>
        <p:spPr>
          <a:xfrm>
            <a:off x="76200" y="1676400"/>
            <a:ext cx="3200400" cy="5270674"/>
          </a:xfrm>
          <a:prstGeom prst="rect">
            <a:avLst/>
          </a:prstGeom>
          <a:noFill/>
        </p:spPr>
        <p:txBody>
          <a:bodyPr wrap="square" rtlCol="0">
            <a:spAutoFit/>
          </a:bodyPr>
          <a:lstStyle/>
          <a:p>
            <a:r>
              <a:rPr lang="en-US" sz="1000" dirty="0" smtClean="0">
                <a:solidFill>
                  <a:schemeClr val="bg1"/>
                </a:solidFill>
              </a:rPr>
              <a:t>The aim of the project was to learn Basic of Designing (buildings, bridges, etc.) through general-purpose civil engineering  software called </a:t>
            </a:r>
            <a:r>
              <a:rPr lang="en-US" sz="1050" dirty="0" smtClean="0">
                <a:solidFill>
                  <a:schemeClr val="bg1"/>
                </a:solidFill>
              </a:rPr>
              <a:t>SAP2000</a:t>
            </a:r>
            <a:r>
              <a:rPr lang="en-US" sz="1000" dirty="0" smtClean="0">
                <a:solidFill>
                  <a:schemeClr val="bg1"/>
                </a:solidFill>
              </a:rPr>
              <a:t>  which is mainly used for analyzing and designing structural systems.</a:t>
            </a:r>
            <a:br>
              <a:rPr lang="en-US" sz="1000" dirty="0" smtClean="0">
                <a:solidFill>
                  <a:schemeClr val="bg1"/>
                </a:solidFill>
              </a:rPr>
            </a:br>
            <a:r>
              <a:rPr lang="en-US" sz="1000" dirty="0" smtClean="0">
                <a:solidFill>
                  <a:schemeClr val="bg1"/>
                </a:solidFill>
              </a:rPr>
              <a:t>The project was divided in two half , covering Trusses in first half while Beam Theory in latter one.</a:t>
            </a:r>
          </a:p>
          <a:p>
            <a:r>
              <a:rPr lang="en-US" sz="1000" dirty="0" smtClean="0">
                <a:solidFill>
                  <a:schemeClr val="bg1"/>
                </a:solidFill>
              </a:rPr>
              <a:t/>
            </a:r>
            <a:br>
              <a:rPr lang="en-US" sz="1000" dirty="0" smtClean="0">
                <a:solidFill>
                  <a:schemeClr val="bg1"/>
                </a:solidFill>
              </a:rPr>
            </a:br>
            <a:r>
              <a:rPr lang="en-US" sz="1000" dirty="0" smtClean="0">
                <a:solidFill>
                  <a:schemeClr val="bg1"/>
                </a:solidFill>
              </a:rPr>
              <a:t>Truss Theory covered the basic of designing ( building , bridges etc.) using SAP2000 , discussing various methods of Trusses , applied Dead load and wind load on Tin shed, Modeling Truss Bridges ,introducing to shear forces and bending moments diagrams , manually adjusting steel and concrete properties and finally ensuring that both deformation and cost of the structure should be minimized.</a:t>
            </a:r>
            <a:br>
              <a:rPr lang="en-US" sz="1000" dirty="0" smtClean="0">
                <a:solidFill>
                  <a:schemeClr val="bg1"/>
                </a:solidFill>
              </a:rPr>
            </a:br>
            <a:r>
              <a:rPr lang="en-US" sz="1000" dirty="0" smtClean="0">
                <a:solidFill>
                  <a:schemeClr val="bg1"/>
                </a:solidFill>
              </a:rPr>
              <a:t/>
            </a:r>
            <a:br>
              <a:rPr lang="en-US" sz="1000" dirty="0" smtClean="0">
                <a:solidFill>
                  <a:schemeClr val="bg1"/>
                </a:solidFill>
              </a:rPr>
            </a:br>
            <a:r>
              <a:rPr lang="en-US" sz="1000" dirty="0" smtClean="0">
                <a:solidFill>
                  <a:schemeClr val="bg1"/>
                </a:solidFill>
              </a:rPr>
              <a:t>Beam Theory  covered a very crucial part of modeling a residential  building taking various kinds  of loads(such as ,live load ,parapet </a:t>
            </a:r>
            <a:r>
              <a:rPr lang="en-US" sz="1000" smtClean="0">
                <a:solidFill>
                  <a:schemeClr val="bg1"/>
                </a:solidFill>
              </a:rPr>
              <a:t>wall load ,floor  </a:t>
            </a:r>
            <a:r>
              <a:rPr lang="en-US" sz="1000" dirty="0" smtClean="0">
                <a:solidFill>
                  <a:schemeClr val="bg1"/>
                </a:solidFill>
              </a:rPr>
              <a:t>finish , earthquake loads) into consideration. Concepts like Diaphragm , Meshing of Slabs were introduced to prevent building’s stability.</a:t>
            </a:r>
          </a:p>
          <a:p>
            <a:r>
              <a:rPr lang="en-US" sz="1000" dirty="0" smtClean="0">
                <a:solidFill>
                  <a:schemeClr val="bg1"/>
                </a:solidFill>
              </a:rPr>
              <a:t>The most important part is to check if the all the members of frame section pass the stress/capacity check and lastly , ensuring that all the other parameters are within permissible limit.</a:t>
            </a:r>
            <a:br>
              <a:rPr lang="en-US" sz="1000" dirty="0" smtClean="0">
                <a:solidFill>
                  <a:schemeClr val="bg1"/>
                </a:solidFill>
              </a:rPr>
            </a:br>
            <a:r>
              <a:rPr lang="en-US" sz="1000" dirty="0" smtClean="0">
                <a:solidFill>
                  <a:schemeClr val="bg1"/>
                </a:solidFill>
              </a:rPr>
              <a:t/>
            </a:r>
            <a:br>
              <a:rPr lang="en-US" sz="1000" dirty="0" smtClean="0">
                <a:solidFill>
                  <a:schemeClr val="bg1"/>
                </a:solidFill>
              </a:rPr>
            </a:br>
            <a:r>
              <a:rPr lang="en-US" sz="1000" dirty="0" smtClean="0">
                <a:solidFill>
                  <a:schemeClr val="bg1"/>
                </a:solidFill>
              </a:rPr>
              <a:t>We got the basic acumen of </a:t>
            </a:r>
            <a:r>
              <a:rPr lang="en-US" sz="1000" dirty="0" err="1" smtClean="0">
                <a:solidFill>
                  <a:schemeClr val="bg1"/>
                </a:solidFill>
              </a:rPr>
              <a:t>analysing</a:t>
            </a:r>
            <a:r>
              <a:rPr lang="en-US" sz="1000" dirty="0" smtClean="0">
                <a:solidFill>
                  <a:schemeClr val="bg1"/>
                </a:solidFill>
              </a:rPr>
              <a:t> structures  and learned how to use SAP2000 in modeling and  designing of complex structures like building , sky walk , Bridges etc. </a:t>
            </a:r>
          </a:p>
          <a:p>
            <a:r>
              <a:rPr lang="en-US" dirty="0" smtClean="0"/>
              <a:t/>
            </a:r>
            <a:br>
              <a:rPr lang="en-US" dirty="0" smtClean="0"/>
            </a:br>
            <a:endParaRPr lang="en-US" dirty="0"/>
          </a:p>
        </p:txBody>
      </p:sp>
      <p:sp>
        <p:nvSpPr>
          <p:cNvPr id="22" name="TextBox 21"/>
          <p:cNvSpPr txBox="1"/>
          <p:nvPr/>
        </p:nvSpPr>
        <p:spPr>
          <a:xfrm>
            <a:off x="9448800" y="1600200"/>
            <a:ext cx="3200400" cy="2430691"/>
          </a:xfrm>
          <a:prstGeom prst="rect">
            <a:avLst/>
          </a:prstGeom>
          <a:noFill/>
        </p:spPr>
        <p:txBody>
          <a:bodyPr wrap="square" rtlCol="0">
            <a:spAutoFit/>
          </a:bodyPr>
          <a:lstStyle/>
          <a:p>
            <a:r>
              <a:rPr lang="en-US" sz="1050" dirty="0" smtClean="0">
                <a:solidFill>
                  <a:schemeClr val="bg1"/>
                </a:solidFill>
              </a:rPr>
              <a:t>SAP2000 is a stand-alone finite-element-based structural program for the analysis and design of civil structures. It offers an intuitive, yet powerful user interface with many tools to aid in the quick and accurate construction of models, along with the sophisticated analytical techniques needed to do the most complex projects.SAP2000 is object based, meaning that the models are created using members that represent the physical reality. A beam with multiple members framing into it is created as a single object, just as it exists in the real world, and the meshing needed to ensure that connectivity exists with the other members is handled internally by the program</a:t>
            </a:r>
            <a:r>
              <a:rPr lang="en-US" sz="1000" dirty="0" smtClean="0">
                <a:solidFill>
                  <a:schemeClr val="bg1"/>
                </a:solidFill>
              </a:rPr>
              <a:t>. </a:t>
            </a:r>
            <a:endParaRPr lang="en-US" sz="1000" dirty="0">
              <a:solidFill>
                <a:schemeClr val="bg1"/>
              </a:solidFill>
            </a:endParaRPr>
          </a:p>
        </p:txBody>
      </p:sp>
      <p:pic>
        <p:nvPicPr>
          <p:cNvPr id="24" name="Picture 23" descr="wegrg.PNG"/>
          <p:cNvPicPr>
            <a:picLocks noChangeAspect="1"/>
          </p:cNvPicPr>
          <p:nvPr/>
        </p:nvPicPr>
        <p:blipFill>
          <a:blip r:embed="rId5" cstate="print"/>
          <a:stretch>
            <a:fillRect/>
          </a:stretch>
        </p:blipFill>
        <p:spPr>
          <a:xfrm>
            <a:off x="5638800" y="3200400"/>
            <a:ext cx="1676400" cy="1143000"/>
          </a:xfrm>
          <a:prstGeom prst="rect">
            <a:avLst/>
          </a:prstGeom>
          <a:ln>
            <a:noFill/>
          </a:ln>
          <a:effectLst>
            <a:outerShdw blurRad="292100" dist="139700" dir="2700000" algn="tl" rotWithShape="0">
              <a:srgbClr val="333333">
                <a:alpha val="65000"/>
              </a:srgbClr>
            </a:outerShdw>
          </a:effectLst>
        </p:spPr>
      </p:pic>
      <p:pic>
        <p:nvPicPr>
          <p:cNvPr id="25" name="Picture 24" descr="Final 3D view.PNG"/>
          <p:cNvPicPr>
            <a:picLocks noChangeAspect="1"/>
          </p:cNvPicPr>
          <p:nvPr/>
        </p:nvPicPr>
        <p:blipFill>
          <a:blip r:embed="rId6" cstate="print"/>
          <a:stretch>
            <a:fillRect/>
          </a:stretch>
        </p:blipFill>
        <p:spPr>
          <a:xfrm>
            <a:off x="5562600" y="4876800"/>
            <a:ext cx="1752600" cy="1371600"/>
          </a:xfrm>
          <a:prstGeom prst="rect">
            <a:avLst/>
          </a:prstGeom>
          <a:ln>
            <a:noFill/>
          </a:ln>
          <a:effectLst>
            <a:outerShdw blurRad="292100" dist="139700" dir="2700000" algn="tl" rotWithShape="0">
              <a:srgbClr val="333333">
                <a:alpha val="65000"/>
              </a:srgbClr>
            </a:outerShdw>
          </a:effectLst>
        </p:spPr>
      </p:pic>
      <p:pic>
        <p:nvPicPr>
          <p:cNvPr id="1026" name="Picture 2" descr="https://lh4.googleusercontent.com/eg4NpAvIUTOjo2Yn7JZ1_wN6SV8jmcFK9jtST-yp8u0K3O1eWMHYQxFrS8gWGmsjrPnucfX5B6zwx6igO_vlu_deWapCWN5B3DRkuQPstVjo027aXNKJP5xmUo9zVfze4GJLScA"/>
          <p:cNvPicPr>
            <a:picLocks noChangeAspect="1" noChangeArrowheads="1"/>
          </p:cNvPicPr>
          <p:nvPr/>
        </p:nvPicPr>
        <p:blipFill>
          <a:blip r:embed="rId7" cstate="print"/>
          <a:srcRect/>
          <a:stretch>
            <a:fillRect/>
          </a:stretch>
        </p:blipFill>
        <p:spPr bwMode="auto">
          <a:xfrm>
            <a:off x="5638800" y="1676401"/>
            <a:ext cx="1676400" cy="1295399"/>
          </a:xfrm>
          <a:prstGeom prst="rect">
            <a:avLst/>
          </a:prstGeom>
          <a:ln>
            <a:noFill/>
          </a:ln>
          <a:effectLst>
            <a:outerShdw blurRad="292100" dist="139700" dir="2700000" algn="tl" rotWithShape="0">
              <a:srgbClr val="333333">
                <a:alpha val="65000"/>
              </a:srgbClr>
            </a:outerShdw>
          </a:effectLst>
        </p:spPr>
      </p:pic>
      <p:pic>
        <p:nvPicPr>
          <p:cNvPr id="1028" name="Picture 4" descr="https://lh3.googleusercontent.com/rycWnfwsVbTBK_lVs6D543ckupkxVQmMQ__oGG0-ll3a8pqtO7dSdc_ePlXMbhEROmxIP1N99REVb1mtOU3rPKrkh9HAnFTvCz8gPVfo8ny1CUBuF5Inlc74xvzZ30PQczUFZMM"/>
          <p:cNvPicPr>
            <a:picLocks noChangeAspect="1" noChangeArrowheads="1"/>
          </p:cNvPicPr>
          <p:nvPr/>
        </p:nvPicPr>
        <p:blipFill>
          <a:blip r:embed="rId8" cstate="print"/>
          <a:srcRect/>
          <a:stretch>
            <a:fillRect/>
          </a:stretch>
        </p:blipFill>
        <p:spPr bwMode="auto">
          <a:xfrm>
            <a:off x="7543800" y="1676401"/>
            <a:ext cx="1676400" cy="1295399"/>
          </a:xfrm>
          <a:prstGeom prst="rect">
            <a:avLst/>
          </a:prstGeom>
          <a:ln>
            <a:noFill/>
          </a:ln>
          <a:effectLst>
            <a:outerShdw blurRad="292100" dist="139700" dir="2700000" algn="tl" rotWithShape="0">
              <a:srgbClr val="333333">
                <a:alpha val="65000"/>
              </a:srgbClr>
            </a:outerShdw>
          </a:effectLst>
        </p:spPr>
      </p:pic>
      <p:pic>
        <p:nvPicPr>
          <p:cNvPr id="26" name="Picture 25" descr="Undeformed.PNG"/>
          <p:cNvPicPr>
            <a:picLocks noChangeAspect="1"/>
          </p:cNvPicPr>
          <p:nvPr/>
        </p:nvPicPr>
        <p:blipFill>
          <a:blip r:embed="rId9" cstate="print"/>
          <a:stretch>
            <a:fillRect/>
          </a:stretch>
        </p:blipFill>
        <p:spPr>
          <a:xfrm>
            <a:off x="7543800" y="4876800"/>
            <a:ext cx="1676400" cy="1371600"/>
          </a:xfrm>
          <a:prstGeom prst="rect">
            <a:avLst/>
          </a:prstGeom>
          <a:ln>
            <a:noFill/>
          </a:ln>
          <a:effectLst>
            <a:outerShdw blurRad="292100" dist="139700" dir="2700000" algn="tl" rotWithShape="0">
              <a:srgbClr val="333333">
                <a:alpha val="65000"/>
              </a:srgbClr>
            </a:outerShdw>
          </a:effectLst>
        </p:spPr>
      </p:pic>
      <p:sp>
        <p:nvSpPr>
          <p:cNvPr id="27" name="TextBox 26"/>
          <p:cNvSpPr txBox="1"/>
          <p:nvPr/>
        </p:nvSpPr>
        <p:spPr>
          <a:xfrm>
            <a:off x="3505200" y="1752600"/>
            <a:ext cx="2057400" cy="2377574"/>
          </a:xfrm>
          <a:prstGeom prst="rect">
            <a:avLst/>
          </a:prstGeom>
          <a:noFill/>
        </p:spPr>
        <p:txBody>
          <a:bodyPr wrap="square" rtlCol="0">
            <a:spAutoFit/>
          </a:bodyPr>
          <a:lstStyle/>
          <a:p>
            <a:r>
              <a:rPr lang="en-US" sz="1200" b="1" u="sng" dirty="0" smtClean="0">
                <a:solidFill>
                  <a:schemeClr val="bg1"/>
                </a:solidFill>
              </a:rPr>
              <a:t>Trusses</a:t>
            </a:r>
          </a:p>
          <a:p>
            <a:r>
              <a:rPr lang="en-US" sz="1050" dirty="0" smtClean="0">
                <a:solidFill>
                  <a:schemeClr val="bg1"/>
                </a:solidFill>
              </a:rPr>
              <a:t> a truss is a structure that "consists of two-force members only, where the members are organized so that the assemblage as a whole behaves as a single object“ . A "two-force member" is a structural component where force is applied to only two points. trusses typically comprise five or more triangular units constructed with straight members whose ends are connected at joints referred to as nodes.</a:t>
            </a:r>
            <a:endParaRPr lang="en-US" sz="1050" dirty="0">
              <a:solidFill>
                <a:schemeClr val="bg1"/>
              </a:solidFill>
            </a:endParaRPr>
          </a:p>
        </p:txBody>
      </p:sp>
      <p:sp>
        <p:nvSpPr>
          <p:cNvPr id="28" name="TextBox 27"/>
          <p:cNvSpPr txBox="1"/>
          <p:nvPr/>
        </p:nvSpPr>
        <p:spPr>
          <a:xfrm>
            <a:off x="5638800" y="4419600"/>
            <a:ext cx="3200400" cy="246221"/>
          </a:xfrm>
          <a:prstGeom prst="rect">
            <a:avLst/>
          </a:prstGeom>
          <a:noFill/>
        </p:spPr>
        <p:txBody>
          <a:bodyPr wrap="square" rtlCol="0">
            <a:spAutoFit/>
          </a:bodyPr>
          <a:lstStyle/>
          <a:p>
            <a:r>
              <a:rPr lang="en-US" sz="1000" b="1" i="1" dirty="0" smtClean="0">
                <a:solidFill>
                  <a:schemeClr val="bg1"/>
                </a:solidFill>
              </a:rPr>
              <a:t>*All above structures are application of Trusses</a:t>
            </a:r>
            <a:endParaRPr lang="en-US" sz="1000" b="1" i="1" dirty="0">
              <a:solidFill>
                <a:schemeClr val="bg1"/>
              </a:solidFill>
            </a:endParaRPr>
          </a:p>
        </p:txBody>
      </p:sp>
      <p:sp>
        <p:nvSpPr>
          <p:cNvPr id="30" name="TextBox 29"/>
          <p:cNvSpPr txBox="1"/>
          <p:nvPr/>
        </p:nvSpPr>
        <p:spPr>
          <a:xfrm>
            <a:off x="3581400" y="4572000"/>
            <a:ext cx="1828800" cy="1754326"/>
          </a:xfrm>
          <a:prstGeom prst="rect">
            <a:avLst/>
          </a:prstGeom>
          <a:noFill/>
        </p:spPr>
        <p:txBody>
          <a:bodyPr wrap="square" rtlCol="0">
            <a:spAutoFit/>
          </a:bodyPr>
          <a:lstStyle/>
          <a:p>
            <a:r>
              <a:rPr lang="en-US" sz="1200" b="1" u="sng" dirty="0" smtClean="0">
                <a:solidFill>
                  <a:schemeClr val="bg1"/>
                </a:solidFill>
              </a:rPr>
              <a:t>Beams</a:t>
            </a:r>
            <a:br>
              <a:rPr lang="en-US" sz="1200" b="1" u="sng" dirty="0" smtClean="0">
                <a:solidFill>
                  <a:schemeClr val="bg1"/>
                </a:solidFill>
              </a:rPr>
            </a:br>
            <a:r>
              <a:rPr lang="en-US" sz="1050" dirty="0" smtClean="0">
                <a:solidFill>
                  <a:schemeClr val="bg1"/>
                </a:solidFill>
              </a:rPr>
              <a:t>beams, in structural engineering terms, is a member that can be comprised of a number of materials ( including steels , wood </a:t>
            </a:r>
            <a:r>
              <a:rPr lang="en-US" sz="1050" dirty="0" err="1" smtClean="0">
                <a:solidFill>
                  <a:schemeClr val="bg1"/>
                </a:solidFill>
              </a:rPr>
              <a:t>Aluminium</a:t>
            </a:r>
            <a:r>
              <a:rPr lang="en-US" sz="1050" dirty="0" smtClean="0">
                <a:solidFill>
                  <a:schemeClr val="bg1"/>
                </a:solidFill>
              </a:rPr>
              <a:t>) to withstand loads which are applied laterally to beam axis.</a:t>
            </a:r>
            <a:r>
              <a:rPr lang="en-US" sz="1200" dirty="0" smtClean="0">
                <a:solidFill>
                  <a:schemeClr val="bg1"/>
                </a:solidFill>
              </a:rPr>
              <a:t/>
            </a:r>
            <a:br>
              <a:rPr lang="en-US" sz="1200" dirty="0" smtClean="0">
                <a:solidFill>
                  <a:schemeClr val="bg1"/>
                </a:solidFill>
              </a:rPr>
            </a:br>
            <a:endParaRPr lang="en-US" sz="1200" b="1" u="sng" dirty="0" smtClean="0">
              <a:solidFill>
                <a:schemeClr val="bg1"/>
              </a:solidFill>
            </a:endParaRPr>
          </a:p>
        </p:txBody>
      </p:sp>
      <p:sp>
        <p:nvSpPr>
          <p:cNvPr id="32" name="TextBox 31"/>
          <p:cNvSpPr txBox="1"/>
          <p:nvPr/>
        </p:nvSpPr>
        <p:spPr>
          <a:xfrm>
            <a:off x="5638800" y="6324600"/>
            <a:ext cx="3429000" cy="246221"/>
          </a:xfrm>
          <a:prstGeom prst="rect">
            <a:avLst/>
          </a:prstGeom>
          <a:noFill/>
        </p:spPr>
        <p:txBody>
          <a:bodyPr wrap="square" rtlCol="0">
            <a:spAutoFit/>
          </a:bodyPr>
          <a:lstStyle/>
          <a:p>
            <a:r>
              <a:rPr lang="en-US" sz="1000" b="1" i="1" dirty="0" smtClean="0">
                <a:solidFill>
                  <a:schemeClr val="bg1"/>
                </a:solidFill>
              </a:rPr>
              <a:t>*All above structures are application of Beams and Columns</a:t>
            </a:r>
            <a:endParaRPr lang="en-US" sz="1000" b="1" i="1"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TotalTime>
  <Words>262</Words>
  <Application>Microsoft Office PowerPoint</Application>
  <PresentationFormat>Custom</PresentationFormat>
  <Paragraphs>25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TATA-AIG Life Insurance Company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17</cp:revision>
  <dcterms:created xsi:type="dcterms:W3CDTF">2021-07-28T12:17:11Z</dcterms:created>
  <dcterms:modified xsi:type="dcterms:W3CDTF">2021-07-28T17:06:33Z</dcterms:modified>
</cp:coreProperties>
</file>