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00">
          <p15:clr>
            <a:srgbClr val="A4A3A4"/>
          </p15:clr>
        </p15:guide>
        <p15:guide id="2" orient="horz" pos="26928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4FF"/>
    <a:srgbClr val="EAEAEA"/>
    <a:srgbClr val="C0C0C0"/>
    <a:srgbClr val="0046D2"/>
    <a:srgbClr val="FF0000"/>
    <a:srgbClr val="698ED9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1" autoAdjust="0"/>
    <p:restoredTop sz="94660"/>
  </p:normalViewPr>
  <p:slideViewPr>
    <p:cSldViewPr snapToGrid="0">
      <p:cViewPr varScale="1">
        <p:scale>
          <a:sx n="15" d="100"/>
          <a:sy n="15" d="100"/>
        </p:scale>
        <p:origin x="2688" y="53"/>
      </p:cViewPr>
      <p:guideLst>
        <p:guide orient="horz" pos="13900"/>
        <p:guide orient="horz" pos="2692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904006" y="4321538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29045793" y="43138551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70A7-D2F1-4488-9AB9-7757FFE6E9FF}"/>
              </a:ext>
            </a:extLst>
          </p:cNvPr>
          <p:cNvSpPr txBox="1"/>
          <p:nvPr userDrawn="1"/>
        </p:nvSpPr>
        <p:spPr>
          <a:xfrm>
            <a:off x="152180" y="43781455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16783050" y="8166100"/>
            <a:ext cx="15487650" cy="346456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571500" y="8128000"/>
            <a:ext cx="15487650" cy="346456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90575" y="10348913"/>
            <a:ext cx="14935200" cy="97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Art creation is one of the most challenging tasks and requires lots of time an effort.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Owning a piece of art is hence very expensive.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With the ever-evolving technology of Generative Adversarial Networks, we can deploy AI to generate art on the go.</a:t>
            </a:r>
          </a:p>
          <a:p>
            <a:pPr marL="857250" indent="-857250" algn="l" defTabSz="4389438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No much studies in the literature on applying GAN for generating art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114800" y="30022800"/>
            <a:ext cx="73723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Results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552737" y="29863231"/>
            <a:ext cx="1774824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Conclusion and Future work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0"/>
            <a:ext cx="31889700" cy="70104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085850" y="1778000"/>
            <a:ext cx="3068955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/>
              <a:t>Art Creation Using AI</a:t>
            </a:r>
          </a:p>
          <a:p>
            <a:pPr defTabSz="4389438"/>
            <a:r>
              <a:rPr lang="en-US" sz="4800" b="1" i="1" dirty="0" err="1"/>
              <a:t>Name:M.Zaki</a:t>
            </a:r>
            <a:r>
              <a:rPr lang="en-US" sz="4800" b="1" i="1" dirty="0"/>
              <a:t> Al Akkari-K00233639 </a:t>
            </a:r>
            <a:r>
              <a:rPr lang="en-US" sz="4800" b="1" i="1" dirty="0" err="1"/>
              <a:t>Supervisor:McKinley</a:t>
            </a:r>
            <a:r>
              <a:rPr lang="en-US" sz="4800" b="1" i="1" dirty="0"/>
              <a:t> </a:t>
            </a:r>
            <a:r>
              <a:rPr lang="en-US" sz="4800" b="1" i="1"/>
              <a:t>Magale</a:t>
            </a:r>
            <a:endParaRPr lang="en-US" dirty="0"/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933450" y="31813500"/>
            <a:ext cx="14382750" cy="3325736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image below show images of the trained GAN after 500 training epochs using Adam optimizer.</a:t>
            </a:r>
          </a:p>
          <a:p>
            <a:pPr algn="l" defTabSz="612775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7234928" y="31205160"/>
            <a:ext cx="14525625" cy="1330693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I developed and deployed a GAN model trained on over 8,500 art images to generate fine artwork.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The model was evaluated using the FID metric.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For future work, I am planning to deploy the model on cloud services such as AWS.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Times New Roman" pitchFamily="18" charset="0"/>
              </a:rPr>
              <a:t>Also, it would be interesting to use deeper architectures for both generator and discriminator and compare performance.</a:t>
            </a:r>
          </a:p>
          <a:p>
            <a:pPr marL="857250" indent="-857250" algn="l" defTabSz="612775" eaLnBrk="0" hangingPunct="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66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4400550" y="8737600"/>
            <a:ext cx="73723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Motivation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7898569" y="8740771"/>
            <a:ext cx="1240155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Web App Development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16445BF-EA60-3884-0130-54514FCBAD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185126"/>
            <a:ext cx="6304521" cy="3546293"/>
          </a:xfrm>
          <a:prstGeom prst="rect">
            <a:avLst/>
          </a:prstGeom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id="{3B78DA51-FB70-8645-2F91-6F452091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1176326"/>
            <a:ext cx="1014729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/>
              <a:t>Training Method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25EE4EB1-FE82-F984-96E0-1876130A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22459026"/>
            <a:ext cx="14382750" cy="89891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endParaRPr lang="en-US" sz="3200" b="1" dirty="0">
              <a:latin typeface="Times New Roman" pitchFamily="18" charset="0"/>
            </a:endParaRPr>
          </a:p>
          <a:p>
            <a:pPr algn="l" defTabSz="612775" eaLnBrk="0" hangingPunct="0"/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66733-9B71-C842-BEA8-B74ADD25B31B}"/>
              </a:ext>
            </a:extLst>
          </p:cNvPr>
          <p:cNvSpPr txBox="1"/>
          <p:nvPr/>
        </p:nvSpPr>
        <p:spPr>
          <a:xfrm>
            <a:off x="1075298" y="27174510"/>
            <a:ext cx="3400425" cy="830997"/>
          </a:xfrm>
          <a:prstGeom prst="rect">
            <a:avLst/>
          </a:prstGeom>
          <a:solidFill>
            <a:srgbClr val="A7C4FF"/>
          </a:solidFill>
        </p:spPr>
        <p:txBody>
          <a:bodyPr wrap="square" rtlCol="0">
            <a:spAutoFit/>
          </a:bodyPr>
          <a:lstStyle/>
          <a:p>
            <a:r>
              <a:rPr lang="en-IE" sz="4800" b="1" dirty="0"/>
              <a:t>Generator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21D1F2-E9E7-DD25-FD46-B45DFA1C2671}"/>
              </a:ext>
            </a:extLst>
          </p:cNvPr>
          <p:cNvCxnSpPr/>
          <p:nvPr/>
        </p:nvCxnSpPr>
        <p:spPr bwMode="auto">
          <a:xfrm flipV="1">
            <a:off x="4475723" y="25635853"/>
            <a:ext cx="2733675" cy="1954209"/>
          </a:xfrm>
          <a:prstGeom prst="bentConnector3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9B3240-4A43-3908-F423-3246986A26C0}"/>
              </a:ext>
            </a:extLst>
          </p:cNvPr>
          <p:cNvSpPr txBox="1"/>
          <p:nvPr/>
        </p:nvSpPr>
        <p:spPr>
          <a:xfrm>
            <a:off x="-604278" y="23265476"/>
            <a:ext cx="675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Real art images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66B446-2D8F-E7E6-2674-B4E785989C55}"/>
              </a:ext>
            </a:extLst>
          </p:cNvPr>
          <p:cNvCxnSpPr>
            <a:cxnSpLocks/>
          </p:cNvCxnSpPr>
          <p:nvPr/>
        </p:nvCxnSpPr>
        <p:spPr bwMode="auto">
          <a:xfrm>
            <a:off x="5142473" y="23690459"/>
            <a:ext cx="2066925" cy="1524328"/>
          </a:xfrm>
          <a:prstGeom prst="bentConnector3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200DFA-FFEF-15B3-FE87-89C0297F8509}"/>
              </a:ext>
            </a:extLst>
          </p:cNvPr>
          <p:cNvSpPr txBox="1"/>
          <p:nvPr/>
        </p:nvSpPr>
        <p:spPr>
          <a:xfrm>
            <a:off x="7196698" y="24915555"/>
            <a:ext cx="4179888" cy="830997"/>
          </a:xfrm>
          <a:prstGeom prst="rect">
            <a:avLst/>
          </a:prstGeom>
          <a:solidFill>
            <a:srgbClr val="A7C4FF"/>
          </a:solidFill>
        </p:spPr>
        <p:txBody>
          <a:bodyPr wrap="square" rtlCol="0">
            <a:spAutoFit/>
          </a:bodyPr>
          <a:lstStyle/>
          <a:p>
            <a:r>
              <a:rPr lang="en-IE" sz="4800" b="1" dirty="0"/>
              <a:t>Discriminator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1289E-3806-9293-9D23-ED2106698459}"/>
              </a:ext>
            </a:extLst>
          </p:cNvPr>
          <p:cNvCxnSpPr/>
          <p:nvPr/>
        </p:nvCxnSpPr>
        <p:spPr bwMode="auto">
          <a:xfrm flipH="1">
            <a:off x="6127751" y="24096473"/>
            <a:ext cx="27546" cy="13420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907C35-F141-9324-5E2C-492C8C90067A}"/>
              </a:ext>
            </a:extLst>
          </p:cNvPr>
          <p:cNvCxnSpPr>
            <a:cxnSpLocks/>
          </p:cNvCxnSpPr>
          <p:nvPr/>
        </p:nvCxnSpPr>
        <p:spPr bwMode="auto">
          <a:xfrm>
            <a:off x="11376586" y="25341289"/>
            <a:ext cx="1352550" cy="28347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9B116E-29FE-49AF-3053-FF8964AAAB89}"/>
              </a:ext>
            </a:extLst>
          </p:cNvPr>
          <p:cNvSpPr txBox="1"/>
          <p:nvPr/>
        </p:nvSpPr>
        <p:spPr>
          <a:xfrm>
            <a:off x="12604751" y="24915554"/>
            <a:ext cx="35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/>
              <a:t>Probability</a:t>
            </a:r>
          </a:p>
          <a:p>
            <a:r>
              <a:rPr lang="en-IE" sz="4800" b="1" dirty="0"/>
              <a:t>real image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CA813-792A-5DB7-0A26-63DE313E38A1}"/>
              </a:ext>
            </a:extLst>
          </p:cNvPr>
          <p:cNvSpPr txBox="1"/>
          <p:nvPr/>
        </p:nvSpPr>
        <p:spPr>
          <a:xfrm>
            <a:off x="923178" y="29155345"/>
            <a:ext cx="601027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Generator Loss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54C153-CB6D-C67A-9D4F-4C9F36DCE3FF}"/>
              </a:ext>
            </a:extLst>
          </p:cNvPr>
          <p:cNvSpPr txBox="1"/>
          <p:nvPr/>
        </p:nvSpPr>
        <p:spPr>
          <a:xfrm>
            <a:off x="7449112" y="22870746"/>
            <a:ext cx="527740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Discriminator Loss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0B886F-99E6-FC4D-7A29-FAFF1C63FA3B}"/>
              </a:ext>
            </a:extLst>
          </p:cNvPr>
          <p:cNvCxnSpPr>
            <a:cxnSpLocks/>
          </p:cNvCxnSpPr>
          <p:nvPr/>
        </p:nvCxnSpPr>
        <p:spPr bwMode="auto">
          <a:xfrm flipV="1">
            <a:off x="14992351" y="23216443"/>
            <a:ext cx="0" cy="1680881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3AD-0555-E9F2-D7E4-297D484D17B0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90975" y="23265476"/>
            <a:ext cx="2530079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2A1442-A883-29F5-5E3B-898D4A52676B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03755" y="26485214"/>
            <a:ext cx="0" cy="2982308"/>
          </a:xfrm>
          <a:prstGeom prst="line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8FFD7-7B0A-C4B5-A3E5-DCBAAC57A0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14122" y="29533105"/>
            <a:ext cx="8189633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6D1F1-6A03-5CB8-4522-A62E04A1934F}"/>
              </a:ext>
            </a:extLst>
          </p:cNvPr>
          <p:cNvCxnSpPr>
            <a:cxnSpLocks/>
          </p:cNvCxnSpPr>
          <p:nvPr/>
        </p:nvCxnSpPr>
        <p:spPr bwMode="auto">
          <a:xfrm>
            <a:off x="9822563" y="23592394"/>
            <a:ext cx="0" cy="127656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F51333-A41C-415B-76F6-9BCBF4691AD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5509" y="28005507"/>
            <a:ext cx="0" cy="92705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Rectangle 10">
            <a:extLst>
              <a:ext uri="{FF2B5EF4-FFF2-40B4-BE49-F238E27FC236}">
                <a16:creationId xmlns:a16="http://schemas.microsoft.com/office/drawing/2014/main" id="{7CB75187-117F-E167-74C9-900584B0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AFD2A221-95CD-56D1-1A9F-688C61B4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6925"/>
            <a:ext cx="3291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DB2157CE-6339-D292-7F4A-72A32960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7125"/>
            <a:ext cx="3291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60" name="Picture 12" descr="A picture containing text, painting&#10;&#10;Description automatically generated">
            <a:extLst>
              <a:ext uri="{FF2B5EF4-FFF2-40B4-BE49-F238E27FC236}">
                <a16:creationId xmlns:a16="http://schemas.microsoft.com/office/drawing/2014/main" id="{CEC0DD20-4B3E-6771-7005-CB6A2066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61" y="35153600"/>
            <a:ext cx="6598679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650BFAFE-669C-5079-97C7-AEE057E7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961" y="38496713"/>
            <a:ext cx="6601880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A picture containing text, indoor, mammal, painting&#10;&#10;Description automatically generated">
            <a:extLst>
              <a:ext uri="{FF2B5EF4-FFF2-40B4-BE49-F238E27FC236}">
                <a16:creationId xmlns:a16="http://schemas.microsoft.com/office/drawing/2014/main" id="{3BF0E334-E5A0-D52E-B391-4AB13E1C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1" y="35323386"/>
            <a:ext cx="6429853" cy="29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6BE33FB9-21F1-9DC5-B29E-BF7BBDCE5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38" y="38508479"/>
            <a:ext cx="6305333" cy="2941878"/>
          </a:xfrm>
          <a:prstGeom prst="rect">
            <a:avLst/>
          </a:prstGeom>
        </p:spPr>
      </p:pic>
      <p:pic>
        <p:nvPicPr>
          <p:cNvPr id="1030" name="Picture 12" descr="A picture containing text, painting&#10;&#10;Description automatically generated">
            <a:extLst>
              <a:ext uri="{FF2B5EF4-FFF2-40B4-BE49-F238E27FC236}">
                <a16:creationId xmlns:a16="http://schemas.microsoft.com/office/drawing/2014/main" id="{0A9D0288-1F42-4C2C-F413-9AA3969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60" y="35153600"/>
            <a:ext cx="6598679" cy="30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1511849B-CE75-A49F-CE68-44CF6807D841}"/>
              </a:ext>
            </a:extLst>
          </p:cNvPr>
          <p:cNvSpPr txBox="1"/>
          <p:nvPr/>
        </p:nvSpPr>
        <p:spPr>
          <a:xfrm>
            <a:off x="17030700" y="10202995"/>
            <a:ext cx="14992350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 deployed my trained GAN model on a web app that is locally launching.</a:t>
            </a:r>
          </a:p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600" dirty="0">
                <a:solidFill>
                  <a:srgbClr val="000000"/>
                </a:solidFill>
                <a:latin typeface="Times New Roman" pitchFamily="18" charset="0"/>
              </a:rPr>
              <a:t>I used Python flask for my developing my web app due to its ease of use and integration with </a:t>
            </a:r>
            <a:r>
              <a:rPr lang="en-US" sz="6600" dirty="0" err="1">
                <a:solidFill>
                  <a:srgbClr val="000000"/>
                </a:solidFill>
                <a:latin typeface="Times New Roman" pitchFamily="18" charset="0"/>
              </a:rPr>
              <a:t>tensorflow</a:t>
            </a:r>
            <a:r>
              <a:rPr lang="en-US" sz="66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kumimoji="0" lang="en-US" sz="6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360E747B-5D01-18B8-54A0-2C3A2435D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86141" y="15637834"/>
            <a:ext cx="10134732" cy="11113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11DE440-4F6D-669C-DB23-7523653E18E0}"/>
              </a:ext>
            </a:extLst>
          </p:cNvPr>
          <p:cNvSpPr txBox="1"/>
          <p:nvPr/>
        </p:nvSpPr>
        <p:spPr>
          <a:xfrm>
            <a:off x="17030700" y="27175785"/>
            <a:ext cx="14992350" cy="202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marR="0" lvl="0" indent="-857250" algn="l" defTabSz="438943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600" b="1" dirty="0">
                <a:solidFill>
                  <a:srgbClr val="000000"/>
                </a:solidFill>
                <a:latin typeface="Times New Roman" pitchFamily="18" charset="0"/>
              </a:rPr>
              <a:t>My we app allow the user to generate a new image or save the current image.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2167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Ethan Shulda;www.postersession.com</dc:creator>
  <cp:keywords>www.postersession.com</cp:keywords>
  <dc:description>©MegaPrint Inc. 2009</dc:description>
  <cp:lastModifiedBy>M.Zaki Al Akkari</cp:lastModifiedBy>
  <cp:revision>40</cp:revision>
  <dcterms:created xsi:type="dcterms:W3CDTF">2008-12-04T00:20:37Z</dcterms:created>
  <dcterms:modified xsi:type="dcterms:W3CDTF">2023-03-26T13:34:32Z</dcterms:modified>
  <cp:category>Research Poster</cp:category>
</cp:coreProperties>
</file>