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85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600 298,'17'0,"1"0,35 0,52 0,-17 0,-18-17,36 17,70 0,-53 0,-18 0,124 0,-106 34,0-16,18-18,52 34,-87-17,-1-17,-52 18,52-18,-69 17,-19 0,18-17,-17 0,-1 0,1 17,17-17,-17 0,-1 0,1 0,0 0,-1 18,1-18,-1 0,1 0,-1 0,1 0,0 0,-1 0,1 0,-1 0,1 0,0 0,17 0,-18 0,1 0,-1 0,1 0,0 0,-1 0,1 0,17 0,-17 0,-1 0,1-18,-1 18,18 0,1 0,-19-17,18 17,1 0,-1-17,-18 17,18 0,18 0,-18-17,1 17,-19 0,18 0,-17 0,17-18,0 18,-17 0,-1 0,1 0,0-17,-1 17,1 0,-1-17,36 17,-35 0,-1 0,1 0,17 0,-17 0,-1 0,1 0,-1 0,19 0,-1 0,0 0,35 0,18 0,-53 0,71 0,-71 0,18 0,-36 0,36 0,-35 0,-1 0,18 0,-17 0,17 0,-17 0,17 0,0 0,0 0,0 0,141 0,-158 0,-1 0,1 17,-18 0,0 18,0-18,0 0,0 1,0-1,0 0,0 17,0-16,0-1,0 35,0-35,0 17,0 1,0-18,-18-17,18 17,0 0,-17 1,17-1,-18-17,18 17,0 0,-17-17,-1 18,0-18,-17 17,18-17,-1 0,1 0,-1 17,0-17,1 0,-1 0,1 0,-19 0,19 0,-18 17,0-17,-1 0,19 0,-36 0,18 17,0-17,0 0,17 0,-17 0,0 0,-36 0,36 0,0 0,0 0,0 0,-1 0,19 0,-18 0,-36 0,36 18,-18-18,-70 0,71 0,-1 0,-18 17,19-17,-1 0,35 0,1 0,-18 0,-1 0,1 0,-17 0,-1 0,0 0,-52 0,-19 0,54 0,-35 17,52-17,-53 0,71 0,0 17,17-17,-34 0,34 0,-17 0,-18 0,18 0,0 0,0 0,-36 0,54 0,-36 0,35 0,-34 0,34 0,1 0,-36 18,18-18,-18 0,18 0,-53 0,17 17,36-17,-18 0,-17 0,53 0,-1 0,0 0,1 0,-1 0,-17 0,-35 0,35 0,-18 0,0 0,-35-17,18 17,17 0,18 0,-18 0,18-18,17 18,-34 0,16 0,-16-17,-19 0,-52 17,53 0,17-17,18 17,-18-18,36 18,-1 0,1 0,-1 0,0-17,-17 17,18 0,-19 0,19 0,-36-17,36 0,-1 17,-17 0,0 0,17 0,18-17,0-1,0 1,0 0,18 0,17-1,0 1,0 0,-17 17,34-17,-34 17,17 0,18-18,17 18,-52 0,52 0,1 0,-36-17,17 17,-16 0,52-17,-18 17,-35 0,18 0,0 0,-1 0,-17 0,36-17,-18 17,-36 0,36 0,-18 0,0 0,0 0,-17 0,52 0,1 0,-1 0,71 34,70 1,-106-35,36 17,-53 0,-18-17,71 17,-106-17,0 0,0 0,0 0,1 0,16 0,36 0,-35 0,17 0,18 0,35 0,-17 0,-53 0,35 0,52 0,18 0,-34 0,-72 0,36 0,-17 0,69 0,-69 0,-1 0,18 0,70 0,-52 18,-18-18,17 17,18 0,18 0,-18-17,53 0,-71 0,-17 0,-35 0,0 0,-36 0,1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465 503,'18'0,"-1"0,36-16,-1 16,71-16,-53 16,36-16,-19 0,106 0,-88 16,18 0,0 0,17 0,1 0,17 0,105 16,-123 0,-17 0,17 0,0 0,-52 0,-53-16,0 0,18 0,-18 0,-17 0,17 0,-18 0,18 0,0 0,53 16,-35 0,-1-16,-17 0,1 0,-1 16,-18-16,1 0,17 0,0 0,-35 16,17-16,1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884 786,'18'0,"157"0,53 17,-70 1,35-1,-70 17,175 1,-158-18,-17 17,0-34,88 18,-106-1,0 0,53-17,-105 0,34 0,-34 0,35 0,-71 0,18-17,-17 17,17 0,0 0,-17 0,-1 0,18 0,-17 0,34-17,-34 17,-1 0,-17-18,-52 18,17 0,0 0,-36 0,-16 0,-1 0,35 0,-455 52,367-35,71-17,-35 17,-18 1,53-18,-18 17,18-17,-53 0,71 0,-1 17,0-17,-17 0,0 0,17 17,1-17,-19 0,1 0,0 0,-53 0,71 0,-1 0,-17 18,0-1,17-17,36 0,-19 0,1 0,0 0,18 0,-1 0,-17 0,18 0,-19 0,-16 0,34 0,1 0,-18 0,0 0,17 0,18-17,18-1,-1 1,18 0,18-35,-18 35,0 17,18-34,-18 34,17-18,-17 18,71-17,-71 17,17-34,36 34,17 0,-17 0,-18 0,88-18,-70 18,-18 0,35-17,18 17,-53 0,0-17,-17 17,70 0,-53 0,0-17,-17 17,17 0,-35 0,-17 0,17 0,-53 0,-34 0,-19 0,19 0,-36 17,35-17,-87 34,87-34,-17 0,0 0,-18 0,36 0,-18 0,-18 0,18 0,17-17,0 17,-52-17,70 0,18 17,-1-17,0-1,1 18,17-17,-35 17,17 0,1 0,-1 0,18-17,-17 17,17-17,0 0,0-1,0 1,0 0,-35-35,-53 18,53 17,-18-18,1 18,-1 0,35-1,1 1,-1 17,1 0,34 0,1 0,34 0,-34 0,17-17,-17 17,-1 0,1 0,17 0,0 0,17 17,-16 0,16 1,89 16,-71-34,17 0,-16 0,34 35,-70-35,0 17,18-17,-18 0,-18 0,1 0,35 0,-18 0,0 0,0 0,35 0,-17 0,-1 0,-17 0,35 0,-34-17,34 17,17 0,-51 0,-1 0,0-18,35 18,-53 0,1 0,35 0,-18 0,0 0,17 0,1 0,-18 0,18 0,-1 0,1 0,-35 0,-1 18,1-18,-1 0,1 0,17 0,-18 0,1-18,-1 18,1 0,0 18,-1-18,1 0,-1 0,1 0,-18 17,17-17,1 0,17 0,-18 0,1 0,17 0,-17 0,-1 0,1 0,-1 0,1 0,-1 0,-34 0,-18 0,-18-17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481 426,'0'-14,"18"14,17 0,17 0,1 0,-1 0,18 0,123 0,-88 0,36 0,-19 0,71 0,-88 0,0 0,-52 0,-1 0,1 0,-18 14,70-14,-35 14,-17-14,17 0,18 15,-53-15,0 0,-18 14,36-14,-36 0,18 0,-17 0,0 0,17 0,0 0,35 0,-35 0,0 0,17 0,-17 0,-17 0,-1 0,1 0,0 0,-1 0,18 0,0 0,0 0,0 0,0 0,0 0,0-14,-17 14,-1 0,-17-15,0 1,-35 14,0 0,-17 0,17 0,-18 0,-34 0,16 0,-34 0,88 0,-18 0,17 0,1 0,-1 0,-17 0,0 14,0-14,-18 0,18 0,18 0,-1 0,-17 0,18 0,-1 0,1 0,-1 0,1 0,-1 0,-17 0,18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1827 894,'18'0,"0"17,-1-17,1 0,105 0,-71 0,1 0,70-17,-53 17,1 0,52 0,35 0,-18 0,-17 17,53 0,140 18,-122-35,-36 34,88 1,-141-35,18 0,-70 0,52 0,-87 0,-1 0,1 0,-1 0,1 0,0 0,-1 0,-17-17,18 17,-18-18,17 1,1 17,-18-17,17 17,-17-17,-17 17,-1-18,1 18,-18 0,-18-17,18 0,-18 0,18 17,-53-35,35 18,1 0,-19-1,-34 1,52 17,1 0,-19 0,19 0,-1 0,0 0,-35-17,53 17,-18 0,36 0,-71 0,35-17,18 17,0 0,-35 0,35 0,-1 0,-51 0,51 0,1-18,-17 18,-36 0,35-17,0 17,-17 0,17 0,18 0,0 0,17 0,18-17,-35 17,-17 0,17-17,-1 17,-16-18,-36 1,53 17,0-17,17 17,0 0,1 0,17-17,-18 17,-17 0,18-18,-54 1,36 17,-18-17,36 17,-36 0,36 0,-1 0,18-17,-18 17,1 0,-1 0,1 0,-54 0,54-18,-18 18,17 0,36 0,-1 0,1 0,-1 0,1 0,17 0,0 0,0 0,36 0,-19 18,36-1,-17-17,69 17,-70-17,1 0,17 0,17 0,-52 0,-1 0,-17 0,36 0,-19 0,-16 0,69 0,-52 0,17 0,18 0,35 0,-18 0,-52 0,0 0,35 0,-71 0,18 0,0 0,-17 0,0 0,17 0,0 0,18 17,-1-17,36 18,-18-1,-35-17,1 0,16 17,-34-17,-1 17,19-17,-19 0,1 0,17 0,-18 0,1 0,0 0,-1 0,-105 0,18 0,0-17,-18 0,18 0,-1 17,19-18,-71 18,88 0,-18 0,-17-17,-53 17,35 0,0 0,0 0,-88 0,88 0,-17-17,-18 17,35 0,35 0,1 0,-89 0,89-17,-36 17,35 0,-17 0,52 0,-17 0,17 0,1 0,-1 0,-17 0,-18 0,18 0,-17 0,16 0,-34-18,53 18,-19 0,19 0,-1 0,1-17,-1 17,1 0,-19 0,19 0,-1 0,1 0,-1-17,1 17,-1 0,0 0,1-17,-1 17,36 0,17 0,0-18,0 18,-17 0,52-17,-35 17,36 0,34-17,141 17,-158 0,-35 0,87 0,-105 0,18 0,0 0,-18 0,0 0,0 0,18 0,-36 0,18 0,1 0,-1 0,-18 0,18 0,-17 0,17 0,-17 0,-1 0,1 0,-1 17,36-17,-18 0,0 17,18-17,35 18,-35-18,-18 0,0 17,53-17,-53 0,-17 0,-1 0,1 0,-1 0,18 0,1 0,-19 0,36 0,-18 0,53 0,-35 0,17 0,-35 0,0 0,-17 0,-1 0,1 0,-1 0,18 0,-17 0,52 0,-35 0,1 0,-1 0,53-17,-53 17,0 0,-18 0,-17-18,-17 18,-18-17,0 17,17-17,-35 0,18 17,-35-35,35 35,-141-52,106 52,17 0,-87 0,87 0,0 0,-35 0,-17 0,35 0,-18 0,17 0,-34 0,17 0,-17 18,-36-1,36 0,34-17,-16 17,-19 1,18-18,36 0,-1 17,-52-17,69 0,-16 0,-1 17,18-17,17 17,-17-17,-18 0,18 0,0 0,18 0,-54 0,54 0,-18 0,17 0,18 18,-18-18,-17 0,18 0,-18 0,-1 0,1 0,0 0,-18 0,36 0,-1 0,-17 0,18 0,-19 0,19 0,-18 0,17 0,-17 0,0-18,0 18,0-17,-18 17,18 0,-18-34,-35 16,71 1,-18 17,-1 0,-34-34,17 34,18-18,-17 18,-36-17,70 0,-17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1125 365,'18'0,"34"0,18 0,1 0,-19 0,106 0,-70 0,35 0,34 0,-51 0,-1 0,-17 0,34 17,-51-17,-1 0,-35 0,53 17,-53-17,-18 0,18 0,-17 0,17 0,-18 0,54 0,-54 0,18 0,0 0,35 0,-34 0,16 0,-34 0,17 0,0 0,-18 0,1 0,0 0,-1 0,1 0,-1 0,1 0,-1 0,1 0,-1 0,1 0,-1 0,-34 0,-36 0,18 0,18 0,-1 0,-35 0,36 0,-1 0,-17 18,0-18,0 0,-18 0,-52 0,35 0,-18 17,-17 0,-35-17,52 0,53 0,-18 17,-34-17,52 0,-18 0,-35 0,36 17,-54-17,36 18,-88-1,71-17,-19 0,19 0,-19 0,54 17,17-17,17 0,-17 0,0 0,0 0,-35 0,17 0,0 0,18 0,-35 0,35 0,18 0,-1 0,1 0,-1 0,71 0,17 0,-18 0,89 0,-36 0,0 0,36 17,52 0,-71 1,19-18,-54 0,106 0,-123 0,1 0,16 17,1-17,-35 0,-18 0,17 0,-17 0,18 17,-35-17,34 0,-34 0,17 0,-18 0,36 0,-35 0,-1 0,18 0,-17 17,-71-17,18 35,-18-35,1 17,-71 17,35-17,18 1,-70 16,87-34,1 0,16 0,-51 17,52-17,-18 0,-17 17,-18-17,18 18,35-18,17 0,1 0,17 17,-18-17,-34 0,34 0,1 0,-1 0,36 0,104 17,19 0,157 18,-123-18,36 0,-36-17,88 34,-140-34,0 0,-35 0,-18 0,-18 0,-34 0,0 0,-1 0,1 0,-1 0,1 0,-1 0,-34 0,-1 0,1 0,-1 0,-52 0,0 0,0 0,-36 0,1 0,-18 0,1 0,-54 0,53 0,36 0,-1 0,-17 0,34 0,19 0,17 0,-53 0,35 0,1 0,-18 0,35 0,-1 0,1 0,-17 0,34 0,1 0,-1 0,-17 0,0-17,0 17,-18 0,18-17,0 17,18-17,-1 17,0 0,1 0,-18 0,0 0,17 0,1 0,-1 0,1 0,-1 0,1 0,-1 0,0 0,1 0,-18 0,-18 0,18 17,0-17,-35 17,52 0,1-17,-1 0,18 18,18-18,17 0,0 0,18 17,17-17,53 0,-36 0,1 0,0 0,105 0,-106 0,19 0,-19 0,36 0,-70 0,17-17,18 17,-36 0,-17 0,0 0,-17-18,-1 18,1 0,0-17,17 0,0 17,35-34,-18 16,-16 1,34 17,0-51,-17 33,-18 1,0 0,35 0,-53 0,1-1,17 1,35 0,-52 0,34 0,19-1,-19 1,-17 17,18-17,-1-17,-16 34,-19 0,1-18,-1 18,1-17,-1 17,18-17,-17 17,-1 0,1-17,0 17,104 103,-104-69,17 18,-18-18,-17 1,0-18,0 17,0-16,-17-18,-1 0,-69 0,52 0,-36-18,19-16,-71-18,105 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8-07-18T16:32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1721 632,'-17'17,"-1"-17,0 0,1 0,-1 0,1 0,-18 18,17-18,-17 17,-18 0,1-17,17 17,-36 1,-34-1,0 18,70-35,-18 17,18 0,17-17,1 0,-1 0,1 0,-18 0,17 0,1 0,-1 0,0 0,36 0,0 0,-1 35,18-35,70 17,-69 0,51 1,36-1,-35 0,35 18,-18-1,176 18,-158-34,17-1,-17-17,53 0,-106 0,-17 17,-1-17,-17 0,0 0,1 0,-1 0,17 0,-17 0,18 0,17-17,-52 17,-1-17,18 17,-17 0,-36 0,1 0,-1 0,1 0,-1 0,-52-18,17 18,1-17,-89 17,54-17,-19 17,18-18,-87 18,70-17,17 17,0 0,-70-17,70 17,-17 0,35 0,-53 0,53 0,35 0,-36 0,36 0,18 0,-1 0,-17 0,18 0,-1 0,0 0,-17 17,0-17,-17 17,17 1,-18-1,18 0,17-17,1 18,-1-18,1 0,17 17,0 0,-18-17,18 18,0-1,18 0,52 0,0 1,35 16,-17 1,-18-18,18 0,70 18,-53-35,1 17,69-17,-87 0,17 0,-35-17,53 0,-53 17,18-18,-18 1,36 0,-54 0,19-18,-1 35,18-17,-1-1,1 1,53 17,-71 0,-35 0,18 0,-36-17,1 17,-1 0,1 0,-1 0,1 0,-1 0,-52 0,-17 0,-19 0,1 34,18-34,-19 0,-16 0,-19 18,1 16,-106-16,53-1,18-17,-18 17,-70-17,105 17,18-17,34 18,1-18,70 17,106-17,-36 0,17 0,89 0,-71 0,18 0,-18 0,89 0,-107 0,19 0,-19 0,54-17,-53 17,-1 0,1-18,35 18,-18-17,1 17,52 0,-53 0,-35 0,-17 0,35 0,-71 0,1 0,17 0,-18 0,-34 0,-36 0,36 0,-36 0,18 0,-53 0,35 0,-34 0,-19 0,36 0,17 0,1 0,-54 0,54 0,-1 0,-17 17,0-17,35 0,-1 0,19 0,-1 0,89 18,87 34,-71-35,54 18,-36-18,71 17,-89-34,-34 18,-18-18,-17 0,-36 0,-52 0,0 0,-36 0,1-18,-123-16,87-18,1 17,17-17,-140-51,140 51,18 0,-1 17,1-68,52 85,36 18,-1-34,18 16,0 1,0 0,18 0,17-18,0 18,18 17,17-18,35-16,1 34,69 0,-70 0,36 0,-36 0,71 17,-89-17,-16 17,-19-17,18 0,-52 18,0-18,-1 0,-122 0,-141 17,123 0,35 1,-87 16,87-34,0 17,53-17,18 0,-1 0,-17 0,-18 0,1 0,-18 18,52-18,36 0,210 0,-123 0,0 0,18 0,141 0,-71 0,0 17,-35-17,17 35,-69-35,16 0,36 17,-140-17,-1 0,-175 0,106 17,-36 0,18-17,-71 0,71 0,18 0,-1 18,18-18,17 0,-17 0,18 17,-1-17,0 0,1 0,-1 0,-17 0,18 0,-1 0,18 17,-35 1,0 16,0-16,17-1,-69 17,34-34,-52 35,34 0,-34-35,0 17,-141 17,193-34,-17 0,17 0,-52 0,-53 18,88-1,-106 0,89-17,-1 18,-35-18,106 0,104 0,-16 0,51 0,54 0,-18 0,-35-18,17 18,141 0,-123 0,140 0,-87 0,-88 0,-53 0,18-17,-71 17,-17-17,-35 17,0 0,-35 0,-18 17,-351 35,246-35,-17-17,17 18,-71-18,159 17,17-17,88-17,18 17,17-18,105-51,-69 34,51-16,107-19,-107 36,36 17,-35-18,0-17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2018/12/29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2018/12/29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2018/12/29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www.cnblogs.com/yepei/p/4716112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" y="2447290"/>
            <a:ext cx="12027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sym typeface="+mn-ea"/>
              </a:rPr>
              <a:t>SSM</a:t>
            </a:r>
            <a:r>
              <a:rPr lang="zh-CN" altLang="en-US" sz="5400" b="1">
                <a:solidFill>
                  <a:schemeClr val="bg1"/>
                </a:solidFill>
                <a:sym typeface="+mn-ea"/>
              </a:rPr>
              <a:t>框架学习之</a:t>
            </a:r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Spring</a:t>
            </a:r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框架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//注入Phone对象，相当于&lt;property name="phone" ref="p"&gt;&lt;/property&gt;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@Resource(name=”bean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id”)	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//注入Computer对象，相当于&lt;property name="computer" ref="c"&gt;&lt;/property&gt;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@Autowired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@Qualifier("c")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使用这两个注解时，可以没有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setter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注：在方法中的参数上注入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bean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对象时，只能使用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@Autowired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使用建议：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注入建议用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@Resource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，构造器注入建议使用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@Autowired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）、简单值的注入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字符串，数值等等简单类型的数据，还可以注入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@Value(“xxx”) 相当于&lt;property name="str" value="xxx"&gt;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带有参数的构造方法注解配置时，直接在参数上注解即可。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@Value(“Spring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相当于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&lt;property name=”str” value=”#{bean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}”&gt;&lt;property&gt;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）、方法上的注解（将方法返回的对象作为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@Configuraion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@Bean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配合使用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如：@Configuration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public class Goods {</a:t>
            </a: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@Bean(name="c2")</a:t>
            </a: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public Computer getC() {</a:t>
            </a: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	return new Computer("2号");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}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}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扫描到之后，会生成一个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对象供使用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4742180" y="5017770"/>
            <a:ext cx="6824345" cy="1550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915" y="21590"/>
            <a:ext cx="12027535" cy="766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=================Spring Web MVC====================</a:t>
            </a:r>
            <a:endParaRPr lang="en-US" altLang="zh-CN" b="1">
              <a:solidFill>
                <a:schemeClr val="accent4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MVC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思想：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将程序组件分为模型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(Model)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，视图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(View)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，控制器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(controller)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三部分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如何实现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如：大体流程：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/list.do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--&gt;DispatcherServlet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--&gt;HandlerMapping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--&gt;EmpListController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--&gt;EmpDao.select();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--&gt;ViewResolver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--&gt;emp_list.jsp	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1111415-20171209180138324-8787611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55" y="1308735"/>
            <a:ext cx="5914390" cy="3158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0" y="1308735"/>
            <a:ext cx="5120640" cy="31584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1016000" y="1784350"/>
              <a:ext cx="2070100" cy="273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1016000" y="1784350"/>
                <a:ext cx="20701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/>
              <p14:cNvContentPartPr/>
              <p14:nvPr/>
            </p14:nvContentPartPr>
            <p14:xfrm>
              <a:off x="2952750" y="2686050"/>
              <a:ext cx="1143000" cy="635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2952750" y="2686050"/>
                <a:ext cx="11430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/>
              <p14:cNvContentPartPr/>
              <p14:nvPr/>
            </p14:nvContentPartPr>
            <p14:xfrm>
              <a:off x="2940050" y="2914650"/>
              <a:ext cx="1149350" cy="2540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2940050" y="2914650"/>
                <a:ext cx="11493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/>
              <p14:cNvContentPartPr/>
              <p14:nvPr/>
            </p14:nvContentPartPr>
            <p14:xfrm>
              <a:off x="3054350" y="2616200"/>
              <a:ext cx="984250" cy="25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3054350" y="2616200"/>
                <a:ext cx="9842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/>
              <p14:cNvContentPartPr/>
              <p14:nvPr/>
            </p14:nvContentPartPr>
            <p14:xfrm>
              <a:off x="1339850" y="1733550"/>
              <a:ext cx="1587500" cy="279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1339850" y="1733550"/>
                <a:ext cx="15875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墨迹 9"/>
              <p14:cNvContentPartPr/>
              <p14:nvPr/>
            </p14:nvContentPartPr>
            <p14:xfrm>
              <a:off x="4248150" y="2317750"/>
              <a:ext cx="1143000" cy="2476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4248150" y="2317750"/>
                <a:ext cx="11430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墨迹 10"/>
              <p14:cNvContentPartPr/>
              <p14:nvPr/>
            </p14:nvContentPartPr>
            <p14:xfrm>
              <a:off x="4241800" y="4013200"/>
              <a:ext cx="1270000" cy="3175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4241800" y="4013200"/>
                <a:ext cx="1270000" cy="317500"/>
              </a:xfrm>
              <a:prstGeom prst="rect"/>
            </p:spPr>
          </p:pic>
        </mc:Fallback>
      </mc:AlternateContent>
      <p:sp>
        <p:nvSpPr>
          <p:cNvPr id="12" name="文本框 11"/>
          <p:cNvSpPr txBox="1"/>
          <p:nvPr/>
        </p:nvSpPr>
        <p:spPr>
          <a:xfrm>
            <a:off x="3532505" y="1413510"/>
            <a:ext cx="17633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200" b="1">
                <a:solidFill>
                  <a:srgbClr val="FF0000"/>
                </a:solidFill>
                <a:effectLst/>
              </a:rPr>
              <a:t>其中黄色区域是需要我们自己编写的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44415" y="5100955"/>
            <a:ext cx="67938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1</a:t>
            </a:r>
            <a:r>
              <a:rPr lang="zh-CN" altLang="en-US" sz="1400" b="1">
                <a:solidFill>
                  <a:schemeClr val="bg1"/>
                </a:solidFill>
              </a:rPr>
              <a:t>、浏览器发送一个</a:t>
            </a:r>
            <a:r>
              <a:rPr lang="en-US" altLang="zh-CN" sz="1400" b="1">
                <a:solidFill>
                  <a:schemeClr val="bg1"/>
                </a:solidFill>
              </a:rPr>
              <a:t>HTTP</a:t>
            </a:r>
            <a:r>
              <a:rPr lang="zh-CN" altLang="en-US" sz="1400" b="1">
                <a:solidFill>
                  <a:schemeClr val="bg1"/>
                </a:solidFill>
              </a:rPr>
              <a:t>请求</a:t>
            </a:r>
          </a:p>
          <a:p>
            <a:r>
              <a:rPr lang="en-US" altLang="zh-CN" sz="1400" b="1">
                <a:solidFill>
                  <a:schemeClr val="bg1"/>
                </a:solidFill>
              </a:rPr>
              <a:t>2</a:t>
            </a:r>
            <a:r>
              <a:rPr lang="zh-CN" altLang="en-US" sz="1400" b="1">
                <a:solidFill>
                  <a:schemeClr val="bg1"/>
                </a:solidFill>
              </a:rPr>
              <a:t>、请求首先进入</a:t>
            </a:r>
            <a:r>
              <a:rPr lang="en-US" altLang="zh-CN" sz="1400" b="1">
                <a:solidFill>
                  <a:schemeClr val="bg1"/>
                </a:solidFill>
              </a:rPr>
              <a:t>DispatcherServlet</a:t>
            </a:r>
            <a:r>
              <a:rPr lang="zh-CN" altLang="en-US" sz="1400" b="1">
                <a:solidFill>
                  <a:schemeClr val="bg1"/>
                </a:solidFill>
              </a:rPr>
              <a:t>主控制器</a:t>
            </a:r>
            <a:r>
              <a:rPr lang="en-US" altLang="zh-CN" sz="1400" b="1">
                <a:solidFill>
                  <a:schemeClr val="bg1"/>
                </a:solidFill>
              </a:rPr>
              <a:t>(</a:t>
            </a:r>
            <a:r>
              <a:rPr lang="zh-CN" altLang="en-US" sz="1400" b="1">
                <a:solidFill>
                  <a:schemeClr val="bg1"/>
                </a:solidFill>
              </a:rPr>
              <a:t>通过</a:t>
            </a:r>
            <a:r>
              <a:rPr lang="en-US" altLang="zh-CN" sz="1400" b="1">
                <a:solidFill>
                  <a:schemeClr val="bg1"/>
                </a:solidFill>
              </a:rPr>
              <a:t>web.xml</a:t>
            </a:r>
            <a:r>
              <a:rPr lang="zh-CN" altLang="en-US" sz="1400" b="1">
                <a:solidFill>
                  <a:schemeClr val="bg1"/>
                </a:solidFill>
              </a:rPr>
              <a:t>引导进入</a:t>
            </a:r>
            <a:r>
              <a:rPr lang="en-US" altLang="zh-CN" sz="1400" b="1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400" b="1">
                <a:solidFill>
                  <a:schemeClr val="bg1"/>
                </a:solidFill>
              </a:rPr>
              <a:t>3</a:t>
            </a:r>
            <a:r>
              <a:rPr lang="zh-CN" altLang="en-US" sz="1400" b="1">
                <a:solidFill>
                  <a:schemeClr val="bg1"/>
                </a:solidFill>
              </a:rPr>
              <a:t>、主控制器调用</a:t>
            </a:r>
            <a:r>
              <a:rPr lang="en-US" altLang="zh-CN" sz="1400" b="1">
                <a:solidFill>
                  <a:schemeClr val="bg1"/>
                </a:solidFill>
              </a:rPr>
              <a:t>HandlerMapping</a:t>
            </a:r>
            <a:r>
              <a:rPr lang="zh-CN" altLang="en-US" sz="1400" b="1">
                <a:solidFill>
                  <a:schemeClr val="bg1"/>
                </a:solidFill>
              </a:rPr>
              <a:t>组件，根据请求找到映射的</a:t>
            </a:r>
            <a:r>
              <a:rPr lang="en-US" altLang="zh-CN" sz="1400" b="1">
                <a:solidFill>
                  <a:schemeClr val="bg1"/>
                </a:solidFill>
              </a:rPr>
              <a:t>Controller</a:t>
            </a:r>
            <a:r>
              <a:rPr lang="zh-CN" altLang="en-US" sz="1400" b="1">
                <a:solidFill>
                  <a:schemeClr val="bg1"/>
                </a:solidFill>
              </a:rPr>
              <a:t>处理</a:t>
            </a:r>
          </a:p>
          <a:p>
            <a:r>
              <a:rPr lang="en-US" altLang="zh-CN" sz="1400" b="1">
                <a:solidFill>
                  <a:schemeClr val="bg1"/>
                </a:solidFill>
              </a:rPr>
              <a:t>4</a:t>
            </a:r>
            <a:r>
              <a:rPr lang="zh-CN" altLang="en-US" sz="1400" b="1">
                <a:solidFill>
                  <a:schemeClr val="bg1"/>
                </a:solidFill>
              </a:rPr>
              <a:t>、执行</a:t>
            </a:r>
            <a:r>
              <a:rPr lang="en-US" altLang="zh-CN" sz="1400" b="1">
                <a:solidFill>
                  <a:schemeClr val="bg1"/>
                </a:solidFill>
              </a:rPr>
              <a:t>Controller</a:t>
            </a:r>
            <a:r>
              <a:rPr lang="zh-CN" altLang="en-US" sz="1400" b="1">
                <a:solidFill>
                  <a:schemeClr val="bg1"/>
                </a:solidFill>
              </a:rPr>
              <a:t>处理方法，将返回结果给</a:t>
            </a:r>
            <a:r>
              <a:rPr lang="en-US" altLang="zh-CN" sz="1400" b="1">
                <a:solidFill>
                  <a:schemeClr val="bg1"/>
                </a:solidFill>
              </a:rPr>
              <a:t>ViewResolver</a:t>
            </a:r>
            <a:r>
              <a:rPr lang="zh-CN" altLang="en-US" sz="1400" b="1">
                <a:solidFill>
                  <a:schemeClr val="bg1"/>
                </a:solidFill>
              </a:rPr>
              <a:t>组件</a:t>
            </a:r>
          </a:p>
          <a:p>
            <a:r>
              <a:rPr lang="en-US" altLang="zh-CN" sz="1400" b="1">
                <a:solidFill>
                  <a:schemeClr val="bg1"/>
                </a:solidFill>
              </a:rPr>
              <a:t>5</a:t>
            </a:r>
            <a:r>
              <a:rPr lang="zh-CN" altLang="en-US" sz="1400" b="1">
                <a:solidFill>
                  <a:schemeClr val="bg1"/>
                </a:solidFill>
              </a:rPr>
              <a:t>、</a:t>
            </a:r>
            <a:r>
              <a:rPr lang="en-US" altLang="zh-CN" sz="1400" b="1">
                <a:solidFill>
                  <a:schemeClr val="bg1"/>
                </a:solidFill>
              </a:rPr>
              <a:t>ViewResolver</a:t>
            </a:r>
            <a:r>
              <a:rPr lang="zh-CN" altLang="en-US" sz="1400" b="1">
                <a:solidFill>
                  <a:schemeClr val="bg1"/>
                </a:solidFill>
              </a:rPr>
              <a:t>组件根据</a:t>
            </a:r>
            <a:r>
              <a:rPr lang="en-US" altLang="zh-CN" sz="1400" b="1">
                <a:solidFill>
                  <a:schemeClr val="bg1"/>
                </a:solidFill>
              </a:rPr>
              <a:t>Controller</a:t>
            </a:r>
            <a:r>
              <a:rPr lang="zh-CN" altLang="en-US" sz="1400" b="1">
                <a:solidFill>
                  <a:schemeClr val="bg1"/>
                </a:solidFill>
              </a:rPr>
              <a:t>返回结果定位视图</a:t>
            </a:r>
            <a:r>
              <a:rPr lang="en-US" altLang="zh-CN" sz="1400" b="1">
                <a:solidFill>
                  <a:schemeClr val="bg1"/>
                </a:solidFill>
              </a:rPr>
              <a:t>JSP</a:t>
            </a:r>
            <a:r>
              <a:rPr lang="zh-CN" altLang="en-US" sz="1400" b="1">
                <a:solidFill>
                  <a:schemeClr val="bg1"/>
                </a:solidFill>
              </a:rPr>
              <a:t>，将模型数据传递给</a:t>
            </a:r>
            <a:r>
              <a:rPr lang="en-US" altLang="zh-CN" sz="1400" b="1">
                <a:solidFill>
                  <a:schemeClr val="bg1"/>
                </a:solidFill>
              </a:rPr>
              <a:t>JSP</a:t>
            </a:r>
          </a:p>
          <a:p>
            <a:r>
              <a:rPr lang="en-US" altLang="zh-CN" sz="1400" b="1">
                <a:solidFill>
                  <a:schemeClr val="bg1"/>
                </a:solidFill>
              </a:rPr>
              <a:t>6</a:t>
            </a:r>
            <a:r>
              <a:rPr lang="zh-CN" altLang="en-US" sz="1400" b="1">
                <a:solidFill>
                  <a:schemeClr val="bg1"/>
                </a:solidFill>
              </a:rPr>
              <a:t>、由</a:t>
            </a:r>
            <a:r>
              <a:rPr lang="en-US" altLang="zh-CN" sz="1400" b="1">
                <a:solidFill>
                  <a:schemeClr val="bg1"/>
                </a:solidFill>
              </a:rPr>
              <a:t>JSP</a:t>
            </a:r>
            <a:r>
              <a:rPr lang="zh-CN" altLang="en-US" sz="1400" b="1">
                <a:solidFill>
                  <a:schemeClr val="bg1"/>
                </a:solidFill>
              </a:rPr>
              <a:t>生成响应结果，给浏览器输出展示。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023485" y="4599940"/>
            <a:ext cx="250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SpringMVC</a:t>
            </a:r>
            <a:r>
              <a:rPr lang="zh-CN" altLang="en-US" b="1">
                <a:solidFill>
                  <a:schemeClr val="bg1"/>
                </a:solidFill>
              </a:rPr>
              <a:t>工作流程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实现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mvc——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简单的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示例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/hello.do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--&gt;DispatcherServlet(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--&gt;HandlerMapping(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--&gt;HelloController(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--&gt;ViewResolver(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--&gt;/WEB-INF/hello.jsp(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实现过程：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、搭建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 Web 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开发环境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--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引入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webmvc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开发包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(maven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开发编写配置文件即可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--src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下添加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配置文件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必须要实现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接口，以下是控制器中最基本的操作：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ModelAndView mav = new ModelAndView();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mav.setViewName("hello");//设置视图名称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//设置要传输出去的模型数据,相当于request.setAttribute("str","数据");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mav.getModel().put("str","要传出去的模型数据");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、配置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：让收到的请求通过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DispatcherServlet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转到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SpringMVC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的处理流程中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d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、配置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bean.xml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|--配置HandlerMapping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通过此配置能根据请求地址定位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到对应的控制器。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38735"/>
            <a:ext cx="4856480" cy="24898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20550" t="23354" r="20228" b="53365"/>
          <a:stretch>
            <a:fillRect/>
          </a:stretch>
        </p:blipFill>
        <p:spPr>
          <a:xfrm>
            <a:off x="5445760" y="5143500"/>
            <a:ext cx="6664325" cy="14738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|--配置 Controller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</a:t>
            </a:r>
          </a:p>
          <a:p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|--配置 ViewResolver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 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注解配置应用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、要开启组件扫描，注解配置才能被扫描到容器中。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@RequestMapping(“xxxx”)--&gt;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用来处理请求地址映射的注解，可用于类或方法上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相当于配置HandlerMapping指定请求地址对应着的控制器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即根据传过来的请求地址指示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使用哪个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来处理请求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|--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用于类上：标记的是一个访问路径，比如@RequestMapping("/user")代表着只要请求路径是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http://localhost:8080/SpringMVC/user/xxx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，就是用该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来处理请求。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注意：要配合着在方法上的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@RequestMapping(“xxx”)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来使用！！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|--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用于方法上：标记的是请求的路径，比如@RequestMapping("/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hello.do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")表示的是来自该路径的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请求要用该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来处理。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@Controller--&gt;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指示该类的实例是一个控制器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可以处理多个请求。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一旦使用了 @Controller 注解，控制器类可以不必实现Controller接口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。可以允许程序员按需要灵活定义业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务方法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public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ModelAndView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或自定义的方法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String xxx()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注意：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@Controller注解不可以单独使用，必须匹配@RequestMapping一起使用。组合使用后可以不需要再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在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bean.xml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里配置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HandlerMapping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Controller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。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3708400" y="38735"/>
          <a:ext cx="8401685" cy="72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3" imgW="10096500" imgH="876300" progId="Paint.Picture">
                  <p:embed/>
                </p:oleObj>
              </mc:Choice>
              <mc:Fallback>
                <p:oleObj r:id="rId3" imgW="10096500" imgH="8763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8400" y="38735"/>
                        <a:ext cx="8401685" cy="728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3708400" y="984250"/>
          <a:ext cx="840168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5" imgW="10696575" imgH="1095375" progId="Paint.Picture">
                  <p:embed/>
                </p:oleObj>
              </mc:Choice>
              <mc:Fallback>
                <p:oleObj r:id="rId5" imgW="10696575" imgH="10953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984250"/>
                        <a:ext cx="8401685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中的处理方法：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）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Controller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如何接受请求参数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(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从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form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表单或</a:t>
            </a:r>
            <a:r>
              <a:rPr lang="en-US" altLang="zh-C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url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地址中取值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)</a:t>
            </a:r>
            <a:endParaRPr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HttpServletRequest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Post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方式和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Get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方式都可以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request.getParameter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(“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参数名称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”);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如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:http://localhost:8080/SpringMVC01/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hello.do?msg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=1aa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、利用业务方法参数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即直接将参数写在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相应的方法的形参中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|--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参数名与请求参数名称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key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保持一致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最好使用这种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|--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如不一致，使用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@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RequestParam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(“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请求参数名称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key”)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绑定到业务方法的形参上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、利用实体对象当方法参数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需要传输大量参数时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1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）首先建立一个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来接收。声明的属性名称要与请求参数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key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相同。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2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）将这个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对象当做业务方法的参数，使用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getter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方法提取保存在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中的请求参数。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）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Controller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如何向响应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JSP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页面传值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*a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HttpServletRequest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。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request.setAttribute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(“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”,”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传输的数据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”);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ModelAndView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做返回值。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ModelAndView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mav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= new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ModelAndView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(“hello”); 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    |--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通过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ModelAndView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的方法传值：mav.addObject(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“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”,”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数据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”);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    |--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因为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model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属性是一个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Map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的实现类，所以可以通过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Map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的方法来实现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   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mav.getModel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().put(“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”,”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数据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”);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*c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、利用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ModelMap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方法参数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ModelMap对象主要用于传递控制方法处理数据到结果页面，也就是说我们把结果页面上需要的数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据放到ModelMap对象中即可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作用类似于request对象的setAttribute方法的作用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在方法中定义参数如：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public String Hello4(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ModelMap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mm){}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    |--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mm.addAttribute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("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", "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数据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");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    |--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mm.put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(“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msg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”,”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数据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”);</a:t>
            </a: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775" y="38735"/>
            <a:ext cx="4711700" cy="1150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60" y="38735"/>
            <a:ext cx="121723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@ModelAttribute(“key”)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@ModelAttribute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注释在无返回值的方法上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在这个代码中，访问该控制器时，会首先调用有此注释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的方法，将页面上的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msg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请求参数赋值在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String m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上，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然后将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绑定到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ModelMap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msg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属性中，在视图中可以直接访问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${msg})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，然后再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调用有@RequestMapping注释的方法。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总的来说就是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@ModelAttribute(“key”)和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@RequestMapping同时出现在一个控制器中时，一定先   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调用前者的方法，就像初始化一样。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@ModelAttibute(“key”)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注释在有返回值的方法上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同上，先调用被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@ModelAttibute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注释的方法。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返回值会绑定到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Model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中，可以在视图中直接访问，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使用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表达式访问，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属性名为注释括号里声明的，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${info }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。返回值为具体类也可以。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访问时 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${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类名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属性名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}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，如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${MsgInfo.msg}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）注释在方法参数上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一个用在方法参数上的@ModelAttribute注解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指示了参数应该从模型（这里所说的“模型”指 Model）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中获取。如右图，它可能已经存在于模型中了，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因为同一个控制器中的@ModelAttribute方法将数据绑定到了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Model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中。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   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0" y="2007235"/>
            <a:ext cx="4349750" cy="1139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135" y="3380105"/>
            <a:ext cx="4284345" cy="12655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如何使用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Session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、如果参数有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HttpServletRequest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request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。则使用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request.getSession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获取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Session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、也可以直接将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HttpSession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session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作为方法参数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7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、如何解决中文接受乱码问题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、自己编写一个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Filter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，在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Filter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里进行编码处理。使用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request.setCharacterEncoding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("utf-8");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Spring-web.jar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包中提供的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filter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。即在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web.xml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配置，不用自己编写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Filter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类。如下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、如何处理异常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https://blog.csdn.net/ywb201314/article/details/51150342</a:t>
            </a:r>
            <a:endParaRPr lang="zh-CN" altLang="en-US" b="1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、在方法里添加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try-catch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异常处理，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try{}catch(Exception e){return “error”; },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出现异常跳转到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error.jsp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提供的异常处理器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全局异常处理器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。在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中配置异常处理器。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60" y="1755140"/>
            <a:ext cx="6955790" cy="20770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45" y="4785995"/>
            <a:ext cx="7856220" cy="1704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825" y="4686300"/>
            <a:ext cx="3096260" cy="19043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、局部异常处理器：在某个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中使用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在方法前添加@ExceptionHandler注释，此方法能够处理同在该控制器里的方法所产生的异常。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d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、自定义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ExceptionResolver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自定义一个类继承HandlerExceptionResolver，还要在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中进行配置，如图：</a:t>
            </a: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9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、如何实现登录权限检查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session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进行约定值判断。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实现方法：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、采用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Filter	2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、采用拦截器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、拦截器：是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SpringMVC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特有组件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可以在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个地方进行拦截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拦截器组件可以在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之前进行拦截；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可以在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之后进行拦截；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也可以在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JSP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解析完毕给浏览器输出之前进行拦截；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、使用方法：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(1)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写一个拦截器实现 HandlerInterceptor接口，并重写该类中的方法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三个方法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|--public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boolean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preHandle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()--&gt;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之前进行拦截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|--public void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postHandle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()--&gt;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之后进行拦截</a:t>
            </a: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5" y="1204595"/>
            <a:ext cx="8335645" cy="1849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60" y="3121660"/>
            <a:ext cx="8335010" cy="4908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-3810"/>
            <a:ext cx="120275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|--public void 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afterCompletion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()--&gt;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请求处理完毕之后，页面输出给浏览器之前(即JSP页面已经解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析完，就差传给浏览器)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    (2)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中配置拦截器：</a:t>
            </a: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endParaRPr lang="zh-CN" altLang="en-US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要记住在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中的头部配置中要添加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的头部信息才能使用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的配置。</a:t>
            </a:r>
          </a:p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		</a:t>
            </a: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85" y="930275"/>
            <a:ext cx="4699635" cy="12687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683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=================Spring</a:t>
            </a:r>
            <a:r>
              <a:rPr lang="zh-CN" altLang="en-US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JDBC</a:t>
            </a:r>
            <a:r>
              <a:rPr lang="zh-CN" altLang="en-US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整合</a:t>
            </a:r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====================</a:t>
            </a:r>
            <a:endParaRPr lang="en-US" altLang="zh-CN" b="1">
              <a:solidFill>
                <a:srgbClr val="EFFE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与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整合应用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、提供了编写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的工具类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JdbcTemplate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 JdbcTemplate.update(“insert...”,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参数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);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、提供了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AOP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式事务管理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不需要在方法中追加事务提交和回滚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、提供了统一的异常处理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DataAccessException</a:t>
            </a: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整合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的步骤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、搭建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Spring+jdbc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开发环境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引入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spring(ioc,aop,dao)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开发包（基于这些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添加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src/bean.xml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（配置文件）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数据库驱动，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dbcp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连接池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、编写实体类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组件（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applicationContext.xml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中，扫描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JdbcTemplate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dbcp(&lt;bean&gt;)——&gt;JdbcTemplate(&lt;bean&gt;)——&gt;EmpDAO(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扫描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085455" y="436880"/>
            <a:ext cx="3918585" cy="418592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381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1500" y="556895"/>
            <a:ext cx="370649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r>
              <a:rPr lang="zh-CN" altLang="en-US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、增删改</a:t>
            </a:r>
            <a:endParaRPr lang="zh-CN" altLang="en-US" b="1">
              <a:solidFill>
                <a:schemeClr val="accent1"/>
              </a:solidFill>
            </a:endParaRP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获取</a:t>
            </a:r>
            <a:r>
              <a:rPr lang="en-US" altLang="zh-CN" b="1">
                <a:solidFill>
                  <a:schemeClr val="accent1"/>
                </a:solidFill>
              </a:rPr>
              <a:t>Connection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获取</a:t>
            </a:r>
            <a:r>
              <a:rPr lang="en-US" altLang="zh-CN" b="1">
                <a:solidFill>
                  <a:schemeClr val="accent1"/>
                </a:solidFill>
              </a:rPr>
              <a:t>Statement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设置</a:t>
            </a:r>
            <a:r>
              <a:rPr lang="en-US" altLang="zh-CN" b="1">
                <a:solidFill>
                  <a:schemeClr val="accent1"/>
                </a:solidFill>
              </a:rPr>
              <a:t>SQL</a:t>
            </a:r>
            <a:r>
              <a:rPr lang="zh-CN" altLang="en-US" b="1">
                <a:solidFill>
                  <a:schemeClr val="accent1"/>
                </a:solidFill>
              </a:rPr>
              <a:t>中的？参数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执行</a:t>
            </a:r>
            <a:r>
              <a:rPr lang="en-US" altLang="zh-CN" b="1">
                <a:solidFill>
                  <a:schemeClr val="accent1"/>
                </a:solidFill>
              </a:rPr>
              <a:t>SQL</a:t>
            </a:r>
            <a:r>
              <a:rPr lang="zh-CN" altLang="en-US" b="1">
                <a:solidFill>
                  <a:schemeClr val="accent1"/>
                </a:solidFill>
              </a:rPr>
              <a:t>操作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释放</a:t>
            </a:r>
            <a:r>
              <a:rPr lang="en-US" altLang="zh-CN" b="1">
                <a:solidFill>
                  <a:schemeClr val="accent1"/>
                </a:solidFill>
              </a:rPr>
              <a:t>Connection(close)</a:t>
            </a:r>
          </a:p>
          <a:p>
            <a:r>
              <a:rPr lang="en-US" altLang="zh-CN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  <a:r>
              <a:rPr lang="zh-CN" altLang="en-US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、查询</a:t>
            </a:r>
            <a:endParaRPr lang="zh-CN" altLang="en-US" b="1">
              <a:solidFill>
                <a:schemeClr val="accent1"/>
              </a:solidFill>
            </a:endParaRP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获取</a:t>
            </a:r>
            <a:r>
              <a:rPr lang="en-US" altLang="zh-CN" b="1">
                <a:solidFill>
                  <a:schemeClr val="accent1"/>
                </a:solidFill>
              </a:rPr>
              <a:t>Connection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获取</a:t>
            </a:r>
            <a:r>
              <a:rPr lang="en-US" altLang="zh-CN" b="1">
                <a:solidFill>
                  <a:schemeClr val="accent1"/>
                </a:solidFill>
              </a:rPr>
              <a:t>Statement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设置</a:t>
            </a:r>
            <a:r>
              <a:rPr lang="en-US" altLang="zh-CN" b="1">
                <a:solidFill>
                  <a:schemeClr val="accent1"/>
                </a:solidFill>
              </a:rPr>
              <a:t>SQL</a:t>
            </a:r>
            <a:r>
              <a:rPr lang="zh-CN" altLang="en-US" b="1">
                <a:solidFill>
                  <a:schemeClr val="accent1"/>
                </a:solidFill>
              </a:rPr>
              <a:t>中的？参数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执行</a:t>
            </a:r>
            <a:r>
              <a:rPr lang="en-US" altLang="zh-CN" b="1">
                <a:solidFill>
                  <a:schemeClr val="accent1"/>
                </a:solidFill>
              </a:rPr>
              <a:t>SQL</a:t>
            </a:r>
            <a:r>
              <a:rPr lang="zh-CN" altLang="en-US" b="1">
                <a:solidFill>
                  <a:schemeClr val="accent1"/>
                </a:solidFill>
              </a:rPr>
              <a:t>操作获取</a:t>
            </a:r>
            <a:r>
              <a:rPr lang="en-US" altLang="zh-CN" b="1">
                <a:solidFill>
                  <a:schemeClr val="accent1"/>
                </a:solidFill>
              </a:rPr>
              <a:t>ResultSet</a:t>
            </a:r>
            <a:r>
              <a:rPr lang="zh-CN" altLang="en-US" b="1">
                <a:solidFill>
                  <a:schemeClr val="accent1"/>
                </a:solidFill>
              </a:rPr>
              <a:t>结果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将结果封装成实体对象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--</a:t>
            </a:r>
            <a:r>
              <a:rPr lang="zh-CN" altLang="en-US" b="1">
                <a:solidFill>
                  <a:schemeClr val="accent1"/>
                </a:solidFill>
              </a:rPr>
              <a:t>释放</a:t>
            </a:r>
            <a:r>
              <a:rPr lang="en-US" altLang="zh-CN" b="1">
                <a:solidFill>
                  <a:schemeClr val="accent1"/>
                </a:solidFill>
              </a:rPr>
              <a:t>Connection</a:t>
            </a:r>
          </a:p>
        </p:txBody>
      </p:sp>
      <p:sp>
        <p:nvSpPr>
          <p:cNvPr id="3" name="矩形 2"/>
          <p:cNvSpPr/>
          <p:nvPr/>
        </p:nvSpPr>
        <p:spPr>
          <a:xfrm>
            <a:off x="10028555" y="310515"/>
            <a:ext cx="1975485" cy="323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单独使用</a:t>
            </a:r>
            <a:r>
              <a:rPr lang="en-US" altLang="zh-CN"/>
              <a:t>JDBC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25" y="4824730"/>
            <a:ext cx="6589395" cy="1565910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8" idx="1"/>
          </p:cNvCxnSpPr>
          <p:nvPr/>
        </p:nvCxnSpPr>
        <p:spPr>
          <a:xfrm flipV="1">
            <a:off x="4035425" y="3354705"/>
            <a:ext cx="694690" cy="98933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15" y="1739265"/>
            <a:ext cx="3160395" cy="2760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附加知识（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Maven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）：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b="1" u="sng">
                <a:solidFill>
                  <a:srgbClr val="FF0000"/>
                </a:solidFill>
                <a:sym typeface="+mn-ea"/>
              </a:rPr>
              <a:t>Maven</a:t>
            </a:r>
            <a:r>
              <a:rPr lang="zh-CN" altLang="en-US" b="1" u="sng">
                <a:solidFill>
                  <a:srgbClr val="FF0000"/>
                </a:solidFill>
                <a:sym typeface="+mn-ea"/>
              </a:rPr>
              <a:t>：https://www.yiibai.com/maven/</a:t>
            </a:r>
          </a:p>
          <a:p>
            <a:endParaRPr lang="zh-CN" altLang="en-US" b="1" u="sng">
              <a:solidFill>
                <a:srgbClr val="FF0000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是什么：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、是一个开源框架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为简化企业级应用开发而生，使用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可以使简单的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JavaBean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实现以前只有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EJB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才能实现的功能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是一个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（反转控制）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是一个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AOP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容器框架（面向切面）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5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是一个粘合剂（用于粘合各种框架）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框架的作用，能做什么：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  IOC(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控制反转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功能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 AOP(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面向切面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功能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（管理组件对象，维护对象关系，目的：降低组件耦合度）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 Web 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功能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设计，目的：架构一个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结构的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程序）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整合其他技术，例如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MyBatis...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提供的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工具类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层中使用，对数据进行增删查改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当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整合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的前提步骤做好后，就可以在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DAO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层中对数据进行操作，在没用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之前使用的是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PreparedStatement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，现在使用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提供的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JDBCTemplate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来对数据库进行操作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更新数据：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template.update(sql,params);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params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：传入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语句中的未知参数，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Object[] params = {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参数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，参数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2...}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；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多行查询：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template.query(sql,params,rowmapper);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rowmapper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：实际上就是返回结果。这个如右图，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‘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要单独写一个类继承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RowMapper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，然后重写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mapRow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接收返回结果注意是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List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类型的。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单行查询：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template.queryForObject(sql,params,rowmapper);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如上，区别就是返回结果是你定义的对象类型。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查询单个值：template.queryForObject();在参数中标明返回值类型。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template.queryForObject(sql, params,String.class);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最后一个参数标明返回值类型。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专业来说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RowMapper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类是将记录映射成对象的一个类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55" y="1449705"/>
            <a:ext cx="4735830" cy="1661160"/>
          </a:xfrm>
          <a:prstGeom prst="rect">
            <a:avLst/>
          </a:prstGeom>
        </p:spPr>
      </p:pic>
      <p:cxnSp>
        <p:nvCxnSpPr>
          <p:cNvPr id="5" name="肘形连接符 4"/>
          <p:cNvCxnSpPr>
            <a:endCxn id="2" idx="2"/>
          </p:cNvCxnSpPr>
          <p:nvPr/>
        </p:nvCxnSpPr>
        <p:spPr>
          <a:xfrm flipV="1">
            <a:off x="6412230" y="3110865"/>
            <a:ext cx="3329940" cy="1275715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550" y="38735"/>
            <a:ext cx="1202753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==================MyBatis===================</a:t>
            </a:r>
            <a:endParaRPr lang="en-US" altLang="zh-CN" sz="2000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简介：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作用：封装了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JDBC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操作，简化数据库访问代码。封装功能个如下：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封装了获取连接，执行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，释放链接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封装了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参数设置（参数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insert into emp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name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age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values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#{name}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#{age}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封装了记录映射成实体对象过程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实体类属性名与查询结果集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ResultSet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中的列名保持一致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开发者主要工作：写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和实体类，然后使用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对象执行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操作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主要结构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</p:txBody>
      </p:sp>
      <p:cxnSp>
        <p:nvCxnSpPr>
          <p:cNvPr id="5" name="曲线连接符 4"/>
          <p:cNvCxnSpPr/>
          <p:nvPr/>
        </p:nvCxnSpPr>
        <p:spPr>
          <a:xfrm rot="5400000" flipV="1">
            <a:off x="6717665" y="5802630"/>
            <a:ext cx="280035" cy="9525"/>
          </a:xfrm>
          <a:prstGeom prst="curvedConnector3">
            <a:avLst>
              <a:gd name="adj1" fmla="val 50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25" y="3081655"/>
            <a:ext cx="648462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5" y="-17780"/>
            <a:ext cx="120275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的使用过程：</a:t>
            </a: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（https://www.cnblogs.com/marveler/p/5418706.html）非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接口方式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）开发环境构建：引入相应的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驱动包和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）添加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dbc.properties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dbc.properties					SqlMapConfig.xml	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）创建实体类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（属性名要与数据库中的字段名一致）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）定义表的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映射文件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EmpMapper.xml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（一个表一个映射文件）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中注册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EmpMapper.xml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）开始使用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测试代码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因为每次使用都要先获取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类，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所以我们可以将这一步骤封装起来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语句操作数据库</a:t>
            </a: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0" y="1590040"/>
            <a:ext cx="3791585" cy="10039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05" y="1512570"/>
            <a:ext cx="2134870" cy="1487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075" y="1512570"/>
            <a:ext cx="4046855" cy="1529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263890" y="3126740"/>
            <a:ext cx="3009265" cy="116268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7866380" y="3563620"/>
            <a:ext cx="396240" cy="143510"/>
          </a:xfrm>
          <a:prstGeom prst="straightConnector1">
            <a:avLst/>
          </a:prstGeom>
          <a:ln w="3175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835" y="4354830"/>
            <a:ext cx="2294890" cy="648970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6920230" y="4373245"/>
            <a:ext cx="1792605" cy="3060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3140" y="5161915"/>
            <a:ext cx="2494915" cy="1674495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5538470" y="5465445"/>
            <a:ext cx="3074670" cy="53403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0" y="5795010"/>
            <a:ext cx="3862070" cy="991870"/>
          </a:xfrm>
          <a:prstGeom prst="rect">
            <a:avLst/>
          </a:prstGeom>
        </p:spPr>
      </p:pic>
      <p:cxnSp>
        <p:nvCxnSpPr>
          <p:cNvPr id="13" name="直接箭头连接符 12"/>
          <p:cNvCxnSpPr>
            <a:endCxn id="12" idx="3"/>
          </p:cNvCxnSpPr>
          <p:nvPr/>
        </p:nvCxnSpPr>
        <p:spPr>
          <a:xfrm flipH="1">
            <a:off x="3867150" y="5736590"/>
            <a:ext cx="1074420" cy="5543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（https://www.cnblogs.com/hellokitty1/p/5216025.html）</a:t>
            </a:r>
            <a:r>
              <a:rPr lang="en-US" altLang="zh-CN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Mapper</a:t>
            </a:r>
            <a:r>
              <a:rPr lang="zh-CN" altLang="en-US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接口方式（首选这种方式）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）开发环境构建，引入相应的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）添加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dbc.properties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）创建实体类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Score.java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和对应的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mapper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接口类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ScoreMapper.java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）定义表的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映射文件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ScoreMapper.xml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（一个表一个映射文件）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namespace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的写法：xml文件的namespace要写成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mapper接口的路径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                                  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中注册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ScoreMapper.xml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）测试使用（这一部分与上一种不同）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因为每次使用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都要先获取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类，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所以我们可以将这一步骤封装起来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、如右图获取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接口的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代理类，然后使用其操作数据库。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</p:txBody>
      </p:sp>
      <p:cxnSp>
        <p:nvCxnSpPr>
          <p:cNvPr id="3" name="直接箭头连接符 2"/>
          <p:cNvCxnSpPr>
            <a:endCxn id="2" idx="1"/>
          </p:cNvCxnSpPr>
          <p:nvPr/>
        </p:nvCxnSpPr>
        <p:spPr>
          <a:xfrm>
            <a:off x="7827645" y="1015365"/>
            <a:ext cx="678180" cy="5899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25" y="1075055"/>
            <a:ext cx="3191510" cy="921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05" y="2348865"/>
            <a:ext cx="6418580" cy="2813685"/>
          </a:xfrm>
          <a:prstGeom prst="rect">
            <a:avLst/>
          </a:prstGeom>
        </p:spPr>
      </p:pic>
      <p:cxnSp>
        <p:nvCxnSpPr>
          <p:cNvPr id="7" name="直接箭头连接符 6"/>
          <p:cNvCxnSpPr>
            <a:endCxn id="6" idx="1"/>
          </p:cNvCxnSpPr>
          <p:nvPr/>
        </p:nvCxnSpPr>
        <p:spPr>
          <a:xfrm>
            <a:off x="4003675" y="2279015"/>
            <a:ext cx="1687830" cy="1477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MyBatis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的一些使用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一般使用的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接口的方式，首先写实体类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(Staff.java)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和相应的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mapper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接口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(StaffMapper.java),</a:t>
            </a: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实体类与数据库中表的字段名要一致，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接口实际上就是对表的一些操作的定义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增删查改等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);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然后开始写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的全局配置文件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SqlMapConfig.xml)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，这一步和上一步其实顺序并不重要；</a:t>
            </a: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大体就是引入外部配置文件，然后再配置数据库的连接参数；其余的就是还可以配置别名和注册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映射文件；</a:t>
            </a: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配置别名：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				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注册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映射文件：</a:t>
            </a: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然后开始写每个实体类对应的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配置文件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StaffMapper.xml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)</a:t>
            </a: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注意：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namespace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必须是包名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对应的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接口名（即对应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接口的路径）</a:t>
            </a: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1780540"/>
            <a:ext cx="6798945" cy="1297940"/>
          </a:xfrm>
          <a:prstGeom prst="rect">
            <a:avLst/>
          </a:prstGeom>
        </p:spPr>
      </p:pic>
      <p:cxnSp>
        <p:nvCxnSpPr>
          <p:cNvPr id="6" name="肘形连接符 5"/>
          <p:cNvCxnSpPr>
            <a:endCxn id="3" idx="0"/>
          </p:cNvCxnSpPr>
          <p:nvPr/>
        </p:nvCxnSpPr>
        <p:spPr>
          <a:xfrm>
            <a:off x="1167130" y="1633220"/>
            <a:ext cx="2315210" cy="147320"/>
          </a:xfrm>
          <a:prstGeom prst="bent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780" y="2303145"/>
            <a:ext cx="3647440" cy="775335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7" idx="0"/>
          </p:cNvCxnSpPr>
          <p:nvPr/>
        </p:nvCxnSpPr>
        <p:spPr>
          <a:xfrm>
            <a:off x="9044305" y="1691005"/>
            <a:ext cx="290195" cy="612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sym typeface="+mn-ea"/>
              </a:rPr>
              <a:t>5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StaffMapper.xml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中的数据库操作的写法：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    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、根据返回数据类型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）若返回一行或多行数据，则直接使用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resultType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就行；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）若返回的只是实体对象的部分信息，比如只返回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name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age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，则可以使用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resultType=“hashmap”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     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接口中的方法：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public List&lt;HashMap&lt;?, ?&gt;&gt; findById(int id) throws Exception;		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）还是第二种情况，可以使用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将结果封装起来，比如声明一个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StaffBean1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类，里面只有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name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    age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属性，因为返回结果只包含这俩个属性，要保持字段名一致！若不一致有两种方法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--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写sql语句时另定义别名(使用resultType)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推荐使用</a:t>
            </a:r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	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--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resultMap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自定义装载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）返回基本值：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resultType=“string”....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、根据出入参数：</a:t>
            </a:r>
            <a:r>
              <a:rPr lang="zh-CN" altLang="en-US" b="1" u="sng">
                <a:solidFill>
                  <a:srgbClr val="FF0000"/>
                </a:solidFill>
                <a:sym typeface="+mn-ea"/>
              </a:rPr>
              <a:t>https://blog.csdn.net/auly2017/article/details/73205831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）单个参数：parameterType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=“xxxxx”....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）多个参数：可以使用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#{0}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#{1}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取出参数。。。。。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。。。。。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2026920"/>
            <a:ext cx="4093210" cy="443865"/>
          </a:xfrm>
          <a:prstGeom prst="rect">
            <a:avLst/>
          </a:prstGeom>
        </p:spPr>
      </p:pic>
      <p:cxnSp>
        <p:nvCxnSpPr>
          <p:cNvPr id="3" name="直接箭头连接符 2"/>
          <p:cNvCxnSpPr>
            <a:endCxn id="2" idx="1"/>
          </p:cNvCxnSpPr>
          <p:nvPr/>
        </p:nvCxnSpPr>
        <p:spPr>
          <a:xfrm>
            <a:off x="6341110" y="2183130"/>
            <a:ext cx="1193165" cy="66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50" y="2470785"/>
            <a:ext cx="3453130" cy="965200"/>
          </a:xfrm>
          <a:prstGeom prst="rect">
            <a:avLst/>
          </a:prstGeom>
        </p:spPr>
      </p:pic>
      <p:cxnSp>
        <p:nvCxnSpPr>
          <p:cNvPr id="6" name="直接箭头连接符 5"/>
          <p:cNvCxnSpPr>
            <a:endCxn id="5" idx="1"/>
          </p:cNvCxnSpPr>
          <p:nvPr/>
        </p:nvCxnSpPr>
        <p:spPr>
          <a:xfrm>
            <a:off x="5472430" y="2443480"/>
            <a:ext cx="2217420" cy="5099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==================Spring</a:t>
            </a:r>
            <a:r>
              <a:rPr lang="zh-CN" altLang="en-US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整合</a:t>
            </a:r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MyBatis==================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实体类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effectLst/>
                <a:sym typeface="+mn-ea"/>
              </a:rPr>
              <a:t>Staff.java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和对应的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StaffMapper.java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映射配置文件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StaffMapper.xml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依旧与之前一样。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MyBatis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的全局配置文件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数据池连接和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SQL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映射文件的注册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全部省略，因为这些步骤都会在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容器中完成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即在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中配置好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重点在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的配置上：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配置数据库连接池：使用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c3p0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sqlSessionFactory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，因为我们需要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来提供这个类，不用再单独创建一个工具类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来获取。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批量扫描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mapper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接口。</a:t>
            </a:r>
          </a:p>
          <a:p>
            <a:pPr algn="l"/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注意：各个文件的位置以及格式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990" y="1469390"/>
            <a:ext cx="6445250" cy="25076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990" y="3977005"/>
            <a:ext cx="6445250" cy="273939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387725" y="2839720"/>
            <a:ext cx="2499995" cy="339788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622800" y="2366645"/>
            <a:ext cx="1313180" cy="201739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333240" y="1951355"/>
            <a:ext cx="1689735" cy="55054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95" y="3754755"/>
            <a:ext cx="1865630" cy="30276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==================MyBatis</a:t>
            </a:r>
            <a:r>
              <a:rPr lang="zh-CN" altLang="en-US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逆向工程的使用</a:t>
            </a:r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、需要引入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		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、需要GeneratorConfig.xml配置文件，用来配置、指定数据库以及表等。。。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main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方法，即执行已生成代码：MyGenerator.java</a:t>
            </a:r>
          </a:p>
          <a:p>
            <a:pPr algn="l"/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95605"/>
            <a:ext cx="1409700" cy="27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414655"/>
            <a:ext cx="2362200" cy="219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l="2318" t="-10714" r="18104" b="17619"/>
          <a:stretch>
            <a:fillRect/>
          </a:stretch>
        </p:blipFill>
        <p:spPr>
          <a:xfrm>
            <a:off x="1683385" y="385445"/>
            <a:ext cx="2660015" cy="248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90" y="1288415"/>
            <a:ext cx="5262245" cy="2456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0385" y="1229995"/>
            <a:ext cx="6489700" cy="46869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750" y="5916930"/>
            <a:ext cx="6490335" cy="3162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5" y="47625"/>
            <a:ext cx="1202753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</a:t>
            </a:r>
            <a:r>
              <a:rPr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</a:t>
            </a:r>
            <a:r>
              <a:rPr 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中使用</a:t>
            </a:r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</a:t>
            </a:r>
            <a:r>
              <a:rPr lang="zh-CN" altLang="en-US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日志</a:t>
            </a:r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</a:t>
            </a:r>
          </a:p>
          <a:p>
            <a:pPr algn="ctr"/>
            <a:r>
              <a:rPr lang="en-US" altLang="zh-CN" b="1" u="sng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https://blog.csdn.net/Java_stud/article/details/80806217</a:t>
            </a:r>
            <a:endParaRPr lang="en-US" altLang="zh-CN" b="1">
              <a:solidFill>
                <a:srgbClr val="EFFE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、需要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此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包，在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maven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中配置好下载就行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、编写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log4j.properties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文件：</a:t>
            </a: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    一些详细配置：</a:t>
            </a: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    </a:t>
            </a:r>
            <a:r>
              <a:rPr lang="zh-CN" altLang="en-US" b="1" u="sng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https://www.cnblogs.com/ITtangtang/p/3926665.html</a:t>
            </a: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3、在核心配置文件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SqlMapConfig.xml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log4j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05" y="698500"/>
            <a:ext cx="1476375" cy="228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45" y="927100"/>
            <a:ext cx="5729605" cy="975360"/>
          </a:xfrm>
          <a:prstGeom prst="rect">
            <a:avLst/>
          </a:prstGeom>
        </p:spPr>
      </p:pic>
      <p:cxnSp>
        <p:nvCxnSpPr>
          <p:cNvPr id="5" name="直接箭头连接符 4"/>
          <p:cNvCxnSpPr>
            <a:endCxn id="3" idx="1"/>
          </p:cNvCxnSpPr>
          <p:nvPr/>
        </p:nvCxnSpPr>
        <p:spPr>
          <a:xfrm>
            <a:off x="3184525" y="1092200"/>
            <a:ext cx="3195320" cy="32258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185" y="1902460"/>
            <a:ext cx="5114290" cy="981075"/>
          </a:xfrm>
          <a:prstGeom prst="rect">
            <a:avLst/>
          </a:prstGeom>
        </p:spPr>
      </p:pic>
      <p:cxnSp>
        <p:nvCxnSpPr>
          <p:cNvPr id="8" name="直接箭头连接符 7"/>
          <p:cNvCxnSpPr>
            <a:endCxn id="6" idx="1"/>
          </p:cNvCxnSpPr>
          <p:nvPr/>
        </p:nvCxnSpPr>
        <p:spPr>
          <a:xfrm>
            <a:off x="5269865" y="1932305"/>
            <a:ext cx="1417320" cy="46101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915" y="29210"/>
            <a:ext cx="1202753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==================log4j</a:t>
            </a:r>
            <a:r>
              <a:rPr lang="zh-CN" altLang="en-US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使用教程</a:t>
            </a:r>
            <a:r>
              <a:rPr lang="en-US" altLang="zh-CN" sz="20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===================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、组成：有三个主要的组件构成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Loggers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（记录器）：日志的类别或日志信息的优先级。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分为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各级别：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DEBUG &lt; INFO &lt; WARN &lt; ERROR &lt; FATAL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，分别用来指定这条日志信息的重要程度。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规则：只输出级别不低于设定级别的日志信息，比如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Loggers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级别设定为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INFO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，则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DEBUG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不会输出，其余级别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的日志信息都会输出。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配置语法：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log4j.rootLogger = [ level ] , appenderName , appenderName...</a:t>
            </a: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level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指的就是日志信息的优先级，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appenderName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就是指日志信息输出到哪个地方（如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console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），可以同时指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定多个输出目的地。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    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Appenders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（输出源）：日志输出目的地。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设置将日志输出到不同的地方，比如：控制台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(console)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(Files)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等。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配置语法：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log4j.appender.appenderName = className</a:t>
            </a: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		log4j.appender.appenderName.Option1(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属性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1) = Value1(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属性值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1)</a:t>
            </a: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		....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常使用的类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(className)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有：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org.apache.log4j.ConsoleAppender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（控制台）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org.apache.log4j.FileAppender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（文件）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org.apache.log4j.DailyRollingFileAppender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（每天产生一个日志文件）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org.apache.log4j.RollingFileAppender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（文件大小达到指定尺寸时产生一个新的文件）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	org.apache.log4j.WriterAppender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（将日志信息以流格式发送到任意指定的地方）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==================Spring IOC======================</a:t>
            </a:r>
            <a:endParaRPr lang="en-US" altLang="zh-CN" sz="2000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sz="2000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sz="2000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sz="2000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Spring IOC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的应用</a:t>
            </a:r>
            <a:endParaRPr lang="zh-CN" altLang="en-US" b="1">
              <a:solidFill>
                <a:srgbClr val="F4B8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、管理对象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创建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初始化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释放资源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销毁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、维护对象关系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、搭建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开发环境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引入相关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maven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创建项目则不用导入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包，配置好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pom.xml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文件就好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src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添加配置文件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beans.xml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项目需要创建一个或多个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配置文件，这些配置文件用于在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    Spring 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容器里配置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(1)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采用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new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来实例化对象，构造方法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所用的配置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配置文件头部配置（</a:t>
            </a:r>
            <a:r>
              <a:rPr lang="zh-CN" altLang="en-US" b="1" u="sng">
                <a:solidFill>
                  <a:srgbClr val="FF0000"/>
                </a:solidFill>
                <a:sym typeface="+mn-ea"/>
              </a:rPr>
              <a:t>https://www.cnblogs.com/gaoen/p/6272468.html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&lt;bean id=”c1” class=”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	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...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其他的配置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&lt;/bean&gt;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(</a:t>
            </a:r>
            <a:r>
              <a:rPr b="1" u="sng">
                <a:solidFill>
                  <a:srgbClr val="FF0000"/>
                </a:solidFill>
                <a:sym typeface="+mn-ea"/>
              </a:rPr>
              <a:t>https://blog.csdn.net/Jalon2015/article/details/50598620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配置文件详细解析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(2)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采用某个类的某方法来获得对象，静态工厂方法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所用的配置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&lt;bean id=”c2” class=”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 factory-method=”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”&gt;&lt;/bean&gt;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490" y="488950"/>
            <a:ext cx="4556760" cy="225488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6515"/>
            <a:ext cx="1202753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Layouts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（布局）：设置日志信息的输出格式。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Layouts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提供了四种日志输出样式。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配置语法：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log4j.apache.appenderName.layout = className</a:t>
            </a:r>
          </a:p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log4j.apache.appenderName.layout.Option1(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属性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 = Value1(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属性值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</a:t>
            </a:r>
          </a:p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......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常使用的类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(className)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org.apache.log4j.HTMLLayout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（以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HTML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表格形式布局）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org.apache.log4j.PatternLayout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（可以灵活地指定布局模式）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org.apache.log4j.SimpleLayout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（包含日志信息的级别和信息字符串）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org.apache.log4j.TTCCLayout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（包含日至产生的时间、线程、类别等信息）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打印格式化日志信息的常用打印参数如下（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PatternLayout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设定格式）：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%m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：输出代码中指定的信息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%p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：输出优先级，即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DEBUG,INFO,WARN,ERROR,FATAL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：输出自应用启动到输出该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信息耗费的毫秒数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%c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：输出所属的类目，通常是所在类的全名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：输出产生该日志事件的线程名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%n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：输出一个换行符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%d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：输出日志时间点的日期或时间，默认格式是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ISO08601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，也可以在其后指定格式，比如：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    %d{yyyy-MM-dd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HH:mm:ss,SSS} 	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%l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：输出日志事件的发生位置，包括类名、方法名，以及在代码中的行数。如：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	  	    </a:t>
            </a:r>
            <a:r>
              <a:rPr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pers.zhangdi.blog.service.impl.ArticleServiceimpl.selectAll(ArticleServiceimpl.java:56)</a:t>
            </a: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、使用：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https://www.cnblogs.com/ArtsCrafts/archive/2013/06/07/log4j5.html（一些详细配置）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）首先要引入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jar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包：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commonts-logging.jar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log4j.jar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（还有可能会有slf4j-log4j12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.jar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如果使用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maven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创建项目，则直接在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pom.xml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中配置即可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src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下创建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log4j.properties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（即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的配置文件，也可以是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的配置文件，若在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maven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项目中则在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resource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下创建），然后开始在配置文件中写配置。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#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首先配置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Logger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（记录器，设置日志信息优先级）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#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然后配置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appender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以及相关属性（输出目的地，设置日志输出到哪）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#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最后配置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Layout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以及属性（设置输出格式以及格式化参数）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2320290"/>
            <a:ext cx="9556750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mybatis-config.xml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中的配置（目前不知这些配置的用处）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    web.xml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中的配置：</a:t>
            </a: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    mybatis-configs.xml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中的配置：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）使用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输出日志信息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首先在类中声明：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 Logger log = Logger.getLogger(className.class.getName());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然后再在方法中使用：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log.info(“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这是一个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info”);	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	log.error(“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这是一个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error”);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等等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一般会在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catch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中使用，因为代码出错使用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catch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捕捉，然后输出到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日志文件中可以查看错误信息。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具体细节待以后学习。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95" y="672465"/>
            <a:ext cx="8867775" cy="23006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3488055"/>
            <a:ext cx="491426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</a:t>
            </a:r>
            <a:r>
              <a:rPr sz="2400" b="1" dirty="0" err="1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整合Spring+SpringMVC+Mybatis+Maven+Mysql</a:t>
            </a:r>
            <a:r>
              <a:rPr lang="en-US" altLang="zh-CN" sz="2400" b="1" dirty="0">
                <a:solidFill>
                  <a:srgbClr val="EFF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========</a:t>
            </a:r>
          </a:p>
          <a:p>
            <a:pPr algn="l"/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以一个用户登陆来演示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SSM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的整合。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、数据库中建立一个用户表（用户名，密码等）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、创建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maven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项目，并且配置好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pom.xml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（即把所需的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jar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包导入进去）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、整合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</a:t>
            </a:r>
            <a:endParaRPr lang="en-US" altLang="zh-CN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）数据库属性文件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jdbc.properties</a:t>
            </a:r>
            <a:endParaRPr lang="en-US" altLang="zh-CN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的全局配置文件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mybatis-config.xml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（整合之后，就像纯粹是给实体类起别名的）</a:t>
            </a:r>
            <a:endParaRPr lang="en-US" altLang="zh-CN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）重要的整合配置文件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spring-mybatis.xml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（主要有配置数据库、主动扫描和注入一些bean）</a:t>
            </a:r>
          </a:p>
          <a:p>
            <a:pPr algn="l"/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的日志配置文件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log4j.properties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）创建实体类，对应表中的字段（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User.java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）创建项目的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DAO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数据层（也可以叫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mapper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层了），和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Service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服务层。</a:t>
            </a:r>
            <a:endParaRPr lang="en-US" altLang="zh-CN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|-DAO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层：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DAO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接口（其实就是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MyBatis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中对应的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UserMapper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接口，只声明数据库的操作方法）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其实原本还有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DAO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的实现类，因为在对应的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UserMapper.xml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中配置好了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SQL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语句，所有不需要了。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|-Service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层：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Service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接口（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UserService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）以及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Service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实现类（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UserServiceImpl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上述都需要使用注解配置 来实现扫描到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容器中 或 实现注入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）创建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对应映射文件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》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UserMapper.xml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配置文件，注意要与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UserMapper.java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放在一起，即都放在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dao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层包中，因为这样保证路径一样，并且要在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Maven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项目中加配置，保证能扫描到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src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/main/java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中的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文件。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）接下来开始整合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SpringMVC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：写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spring-mvc.xml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web.xml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配置文件</a:t>
            </a:r>
          </a:p>
          <a:p>
            <a:pPr algn="l"/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9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）最后写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JSP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页面。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10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）测试，完成！！</a:t>
            </a:r>
          </a:p>
          <a:p>
            <a:pPr algn="l"/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注意：因为使用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maven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所以要注意在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pom.xml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中配置好这一些</a:t>
            </a:r>
            <a:endParaRPr lang="en-US" altLang="zh-CN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不然容易导致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.xml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.properties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等一些配置文件不能被扫描。</a:t>
            </a:r>
            <a:endParaRPr lang="en-US" altLang="zh-CN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73" y="4924893"/>
            <a:ext cx="2344137" cy="176863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6317673" y="5809208"/>
            <a:ext cx="2743200" cy="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中的事务管理</a:t>
            </a:r>
            <a:endParaRPr lang="en-US" altLang="zh-CN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以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SSM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项目为例子，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支持编程式事务管理和声明式事务管理两种方式（这里只介绍一种声明式的）。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具体详解可以看</a:t>
            </a:r>
            <a:r>
              <a:rPr lang="en-US" altLang="zh-CN" b="1" u="sng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  <a:hlinkClick r:id="rId2"/>
              </a:rPr>
              <a:t>https://www.cnblogs.com/yepei/p/4716112.html</a:t>
            </a:r>
            <a:endParaRPr lang="en-US" altLang="zh-CN" b="1" u="sng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基于注解的声明式事务管理（使用</a:t>
            </a:r>
            <a:r>
              <a:rPr lang="zh-CN" altLang="zh-CN">
                <a:solidFill>
                  <a:srgbClr val="BBB529"/>
                </a:solidFill>
                <a:latin typeface="Consolas" panose="020B0609020204030204" pitchFamily="49" charset="0"/>
              </a:rPr>
              <a:t>@Transactional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、首先在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的配置文件中，在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SSM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中就是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spring-mybatis.xml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中开启对注解的解析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注意：添加好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tx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的名字空间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、然后在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public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方法上添加</a:t>
            </a:r>
            <a:r>
              <a:rPr lang="zh-CN" altLang="zh-CN">
                <a:solidFill>
                  <a:srgbClr val="BBB529"/>
                </a:solidFill>
                <a:latin typeface="Consolas" panose="020B0609020204030204" pitchFamily="49" charset="0"/>
              </a:rPr>
              <a:t>@Transactional</a:t>
            </a:r>
            <a:r>
              <a:rPr lang="zh-CN" altLang="en-US">
                <a:solidFill>
                  <a:srgbClr val="BBB529"/>
                </a:solidFill>
                <a:latin typeface="Consolas" panose="020B0609020204030204" pitchFamily="49" charset="0"/>
              </a:rPr>
              <a:t>注解</a:t>
            </a:r>
            <a:endParaRPr lang="en-US" altLang="zh-CN">
              <a:solidFill>
                <a:srgbClr val="BBB529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BBB52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+mn-ea"/>
              </a:rPr>
              <a:t>一般要主动抛出异常，这样事务才会回滚，比如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sym typeface="+mn-ea"/>
            </a:endParaRPr>
          </a:p>
          <a:p>
            <a:r>
              <a:rPr lang="en-US" altLang="zh-CN" sz="1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sym typeface="+mn-ea"/>
              </a:rPr>
              <a:t>	</a:t>
            </a:r>
            <a:r>
              <a:rPr lang="zh-CN" alt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只有</a:t>
            </a:r>
            <a:r>
              <a:rPr lang="en-US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uncheck exception</a:t>
            </a:r>
            <a:r>
              <a:rPr lang="zh-CN" alt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才会使事务回滚</a:t>
            </a:r>
            <a:r>
              <a:rPr lang="en-US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,checked exception</a:t>
            </a:r>
            <a:r>
              <a:rPr lang="zh-CN" alt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不会使用回滚</a:t>
            </a:r>
            <a:br>
              <a:rPr lang="zh-CN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如果我想check异常也想回滚怎么办，注解上面写明异常类型即可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@Transactional(rollbackFor=Exception.class) </a:t>
            </a:r>
          </a:p>
          <a:p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E67A541-6202-422C-81F5-6B2CAA8F0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45" y="1489287"/>
            <a:ext cx="9687267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事务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&lt;bean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="txManager"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="org.springframework.jdbc.datasource.DataSourceTransactionManager"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&lt;property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="dataSource"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="dataSource"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/&gt;&lt;/bean&gt;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:annotation-driven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transaction-manager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="txManager"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proxy-target-class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:annotation-driven&gt;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7E24B87-C5D9-458F-AFAE-8434614FA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882" y="2399279"/>
            <a:ext cx="4848837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="http://www.springframework.org/schema/tx"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210362-DA17-4CCF-86F2-1C86AE9C2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882" y="2711943"/>
            <a:ext cx="5083728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http://www.springframework.org/schema/tx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http://www.springframework.org/schema/tx/spring-tx.xsd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86E01D-7FB6-41D3-A2B0-751A81E70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13" y="3235763"/>
            <a:ext cx="4349633" cy="174999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FD4BFD-EE85-4717-A414-8391EB1559A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972961" y="3808602"/>
            <a:ext cx="1484852" cy="3021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(3)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采用某个以实例化的对象的某个方法来获取对象，实例工厂方法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所用的配置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&lt;bean id=”c3” factory-bean=”c2” factory-method=”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”&gt;&lt;/bean&gt;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(4)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通过注解方法来配置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</a:t>
            </a:r>
            <a:r>
              <a:rPr lang="en-US" altLang="zh-CN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https://blog.csdn.net/yerenyuan_pku/article/details/69663779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|-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创建测试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(1)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、创建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容器对象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ApplicationContext context = new ClassPathXmlApplicationContext("beans.xml");			(2)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、从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helloWorldService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的一个对象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就是一个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对象是由spring容器创建，客户端直接拿来使用，思想叫做IOC(控制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反转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有三种方法获得对象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HelloWorld hw= (HelloWorld)context.getBean("helloWorld");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HelloWorld hw = context.getBean(HelloWorld.class);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HelloWorld hw = context.getBean(“HelloWorld”,HelloWorld.class);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(3)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创建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对象的控制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、控制对象创建方式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使用范围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&lt;bean&gt;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元素中使用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scope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属性控制，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scope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可以支持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singleton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prototype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，默认是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singleton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&lt;bean scope=”singleton”&gt;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该组件在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容器里只有一个对象。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&lt;bean scope=”prototype”&gt;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该组件每次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getBean(“id”);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都返回一个新的对象。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一般都是用单例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singleton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、指定对象初始化方法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利用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元素的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init-method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指定，当创建对象后自动执行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init-method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&lt;bean id=”” class=”” init-method=“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47625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5" y="-78740"/>
            <a:ext cx="1202753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、指定对象销毁方法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&lt;bean destory-method=”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条件：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(1)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组件为单例模式（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scope=“singleton”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(2)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调用AbstractApplicationContext容器对象的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close()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、控制单例对象创建时机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默认情况下，单例对象是在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容器创建时实例化的；可以使用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&lt;bean&gt;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元素中的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lazy-init=“true”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属性将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创建时机推迟到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getBean()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方法创建时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即要使用该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时才实例化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</a:t>
            </a: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、为什么叫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？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对象的构架构建是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容器，默认是调用类的默认构造函数，如果你编写了自定义的类的构造函数，一定要重新默认构造函数，不然会出错。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支持的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种依赖注入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(Dependency Injection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简称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DI)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的方式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）构造器注入：依赖于构造方法来实现，参数较少时可读性较好，不适合参数过多时。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&lt;bean id=”xx” class=”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 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&lt;constructor-arg index=”0” value=”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属性值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1”/&gt;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&lt;constructor-arg index=”1” value=”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属性值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2”/&gt;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&lt;/bean&gt;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）属性注入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/setter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注入（最主流的注入方式）：首先要把构造方法声明为无参的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）非引用注入：非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Javabean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，注入的是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String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int....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等等基本类型的值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&lt;bean id=”xx” class=”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包名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”&gt; 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&lt;property name=”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1” value=”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属性值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1”/&gt;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&lt;property name=”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2” value=”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属性值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2”/&gt;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&lt;/bean&gt;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通过反射调用无参构造方法生成对象，同时通过反射对象的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setter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注入配置的值。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）引用注入：注入的是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javabean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，要使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能够互相访问，就必须在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配置文件中指定对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的引用。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&lt;property name="book" ref="book"&gt;&lt;/property&gt;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还有一种直接在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property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中定义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，只能在此属性中注入此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。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）集合属性注入：注入的是集合，数组属性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Array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List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Properties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 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&lt;property name=”array/list/set”&gt;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&lt;array/list/set&gt;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	&lt;value&gt;***&lt;/value&gt;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&lt;/array/list/set&gt;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&lt;/property&gt;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 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&lt;property name="map"&gt;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&lt;map&gt;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	&lt;entry key="key1" value="map1"&gt;&lt;/entry&gt;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&lt;/map&gt;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&lt;/property&gt;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     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&lt;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property name="properties"&gt;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&lt;props&gt;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	&lt;prop key="key3"&gt;pro3&lt;/prop&gt;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&lt;/props&gt;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&lt;/property&gt;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535420" y="827405"/>
            <a:ext cx="5515610" cy="2711450"/>
            <a:chOff x="10209" y="703"/>
            <a:chExt cx="8686" cy="4270"/>
          </a:xfrm>
        </p:grpSpPr>
        <p:cxnSp>
          <p:nvCxnSpPr>
            <p:cNvPr id="6" name="直接箭头连接符 5"/>
            <p:cNvCxnSpPr>
              <a:stCxn id="2" idx="0"/>
            </p:cNvCxnSpPr>
            <p:nvPr/>
          </p:nvCxnSpPr>
          <p:spPr>
            <a:xfrm flipH="1" flipV="1">
              <a:off x="10209" y="703"/>
              <a:ext cx="5077" cy="691"/>
            </a:xfrm>
            <a:prstGeom prst="straightConnector1">
              <a:avLst/>
            </a:prstGeom>
            <a:ln w="4445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圆角矩形 1"/>
            <p:cNvSpPr/>
            <p:nvPr/>
          </p:nvSpPr>
          <p:spPr>
            <a:xfrm>
              <a:off x="11677" y="1394"/>
              <a:ext cx="7218" cy="3579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899" y="2021"/>
              <a:ext cx="6775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1.ref引用一个已经存在的对象,value创建一个新的对象</a:t>
              </a:r>
            </a:p>
            <a:p>
              <a:endPara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2.value可以赋一些简单类型的值，ref可以通过bean id引用其他的bean对象。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35" y="3742690"/>
            <a:ext cx="4683125" cy="30556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31455" y="3902075"/>
            <a:ext cx="108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总结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23646" t="39499" r="35904" b="45648"/>
          <a:stretch>
            <a:fillRect/>
          </a:stretch>
        </p:blipFill>
        <p:spPr>
          <a:xfrm>
            <a:off x="82550" y="5695950"/>
            <a:ext cx="5657215" cy="1169035"/>
          </a:xfrm>
          <a:prstGeom prst="rect">
            <a:avLst/>
          </a:prstGeom>
        </p:spPr>
      </p:pic>
      <p:cxnSp>
        <p:nvCxnSpPr>
          <p:cNvPr id="11" name="肘形连接符 10"/>
          <p:cNvCxnSpPr/>
          <p:nvPr/>
        </p:nvCxnSpPr>
        <p:spPr>
          <a:xfrm rot="16200000">
            <a:off x="-526415" y="2172335"/>
            <a:ext cx="4631690" cy="2336165"/>
          </a:xfrm>
          <a:prstGeom prst="bentConnector3">
            <a:avLst>
              <a:gd name="adj1" fmla="val 100486"/>
            </a:avLst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38735"/>
            <a:ext cx="120275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有一种外部定义集合属性，可以在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文件中重复利用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&lt;util:list id=”somelist”&gt;&lt;value&gt;xxx&lt;/value&gt;&lt;/util:list&gt;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ref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引入。注意首先要有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util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的命名空间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    	 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附加：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&lt;!-- 读取db.properties文件，形成一个Properties对象 --&gt;   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		 &lt;!-- classpath表示的是在src文件中寻找 --&gt;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		 &lt;util:properties id="db" location="classpath:db.properties"&gt;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		 &lt;/util:properties&gt;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  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附加：直接在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文件中将数据库配置写好。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&lt;util:properties id="pro"&gt;</a:t>
            </a:r>
            <a:endParaRPr lang="en-US" altLang="zh-CN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		&lt;prop key="driver"&gt;com.mysql.jdbc.driver&lt;/prop&gt;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		&lt;prop key="url"&gt;jdbc:mysql://localhost:3306/book?user=root</a:t>
            </a:r>
            <a:r>
              <a:rPr lang="en-US" altLang="zh-CN" b="1" u="sng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&amp;amp;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password=199612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	</a:t>
            </a:r>
            <a:r>
              <a:rPr lang="en-US" altLang="zh-CN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&amp;amp;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useUnicode=true&amp;amp;characterEncoding=utf-8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&lt;/prop&gt;</a:t>
            </a: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&lt;/util:properties&gt;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在这里要注意，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&amp;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符号在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xml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中是识别不出来的，所以要将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&amp;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转义成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&amp;amp;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）接口注入：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5" y="28575"/>
            <a:ext cx="120275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、自动注入（了解）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&lt;bean id="sn2" class="pers.zhangdi.spring.say.SayNameService" autowire=”” &gt;: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用于指定自动注入规则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byType,byName,constructor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等，用于简化注入配置。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byType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类型匹配注入需要注意，有两个及其以上匹配会出异常。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、各种类型信息的注入配置格式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*a.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注入字符串，数值等等简单类型的数据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&lt;property name=”” value=””&gt;	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如果注入的是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Date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类型的数据，可以在自定义的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setter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中自己转换类型，不然容易出错。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public void setDate(String sdate){Date date = new SimpleDateFormat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("yyyy-MM-dd HH:mm:ss").parse(sdate);}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*b.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注入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 &lt;property name=”” ref=”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需要注入的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id”&gt;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c.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集合属性注入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*List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map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*properties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（见上页）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d.spring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表达式注入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 #{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，即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#{id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属性名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#{id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.key}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#{somelist[0]}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如果是对象属性，则对象需要有对应属性的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get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比如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&lt;property name=”name” value=”#{student1.name}”&gt;&lt;/property&gt;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表达式可以获取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》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}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，可以调用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的方法如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》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#{bean.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}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还可以进行运算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》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#{bean.num + 1}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5" y="38735"/>
            <a:ext cx="1202753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7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、利用注解配置应用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IOC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（重点）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在类定义，方法定义，成员变量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(在类中定义的变量，也称为属性)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定义前面使用，格式：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@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注解标记名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、组件自动扫描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可以按指定的包路径，将包下所有组件扫描，如果发现组件类定义前有一下标记，就会将组件扫描到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	    Spring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容器中。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首先要在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xml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文件中开启扫描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&lt;context:component-scan base-package="pers.zhangdi.spring"&gt;&lt;/context:component-scan&gt;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@Component(“bean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id”)	//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其他组件使用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|-扫描SayBey组件，默认id为首字母小写的类名（sayBey）,括号里可以自己指定的bean名称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	|-相当于&lt;bean id="xxx" class="pers.zhangdi.spring.say"&gt;&lt;/bean&gt;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@Controller	//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控制层组件使用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@Service	//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业务层组件使用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xxxService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@Repository	//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数据访问层使用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xxxDao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@Named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（需要引进第三方标准包）</a:t>
            </a: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@Scope(“xxx”)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：控制对象创建方式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在类定义前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)--等价于&lt;bean scope="xxx"&gt;&lt;/bean&gt;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@PostConstruct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：指定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init-method--等价于&lt;bean init-method="init"&gt;&lt;/bean&gt;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@PreDestroy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：指定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destroy-method--等价于&lt;bean destroy-method="destroy"&gt;&lt;/bean&gt;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、注入注解配置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）、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对象注入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@Resource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：可以在变量定义前或者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setXXX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方法之前应用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@Autowired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：可以在变量定义前或者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setXXX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方法之前应用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注意：一般使用时，功能等价，都可以实现注入。如果不存在多个匹配类型，两者都可以。</a:t>
            </a: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如果存在多个匹配类型，建议按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bean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的名称注入</a:t>
            </a:r>
          </a:p>
          <a:p>
            <a:endParaRPr lang="en-US" altLang="zh-CN" b="1">
              <a:solidFill>
                <a:schemeClr val="bg1"/>
              </a:solidFill>
              <a:sym typeface="+mn-ea"/>
            </a:endParaRPr>
          </a:p>
          <a:p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826</Words>
  <Application>Microsoft Office PowerPoint</Application>
  <PresentationFormat>宽屏</PresentationFormat>
  <Paragraphs>636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宋体</vt:lpstr>
      <vt:lpstr>Arial</vt:lpstr>
      <vt:lpstr>Calibri</vt:lpstr>
      <vt:lpstr>Calibri Light</vt:lpstr>
      <vt:lpstr>Consolas</vt:lpstr>
      <vt:lpstr>Office 主题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MR.zhang</dc:creator>
  <cp:lastModifiedBy>迪 张</cp:lastModifiedBy>
  <cp:revision>164</cp:revision>
  <dcterms:created xsi:type="dcterms:W3CDTF">2018-10-06T06:25:00Z</dcterms:created>
  <dcterms:modified xsi:type="dcterms:W3CDTF">2018-12-29T07:51:25Z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