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23AB-F3B8-47E4-A444-2E1DCE9F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C8172-F84A-4946-932F-6F736AD7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9FABF-F0CC-41D7-894C-E5BB2B91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7BB55-57C0-4E26-8DC1-738079D0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CC504-5665-4F8F-80E0-523C6E37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18774-A941-48AE-A873-79C5F55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A1BDD-60FE-4B5F-AB32-808BD8FF8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CAE9F-7A4F-49B1-97AA-63BBF820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AB4D3-49B5-44FD-B1F7-D9D3CBBF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09730-BE56-41A5-83D4-CCBF8C9D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7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C9DDE-BD8E-44DF-B288-6896A72DD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011BF-4956-4545-BA35-25A00370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4CE8C-36F3-4FE3-9597-D96B40DF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35A0E-9382-4E7A-8EBC-963DEEEA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FB0E3-5D35-4521-BEB3-C3ACB08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7ADB6-8996-4573-86B7-32645CFD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5736B-D906-4141-9DF4-1E34D09E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DE9CB-3301-491E-B997-559F0177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13296-C175-4B12-B81C-B94ECEAD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59AB4-2ED1-47F1-8F18-84AE99A9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B1D6C-5EF2-416B-A3C1-5FCB8B0E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EE536-EFF3-41DF-8CFC-FE3F74F1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87DC-D11B-4909-96A1-C29A5B70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F87B6-126E-44C3-9666-DA84DD5A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C5376-F804-4F4B-8E5B-D38971EB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38448-EEF7-4DA9-B7EA-099D8B1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52C3F-03E3-476E-957F-9A2391035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E8D44-0A02-4D99-A38D-F463075CC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99FAF-59B8-48FC-B91A-4C24FACB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F3F03-79A5-4356-B3B9-3A27F8F7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B0FA2-1B00-40A0-9E1E-AF20F4C0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FAF9D-42D1-46A4-B42E-DFABD085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60FEC-B95C-4BEB-9B19-9117D578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35366-8DF0-44D8-A571-295D96E8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7B17CB-1541-447A-B18C-498C05B7C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C3417A-C2AD-4553-B8AF-D804F7D17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39626-97B1-4F70-97F8-E9A31B30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C8B82F-3D43-4A3F-AF03-76917E60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937099-32F4-420F-B142-C202256D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7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C34CF-5742-4C25-9921-52E1CF5C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BE924-F123-4227-9EC8-43E206C9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0DECE-D223-4675-8A68-BE1E4DBB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97EB95-4CF4-435E-A0EC-1693398B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7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10DB2-FE40-4F44-8D02-D9534147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34742-DDD1-4FD8-B7D9-559A0B0F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758BC-7AC1-47CA-BCCC-24B173E2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0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A9CA5-9359-4952-8C65-FB6FC30B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0616C-9412-4DB9-83D1-1371D306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D599B-CDEA-4D66-B9AC-58D947423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6D8F1-6C2D-4B18-93FA-AD15F53A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B18573-C051-4140-854D-0D646C70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B7508-AC21-4343-AEC2-E71DB802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7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E5842-D123-4ECB-8143-F0AD4E75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7FD53-E3BE-497E-8EB2-781550B7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53019-D8A9-455A-ABE2-74D814FEA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769D5-BF7D-42B9-987A-88ADC479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D6466-6970-438C-A014-5E9D69A2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3713F-D0B3-499E-B9C4-788A8E1F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040865-453D-4DE2-B1C0-C3BD355D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26293-8466-494C-A4E1-4BD4B0E3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70ED3-451F-4D68-AC06-55EED027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AD66-1BFC-4994-B36D-5CEE377C6715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B99D4-A057-4C28-9117-80BC340B8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FFB50-59F3-42C3-A73A-3819E8B39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8C65-FA54-4E59-BFA8-28293DB8C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7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--d/p/6001366.html" TargetMode="External"/><Relationship Id="rId2" Type="http://schemas.openxmlformats.org/officeDocument/2006/relationships/hyperlink" Target="https://my.oschina.net/guoenzhou/blog/39585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u012129558/article/details/784235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59021-5CDF-4606-8C2C-B95B6C4B9F2A}"/>
              </a:ext>
            </a:extLst>
          </p:cNvPr>
          <p:cNvSpPr txBox="1"/>
          <p:nvPr/>
        </p:nvSpPr>
        <p:spPr>
          <a:xfrm>
            <a:off x="-75501" y="2767280"/>
            <a:ext cx="12192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</a:rPr>
              <a:t>基于</a:t>
            </a:r>
            <a:r>
              <a:rPr lang="en-US" altLang="zh-CN" sz="4000" b="1">
                <a:solidFill>
                  <a:schemeClr val="bg1"/>
                </a:solidFill>
              </a:rPr>
              <a:t>Maven</a:t>
            </a:r>
            <a:r>
              <a:rPr lang="zh-CN" altLang="en-US" sz="4000" b="1">
                <a:solidFill>
                  <a:schemeClr val="bg1"/>
                </a:solidFill>
              </a:rPr>
              <a:t>分模块开发实践</a:t>
            </a:r>
            <a:endParaRPr lang="en-US" altLang="zh-CN" sz="4000" b="1">
              <a:solidFill>
                <a:schemeClr val="bg1"/>
              </a:solidFill>
            </a:endParaRPr>
          </a:p>
          <a:p>
            <a:pPr algn="ctr"/>
            <a:r>
              <a:rPr lang="zh-CN" altLang="en-US" sz="1400" b="1">
                <a:solidFill>
                  <a:srgbClr val="00B0F0"/>
                </a:solidFill>
              </a:rPr>
              <a:t>（一般是用于多人开发的大型项目，个人小项目没有必要分模块）</a:t>
            </a:r>
            <a:endParaRPr lang="en-US" altLang="zh-CN" sz="1400" b="1">
              <a:solidFill>
                <a:srgbClr val="00B0F0"/>
              </a:solidFill>
            </a:endParaRPr>
          </a:p>
          <a:p>
            <a:endParaRPr lang="zh-CN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59021-5CDF-4606-8C2C-B95B6C4B9F2A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0B0F0"/>
                </a:solidFill>
              </a:rPr>
              <a:t>1</a:t>
            </a:r>
            <a:r>
              <a:rPr lang="zh-CN" altLang="en-US" sz="2400" b="1">
                <a:solidFill>
                  <a:srgbClr val="00B0F0"/>
                </a:solidFill>
              </a:rPr>
              <a:t>、</a:t>
            </a:r>
            <a:r>
              <a:rPr lang="en-US" altLang="zh-CN" sz="2400" b="1">
                <a:solidFill>
                  <a:srgbClr val="00B0F0"/>
                </a:solidFill>
              </a:rPr>
              <a:t>maven</a:t>
            </a:r>
            <a:r>
              <a:rPr lang="zh-CN" altLang="en-US" sz="2400" b="1">
                <a:solidFill>
                  <a:srgbClr val="00B0F0"/>
                </a:solidFill>
              </a:rPr>
              <a:t>模块介绍：</a:t>
            </a:r>
            <a:endParaRPr lang="en-US" altLang="zh-CN" sz="2400" b="1">
              <a:solidFill>
                <a:srgbClr val="00B0F0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用</a:t>
            </a:r>
            <a:r>
              <a:rPr lang="en-US" altLang="zh-CN" b="1">
                <a:solidFill>
                  <a:schemeClr val="bg1"/>
                </a:solidFill>
              </a:rPr>
              <a:t>Maven</a:t>
            </a:r>
            <a:r>
              <a:rPr lang="zh-CN" altLang="en-US" b="1">
                <a:solidFill>
                  <a:schemeClr val="bg1"/>
                </a:solidFill>
              </a:rPr>
              <a:t>管理的真实的项目应该是分模块的，每个模块都对应着一个</a:t>
            </a:r>
            <a:r>
              <a:rPr lang="en-US" altLang="zh-CN" b="1">
                <a:solidFill>
                  <a:schemeClr val="bg1"/>
                </a:solidFill>
              </a:rPr>
              <a:t>pom.xml</a:t>
            </a:r>
            <a:r>
              <a:rPr lang="zh-CN" altLang="en-US" b="1">
                <a:solidFill>
                  <a:schemeClr val="bg1"/>
                </a:solidFill>
              </a:rPr>
              <a:t>。它们之间通过继承和聚合（也称作多模块，</a:t>
            </a:r>
            <a:r>
              <a:rPr lang="en-US" altLang="zh-CN" b="1">
                <a:solidFill>
                  <a:schemeClr val="bg1"/>
                </a:solidFill>
              </a:rPr>
              <a:t>multi-module</a:t>
            </a:r>
            <a:r>
              <a:rPr lang="zh-CN" altLang="en-US" b="1">
                <a:solidFill>
                  <a:schemeClr val="bg1"/>
                </a:solidFill>
              </a:rPr>
              <a:t>）相互关联，模块之间的关系结构比较清晰。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以下是一个简单的</a:t>
            </a:r>
            <a:r>
              <a:rPr lang="en-US" altLang="zh-CN" b="1">
                <a:solidFill>
                  <a:schemeClr val="bg1"/>
                </a:solidFill>
              </a:rPr>
              <a:t>Maven</a:t>
            </a:r>
            <a:r>
              <a:rPr lang="zh-CN" altLang="en-US" b="1">
                <a:solidFill>
                  <a:schemeClr val="bg1"/>
                </a:solidFill>
              </a:rPr>
              <a:t>模块结构：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en-US" altLang="zh-CN" b="1">
                <a:solidFill>
                  <a:srgbClr val="FF0000"/>
                </a:solidFill>
              </a:rPr>
              <a:t>|--app-parent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		|--pom.xml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pom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		|--app-util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			|--pom.xml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jar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		|--app-dao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			|--pom.xml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jar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		|--app-service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			|--pom.xml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jar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		|--app-web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			|--pom.xml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war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有一个父项目（</a:t>
            </a:r>
            <a:r>
              <a:rPr lang="en-US" altLang="zh-CN" b="1">
                <a:solidFill>
                  <a:schemeClr val="bg1"/>
                </a:solidFill>
              </a:rPr>
              <a:t>app-parent</a:t>
            </a:r>
            <a:r>
              <a:rPr lang="zh-CN" altLang="en-US" b="1">
                <a:solidFill>
                  <a:schemeClr val="bg1"/>
                </a:solidFill>
              </a:rPr>
              <a:t>）聚合好多子项目（</a:t>
            </a:r>
            <a:r>
              <a:rPr lang="en-US" altLang="zh-CN" b="1">
                <a:solidFill>
                  <a:schemeClr val="bg1"/>
                </a:solidFill>
              </a:rPr>
              <a:t>app-util</a:t>
            </a:r>
            <a:r>
              <a:rPr lang="zh-CN" altLang="en-US" b="1">
                <a:solidFill>
                  <a:schemeClr val="bg1"/>
                </a:solidFill>
              </a:rPr>
              <a:t>，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，</a:t>
            </a:r>
            <a:r>
              <a:rPr lang="en-US" altLang="zh-CN" b="1">
                <a:solidFill>
                  <a:schemeClr val="bg1"/>
                </a:solidFill>
              </a:rPr>
              <a:t>app-service</a:t>
            </a:r>
            <a:r>
              <a:rPr lang="zh-CN" altLang="en-US" b="1">
                <a:solidFill>
                  <a:schemeClr val="bg1"/>
                </a:solidFill>
              </a:rPr>
              <a:t>，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）。每个项目，不管是父还是子，都有一个</a:t>
            </a:r>
            <a:r>
              <a:rPr lang="en-US" altLang="zh-CN" b="1">
                <a:solidFill>
                  <a:schemeClr val="bg1"/>
                </a:solidFill>
              </a:rPr>
              <a:t>pom.xml</a:t>
            </a:r>
            <a:r>
              <a:rPr lang="zh-CN" altLang="en-US" b="1">
                <a:solidFill>
                  <a:schemeClr val="bg1"/>
                </a:solidFill>
              </a:rPr>
              <a:t>。而且要注意的是，小括号中标出了每个项目的打包类型。父项目只能是</a:t>
            </a:r>
            <a:r>
              <a:rPr lang="en-US" altLang="zh-CN" b="1">
                <a:solidFill>
                  <a:schemeClr val="bg1"/>
                </a:solidFill>
              </a:rPr>
              <a:t>pom</a:t>
            </a:r>
            <a:r>
              <a:rPr lang="zh-CN" altLang="en-US" b="1">
                <a:solidFill>
                  <a:schemeClr val="bg1"/>
                </a:solidFill>
              </a:rPr>
              <a:t>，子项目有</a:t>
            </a:r>
            <a:r>
              <a:rPr lang="en-US" altLang="zh-CN" b="1">
                <a:solidFill>
                  <a:schemeClr val="bg1"/>
                </a:solidFill>
              </a:rPr>
              <a:t>jar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war</a:t>
            </a:r>
            <a:r>
              <a:rPr lang="zh-CN" altLang="en-US" b="1">
                <a:solidFill>
                  <a:schemeClr val="bg1"/>
                </a:solidFill>
              </a:rPr>
              <a:t>，视情况而定。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这些模块的依赖关系如下：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app-dao ——》app-util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app-service ——》app-dao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app-web ——》app-service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注意依赖的传递性，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依赖于</a:t>
            </a:r>
            <a:r>
              <a:rPr lang="en-US" altLang="zh-CN" b="1">
                <a:solidFill>
                  <a:schemeClr val="bg1"/>
                </a:solidFill>
              </a:rPr>
              <a:t>app-util</a:t>
            </a:r>
            <a:r>
              <a:rPr lang="zh-CN" altLang="en-US" b="1">
                <a:solidFill>
                  <a:schemeClr val="bg1"/>
                </a:solidFill>
              </a:rPr>
              <a:t>，</a:t>
            </a:r>
            <a:r>
              <a:rPr lang="en-US" altLang="zh-CN" b="1">
                <a:solidFill>
                  <a:schemeClr val="bg1"/>
                </a:solidFill>
              </a:rPr>
              <a:t>app-service</a:t>
            </a:r>
            <a:r>
              <a:rPr lang="zh-CN" altLang="en-US" b="1">
                <a:solidFill>
                  <a:schemeClr val="bg1"/>
                </a:solidFill>
              </a:rPr>
              <a:t>依赖于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，于是</a:t>
            </a:r>
            <a:r>
              <a:rPr lang="en-US" altLang="zh-CN" b="1">
                <a:solidFill>
                  <a:schemeClr val="bg1"/>
                </a:solidFill>
              </a:rPr>
              <a:t>app-service</a:t>
            </a:r>
            <a:r>
              <a:rPr lang="zh-CN" altLang="en-US" b="1">
                <a:solidFill>
                  <a:schemeClr val="bg1"/>
                </a:solidFill>
              </a:rPr>
              <a:t>也依赖于</a:t>
            </a:r>
            <a:r>
              <a:rPr lang="en-US" altLang="zh-CN" b="1">
                <a:solidFill>
                  <a:schemeClr val="bg1"/>
                </a:solidFill>
              </a:rPr>
              <a:t>app-util</a:t>
            </a:r>
            <a:r>
              <a:rPr lang="zh-CN" altLang="en-US" b="1">
                <a:solidFill>
                  <a:schemeClr val="bg1"/>
                </a:solidFill>
              </a:rPr>
              <a:t>。同理，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依赖于</a:t>
            </a:r>
            <a:r>
              <a:rPr lang="en-US" altLang="zh-CN" b="1">
                <a:solidFill>
                  <a:schemeClr val="bg1"/>
                </a:solidFill>
              </a:rPr>
              <a:t>app-dao,app-util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59021-5CDF-4606-8C2C-B95B6C4B9F2A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用项目层次的划分替代包层次的划分能给我们带来的好处：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）方便重用，如果你有一个项目需要用到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和</a:t>
            </a:r>
            <a:r>
              <a:rPr lang="en-US" altLang="zh-CN" b="1">
                <a:solidFill>
                  <a:schemeClr val="bg1"/>
                </a:solidFill>
              </a:rPr>
              <a:t>app-service</a:t>
            </a:r>
            <a:r>
              <a:rPr lang="zh-CN" altLang="en-US" b="1">
                <a:solidFill>
                  <a:schemeClr val="bg1"/>
                </a:solidFill>
              </a:rPr>
              <a:t>，添加对它们的依赖即可，不再需要去依赖一个</a:t>
            </a:r>
            <a:r>
              <a:rPr lang="en-US" altLang="zh-CN" b="1">
                <a:solidFill>
                  <a:schemeClr val="bg1"/>
                </a:solidFill>
              </a:rPr>
              <a:t>war</a:t>
            </a:r>
            <a:r>
              <a:rPr lang="zh-CN" altLang="en-US" b="1">
                <a:solidFill>
                  <a:schemeClr val="bg1"/>
                </a:solidFill>
              </a:rPr>
              <a:t>。而有些模块，如</a:t>
            </a:r>
            <a:r>
              <a:rPr lang="en-US" altLang="zh-CN" b="1">
                <a:solidFill>
                  <a:schemeClr val="bg1"/>
                </a:solidFill>
              </a:rPr>
              <a:t>app-util</a:t>
            </a:r>
            <a:r>
              <a:rPr lang="zh-CN" altLang="en-US" b="1">
                <a:solidFill>
                  <a:schemeClr val="bg1"/>
                </a:solidFill>
              </a:rPr>
              <a:t>，完全可以逐渐进化成公司的一份基础工具类库，供所有项目使用。这是模块化最重要的一个目的。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）由于你划分了模块，每个模块的配置都在各自的</a:t>
            </a:r>
            <a:r>
              <a:rPr lang="en-US" altLang="zh-CN" b="1">
                <a:solidFill>
                  <a:schemeClr val="bg1"/>
                </a:solidFill>
              </a:rPr>
              <a:t>pom.xml</a:t>
            </a:r>
            <a:r>
              <a:rPr lang="zh-CN" altLang="en-US" b="1">
                <a:solidFill>
                  <a:schemeClr val="bg1"/>
                </a:solidFill>
              </a:rPr>
              <a:t>中，不用再到一个混乱的总的</a:t>
            </a:r>
            <a:r>
              <a:rPr lang="en-US" altLang="zh-CN" b="1">
                <a:solidFill>
                  <a:schemeClr val="bg1"/>
                </a:solidFill>
              </a:rPr>
              <a:t>POM</a:t>
            </a:r>
            <a:r>
              <a:rPr lang="zh-CN" altLang="en-US" b="1">
                <a:solidFill>
                  <a:schemeClr val="bg1"/>
                </a:solidFill>
              </a:rPr>
              <a:t>中寻找自己的位置。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）如果你只是在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上工作，你不再需要</a:t>
            </a:r>
            <a:r>
              <a:rPr lang="en-US" altLang="zh-CN" b="1">
                <a:solidFill>
                  <a:schemeClr val="bg1"/>
                </a:solidFill>
              </a:rPr>
              <a:t>build</a:t>
            </a:r>
            <a:r>
              <a:rPr lang="zh-CN" altLang="en-US" b="1">
                <a:solidFill>
                  <a:schemeClr val="bg1"/>
                </a:solidFill>
              </a:rPr>
              <a:t>整个项目，只要在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目录运行</a:t>
            </a:r>
            <a:r>
              <a:rPr lang="en-US" altLang="zh-CN" b="1">
                <a:solidFill>
                  <a:schemeClr val="bg1"/>
                </a:solidFill>
              </a:rPr>
              <a:t>mvn</a:t>
            </a:r>
            <a:r>
              <a:rPr lang="zh-CN" altLang="en-US" b="1">
                <a:solidFill>
                  <a:schemeClr val="bg1"/>
                </a:solidFill>
              </a:rPr>
              <a:t>命令进行</a:t>
            </a:r>
            <a:r>
              <a:rPr lang="en-US" altLang="zh-CN" b="1">
                <a:solidFill>
                  <a:schemeClr val="bg1"/>
                </a:solidFill>
              </a:rPr>
              <a:t>build</a:t>
            </a:r>
            <a:r>
              <a:rPr lang="zh-CN" altLang="en-US" b="1">
                <a:solidFill>
                  <a:schemeClr val="bg1"/>
                </a:solidFill>
              </a:rPr>
              <a:t>即可，这样可以节省时间，尤其是当项目越来越复杂，</a:t>
            </a:r>
            <a:r>
              <a:rPr lang="en-US" altLang="zh-CN" b="1">
                <a:solidFill>
                  <a:schemeClr val="bg1"/>
                </a:solidFill>
              </a:rPr>
              <a:t>build</a:t>
            </a:r>
            <a:r>
              <a:rPr lang="zh-CN" altLang="en-US" b="1">
                <a:solidFill>
                  <a:schemeClr val="bg1"/>
                </a:solidFill>
              </a:rPr>
              <a:t>越来越耗时。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）某些模块，如</a:t>
            </a:r>
            <a:r>
              <a:rPr lang="en-US" altLang="zh-CN" b="1">
                <a:solidFill>
                  <a:schemeClr val="bg1"/>
                </a:solidFill>
              </a:rPr>
              <a:t>app-util</a:t>
            </a:r>
            <a:r>
              <a:rPr lang="zh-CN" altLang="en-US" b="1">
                <a:solidFill>
                  <a:schemeClr val="bg1"/>
                </a:solidFill>
              </a:rPr>
              <a:t>被所有人依赖，但你不想给所有人修改，现在你完全可以从这个项目结构出来，做成另外一个项目，</a:t>
            </a:r>
            <a:r>
              <a:rPr lang="en-US" altLang="zh-CN" b="1">
                <a:solidFill>
                  <a:schemeClr val="bg1"/>
                </a:solidFill>
              </a:rPr>
              <a:t>svn</a:t>
            </a:r>
            <a:r>
              <a:rPr lang="zh-CN" altLang="en-US" b="1">
                <a:solidFill>
                  <a:schemeClr val="bg1"/>
                </a:solidFill>
              </a:rPr>
              <a:t>只给特定的人访问，但仍提供</a:t>
            </a:r>
            <a:r>
              <a:rPr lang="en-US" altLang="zh-CN" b="1">
                <a:solidFill>
                  <a:schemeClr val="bg1"/>
                </a:solidFill>
              </a:rPr>
              <a:t>jar</a:t>
            </a:r>
            <a:r>
              <a:rPr lang="zh-CN" altLang="en-US" b="1">
                <a:solidFill>
                  <a:schemeClr val="bg1"/>
                </a:solidFill>
              </a:rPr>
              <a:t>给别人使用。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5</a:t>
            </a:r>
            <a:r>
              <a:rPr lang="zh-CN" altLang="en-US" b="1">
                <a:solidFill>
                  <a:schemeClr val="bg1"/>
                </a:solidFill>
              </a:rPr>
              <a:t>）多模块的</a:t>
            </a:r>
            <a:r>
              <a:rPr lang="en-US" altLang="zh-CN" b="1">
                <a:solidFill>
                  <a:schemeClr val="bg1"/>
                </a:solidFill>
              </a:rPr>
              <a:t>Maven</a:t>
            </a:r>
            <a:r>
              <a:rPr lang="zh-CN" altLang="en-US" b="1">
                <a:solidFill>
                  <a:schemeClr val="bg1"/>
                </a:solidFill>
              </a:rPr>
              <a:t>项目结构支持一些</a:t>
            </a:r>
            <a:r>
              <a:rPr lang="en-US" altLang="zh-CN" b="1">
                <a:solidFill>
                  <a:schemeClr val="bg1"/>
                </a:solidFill>
              </a:rPr>
              <a:t>Maven</a:t>
            </a:r>
            <a:r>
              <a:rPr lang="zh-CN" altLang="en-US" b="1">
                <a:solidFill>
                  <a:schemeClr val="bg1"/>
                </a:solidFill>
              </a:rPr>
              <a:t>的更有趣的特性（如</a:t>
            </a:r>
            <a:r>
              <a:rPr lang="en-US" altLang="zh-CN" b="1">
                <a:solidFill>
                  <a:schemeClr val="bg1"/>
                </a:solidFill>
              </a:rPr>
              <a:t>DepencencyManagement</a:t>
            </a:r>
            <a:r>
              <a:rPr lang="zh-CN" altLang="en-US" b="1">
                <a:solidFill>
                  <a:schemeClr val="bg1"/>
                </a:solidFill>
              </a:rPr>
              <a:t>），这留作以后讨论。</a:t>
            </a:r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zh-CN" altLang="en-US" b="1">
              <a:solidFill>
                <a:schemeClr val="bg1"/>
              </a:solidFill>
            </a:endParaRPr>
          </a:p>
          <a:p>
            <a:endParaRPr lang="zh-CN" altLang="en-US" b="1">
              <a:solidFill>
                <a:schemeClr val="bg1"/>
              </a:solidFill>
            </a:endParaRPr>
          </a:p>
          <a:p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1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59021-5CDF-4606-8C2C-B95B6C4B9F2A}"/>
              </a:ext>
            </a:extLst>
          </p:cNvPr>
          <p:cNvSpPr txBox="1"/>
          <p:nvPr/>
        </p:nvSpPr>
        <p:spPr>
          <a:xfrm>
            <a:off x="0" y="0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0B0F0"/>
                </a:solidFill>
              </a:rPr>
              <a:t>2</a:t>
            </a:r>
            <a:r>
              <a:rPr lang="zh-CN" altLang="en-US" sz="2400" b="1">
                <a:solidFill>
                  <a:srgbClr val="00B0F0"/>
                </a:solidFill>
              </a:rPr>
              <a:t>、</a:t>
            </a:r>
            <a:r>
              <a:rPr lang="en-US" altLang="zh-CN" sz="2400" b="1">
                <a:solidFill>
                  <a:srgbClr val="00B0F0"/>
                </a:solidFill>
              </a:rPr>
              <a:t>Maven</a:t>
            </a:r>
            <a:r>
              <a:rPr lang="zh-CN" altLang="en-US" sz="2400" b="1">
                <a:solidFill>
                  <a:srgbClr val="00B0F0"/>
                </a:solidFill>
              </a:rPr>
              <a:t>模块配置</a:t>
            </a:r>
            <a:endParaRPr lang="en-US" altLang="zh-CN" sz="2400" b="1">
              <a:solidFill>
                <a:srgbClr val="00B0F0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）创建父工程</a:t>
            </a:r>
            <a:r>
              <a:rPr lang="en-US" altLang="zh-CN" b="1">
                <a:solidFill>
                  <a:schemeClr val="bg1"/>
                </a:solidFill>
              </a:rPr>
              <a:t>app-parent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ACBA96-6CA9-4A30-A0B4-9E642881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" y="713063"/>
            <a:ext cx="2737148" cy="319505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D7DF7A-2FBF-4550-8F76-869BC067191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14" y="2310591"/>
            <a:ext cx="931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7CE58AC-6C42-416D-9DF4-9ADFC7AD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92" y="713063"/>
            <a:ext cx="3025453" cy="24937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A54068-CC57-480A-8AD4-14019DD171F8}"/>
              </a:ext>
            </a:extLst>
          </p:cNvPr>
          <p:cNvSpPr txBox="1"/>
          <p:nvPr/>
        </p:nvSpPr>
        <p:spPr>
          <a:xfrm>
            <a:off x="3892492" y="3197697"/>
            <a:ext cx="3025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创建一个空的</a:t>
            </a:r>
            <a:r>
              <a:rPr lang="en-US" altLang="zh-CN">
                <a:solidFill>
                  <a:schemeClr val="bg1"/>
                </a:solidFill>
              </a:rPr>
              <a:t>maven</a:t>
            </a:r>
            <a:r>
              <a:rPr lang="zh-CN" altLang="en-US">
                <a:solidFill>
                  <a:schemeClr val="bg1"/>
                </a:solidFill>
              </a:rPr>
              <a:t>项目，不需要选择模板！用模板很慢！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8F12D7-5F87-492E-B5E5-6AE79F109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123" y="703965"/>
            <a:ext cx="3025453" cy="249373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EE1B2E-2D4D-44C6-AF68-C074216C43F4}"/>
              </a:ext>
            </a:extLst>
          </p:cNvPr>
          <p:cNvCxnSpPr>
            <a:cxnSpLocks/>
          </p:cNvCxnSpPr>
          <p:nvPr/>
        </p:nvCxnSpPr>
        <p:spPr>
          <a:xfrm>
            <a:off x="6917945" y="1913218"/>
            <a:ext cx="931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3876FA-F18F-486E-B009-4D3EEAA4A0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874576" y="1950831"/>
            <a:ext cx="1317424" cy="90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1E23C22F-3C41-49C4-B0F1-8BCBF783B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66" y="4158517"/>
            <a:ext cx="3025453" cy="2493732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5EB835-0E4C-4E3E-A0DC-5292767F450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0" y="5405383"/>
            <a:ext cx="224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E38D30C-EDA1-471B-B5CE-69422ED277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261" b="36313"/>
          <a:stretch/>
        </p:blipFill>
        <p:spPr>
          <a:xfrm>
            <a:off x="3892492" y="4158518"/>
            <a:ext cx="3399940" cy="159054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F49332-BC63-4FAE-B0C4-D1B867A7C14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249619" y="4953791"/>
            <a:ext cx="642873" cy="457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1A3AD23-7309-4906-8BA7-EE648D89CA23}"/>
              </a:ext>
            </a:extLst>
          </p:cNvPr>
          <p:cNvSpPr txBox="1"/>
          <p:nvPr/>
        </p:nvSpPr>
        <p:spPr>
          <a:xfrm>
            <a:off x="3892491" y="5868731"/>
            <a:ext cx="339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删除掉</a:t>
            </a:r>
            <a:r>
              <a:rPr lang="en-US" altLang="zh-CN">
                <a:solidFill>
                  <a:schemeClr val="bg1"/>
                </a:solidFill>
              </a:rPr>
              <a:t>src</a:t>
            </a:r>
            <a:r>
              <a:rPr lang="zh-CN" altLang="en-US">
                <a:solidFill>
                  <a:schemeClr val="bg1"/>
                </a:solidFill>
              </a:rPr>
              <a:t>目录即可，这个</a:t>
            </a:r>
            <a:r>
              <a:rPr lang="en-US" altLang="zh-CN">
                <a:solidFill>
                  <a:schemeClr val="bg1"/>
                </a:solidFill>
              </a:rPr>
              <a:t>parent</a:t>
            </a:r>
            <a:r>
              <a:rPr lang="zh-CN" altLang="en-US">
                <a:solidFill>
                  <a:schemeClr val="bg1"/>
                </a:solidFill>
              </a:rPr>
              <a:t>主要用来管理第三方依赖。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DA2F804-F1BD-4C63-87E0-21524FE15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123" y="4158517"/>
            <a:ext cx="4034881" cy="993462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7ADCB51-0903-47E7-8787-1EC07246DC37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 flipV="1">
            <a:off x="7292432" y="4655248"/>
            <a:ext cx="556691" cy="298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8C7C7C8-1814-4A51-ADA1-FB3750E51732}"/>
              </a:ext>
            </a:extLst>
          </p:cNvPr>
          <p:cNvSpPr txBox="1"/>
          <p:nvPr/>
        </p:nvSpPr>
        <p:spPr>
          <a:xfrm>
            <a:off x="7849123" y="5450521"/>
            <a:ext cx="339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这是</a:t>
            </a:r>
            <a:r>
              <a:rPr lang="en-US" altLang="zh-CN">
                <a:solidFill>
                  <a:schemeClr val="bg1"/>
                </a:solidFill>
              </a:rPr>
              <a:t>parent</a:t>
            </a:r>
            <a:r>
              <a:rPr lang="zh-CN" altLang="en-US">
                <a:solidFill>
                  <a:schemeClr val="bg1"/>
                </a:solidFill>
              </a:rPr>
              <a:t>此时的</a:t>
            </a:r>
            <a:r>
              <a:rPr lang="en-US" altLang="zh-CN">
                <a:solidFill>
                  <a:schemeClr val="bg1"/>
                </a:solidFill>
              </a:rPr>
              <a:t>pom.xml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59021-5CDF-4606-8C2C-B95B6C4B9F2A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）创建子模块（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，</a:t>
            </a:r>
            <a:r>
              <a:rPr lang="en-US" altLang="zh-CN" b="1">
                <a:solidFill>
                  <a:schemeClr val="bg1"/>
                </a:solidFill>
              </a:rPr>
              <a:t>app-service</a:t>
            </a:r>
            <a:r>
              <a:rPr lang="zh-CN" altLang="en-US" b="1">
                <a:solidFill>
                  <a:schemeClr val="bg1"/>
                </a:solidFill>
              </a:rPr>
              <a:t>，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然后创建</a:t>
            </a:r>
            <a:r>
              <a:rPr lang="en-US" altLang="zh-CN" b="1">
                <a:solidFill>
                  <a:schemeClr val="bg1"/>
                </a:solidFill>
              </a:rPr>
              <a:t>app-service</a:t>
            </a:r>
            <a:r>
              <a:rPr lang="zh-CN" altLang="en-US" b="1">
                <a:solidFill>
                  <a:schemeClr val="bg1"/>
                </a:solidFill>
              </a:rPr>
              <a:t>和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，步骤和上述一样！但是注意，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和</a:t>
            </a:r>
            <a:r>
              <a:rPr lang="en-US" altLang="zh-CN" b="1">
                <a:solidFill>
                  <a:schemeClr val="bg1"/>
                </a:solidFill>
              </a:rPr>
              <a:t>app-service</a:t>
            </a:r>
            <a:r>
              <a:rPr lang="zh-CN" altLang="en-US" b="1">
                <a:solidFill>
                  <a:schemeClr val="bg1"/>
                </a:solidFill>
              </a:rPr>
              <a:t>都是普通的</a:t>
            </a:r>
            <a:r>
              <a:rPr lang="en-US" altLang="zh-CN" b="1">
                <a:solidFill>
                  <a:schemeClr val="bg1"/>
                </a:solidFill>
              </a:rPr>
              <a:t>Java</a:t>
            </a:r>
            <a:r>
              <a:rPr lang="zh-CN" altLang="en-US" b="1">
                <a:solidFill>
                  <a:schemeClr val="bg1"/>
                </a:solidFill>
              </a:rPr>
              <a:t>项目，而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是</a:t>
            </a:r>
            <a:r>
              <a:rPr lang="en-US" altLang="zh-CN" b="1">
                <a:solidFill>
                  <a:schemeClr val="bg1"/>
                </a:solidFill>
              </a:rPr>
              <a:t>web</a:t>
            </a:r>
            <a:r>
              <a:rPr lang="zh-CN" altLang="en-US" b="1">
                <a:solidFill>
                  <a:schemeClr val="bg1"/>
                </a:solidFill>
              </a:rPr>
              <a:t>项目结构，所以创建完后要将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改造成</a:t>
            </a:r>
            <a:r>
              <a:rPr lang="en-US" altLang="zh-CN" b="1">
                <a:solidFill>
                  <a:schemeClr val="bg1"/>
                </a:solidFill>
              </a:rPr>
              <a:t>web</a:t>
            </a:r>
            <a:r>
              <a:rPr lang="zh-CN" altLang="en-US" b="1">
                <a:solidFill>
                  <a:schemeClr val="bg1"/>
                </a:solidFill>
              </a:rPr>
              <a:t>项目（或者使用模板？）</a:t>
            </a:r>
            <a:r>
              <a:rPr lang="en-US" altLang="zh-CN" b="1">
                <a:solidFill>
                  <a:schemeClr val="bg1"/>
                </a:solidFill>
              </a:rPr>
              <a:t>	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767DF9-A0DD-404A-998C-A799DC4C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165"/>
            <a:ext cx="3613633" cy="227679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993B602-A43B-4410-ABDB-FE57A9698E68}"/>
              </a:ext>
            </a:extLst>
          </p:cNvPr>
          <p:cNvCxnSpPr>
            <a:cxnSpLocks/>
          </p:cNvCxnSpPr>
          <p:nvPr/>
        </p:nvCxnSpPr>
        <p:spPr>
          <a:xfrm>
            <a:off x="3613633" y="1452174"/>
            <a:ext cx="931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B69C622-86C8-4C81-BC06-4B6D5CB2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918" y="323165"/>
            <a:ext cx="2794585" cy="227678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538044-CF07-4BCE-864F-B7DB6662FBB1}"/>
              </a:ext>
            </a:extLst>
          </p:cNvPr>
          <p:cNvCxnSpPr>
            <a:cxnSpLocks/>
          </p:cNvCxnSpPr>
          <p:nvPr/>
        </p:nvCxnSpPr>
        <p:spPr>
          <a:xfrm>
            <a:off x="7365503" y="1461213"/>
            <a:ext cx="931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0DAC0D7-BDCB-4B82-99BB-38E05405B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681" y="737403"/>
            <a:ext cx="3076190" cy="1447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0C935A-1446-492F-BE28-D0EE04A55183}"/>
              </a:ext>
            </a:extLst>
          </p:cNvPr>
          <p:cNvSpPr txBox="1"/>
          <p:nvPr/>
        </p:nvSpPr>
        <p:spPr>
          <a:xfrm>
            <a:off x="51530" y="5178490"/>
            <a:ext cx="82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注意此时这两个</a:t>
            </a:r>
            <a:r>
              <a:rPr lang="en-US" altLang="zh-CN">
                <a:solidFill>
                  <a:schemeClr val="bg1"/>
                </a:solidFill>
              </a:rPr>
              <a:t>pom.xml</a:t>
            </a:r>
            <a:r>
              <a:rPr lang="zh-CN" altLang="en-US">
                <a:solidFill>
                  <a:schemeClr val="bg1"/>
                </a:solidFill>
              </a:rPr>
              <a:t>中的区别！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9F998C-0C55-4E19-BF7F-E4EEFE4EA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18114"/>
            <a:ext cx="8182364" cy="20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2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59021-5CDF-4606-8C2C-B95B6C4B9F2A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）将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模块改造成</a:t>
            </a:r>
            <a:r>
              <a:rPr lang="en-US" altLang="zh-CN" b="1">
                <a:solidFill>
                  <a:schemeClr val="bg1"/>
                </a:solidFill>
              </a:rPr>
              <a:t>web</a:t>
            </a:r>
            <a:r>
              <a:rPr lang="zh-CN" altLang="en-US" b="1">
                <a:solidFill>
                  <a:schemeClr val="bg1"/>
                </a:solidFill>
              </a:rPr>
              <a:t>项目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021D3A-6CC4-414D-B2C2-D799F6F3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165"/>
            <a:ext cx="1732647" cy="369492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9794062-56C7-4657-AF7C-635E4FFA81B5}"/>
              </a:ext>
            </a:extLst>
          </p:cNvPr>
          <p:cNvCxnSpPr>
            <a:cxnSpLocks/>
          </p:cNvCxnSpPr>
          <p:nvPr/>
        </p:nvCxnSpPr>
        <p:spPr>
          <a:xfrm>
            <a:off x="1732647" y="2198623"/>
            <a:ext cx="931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1D53373-0E95-47FE-93BE-E2E7D6F1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5" y="359228"/>
            <a:ext cx="2566688" cy="36227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E73B5-E540-4C9D-80A2-2E3DE67A6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447" y="63075"/>
            <a:ext cx="2566689" cy="210764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C66BCF-0BE6-421C-8C5D-24F2256CC82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64822" y="1116899"/>
            <a:ext cx="688625" cy="607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BFC0177-10C7-4BE2-976D-9C785591C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446" y="2245947"/>
            <a:ext cx="2566690" cy="210764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90608D7-DEE0-44B7-A729-CF310BD2C55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97667" y="1723925"/>
            <a:ext cx="655779" cy="1575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E2175-8210-4373-B99D-9FAAC7F28F6F}"/>
              </a:ext>
            </a:extLst>
          </p:cNvPr>
          <p:cNvSpPr txBox="1"/>
          <p:nvPr/>
        </p:nvSpPr>
        <p:spPr>
          <a:xfrm>
            <a:off x="8724121" y="63075"/>
            <a:ext cx="298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如图，修改两处地方，此时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就成为了一个</a:t>
            </a:r>
            <a:r>
              <a:rPr lang="en-US" altLang="zh-CN" b="1">
                <a:solidFill>
                  <a:schemeClr val="bg1"/>
                </a:solidFill>
              </a:rPr>
              <a:t>web</a:t>
            </a:r>
            <a:r>
              <a:rPr lang="zh-CN" altLang="en-US" b="1">
                <a:solidFill>
                  <a:schemeClr val="bg1"/>
                </a:solidFill>
              </a:rPr>
              <a:t>项目。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83E813-FDF1-4A25-B42D-51C7CF8F4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0134" y="2463385"/>
            <a:ext cx="2491866" cy="433154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0B56EDF-A35F-4BAE-909B-AB104DDA9A9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20136" y="2274042"/>
            <a:ext cx="1279998" cy="2355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002C3B0-EA91-41D4-9E13-A5A814E9EDFF}"/>
              </a:ext>
            </a:extLst>
          </p:cNvPr>
          <p:cNvSpPr txBox="1"/>
          <p:nvPr/>
        </p:nvSpPr>
        <p:spPr>
          <a:xfrm>
            <a:off x="7012918" y="4871322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此时的项目结构如右图</a:t>
            </a:r>
          </a:p>
        </p:txBody>
      </p:sp>
    </p:spTree>
    <p:extLst>
      <p:ext uri="{BB962C8B-B14F-4D97-AF65-F5344CB8AC3E}">
        <p14:creationId xmlns:p14="http://schemas.microsoft.com/office/powerpoint/2010/main" val="147041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F5DD666-3328-4B9B-BC6F-7A484AF2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417" y="843276"/>
            <a:ext cx="2766799" cy="26826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259021-5CDF-4606-8C2C-B95B6C4B9F2A}"/>
              </a:ext>
            </a:extLst>
          </p:cNvPr>
          <p:cNvSpPr txBox="1"/>
          <p:nvPr/>
        </p:nvSpPr>
        <p:spPr>
          <a:xfrm>
            <a:off x="0" y="0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）项目构建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实现在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中写一个方法，然后在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中调用（简单测试）。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a</a:t>
            </a:r>
            <a:r>
              <a:rPr lang="zh-CN" altLang="en-US" b="1">
                <a:solidFill>
                  <a:schemeClr val="bg1"/>
                </a:solidFill>
              </a:rPr>
              <a:t>、在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中添加</a:t>
            </a:r>
            <a:r>
              <a:rPr lang="en-US" altLang="zh-CN" b="1">
                <a:solidFill>
                  <a:schemeClr val="bg1"/>
                </a:solidFill>
              </a:rPr>
              <a:t>SayHello</a:t>
            </a:r>
            <a:r>
              <a:rPr lang="zh-CN" altLang="en-US" b="1">
                <a:solidFill>
                  <a:schemeClr val="bg1"/>
                </a:solidFill>
              </a:rPr>
              <a:t>类并写一个方法返回</a:t>
            </a:r>
            <a:r>
              <a:rPr lang="en-US" altLang="zh-CN" b="1">
                <a:solidFill>
                  <a:schemeClr val="bg1"/>
                </a:solidFill>
              </a:rPr>
              <a:t>String</a:t>
            </a:r>
            <a:r>
              <a:rPr lang="zh-CN" altLang="en-US" b="1">
                <a:solidFill>
                  <a:schemeClr val="bg1"/>
                </a:solidFill>
              </a:rPr>
              <a:t>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b</a:t>
            </a:r>
            <a:r>
              <a:rPr lang="zh-CN" altLang="en-US" b="1">
                <a:solidFill>
                  <a:schemeClr val="bg1"/>
                </a:solidFill>
              </a:rPr>
              <a:t>、在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中引用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模块，修改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中的</a:t>
            </a:r>
            <a:r>
              <a:rPr lang="en-US" altLang="zh-CN" b="1">
                <a:solidFill>
                  <a:schemeClr val="bg1"/>
                </a:solidFill>
              </a:rPr>
              <a:t>pom.xml</a:t>
            </a:r>
            <a:r>
              <a:rPr lang="zh-CN" altLang="en-US" b="1">
                <a:solidFill>
                  <a:schemeClr val="bg1"/>
                </a:solidFill>
              </a:rPr>
              <a:t>文件即可。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	c</a:t>
            </a:r>
            <a:r>
              <a:rPr lang="zh-CN" altLang="en-US" b="1">
                <a:solidFill>
                  <a:srgbClr val="FF0000"/>
                </a:solidFill>
              </a:rPr>
              <a:t>、注意修改</a:t>
            </a:r>
            <a:r>
              <a:rPr lang="en-US" altLang="zh-CN" b="1">
                <a:solidFill>
                  <a:srgbClr val="FF0000"/>
                </a:solidFill>
              </a:rPr>
              <a:t>app-web</a:t>
            </a:r>
            <a:r>
              <a:rPr lang="zh-CN" altLang="en-US" b="1">
                <a:solidFill>
                  <a:srgbClr val="FF0000"/>
                </a:solidFill>
              </a:rPr>
              <a:t>中的</a:t>
            </a:r>
            <a:r>
              <a:rPr lang="en-US" altLang="zh-CN" b="1">
                <a:solidFill>
                  <a:srgbClr val="FF0000"/>
                </a:solidFill>
              </a:rPr>
              <a:t>pom.xml</a:t>
            </a:r>
            <a:r>
              <a:rPr lang="zh-CN" altLang="en-US" b="1">
                <a:solidFill>
                  <a:srgbClr val="FF0000"/>
                </a:solidFill>
              </a:rPr>
              <a:t>文件，增加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</a:rPr>
              <a:t>&lt;packaging&gt;war&lt;/packaging&gt;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zh-CN" altLang="en-US" b="1">
                <a:solidFill>
                  <a:srgbClr val="FF0000"/>
                </a:solidFill>
              </a:rPr>
              <a:t>如果不加则默认生成的是</a:t>
            </a:r>
            <a:r>
              <a:rPr lang="en-US" altLang="zh-CN" b="1">
                <a:solidFill>
                  <a:srgbClr val="FF0000"/>
                </a:solidFill>
              </a:rPr>
              <a:t>jar</a:t>
            </a:r>
            <a:r>
              <a:rPr lang="zh-CN" altLang="en-US" b="1">
                <a:solidFill>
                  <a:srgbClr val="FF0000"/>
                </a:solidFill>
              </a:rPr>
              <a:t>文件，所以</a:t>
            </a:r>
            <a:r>
              <a:rPr lang="en-US" altLang="zh-CN" b="1">
                <a:solidFill>
                  <a:srgbClr val="FF0000"/>
                </a:solidFill>
              </a:rPr>
              <a:t>app-dao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>
                <a:solidFill>
                  <a:srgbClr val="FF0000"/>
                </a:solidFill>
              </a:rPr>
              <a:t>app-service</a:t>
            </a:r>
            <a:r>
              <a:rPr lang="zh-CN" altLang="en-US" b="1">
                <a:solidFill>
                  <a:srgbClr val="FF0000"/>
                </a:solidFill>
              </a:rPr>
              <a:t>不用修改（当然加上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zh-CN" altLang="en-US" b="1">
                <a:solidFill>
                  <a:srgbClr val="FF0000"/>
                </a:solidFill>
              </a:rPr>
              <a:t>也可以），</a:t>
            </a:r>
            <a:r>
              <a:rPr lang="en-US" altLang="zh-CN" b="1">
                <a:solidFill>
                  <a:srgbClr val="FF0000"/>
                </a:solidFill>
              </a:rPr>
              <a:t>app-parent</a:t>
            </a:r>
            <a:r>
              <a:rPr lang="zh-CN" altLang="en-US" b="1">
                <a:solidFill>
                  <a:srgbClr val="FF0000"/>
                </a:solidFill>
              </a:rPr>
              <a:t>中的</a:t>
            </a:r>
            <a:r>
              <a:rPr lang="en-US" altLang="zh-CN" b="1">
                <a:solidFill>
                  <a:srgbClr val="FF0000"/>
                </a:solidFill>
              </a:rPr>
              <a:t>pom.xml</a:t>
            </a:r>
            <a:r>
              <a:rPr lang="zh-CN" altLang="en-US" b="1">
                <a:solidFill>
                  <a:srgbClr val="FF0000"/>
                </a:solidFill>
              </a:rPr>
              <a:t>自己生成了这个属性。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	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完成构建过程及注意事项（</a:t>
            </a:r>
            <a:r>
              <a:rPr lang="zh-CN" altLang="en-US" b="1">
                <a:solidFill>
                  <a:srgbClr val="00B0F0"/>
                </a:solidFill>
              </a:rPr>
              <a:t>至今不清楚</a:t>
            </a:r>
            <a:r>
              <a:rPr lang="en-US" altLang="zh-CN" b="1">
                <a:solidFill>
                  <a:srgbClr val="00B0F0"/>
                </a:solidFill>
              </a:rPr>
              <a:t>pom.xml</a:t>
            </a:r>
            <a:r>
              <a:rPr lang="zh-CN" altLang="en-US" b="1">
                <a:solidFill>
                  <a:srgbClr val="00B0F0"/>
                </a:solidFill>
              </a:rPr>
              <a:t>中的依赖是全部写在父级项目中，</a:t>
            </a:r>
            <a:endParaRPr lang="en-US" altLang="zh-CN" b="1">
              <a:solidFill>
                <a:srgbClr val="00B0F0"/>
              </a:solidFill>
            </a:endParaRPr>
          </a:p>
          <a:p>
            <a:r>
              <a:rPr lang="en-US" altLang="zh-CN" b="1">
                <a:solidFill>
                  <a:srgbClr val="00B0F0"/>
                </a:solidFill>
              </a:rPr>
              <a:t>	</a:t>
            </a:r>
            <a:r>
              <a:rPr lang="zh-CN" altLang="en-US" b="1">
                <a:solidFill>
                  <a:srgbClr val="00B0F0"/>
                </a:solidFill>
              </a:rPr>
              <a:t>还是分开写在各个子级模块的</a:t>
            </a:r>
            <a:r>
              <a:rPr lang="en-US" altLang="zh-CN" b="1">
                <a:solidFill>
                  <a:srgbClr val="00B0F0"/>
                </a:solidFill>
              </a:rPr>
              <a:t>pom.xml</a:t>
            </a:r>
            <a:r>
              <a:rPr lang="zh-CN" altLang="en-US" b="1">
                <a:solidFill>
                  <a:srgbClr val="00B0F0"/>
                </a:solidFill>
              </a:rPr>
              <a:t>中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1</a:t>
            </a:r>
            <a:r>
              <a:rPr lang="zh-CN" altLang="en-US" b="1">
                <a:solidFill>
                  <a:schemeClr val="bg1"/>
                </a:solidFill>
              </a:rPr>
              <a:t>、父级项目</a:t>
            </a:r>
            <a:r>
              <a:rPr lang="en-US" altLang="zh-CN" b="1">
                <a:solidFill>
                  <a:schemeClr val="bg1"/>
                </a:solidFill>
              </a:rPr>
              <a:t>app-parent</a:t>
            </a:r>
            <a:r>
              <a:rPr lang="zh-CN" altLang="en-US" b="1">
                <a:solidFill>
                  <a:schemeClr val="bg1"/>
                </a:solidFill>
              </a:rPr>
              <a:t>的</a:t>
            </a:r>
            <a:r>
              <a:rPr lang="en-US" altLang="zh-CN" b="1">
                <a:solidFill>
                  <a:schemeClr val="bg1"/>
                </a:solidFill>
              </a:rPr>
              <a:t>pom.xml</a:t>
            </a:r>
            <a:r>
              <a:rPr lang="zh-CN" altLang="en-US" b="1">
                <a:solidFill>
                  <a:schemeClr val="bg1"/>
                </a:solidFill>
              </a:rPr>
              <a:t>中添加所有依赖，然后子级项目添加对其余</a:t>
            </a:r>
            <a:r>
              <a:rPr lang="en-US" altLang="zh-CN" b="1">
                <a:solidFill>
                  <a:schemeClr val="bg1"/>
                </a:solidFill>
              </a:rPr>
              <a:t>module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的依赖，比如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引用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模块，</a:t>
            </a:r>
            <a:r>
              <a:rPr lang="en-US" altLang="zh-CN" b="1">
                <a:solidFill>
                  <a:schemeClr val="bg1"/>
                </a:solidFill>
              </a:rPr>
              <a:t>app-service</a:t>
            </a:r>
            <a:r>
              <a:rPr lang="zh-CN" altLang="en-US" b="1">
                <a:solidFill>
                  <a:schemeClr val="bg1"/>
                </a:solidFill>
              </a:rPr>
              <a:t>引用</a:t>
            </a:r>
            <a:r>
              <a:rPr lang="en-US" altLang="zh-CN" b="1">
                <a:solidFill>
                  <a:schemeClr val="bg1"/>
                </a:solidFill>
              </a:rPr>
              <a:t>app-dao</a:t>
            </a:r>
            <a:r>
              <a:rPr lang="zh-CN" altLang="en-US" b="1">
                <a:solidFill>
                  <a:schemeClr val="bg1"/>
                </a:solidFill>
              </a:rPr>
              <a:t>模块。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2</a:t>
            </a:r>
            <a:r>
              <a:rPr lang="zh-CN" altLang="en-US" b="1">
                <a:solidFill>
                  <a:schemeClr val="bg1"/>
                </a:solidFill>
              </a:rPr>
              <a:t>、开始</a:t>
            </a:r>
            <a:r>
              <a:rPr lang="en-US" altLang="zh-CN" b="1">
                <a:solidFill>
                  <a:schemeClr val="bg1"/>
                </a:solidFill>
              </a:rPr>
              <a:t>SSM</a:t>
            </a:r>
            <a:r>
              <a:rPr lang="zh-CN" altLang="en-US" b="1">
                <a:solidFill>
                  <a:schemeClr val="bg1"/>
                </a:solidFill>
              </a:rPr>
              <a:t>框架的整合，注意所有的</a:t>
            </a:r>
            <a:r>
              <a:rPr lang="en-US" altLang="zh-CN" b="1">
                <a:solidFill>
                  <a:schemeClr val="bg1"/>
                </a:solidFill>
              </a:rPr>
              <a:t>SSM</a:t>
            </a:r>
            <a:r>
              <a:rPr lang="zh-CN" altLang="en-US" b="1">
                <a:solidFill>
                  <a:schemeClr val="bg1"/>
                </a:solidFill>
              </a:rPr>
              <a:t>整合配置项都是在</a:t>
            </a:r>
            <a:r>
              <a:rPr lang="en-US" altLang="zh-CN" b="1">
                <a:solidFill>
                  <a:schemeClr val="bg1"/>
                </a:solidFill>
              </a:rPr>
              <a:t>app-web</a:t>
            </a:r>
            <a:r>
              <a:rPr lang="zh-CN" altLang="en-US" b="1">
                <a:solidFill>
                  <a:schemeClr val="bg1"/>
                </a:solidFill>
              </a:rPr>
              <a:t>这个子模块下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进行配置的。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3</a:t>
            </a:r>
            <a:r>
              <a:rPr lang="zh-CN" altLang="en-US" b="1">
                <a:solidFill>
                  <a:schemeClr val="bg1"/>
                </a:solidFill>
              </a:rPr>
              <a:t>、在各层写代码，运行项目。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846C5D-A1B4-4004-B6F3-31509A56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149" y="69980"/>
            <a:ext cx="4214283" cy="823809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95549FC-03E4-438F-A02D-5D1BA5A5013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736702" y="481885"/>
            <a:ext cx="1141447" cy="208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B66CCC6-3389-44E6-9862-F39299BA81D7}"/>
              </a:ext>
            </a:extLst>
          </p:cNvPr>
          <p:cNvCxnSpPr>
            <a:cxnSpLocks/>
          </p:cNvCxnSpPr>
          <p:nvPr/>
        </p:nvCxnSpPr>
        <p:spPr>
          <a:xfrm>
            <a:off x="6531429" y="1006692"/>
            <a:ext cx="3453861" cy="1969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C000DE-D550-48C9-897E-4370F6D2E22D}"/>
              </a:ext>
            </a:extLst>
          </p:cNvPr>
          <p:cNvCxnSpPr>
            <a:cxnSpLocks/>
          </p:cNvCxnSpPr>
          <p:nvPr/>
        </p:nvCxnSpPr>
        <p:spPr>
          <a:xfrm>
            <a:off x="6270171" y="1375674"/>
            <a:ext cx="3715119" cy="860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0EEC742-7EE3-46F2-B539-643ED355E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015" y="3525914"/>
            <a:ext cx="1692185" cy="310939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68AA5B-1C18-45B0-9A04-45E016E46E88}"/>
              </a:ext>
            </a:extLst>
          </p:cNvPr>
          <p:cNvCxnSpPr>
            <a:cxnSpLocks/>
          </p:cNvCxnSpPr>
          <p:nvPr/>
        </p:nvCxnSpPr>
        <p:spPr>
          <a:xfrm>
            <a:off x="7592037" y="3611885"/>
            <a:ext cx="2718033" cy="1360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8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59021-5CDF-4606-8C2C-B95B6C4B9F2A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出现的</a:t>
            </a:r>
            <a:r>
              <a:rPr lang="en-US" altLang="zh-CN" b="1">
                <a:solidFill>
                  <a:schemeClr val="bg1"/>
                </a:solidFill>
              </a:rPr>
              <a:t>BUG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r>
              <a:rPr lang="en-US" altLang="zh-CN" b="1">
                <a:solidFill>
                  <a:schemeClr val="bg1"/>
                </a:solidFill>
              </a:rPr>
              <a:t>Element 'project' cannot have character [children], because the type's content type is element-only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pom.xml</a:t>
            </a:r>
            <a:r>
              <a:rPr lang="zh-CN" altLang="en-US" b="1">
                <a:solidFill>
                  <a:schemeClr val="bg1"/>
                </a:solidFill>
              </a:rPr>
              <a:t>中有非法字符，找到删除即可。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部署运行项目：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17204B-B4D7-42A2-9C7C-122A9C82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69" y="964734"/>
            <a:ext cx="3230361" cy="230277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BF1809-C11D-4C6E-AF17-F99A35B0709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805730" y="2116123"/>
            <a:ext cx="846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93D8E12-1BBE-449D-B967-FC9635C5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70" y="1013587"/>
            <a:ext cx="3161829" cy="2253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21FCB3-719C-4184-B80C-DD0ECEF0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7" y="3897103"/>
            <a:ext cx="3080585" cy="1315929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592F6B0-77AD-4DB3-9105-F1E10CDA802E}"/>
              </a:ext>
            </a:extLst>
          </p:cNvPr>
          <p:cNvCxnSpPr>
            <a:stCxn id="7" idx="3"/>
          </p:cNvCxnSpPr>
          <p:nvPr/>
        </p:nvCxnSpPr>
        <p:spPr>
          <a:xfrm flipV="1">
            <a:off x="9814299" y="2116123"/>
            <a:ext cx="2377701" cy="2442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A17659-CD72-4245-B9F7-8888B1797B5A}"/>
              </a:ext>
            </a:extLst>
          </p:cNvPr>
          <p:cNvCxnSpPr>
            <a:endCxn id="8" idx="1"/>
          </p:cNvCxnSpPr>
          <p:nvPr/>
        </p:nvCxnSpPr>
        <p:spPr>
          <a:xfrm>
            <a:off x="0" y="4555067"/>
            <a:ext cx="5784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3D11B04-3828-45FF-B051-275B4AD8B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100" y="3590489"/>
            <a:ext cx="2583494" cy="30977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E649E0F-28D7-4C74-8836-DC3CC1354651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659082" y="4555068"/>
            <a:ext cx="931018" cy="584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5EA0A1-5CBC-4C07-A2AD-2219615138AC}"/>
              </a:ext>
            </a:extLst>
          </p:cNvPr>
          <p:cNvSpPr txBox="1"/>
          <p:nvPr/>
        </p:nvSpPr>
        <p:spPr>
          <a:xfrm>
            <a:off x="7173594" y="4450702"/>
            <a:ext cx="258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记住修改这两项，热部署的关键</a:t>
            </a:r>
          </a:p>
        </p:txBody>
      </p:sp>
    </p:spTree>
    <p:extLst>
      <p:ext uri="{BB962C8B-B14F-4D97-AF65-F5344CB8AC3E}">
        <p14:creationId xmlns:p14="http://schemas.microsoft.com/office/powerpoint/2010/main" val="153937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59021-5CDF-4606-8C2C-B95B6C4B9F2A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>
                <a:solidFill>
                  <a:srgbClr val="00B0F0"/>
                </a:solidFill>
                <a:hlinkClick r:id="rId2"/>
              </a:rPr>
              <a:t>https://my.oschina.net/guoenzhou/blog/395851</a:t>
            </a:r>
            <a:r>
              <a:rPr lang="en-US" altLang="zh-CN" b="1" u="sng">
                <a:solidFill>
                  <a:srgbClr val="00B0F0"/>
                </a:solidFill>
              </a:rPr>
              <a:t>	</a:t>
            </a:r>
            <a:r>
              <a:rPr lang="zh-CN" altLang="en-US" b="1" u="sng">
                <a:solidFill>
                  <a:srgbClr val="00B0F0"/>
                </a:solidFill>
              </a:rPr>
              <a:t>（</a:t>
            </a:r>
            <a:r>
              <a:rPr lang="en-US" altLang="zh-CN" b="1" u="sng">
                <a:solidFill>
                  <a:srgbClr val="00B0F0"/>
                </a:solidFill>
              </a:rPr>
              <a:t>Eclipse</a:t>
            </a:r>
            <a:r>
              <a:rPr lang="zh-CN" altLang="en-US" b="1" u="sng">
                <a:solidFill>
                  <a:srgbClr val="00B0F0"/>
                </a:solidFill>
              </a:rPr>
              <a:t>）</a:t>
            </a:r>
            <a:endParaRPr lang="en-US" altLang="zh-CN" b="1" u="sng">
              <a:solidFill>
                <a:srgbClr val="00B0F0"/>
              </a:solidFill>
            </a:endParaRPr>
          </a:p>
          <a:p>
            <a:pPr algn="ctr"/>
            <a:r>
              <a:rPr lang="en-US" altLang="zh-CN" b="1" u="sng">
                <a:solidFill>
                  <a:srgbClr val="00B0F0"/>
                </a:solidFill>
                <a:hlinkClick r:id="rId3"/>
              </a:rPr>
              <a:t>https://www.cnblogs.com/h--d/p/6001366.html</a:t>
            </a:r>
            <a:r>
              <a:rPr lang="en-US" altLang="zh-CN" b="1" u="sng">
                <a:solidFill>
                  <a:srgbClr val="00B0F0"/>
                </a:solidFill>
              </a:rPr>
              <a:t>	</a:t>
            </a:r>
            <a:r>
              <a:rPr lang="zh-CN" altLang="en-US" b="1" u="sng">
                <a:solidFill>
                  <a:srgbClr val="00B0F0"/>
                </a:solidFill>
              </a:rPr>
              <a:t>（</a:t>
            </a:r>
            <a:r>
              <a:rPr lang="en-US" altLang="zh-CN" b="1" u="sng">
                <a:solidFill>
                  <a:srgbClr val="00B0F0"/>
                </a:solidFill>
              </a:rPr>
              <a:t>Eclipse</a:t>
            </a:r>
            <a:r>
              <a:rPr lang="zh-CN" altLang="en-US" b="1" u="sng">
                <a:solidFill>
                  <a:srgbClr val="00B0F0"/>
                </a:solidFill>
              </a:rPr>
              <a:t>）</a:t>
            </a:r>
            <a:endParaRPr lang="en-US" altLang="zh-CN" b="1" u="sng">
              <a:solidFill>
                <a:srgbClr val="00B0F0"/>
              </a:solidFill>
            </a:endParaRPr>
          </a:p>
          <a:p>
            <a:pPr algn="ctr"/>
            <a:r>
              <a:rPr lang="en-US" altLang="zh-CN" b="1" u="sng">
                <a:solidFill>
                  <a:srgbClr val="00B0F0"/>
                </a:solidFill>
                <a:hlinkClick r:id="rId4"/>
              </a:rPr>
              <a:t>https://blog.csdn.net/u012129558/article/details/78423511</a:t>
            </a:r>
            <a:r>
              <a:rPr lang="en-US" altLang="zh-CN" b="1" u="sng">
                <a:solidFill>
                  <a:srgbClr val="00B0F0"/>
                </a:solidFill>
              </a:rPr>
              <a:t>  </a:t>
            </a:r>
            <a:r>
              <a:rPr lang="zh-CN" altLang="en-US" b="1" u="sng">
                <a:solidFill>
                  <a:srgbClr val="00B0F0"/>
                </a:solidFill>
              </a:rPr>
              <a:t>（</a:t>
            </a:r>
            <a:r>
              <a:rPr lang="en-US" altLang="zh-CN" b="1" u="sng">
                <a:solidFill>
                  <a:srgbClr val="00B0F0"/>
                </a:solidFill>
              </a:rPr>
              <a:t>IDEA</a:t>
            </a:r>
            <a:r>
              <a:rPr lang="zh-CN" altLang="en-US" b="1" u="sng">
                <a:solidFill>
                  <a:srgbClr val="00B0F0"/>
                </a:solidFill>
              </a:rPr>
              <a:t>）</a:t>
            </a:r>
            <a:endParaRPr lang="en-US" altLang="zh-CN" b="1" u="sng">
              <a:solidFill>
                <a:srgbClr val="00B0F0"/>
              </a:solidFill>
            </a:endParaRPr>
          </a:p>
          <a:p>
            <a:pPr algn="ctr"/>
            <a:endParaRPr lang="en-US" altLang="zh-CN" b="1" u="sng">
              <a:solidFill>
                <a:srgbClr val="00B0F0"/>
              </a:solidFill>
            </a:endParaRPr>
          </a:p>
          <a:p>
            <a:pPr algn="ctr"/>
            <a:r>
              <a:rPr lang="en-US" altLang="zh-CN" b="1" u="sng">
                <a:solidFill>
                  <a:srgbClr val="00B0F0"/>
                </a:solidFill>
              </a:rPr>
              <a:t>http://www.leeyom.top/2017/08/01/tech-maven-multi-module-ssm/   </a:t>
            </a:r>
            <a:r>
              <a:rPr lang="zh-CN" altLang="en-US" b="1" u="sng">
                <a:solidFill>
                  <a:srgbClr val="00B0F0"/>
                </a:solidFill>
              </a:rPr>
              <a:t>（</a:t>
            </a:r>
            <a:r>
              <a:rPr lang="en-US" altLang="zh-CN" b="1" u="sng">
                <a:solidFill>
                  <a:srgbClr val="00B0F0"/>
                </a:solidFill>
              </a:rPr>
              <a:t>IDEA</a:t>
            </a:r>
            <a:r>
              <a:rPr lang="zh-CN" altLang="en-US" b="1" u="sng">
                <a:solidFill>
                  <a:srgbClr val="00B0F0"/>
                </a:solidFill>
              </a:rPr>
              <a:t>的基于</a:t>
            </a:r>
            <a:r>
              <a:rPr lang="en-US" altLang="zh-CN" b="1" u="sng">
                <a:solidFill>
                  <a:srgbClr val="00B0F0"/>
                </a:solidFill>
              </a:rPr>
              <a:t>Maven</a:t>
            </a:r>
            <a:r>
              <a:rPr lang="zh-CN" altLang="en-US" b="1" u="sng">
                <a:solidFill>
                  <a:srgbClr val="00B0F0"/>
                </a:solidFill>
              </a:rPr>
              <a:t>分模块的</a:t>
            </a:r>
            <a:r>
              <a:rPr lang="en-US" altLang="zh-CN" b="1" u="sng">
                <a:solidFill>
                  <a:srgbClr val="00B0F0"/>
                </a:solidFill>
              </a:rPr>
              <a:t>SSM</a:t>
            </a:r>
            <a:r>
              <a:rPr lang="zh-CN" altLang="en-US" b="1" u="sng">
                <a:solidFill>
                  <a:srgbClr val="00B0F0"/>
                </a:solidFill>
              </a:rPr>
              <a:t>项目）</a:t>
            </a:r>
          </a:p>
        </p:txBody>
      </p:sp>
    </p:spTree>
    <p:extLst>
      <p:ext uri="{BB962C8B-B14F-4D97-AF65-F5344CB8AC3E}">
        <p14:creationId xmlns:p14="http://schemas.microsoft.com/office/powerpoint/2010/main" val="398787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193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迪 张</dc:creator>
  <cp:lastModifiedBy>迪 张</cp:lastModifiedBy>
  <cp:revision>68</cp:revision>
  <dcterms:created xsi:type="dcterms:W3CDTF">2018-12-30T07:30:23Z</dcterms:created>
  <dcterms:modified xsi:type="dcterms:W3CDTF">2019-01-01T10:48:32Z</dcterms:modified>
</cp:coreProperties>
</file>