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24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pos="40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E2D3"/>
    <a:srgbClr val="005700"/>
    <a:srgbClr val="9DD3A8"/>
    <a:srgbClr val="CEF0E4"/>
    <a:srgbClr val="FAC853"/>
    <a:srgbClr val="EBFFD0"/>
    <a:srgbClr val="D5EDF4"/>
    <a:srgbClr val="FCE38A"/>
    <a:srgbClr val="F38181"/>
    <a:srgbClr val="BA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 autoAdjust="0"/>
    <p:restoredTop sz="92945" autoAdjust="0"/>
  </p:normalViewPr>
  <p:slideViewPr>
    <p:cSldViewPr snapToGrid="0">
      <p:cViewPr>
        <p:scale>
          <a:sx n="180" d="100"/>
          <a:sy n="180" d="100"/>
        </p:scale>
        <p:origin x="-1416" y="-544"/>
      </p:cViewPr>
      <p:guideLst>
        <p:guide pos="824"/>
        <p:guide orient="horz" pos="1706"/>
        <p:guide pos="4021"/>
      </p:guideLst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0AA5A-9A2F-3244-BFD3-6848E76556BD}" type="datetimeFigureOut">
              <a:rPr lang="en-CN" smtClean="0"/>
              <a:t>11/29/22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316F8-808A-674C-8AE3-B2007FC2319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298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316F8-808A-674C-8AE3-B2007FC23198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089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316F8-808A-674C-8AE3-B2007FC23198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766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2F06F-7A1B-4473-A16D-7BB7549A0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AECC26-8AD4-45AD-B6C8-C5C334AA1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61F43-85D3-4882-8ABC-2D01927A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055-5453-47DE-B950-83FDD2AC84E8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992A4-F4E6-488F-BFCD-186F8263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17757-5AD9-4338-9313-C3EEDA1B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C23-5F9A-4BF5-AF50-48022649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3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12EB2-FEFF-46E0-948B-2E689BBD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6CD613-0FF8-4BC3-8140-A4CE9419E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F3EA3-C7DC-4A73-8180-1E755EBC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055-5453-47DE-B950-83FDD2AC84E8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B161F-0611-4CF5-B439-1A766540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8CC5D-3259-4B36-9BE2-65EF3A02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C23-5F9A-4BF5-AF50-48022649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72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403585-19DF-43C7-8441-237D42CE6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9FDC3-3004-41FD-ACC3-1F2B02B77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75A7E-FDAC-40AE-8E6C-4EC3A4CA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055-5453-47DE-B950-83FDD2AC84E8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10890-0BE1-4F39-9671-70882D83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09F6D-940E-49B9-9FC9-5F913860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C23-5F9A-4BF5-AF50-48022649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1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7966C-C6F1-4DFA-870F-1CD10C8F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2E2F8-7741-415C-8971-917185AA6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5CDA8-AF13-4DE7-94DC-7139161B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055-5453-47DE-B950-83FDD2AC84E8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5EA15-3946-4B47-A746-BEBE7A1B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60AC4-66EE-44C5-95E9-736199B9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C23-5F9A-4BF5-AF50-48022649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9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66B2C-F43C-4956-92BE-EDC9F4DE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FE1959-5C4C-406B-8217-E9001C001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0369C-DA53-4076-8FA3-A6F05C54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055-5453-47DE-B950-83FDD2AC84E8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F53E8-2036-4DE8-BB2D-1CDC7C9C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F1FC5-8ACC-4A89-BF28-81CB829B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C23-5F9A-4BF5-AF50-48022649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11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C5C48-66E3-44E1-955B-2D755621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3885B-9C3E-4586-A161-B4BF89CA0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267ECF-7216-451D-B6D1-FB42F699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5C9C5A-0517-48C2-A56A-D93E25D5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055-5453-47DE-B950-83FDD2AC84E8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CA6832-2B0A-42A6-AEDC-910A24FF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F2AE3-BC71-428E-9B5A-B7163BE2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C23-5F9A-4BF5-AF50-48022649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07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52D8F-FA07-44E1-807A-33E3D57F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8301F0-856F-4607-804B-B31470751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73642-D613-4400-B7A5-2DE7D1432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69A178-743B-47F2-908B-51B60F0C8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3A507B-E941-42D2-A8E3-AD5AD39EC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C4261B-82EB-4D51-90F4-841E4EC4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055-5453-47DE-B950-83FDD2AC84E8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19BA5D-BA7E-4B05-BC3F-54A3236A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A3F05D-B157-4F53-8209-AF12C813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C23-5F9A-4BF5-AF50-48022649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1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1189C-5B55-4E14-B322-E2C09F23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9C162A-4B2C-465D-94D8-BC96BD2D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055-5453-47DE-B950-83FDD2AC84E8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8B1E3E-2DC1-46F3-9262-A9EA7F60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18E89D-DC26-4F39-99E7-7F467BA0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C23-5F9A-4BF5-AF50-48022649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2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F509DA-2722-4E43-83B1-72115EA8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055-5453-47DE-B950-83FDD2AC84E8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41DB51-E8DE-407B-B70D-4833EA2A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6D4809-E86F-4647-8BB0-4316756C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C23-5F9A-4BF5-AF50-48022649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0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E568F-7A02-40AA-8837-83B3E90B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56388-639E-4938-9723-EE94822A3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6B0816-62CF-4850-9863-8223A6714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C8BEDF-1858-4C98-9DE1-BD2A3AFB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055-5453-47DE-B950-83FDD2AC84E8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7C526-542A-4FA2-8A25-25D59375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6D4D0-A4D3-4326-AAD4-55F68092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C23-5F9A-4BF5-AF50-48022649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25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FEF5E-E611-49ED-A5F5-FC93E943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791C75-5B1E-4872-ACB1-B918CE240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3F68EF-962F-4BBF-98C7-C072C357C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08762-3A2D-42AA-812B-DEE34BC2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055-5453-47DE-B950-83FDD2AC84E8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356E8A-D122-4451-B76E-6602CFD9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B15980-0943-43A3-878B-9C96A84C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C23-5F9A-4BF5-AF50-48022649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83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2EA9D1-18B2-42B3-906E-03E97FB2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C2F8C-D5B8-4E79-80D2-A4A675040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C90BD-6920-4A70-910A-07F3079DB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E5055-5453-47DE-B950-83FDD2AC84E8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A22A7-BF7A-4005-8D7A-AC2E838ED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64167-D6B7-4C16-A7E2-A339C2A86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D5C23-5F9A-4BF5-AF50-48022649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6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直接箭头连接符 57">
            <a:extLst>
              <a:ext uri="{FF2B5EF4-FFF2-40B4-BE49-F238E27FC236}">
                <a16:creationId xmlns:a16="http://schemas.microsoft.com/office/drawing/2014/main" id="{75E240A8-09A1-AC4B-A191-EF7F27194FEB}"/>
              </a:ext>
            </a:extLst>
          </p:cNvPr>
          <p:cNvCxnSpPr>
            <a:cxnSpLocks/>
          </p:cNvCxnSpPr>
          <p:nvPr/>
        </p:nvCxnSpPr>
        <p:spPr>
          <a:xfrm flipV="1">
            <a:off x="1312820" y="1869797"/>
            <a:ext cx="1" cy="212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右大括号 99">
            <a:extLst>
              <a:ext uri="{FF2B5EF4-FFF2-40B4-BE49-F238E27FC236}">
                <a16:creationId xmlns:a16="http://schemas.microsoft.com/office/drawing/2014/main" id="{00A90286-BBE0-452C-AA5A-3D53004938ED}"/>
              </a:ext>
            </a:extLst>
          </p:cNvPr>
          <p:cNvSpPr/>
          <p:nvPr/>
        </p:nvSpPr>
        <p:spPr>
          <a:xfrm rot="5400000">
            <a:off x="1199528" y="2203608"/>
            <a:ext cx="226584" cy="1186302"/>
          </a:xfrm>
          <a:prstGeom prst="rightBrace">
            <a:avLst>
              <a:gd name="adj1" fmla="val 8333"/>
              <a:gd name="adj2" fmla="val 505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60">
            <a:extLst>
              <a:ext uri="{FF2B5EF4-FFF2-40B4-BE49-F238E27FC236}">
                <a16:creationId xmlns:a16="http://schemas.microsoft.com/office/drawing/2014/main" id="{9DA257D4-471C-6447-8A3B-18FFEBD47A74}"/>
              </a:ext>
            </a:extLst>
          </p:cNvPr>
          <p:cNvSpPr/>
          <p:nvPr/>
        </p:nvSpPr>
        <p:spPr>
          <a:xfrm flipV="1">
            <a:off x="326071" y="2061949"/>
            <a:ext cx="1950816" cy="621515"/>
          </a:xfrm>
          <a:prstGeom prst="roundRect">
            <a:avLst/>
          </a:prstGeom>
          <a:solidFill>
            <a:srgbClr val="FCE38A"/>
          </a:solidFill>
          <a:ln w="25400">
            <a:solidFill>
              <a:srgbClr val="FAC853"/>
            </a:solidFill>
            <a:prstDash val="dash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Avenir Book" panose="02000503020000020003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89E9A1A-39F9-694D-A593-BD4CA2BD2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927" y="2190823"/>
            <a:ext cx="698400" cy="3492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1134000" lon="19818000" rev="21540000"/>
            </a:camera>
            <a:lightRig rig="threePt" dir="t"/>
          </a:scene3d>
        </p:spPr>
      </p:pic>
      <p:sp>
        <p:nvSpPr>
          <p:cNvPr id="210" name="矩形 209">
            <a:extLst>
              <a:ext uri="{FF2B5EF4-FFF2-40B4-BE49-F238E27FC236}">
                <a16:creationId xmlns:a16="http://schemas.microsoft.com/office/drawing/2014/main" id="{EFB1003D-0632-447B-BE11-B74CE2120E5E}"/>
              </a:ext>
            </a:extLst>
          </p:cNvPr>
          <p:cNvSpPr/>
          <p:nvPr/>
        </p:nvSpPr>
        <p:spPr>
          <a:xfrm>
            <a:off x="7217873" y="2089057"/>
            <a:ext cx="2037600" cy="2316422"/>
          </a:xfrm>
          <a:prstGeom prst="roundRect">
            <a:avLst>
              <a:gd name="adj" fmla="val 4379"/>
            </a:avLst>
          </a:prstGeom>
          <a:solidFill>
            <a:srgbClr val="D5EDF4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ea typeface="STSong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10A7EF8C-B5CA-4B73-A39E-62D896E7D65D}"/>
              </a:ext>
            </a:extLst>
          </p:cNvPr>
          <p:cNvSpPr/>
          <p:nvPr/>
        </p:nvSpPr>
        <p:spPr>
          <a:xfrm>
            <a:off x="7494482" y="2608151"/>
            <a:ext cx="1638000" cy="1609285"/>
          </a:xfrm>
          <a:prstGeom prst="roundRect">
            <a:avLst>
              <a:gd name="adj" fmla="val 4402"/>
            </a:avLst>
          </a:prstGeom>
          <a:solidFill>
            <a:srgbClr val="B4E8F4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ea typeface="STSong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DC8B9A8B-D4B0-4929-B740-5830342D824A}"/>
              </a:ext>
            </a:extLst>
          </p:cNvPr>
          <p:cNvSpPr txBox="1"/>
          <p:nvPr/>
        </p:nvSpPr>
        <p:spPr>
          <a:xfrm>
            <a:off x="7408093" y="2592826"/>
            <a:ext cx="1232061" cy="28944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Avenir Book" panose="02000503020000020003" pitchFamily="2" charset="0"/>
                <a:ea typeface="STSong" charset="-122"/>
              </a:rPr>
              <a:t>Image Decoder</a:t>
            </a:r>
          </a:p>
        </p:txBody>
      </p:sp>
      <p:sp>
        <p:nvSpPr>
          <p:cNvPr id="164" name="圆角矩形 97">
            <a:extLst>
              <a:ext uri="{FF2B5EF4-FFF2-40B4-BE49-F238E27FC236}">
                <a16:creationId xmlns:a16="http://schemas.microsoft.com/office/drawing/2014/main" id="{C39F67AD-849D-4555-A5EA-670CDC2C4915}"/>
              </a:ext>
            </a:extLst>
          </p:cNvPr>
          <p:cNvSpPr/>
          <p:nvPr/>
        </p:nvSpPr>
        <p:spPr>
          <a:xfrm>
            <a:off x="8100376" y="3798674"/>
            <a:ext cx="900000" cy="2394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DeConv1</a:t>
            </a:r>
            <a:endParaRPr kumimoji="1" lang="zh-CN" altLang="en-US" sz="1200" dirty="0">
              <a:solidFill>
                <a:schemeClr val="tx1"/>
              </a:solidFill>
              <a:latin typeface="Avenir Book" panose="02000503020000020003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66" name="圆角矩形 97">
            <a:extLst>
              <a:ext uri="{FF2B5EF4-FFF2-40B4-BE49-F238E27FC236}">
                <a16:creationId xmlns:a16="http://schemas.microsoft.com/office/drawing/2014/main" id="{8281DF08-6428-4318-BAA4-626AFB035F14}"/>
              </a:ext>
            </a:extLst>
          </p:cNvPr>
          <p:cNvSpPr/>
          <p:nvPr/>
        </p:nvSpPr>
        <p:spPr>
          <a:xfrm>
            <a:off x="8100376" y="3383996"/>
            <a:ext cx="900000" cy="2394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DeConv2</a:t>
            </a:r>
            <a:endParaRPr kumimoji="1" lang="zh-CN" altLang="en-US" sz="1200" dirty="0">
              <a:solidFill>
                <a:schemeClr val="tx1"/>
              </a:solidFill>
              <a:latin typeface="Avenir Book" panose="02000503020000020003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68" name="圆角矩形 97">
            <a:extLst>
              <a:ext uri="{FF2B5EF4-FFF2-40B4-BE49-F238E27FC236}">
                <a16:creationId xmlns:a16="http://schemas.microsoft.com/office/drawing/2014/main" id="{E820A89C-A12B-41AE-A9C8-B6709A571887}"/>
              </a:ext>
            </a:extLst>
          </p:cNvPr>
          <p:cNvSpPr/>
          <p:nvPr/>
        </p:nvSpPr>
        <p:spPr>
          <a:xfrm>
            <a:off x="8100376" y="2921239"/>
            <a:ext cx="900000" cy="2394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DeConvK</a:t>
            </a:r>
            <a:endParaRPr kumimoji="1" lang="zh-CN" altLang="en-US" sz="1200" dirty="0">
              <a:solidFill>
                <a:schemeClr val="tx1"/>
              </a:solidFill>
              <a:latin typeface="Avenir Book" panose="02000503020000020003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29390A99-05A1-46B3-94FA-47A6CCE2F141}"/>
              </a:ext>
            </a:extLst>
          </p:cNvPr>
          <p:cNvCxnSpPr>
            <a:cxnSpLocks/>
          </p:cNvCxnSpPr>
          <p:nvPr/>
        </p:nvCxnSpPr>
        <p:spPr>
          <a:xfrm flipH="1" flipV="1">
            <a:off x="8549000" y="4047590"/>
            <a:ext cx="2753" cy="46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本框 189">
            <a:extLst>
              <a:ext uri="{FF2B5EF4-FFF2-40B4-BE49-F238E27FC236}">
                <a16:creationId xmlns:a16="http://schemas.microsoft.com/office/drawing/2014/main" id="{4FF98E74-9056-4BCA-9C93-9C88A3701B84}"/>
              </a:ext>
            </a:extLst>
          </p:cNvPr>
          <p:cNvSpPr txBox="1"/>
          <p:nvPr/>
        </p:nvSpPr>
        <p:spPr>
          <a:xfrm rot="5400000">
            <a:off x="8365024" y="3105134"/>
            <a:ext cx="37070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…</a:t>
            </a:r>
            <a:endParaRPr lang="zh-CN" altLang="en-US" sz="1600" b="1" dirty="0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BE45083A-62F6-4690-8165-E496937E86AA}"/>
              </a:ext>
            </a:extLst>
          </p:cNvPr>
          <p:cNvCxnSpPr>
            <a:cxnSpLocks/>
          </p:cNvCxnSpPr>
          <p:nvPr/>
        </p:nvCxnSpPr>
        <p:spPr>
          <a:xfrm flipH="1" flipV="1">
            <a:off x="8550376" y="3623475"/>
            <a:ext cx="0" cy="175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E5A05B36-7BC5-4475-A1B4-B8B9076248E5}"/>
              </a:ext>
            </a:extLst>
          </p:cNvPr>
          <p:cNvCxnSpPr>
            <a:cxnSpLocks/>
          </p:cNvCxnSpPr>
          <p:nvPr/>
        </p:nvCxnSpPr>
        <p:spPr>
          <a:xfrm flipV="1">
            <a:off x="8550376" y="2453071"/>
            <a:ext cx="1" cy="46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E3BA0B2-A4CD-40BC-B39E-B680816505A6}"/>
              </a:ext>
            </a:extLst>
          </p:cNvPr>
          <p:cNvSpPr txBox="1"/>
          <p:nvPr/>
        </p:nvSpPr>
        <p:spPr>
          <a:xfrm>
            <a:off x="7321417" y="4444732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</a:rPr>
              <a:t>Identity </a:t>
            </a:r>
          </a:p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</a:rPr>
              <a:t>Information</a:t>
            </a: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AB1799E4-9CA7-4AA2-9290-9AD9FD632642}"/>
              </a:ext>
            </a:extLst>
          </p:cNvPr>
          <p:cNvSpPr txBox="1"/>
          <p:nvPr/>
        </p:nvSpPr>
        <p:spPr>
          <a:xfrm>
            <a:off x="8023512" y="4444732"/>
            <a:ext cx="105372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</a:rPr>
              <a:t>Motion Information</a:t>
            </a:r>
          </a:p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</a:rPr>
              <a:t>at </a:t>
            </a:r>
            <a:r>
              <a:rPr kumimoji="1" lang="el-GR" sz="1000" dirty="0">
                <a:latin typeface="Baskerville" panose="02020502070401020303" pitchFamily="18" charset="0"/>
                <a:ea typeface="Baskerville" panose="02020502070401020303" pitchFamily="18" charset="0"/>
                <a:cs typeface="Apple Chancery" panose="03020702040506060504" pitchFamily="66" charset="-79"/>
              </a:rPr>
              <a:t>τ</a:t>
            </a:r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</a:rPr>
              <a:t> time        </a:t>
            </a: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DAF850E7-6D22-436D-B94A-EF761DAA6CC8}"/>
              </a:ext>
            </a:extLst>
          </p:cNvPr>
          <p:cNvSpPr txBox="1"/>
          <p:nvPr/>
        </p:nvSpPr>
        <p:spPr>
          <a:xfrm>
            <a:off x="8049278" y="2253455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latin typeface="Avenir Light" panose="020B0402020203020204" pitchFamily="34" charset="77"/>
                <a:ea typeface="Baskerville" panose="02020502070401020303" pitchFamily="18" charset="0"/>
                <a:cs typeface="Angsana New" panose="02020603050405020304" pitchFamily="18" charset="-34"/>
              </a:rPr>
              <a:t>Image at </a:t>
            </a:r>
            <a:r>
              <a:rPr kumimoji="1" lang="el-GR" sz="1000" dirty="0">
                <a:latin typeface="Baskerville" panose="02020502070401020303" pitchFamily="18" charset="0"/>
                <a:ea typeface="Baskerville" panose="02020502070401020303" pitchFamily="18" charset="0"/>
                <a:cs typeface="Apple Chancery" panose="03020702040506060504" pitchFamily="66" charset="-79"/>
              </a:rPr>
              <a:t>τ</a:t>
            </a:r>
            <a:r>
              <a:rPr kumimoji="1" lang="en-US" altLang="zh-CN" sz="1150" dirty="0">
                <a:latin typeface="Apple Chancery" panose="03020702040506060504" pitchFamily="66" charset="-79"/>
                <a:ea typeface="Baskerville" panose="02020502070401020303" pitchFamily="18" charset="0"/>
                <a:cs typeface="Apple Chancery" panose="03020702040506060504" pitchFamily="66" charset="-79"/>
              </a:rPr>
              <a:t> </a:t>
            </a:r>
            <a:r>
              <a:rPr kumimoji="1" lang="en-US" altLang="zh-CN" sz="900" dirty="0">
                <a:latin typeface="Avenir Light" panose="020B0402020203020204" pitchFamily="34" charset="77"/>
                <a:ea typeface="Baskerville" panose="02020502070401020303" pitchFamily="18" charset="0"/>
                <a:cs typeface="Angsana New" panose="02020603050405020304" pitchFamily="18" charset="-34"/>
              </a:rPr>
              <a:t>time</a:t>
            </a: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3A3250A6-29A4-4D0E-AA1C-7B61A1B65136}"/>
              </a:ext>
            </a:extLst>
          </p:cNvPr>
          <p:cNvSpPr txBox="1"/>
          <p:nvPr/>
        </p:nvSpPr>
        <p:spPr>
          <a:xfrm>
            <a:off x="7171944" y="2096166"/>
            <a:ext cx="123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Avenir Book" panose="02000503020000020003" pitchFamily="2" charset="0"/>
                <a:ea typeface="STSong" charset="-122"/>
              </a:rPr>
              <a:t>Video</a:t>
            </a:r>
            <a:r>
              <a:rPr kumimoji="1" lang="en-US" altLang="zh-CN" sz="1100" b="1" dirty="0">
                <a:latin typeface="Avenir Book" panose="02000503020000020003" pitchFamily="2" charset="0"/>
                <a:ea typeface="STSong" charset="-122"/>
                <a:cs typeface="STSong" charset="-122"/>
              </a:rPr>
              <a:t> Decoder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B424B7-0078-4000-920C-A5B6A734174B}"/>
              </a:ext>
            </a:extLst>
          </p:cNvPr>
          <p:cNvSpPr txBox="1"/>
          <p:nvPr/>
        </p:nvSpPr>
        <p:spPr>
          <a:xfrm>
            <a:off x="7181343" y="3289683"/>
            <a:ext cx="343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  <a:cs typeface="Angsana New" panose="02020603050405020304" pitchFamily="18" charset="-34"/>
              </a:rPr>
              <a:t>T×</a:t>
            </a:r>
            <a:endParaRPr kumimoji="1" lang="zh-CN" altLang="en-US" sz="1000" dirty="0">
              <a:latin typeface="Avenir Light" panose="020B0402020203020204" pitchFamily="34" charset="77"/>
              <a:cs typeface="Angsana New" panose="02020603050405020304" pitchFamily="18" charset="-34"/>
            </a:endParaRPr>
          </a:p>
        </p:txBody>
      </p:sp>
      <p:cxnSp>
        <p:nvCxnSpPr>
          <p:cNvPr id="84" name="直线箭头连接符 120">
            <a:extLst>
              <a:ext uri="{FF2B5EF4-FFF2-40B4-BE49-F238E27FC236}">
                <a16:creationId xmlns:a16="http://schemas.microsoft.com/office/drawing/2014/main" id="{C25BA26D-EA82-44A3-A9C2-CECEB884E4C5}"/>
              </a:ext>
            </a:extLst>
          </p:cNvPr>
          <p:cNvCxnSpPr>
            <a:cxnSpLocks/>
          </p:cNvCxnSpPr>
          <p:nvPr/>
        </p:nvCxnSpPr>
        <p:spPr>
          <a:xfrm flipV="1">
            <a:off x="8547646" y="1869797"/>
            <a:ext cx="0" cy="4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9BF29490-A564-4FBF-9BEF-07E4D414641C}"/>
              </a:ext>
            </a:extLst>
          </p:cNvPr>
          <p:cNvSpPr txBox="1"/>
          <p:nvPr/>
        </p:nvSpPr>
        <p:spPr>
          <a:xfrm>
            <a:off x="8082140" y="1659669"/>
            <a:ext cx="936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</a:rPr>
              <a:t>Video frames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65CEB5-17C7-EC41-BADF-9AAC566AE8C6}"/>
              </a:ext>
            </a:extLst>
          </p:cNvPr>
          <p:cNvCxnSpPr>
            <a:endCxn id="164" idx="1"/>
          </p:cNvCxnSpPr>
          <p:nvPr/>
        </p:nvCxnSpPr>
        <p:spPr>
          <a:xfrm>
            <a:off x="7763402" y="3917568"/>
            <a:ext cx="336974" cy="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209">
            <a:extLst>
              <a:ext uri="{FF2B5EF4-FFF2-40B4-BE49-F238E27FC236}">
                <a16:creationId xmlns:a16="http://schemas.microsoft.com/office/drawing/2014/main" id="{503AF141-3571-4130-A41E-6A5F804CA85F}"/>
              </a:ext>
            </a:extLst>
          </p:cNvPr>
          <p:cNvSpPr/>
          <p:nvPr/>
        </p:nvSpPr>
        <p:spPr>
          <a:xfrm>
            <a:off x="5689671" y="2089057"/>
            <a:ext cx="1451667" cy="2316422"/>
          </a:xfrm>
          <a:prstGeom prst="roundRect">
            <a:avLst>
              <a:gd name="adj" fmla="val 6503"/>
            </a:avLst>
          </a:prstGeom>
          <a:solidFill>
            <a:srgbClr val="EBFFD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ea typeface="STSong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FB28DD5-DE2B-432C-9586-0E8C2C39D733}"/>
              </a:ext>
            </a:extLst>
          </p:cNvPr>
          <p:cNvSpPr txBox="1"/>
          <p:nvPr/>
        </p:nvSpPr>
        <p:spPr>
          <a:xfrm>
            <a:off x="5698428" y="1651974"/>
            <a:ext cx="1543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</a:rPr>
              <a:t>Motion Information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61E1C1-A3DC-445E-AE14-A5805ABBBA04}"/>
              </a:ext>
            </a:extLst>
          </p:cNvPr>
          <p:cNvSpPr txBox="1"/>
          <p:nvPr/>
        </p:nvSpPr>
        <p:spPr>
          <a:xfrm>
            <a:off x="5701654" y="4492217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</a:rPr>
              <a:t>Linguistic information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843B2E-59D7-48D1-B29D-E4C12D2BA84D}"/>
              </a:ext>
            </a:extLst>
          </p:cNvPr>
          <p:cNvSpPr txBox="1"/>
          <p:nvPr/>
        </p:nvSpPr>
        <p:spPr>
          <a:xfrm>
            <a:off x="5655028" y="3378493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  <a:cs typeface="Angsana New" panose="02020603050405020304" pitchFamily="18" charset="-34"/>
              </a:rPr>
              <a:t>N×</a:t>
            </a:r>
            <a:endParaRPr kumimoji="1" lang="zh-CN" altLang="en-US" sz="1000" dirty="0">
              <a:latin typeface="Avenir Light" panose="020B0402020203020204" pitchFamily="34" charset="77"/>
              <a:cs typeface="Angsana New" panose="02020603050405020304" pitchFamily="18" charset="-3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758DD7-082E-47D9-B215-12649A6D6E56}"/>
              </a:ext>
            </a:extLst>
          </p:cNvPr>
          <p:cNvSpPr>
            <a:spLocks/>
          </p:cNvSpPr>
          <p:nvPr/>
        </p:nvSpPr>
        <p:spPr>
          <a:xfrm>
            <a:off x="3635504" y="2089057"/>
            <a:ext cx="1939113" cy="2316422"/>
          </a:xfrm>
          <a:prstGeom prst="roundRect">
            <a:avLst>
              <a:gd name="adj" fmla="val 4837"/>
            </a:avLst>
          </a:prstGeom>
          <a:solidFill>
            <a:srgbClr val="96E2D3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ea typeface="STSong" charset="-122"/>
              </a:rPr>
              <a:t>        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4238F6-AE39-4CE4-B236-6775C9D567E1}"/>
              </a:ext>
            </a:extLst>
          </p:cNvPr>
          <p:cNvSpPr txBox="1"/>
          <p:nvPr/>
        </p:nvSpPr>
        <p:spPr>
          <a:xfrm>
            <a:off x="3663525" y="365220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venir Light" panose="020B0402020203020204" pitchFamily="34" charset="77"/>
                <a:ea typeface="Baskerville" panose="02020502070401020303" pitchFamily="18" charset="0"/>
              </a:rPr>
              <a:t>Positional</a:t>
            </a:r>
          </a:p>
          <a:p>
            <a:pPr algn="ctr"/>
            <a:r>
              <a:rPr lang="en-US" altLang="zh-CN" sz="900" dirty="0">
                <a:latin typeface="Avenir Light" panose="020B0402020203020204" pitchFamily="34" charset="77"/>
                <a:ea typeface="Baskerville" panose="02020502070401020303" pitchFamily="18" charset="0"/>
              </a:rPr>
              <a:t>Encoding</a:t>
            </a:r>
            <a:endParaRPr lang="zh-CN" altLang="en-US" sz="900" dirty="0">
              <a:latin typeface="Avenir Light" panose="020B0402020203020204" pitchFamily="34" charset="77"/>
            </a:endParaRP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592B3FDA-1CC2-4A93-904F-8249F86C9C8C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4249618" y="2938409"/>
            <a:ext cx="0" cy="106944"/>
          </a:xfrm>
          <a:prstGeom prst="straightConnector1">
            <a:avLst/>
          </a:prstGeom>
          <a:ln w="19050">
            <a:solidFill>
              <a:srgbClr val="005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832453A-DC8B-4B3E-B51F-9D4177A49291}"/>
              </a:ext>
            </a:extLst>
          </p:cNvPr>
          <p:cNvSpPr txBox="1"/>
          <p:nvPr/>
        </p:nvSpPr>
        <p:spPr>
          <a:xfrm>
            <a:off x="591020" y="4086229"/>
            <a:ext cx="1443600" cy="36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5700"/>
                </a:solidFill>
                <a:effectLst/>
                <a:uLnTx/>
                <a:uFillTx/>
                <a:latin typeface="Angsana New" panose="02020603050405020304" pitchFamily="18" charset="-34"/>
                <a:ea typeface="Apple Symbols" panose="02000000000000000000" pitchFamily="2" charset="-79"/>
                <a:cs typeface="Angsana New" panose="02020603050405020304" pitchFamily="18" charset="-34"/>
              </a:rPr>
              <a:t>b i n | w h i t e | …</a:t>
            </a:r>
            <a:endParaRPr lang="zh-CN" altLang="en-US" b="1" dirty="0">
              <a:solidFill>
                <a:srgbClr val="005700"/>
              </a:solidFill>
              <a:latin typeface="Angsana New" panose="02020603050405020304" pitchFamily="18" charset="-34"/>
              <a:ea typeface="Apple Symbols" panose="02000000000000000000" pitchFamily="2" charset="-79"/>
              <a:cs typeface="Angsana New" panose="02020603050405020304" pitchFamily="18" charset="-34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E577B9F-6728-419F-8B48-BDEACDF04850}"/>
              </a:ext>
            </a:extLst>
          </p:cNvPr>
          <p:cNvSpPr txBox="1"/>
          <p:nvPr/>
        </p:nvSpPr>
        <p:spPr>
          <a:xfrm>
            <a:off x="874239" y="449221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  <a:cs typeface="Angsana New" panose="02020603050405020304" pitchFamily="18" charset="-34"/>
              </a:rPr>
              <a:t>Text Tokens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5C5941A-D69B-4514-89C6-39C7B5E08FFC}"/>
              </a:ext>
            </a:extLst>
          </p:cNvPr>
          <p:cNvSpPr/>
          <p:nvPr/>
        </p:nvSpPr>
        <p:spPr>
          <a:xfrm>
            <a:off x="610005" y="4151068"/>
            <a:ext cx="1483200" cy="248400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C0D4D9-5715-4C6B-9538-C39F6293199A}"/>
              </a:ext>
            </a:extLst>
          </p:cNvPr>
          <p:cNvSpPr/>
          <p:nvPr/>
        </p:nvSpPr>
        <p:spPr>
          <a:xfrm>
            <a:off x="571220" y="3741374"/>
            <a:ext cx="1483200" cy="248400"/>
          </a:xfrm>
          <a:prstGeom prst="roundRect">
            <a:avLst/>
          </a:prstGeom>
          <a:solidFill>
            <a:srgbClr val="96E2D3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Text Encoder</a:t>
            </a:r>
            <a:endParaRPr kumimoji="1" lang="zh-CN" altLang="en-US" sz="1200" dirty="0">
              <a:solidFill>
                <a:schemeClr val="tx1"/>
              </a:solidFill>
              <a:latin typeface="Avenir Book" panose="02000503020000020003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C942F8B-C0DD-47A2-9BF7-C3CD6111202D}"/>
              </a:ext>
            </a:extLst>
          </p:cNvPr>
          <p:cNvCxnSpPr>
            <a:cxnSpLocks/>
          </p:cNvCxnSpPr>
          <p:nvPr/>
        </p:nvCxnSpPr>
        <p:spPr>
          <a:xfrm flipV="1">
            <a:off x="1312820" y="3578722"/>
            <a:ext cx="0" cy="1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68EC50D-2169-4BD6-9DC6-111553635794}"/>
              </a:ext>
            </a:extLst>
          </p:cNvPr>
          <p:cNvSpPr/>
          <p:nvPr/>
        </p:nvSpPr>
        <p:spPr>
          <a:xfrm>
            <a:off x="571220" y="3326892"/>
            <a:ext cx="1483200" cy="248400"/>
          </a:xfrm>
          <a:prstGeom prst="roundRect">
            <a:avLst/>
          </a:prstGeom>
          <a:solidFill>
            <a:srgbClr val="EBFFD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Motion Decoder</a:t>
            </a:r>
            <a:endParaRPr kumimoji="1" lang="zh-CN" altLang="en-US" sz="1200" dirty="0">
              <a:solidFill>
                <a:schemeClr val="tx1"/>
              </a:solidFill>
              <a:latin typeface="Avenir Book" panose="02000503020000020003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59F609C-F94F-46C4-83CC-97E31299DA0D}"/>
              </a:ext>
            </a:extLst>
          </p:cNvPr>
          <p:cNvCxnSpPr>
            <a:cxnSpLocks/>
          </p:cNvCxnSpPr>
          <p:nvPr/>
        </p:nvCxnSpPr>
        <p:spPr>
          <a:xfrm flipV="1">
            <a:off x="1312820" y="3170833"/>
            <a:ext cx="1" cy="1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E594356A-08CD-47FE-B6C5-F12650C22C34}"/>
              </a:ext>
            </a:extLst>
          </p:cNvPr>
          <p:cNvSpPr/>
          <p:nvPr/>
        </p:nvSpPr>
        <p:spPr>
          <a:xfrm>
            <a:off x="571220" y="2917197"/>
            <a:ext cx="1483200" cy="248400"/>
          </a:xfrm>
          <a:prstGeom prst="roundRect">
            <a:avLst/>
          </a:prstGeom>
          <a:solidFill>
            <a:srgbClr val="D5EDF4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Video Decoder</a:t>
            </a:r>
            <a:endParaRPr kumimoji="1" lang="zh-CN" altLang="en-US" sz="1200" dirty="0">
              <a:solidFill>
                <a:schemeClr val="tx1"/>
              </a:solidFill>
              <a:latin typeface="Avenir Book" panose="02000503020000020003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5871EB69-D06C-3545-B340-1DACA737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34" y="2190823"/>
            <a:ext cx="698400" cy="3492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1134000" lon="19818000" rev="21540000"/>
            </a:camera>
            <a:lightRig rig="threePt" dir="t"/>
          </a:scene3d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4CDA6618-8C1A-4920-9AEA-347EB755C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47" y="2190823"/>
            <a:ext cx="696816" cy="348408"/>
          </a:xfrm>
          <a:prstGeom prst="rect">
            <a:avLst/>
          </a:prstGeom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RightUp">
              <a:rot lat="1131186" lon="19819056" rev="21541498"/>
            </a:camera>
            <a:lightRig rig="threePt" dir="t"/>
          </a:scene3d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2F9F7C97-F632-41FB-95E5-89E86E29B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23" y="2190823"/>
            <a:ext cx="696816" cy="34840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1134000" lon="19818000" rev="21540000"/>
            </a:camera>
            <a:lightRig rig="threePt" dir="t"/>
          </a:scene3d>
        </p:spPr>
      </p:pic>
      <p:sp>
        <p:nvSpPr>
          <p:cNvPr id="106" name="文本框 105">
            <a:extLst>
              <a:ext uri="{FF2B5EF4-FFF2-40B4-BE49-F238E27FC236}">
                <a16:creationId xmlns:a16="http://schemas.microsoft.com/office/drawing/2014/main" id="{BF90DA2C-84A6-4613-A0FE-30BD717A08A0}"/>
              </a:ext>
            </a:extLst>
          </p:cNvPr>
          <p:cNvSpPr txBox="1"/>
          <p:nvPr/>
        </p:nvSpPr>
        <p:spPr>
          <a:xfrm>
            <a:off x="1045980" y="2235213"/>
            <a:ext cx="300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b="1" dirty="0">
                <a:ea typeface="STSong" charset="-122"/>
                <a:cs typeface="STSong" charset="-122"/>
              </a:rPr>
              <a:t>…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1CC1BAF-95F4-4029-89C7-B0CF65C9ACB1}"/>
              </a:ext>
            </a:extLst>
          </p:cNvPr>
          <p:cNvCxnSpPr>
            <a:cxnSpLocks/>
          </p:cNvCxnSpPr>
          <p:nvPr/>
        </p:nvCxnSpPr>
        <p:spPr>
          <a:xfrm flipH="1" flipV="1">
            <a:off x="1312820" y="3992700"/>
            <a:ext cx="0" cy="15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843C6D58-632C-4EB2-A890-14C49C8C10FD}"/>
              </a:ext>
            </a:extLst>
          </p:cNvPr>
          <p:cNvSpPr/>
          <p:nvPr/>
        </p:nvSpPr>
        <p:spPr>
          <a:xfrm>
            <a:off x="2367896" y="2293896"/>
            <a:ext cx="1202119" cy="1635260"/>
          </a:xfrm>
          <a:prstGeom prst="roundRect">
            <a:avLst>
              <a:gd name="adj" fmla="val 6981"/>
            </a:avLst>
          </a:prstGeom>
          <a:solidFill>
            <a:srgbClr val="CEF0E4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ea typeface="STSong" charset="-122"/>
            </a:endParaRPr>
          </a:p>
        </p:txBody>
      </p:sp>
      <p:sp>
        <p:nvSpPr>
          <p:cNvPr id="82" name="圆角矩形 97">
            <a:extLst>
              <a:ext uri="{FF2B5EF4-FFF2-40B4-BE49-F238E27FC236}">
                <a16:creationId xmlns:a16="http://schemas.microsoft.com/office/drawing/2014/main" id="{34A076F6-5286-4FDA-BE41-6E4AE20EFF94}"/>
              </a:ext>
            </a:extLst>
          </p:cNvPr>
          <p:cNvSpPr/>
          <p:nvPr/>
        </p:nvSpPr>
        <p:spPr>
          <a:xfrm>
            <a:off x="2518955" y="3503764"/>
            <a:ext cx="900000" cy="2313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Conv1</a:t>
            </a:r>
            <a:endParaRPr kumimoji="1" lang="zh-CN" altLang="en-US" sz="1200" dirty="0">
              <a:solidFill>
                <a:schemeClr val="tx1"/>
              </a:solidFill>
              <a:latin typeface="Avenir Book" panose="02000503020000020003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89" name="圆角矩形 97">
            <a:extLst>
              <a:ext uri="{FF2B5EF4-FFF2-40B4-BE49-F238E27FC236}">
                <a16:creationId xmlns:a16="http://schemas.microsoft.com/office/drawing/2014/main" id="{E0827161-E539-4EE3-BCBE-F2F251738549}"/>
              </a:ext>
            </a:extLst>
          </p:cNvPr>
          <p:cNvSpPr/>
          <p:nvPr/>
        </p:nvSpPr>
        <p:spPr>
          <a:xfrm>
            <a:off x="2518955" y="3103169"/>
            <a:ext cx="900000" cy="2313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Conv2</a:t>
            </a:r>
            <a:endParaRPr kumimoji="1" lang="zh-CN" altLang="en-US" sz="1200" dirty="0">
              <a:solidFill>
                <a:schemeClr val="tx1"/>
              </a:solidFill>
              <a:latin typeface="Avenir Book" panose="02000503020000020003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91" name="圆角矩形 97">
            <a:extLst>
              <a:ext uri="{FF2B5EF4-FFF2-40B4-BE49-F238E27FC236}">
                <a16:creationId xmlns:a16="http://schemas.microsoft.com/office/drawing/2014/main" id="{BF5CAA7B-CD46-4471-A7E2-D52568068A46}"/>
              </a:ext>
            </a:extLst>
          </p:cNvPr>
          <p:cNvSpPr/>
          <p:nvPr/>
        </p:nvSpPr>
        <p:spPr>
          <a:xfrm>
            <a:off x="2518955" y="2647139"/>
            <a:ext cx="900000" cy="2313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ConvK</a:t>
            </a:r>
            <a:endParaRPr kumimoji="1" lang="zh-CN" altLang="en-US" sz="1200" dirty="0">
              <a:solidFill>
                <a:schemeClr val="tx1"/>
              </a:solidFill>
              <a:latin typeface="Avenir Book" panose="02000503020000020003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1BEDD07-58DD-45F5-A3C6-DD1D98E73D44}"/>
              </a:ext>
            </a:extLst>
          </p:cNvPr>
          <p:cNvSpPr txBox="1"/>
          <p:nvPr/>
        </p:nvSpPr>
        <p:spPr>
          <a:xfrm>
            <a:off x="2403889" y="4492217"/>
            <a:ext cx="1134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  <a:cs typeface="Angsana New" panose="02020603050405020304" pitchFamily="18" charset="-34"/>
              </a:rPr>
              <a:t>Identity Image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4362E15-956C-49FF-893C-19CF97988EBD}"/>
              </a:ext>
            </a:extLst>
          </p:cNvPr>
          <p:cNvSpPr txBox="1"/>
          <p:nvPr/>
        </p:nvSpPr>
        <p:spPr>
          <a:xfrm>
            <a:off x="2390578" y="2293596"/>
            <a:ext cx="1170341" cy="252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b="1" dirty="0">
                <a:latin typeface="Avenir Book" panose="02000503020000020003" pitchFamily="2" charset="0"/>
                <a:ea typeface="STSong" charset="-122"/>
                <a:cs typeface="STSong" charset="-122"/>
              </a:rPr>
              <a:t>Identity Encoder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8627D37-674E-454E-82AD-AE3E875EF771}"/>
              </a:ext>
            </a:extLst>
          </p:cNvPr>
          <p:cNvSpPr txBox="1"/>
          <p:nvPr/>
        </p:nvSpPr>
        <p:spPr>
          <a:xfrm rot="5400000">
            <a:off x="2946872" y="2731586"/>
            <a:ext cx="44166" cy="352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677BB5F5-0000-4E35-81E2-8588E5DD78FC}"/>
              </a:ext>
            </a:extLst>
          </p:cNvPr>
          <p:cNvCxnSpPr>
            <a:cxnSpLocks/>
          </p:cNvCxnSpPr>
          <p:nvPr/>
        </p:nvCxnSpPr>
        <p:spPr>
          <a:xfrm flipV="1">
            <a:off x="2968955" y="3334514"/>
            <a:ext cx="0" cy="169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A970DCD-2F42-430C-86E0-09FBE5916A8F}"/>
              </a:ext>
            </a:extLst>
          </p:cNvPr>
          <p:cNvCxnSpPr>
            <a:cxnSpLocks/>
          </p:cNvCxnSpPr>
          <p:nvPr/>
        </p:nvCxnSpPr>
        <p:spPr>
          <a:xfrm flipH="1" flipV="1">
            <a:off x="2970249" y="3743987"/>
            <a:ext cx="2627" cy="3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图片 223">
            <a:extLst>
              <a:ext uri="{FF2B5EF4-FFF2-40B4-BE49-F238E27FC236}">
                <a16:creationId xmlns:a16="http://schemas.microsoft.com/office/drawing/2014/main" id="{B979B8ED-95FC-4925-9C11-97E42E967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39" y="4062893"/>
            <a:ext cx="664846" cy="3365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65B43A1-6E2A-B44E-A9D2-0075702DC9B2}"/>
              </a:ext>
            </a:extLst>
          </p:cNvPr>
          <p:cNvCxnSpPr/>
          <p:nvPr/>
        </p:nvCxnSpPr>
        <p:spPr>
          <a:xfrm>
            <a:off x="2289263" y="2733032"/>
            <a:ext cx="0" cy="892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7FA32EF-7F44-2D40-B5BF-FCEEADA6AE98}"/>
              </a:ext>
            </a:extLst>
          </p:cNvPr>
          <p:cNvCxnSpPr>
            <a:cxnSpLocks/>
          </p:cNvCxnSpPr>
          <p:nvPr/>
        </p:nvCxnSpPr>
        <p:spPr>
          <a:xfrm flipH="1">
            <a:off x="2287869" y="2743657"/>
            <a:ext cx="23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C9D13D5-331E-184C-AC57-A5D2F6AF0673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2054420" y="3031523"/>
            <a:ext cx="2291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181">
            <a:extLst>
              <a:ext uri="{FF2B5EF4-FFF2-40B4-BE49-F238E27FC236}">
                <a16:creationId xmlns:a16="http://schemas.microsoft.com/office/drawing/2014/main" id="{9510293C-C62D-3B40-A9A0-50C08307D448}"/>
              </a:ext>
            </a:extLst>
          </p:cNvPr>
          <p:cNvSpPr txBox="1"/>
          <p:nvPr/>
        </p:nvSpPr>
        <p:spPr>
          <a:xfrm>
            <a:off x="197972" y="1659669"/>
            <a:ext cx="2416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  <a:cs typeface="Angsana New" panose="02020603050405020304" pitchFamily="18" charset="-34"/>
              </a:rPr>
              <a:t>L1</a:t>
            </a:r>
            <a:r>
              <a:rPr kumimoji="1" lang="zh-CN" altLang="en-US" sz="1000" dirty="0">
                <a:latin typeface="Avenir Light" panose="020B0402020203020204" pitchFamily="34" charset="77"/>
                <a:ea typeface="STSong" charset="-122"/>
                <a:cs typeface="Angsana New" panose="02020603050405020304" pitchFamily="18" charset="-34"/>
              </a:rPr>
              <a:t> </a:t>
            </a:r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  <a:cs typeface="Angsana New" panose="02020603050405020304" pitchFamily="18" charset="-34"/>
              </a:rPr>
              <a:t>Loss &amp; SSIM Loss &amp; Adversarial Loss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2F619E2-BB11-2740-8043-64DA754EA022}"/>
              </a:ext>
            </a:extLst>
          </p:cNvPr>
          <p:cNvCxnSpPr>
            <a:cxnSpLocks/>
          </p:cNvCxnSpPr>
          <p:nvPr/>
        </p:nvCxnSpPr>
        <p:spPr>
          <a:xfrm flipH="1">
            <a:off x="2281491" y="3206478"/>
            <a:ext cx="23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3EDCCF8-947C-2A4F-9DA5-2275A61F45C3}"/>
              </a:ext>
            </a:extLst>
          </p:cNvPr>
          <p:cNvCxnSpPr>
            <a:cxnSpLocks/>
          </p:cNvCxnSpPr>
          <p:nvPr/>
        </p:nvCxnSpPr>
        <p:spPr>
          <a:xfrm flipH="1">
            <a:off x="2283991" y="3622586"/>
            <a:ext cx="23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5C80F7C-38F7-45F6-A6ED-A3FD2159A81F}"/>
              </a:ext>
            </a:extLst>
          </p:cNvPr>
          <p:cNvSpPr txBox="1"/>
          <p:nvPr/>
        </p:nvSpPr>
        <p:spPr>
          <a:xfrm>
            <a:off x="3609426" y="2051506"/>
            <a:ext cx="1160929" cy="27675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Avenir Book" panose="02000503020000020003" pitchFamily="2" charset="0"/>
                <a:ea typeface="STSong" charset="-122"/>
                <a:cs typeface="STSong" charset="-122"/>
              </a:rPr>
              <a:t>Text Encoder</a:t>
            </a:r>
            <a:r>
              <a:rPr kumimoji="1" lang="zh-CN" altLang="en-US" sz="1100" b="1" dirty="0">
                <a:latin typeface="Avenir Book" panose="02000503020000020003" pitchFamily="2" charset="0"/>
                <a:ea typeface="STSong" charset="-122"/>
                <a:cs typeface="STSong" charset="-122"/>
              </a:rPr>
              <a:t> </a:t>
            </a:r>
            <a:endParaRPr kumimoji="1" lang="en-US" altLang="zh-CN" sz="1100" b="1" dirty="0">
              <a:latin typeface="Avenir Book" panose="02000503020000020003" pitchFamily="2" charset="0"/>
              <a:ea typeface="STSong" charset="-122"/>
              <a:cs typeface="STSong" charset="-122"/>
            </a:endParaRPr>
          </a:p>
        </p:txBody>
      </p:sp>
      <p:sp>
        <p:nvSpPr>
          <p:cNvPr id="130" name="圆角矩形 97">
            <a:extLst>
              <a:ext uri="{FF2B5EF4-FFF2-40B4-BE49-F238E27FC236}">
                <a16:creationId xmlns:a16="http://schemas.microsoft.com/office/drawing/2014/main" id="{60EDC69C-641C-466B-93D9-A41DB5C750F1}"/>
              </a:ext>
            </a:extLst>
          </p:cNvPr>
          <p:cNvSpPr/>
          <p:nvPr/>
        </p:nvSpPr>
        <p:spPr>
          <a:xfrm>
            <a:off x="3841542" y="2625119"/>
            <a:ext cx="828291" cy="313290"/>
          </a:xfrm>
          <a:prstGeom prst="roundRect">
            <a:avLst/>
          </a:prstGeom>
          <a:solidFill>
            <a:srgbClr val="9DD3A8"/>
          </a:solidFill>
          <a:ln w="19050">
            <a:solidFill>
              <a:srgbClr val="005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Avenir Book" panose="02000503020000020003" pitchFamily="2" charset="0"/>
                <a:ea typeface="STSong" charset="-122"/>
                <a:cs typeface="STSong" charset="-122"/>
              </a:rPr>
              <a:t>Duration</a:t>
            </a:r>
          </a:p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Avenir Book" panose="02000503020000020003" pitchFamily="2" charset="0"/>
                <a:ea typeface="STSong" charset="-122"/>
                <a:cs typeface="STSong" charset="-122"/>
              </a:rPr>
              <a:t>Predictor</a:t>
            </a:r>
            <a:endParaRPr kumimoji="1" lang="zh-CN" altLang="en-US" sz="1000" dirty="0">
              <a:solidFill>
                <a:schemeClr val="tx1"/>
              </a:solidFill>
              <a:latin typeface="Avenir Book" panose="02000503020000020003" pitchFamily="2" charset="0"/>
              <a:ea typeface="STSong" charset="-122"/>
              <a:cs typeface="STSong" charset="-122"/>
            </a:endParaRP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CAD425D-8568-403F-837D-CCBC952B0DEB}"/>
              </a:ext>
            </a:extLst>
          </p:cNvPr>
          <p:cNvCxnSpPr>
            <a:cxnSpLocks/>
          </p:cNvCxnSpPr>
          <p:nvPr/>
        </p:nvCxnSpPr>
        <p:spPr>
          <a:xfrm flipV="1">
            <a:off x="4255688" y="2510777"/>
            <a:ext cx="0" cy="114342"/>
          </a:xfrm>
          <a:prstGeom prst="straightConnector1">
            <a:avLst/>
          </a:prstGeom>
          <a:ln w="19050">
            <a:solidFill>
              <a:srgbClr val="005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0A6EB15-6CE0-46AC-AB2E-0A2C9CF45027}"/>
              </a:ext>
            </a:extLst>
          </p:cNvPr>
          <p:cNvSpPr txBox="1"/>
          <p:nvPr/>
        </p:nvSpPr>
        <p:spPr>
          <a:xfrm>
            <a:off x="3704460" y="3372368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  <a:cs typeface="Angsana New" panose="02020603050405020304" pitchFamily="18" charset="-34"/>
              </a:rPr>
              <a:t>N×</a:t>
            </a:r>
            <a:endParaRPr kumimoji="1" lang="zh-CN" altLang="en-US" sz="1000" dirty="0">
              <a:latin typeface="Avenir Light" panose="020B0402020203020204" pitchFamily="34" charset="77"/>
              <a:cs typeface="Angsana New" panose="02020603050405020304" pitchFamily="18" charset="-34"/>
            </a:endParaRPr>
          </a:p>
        </p:txBody>
      </p:sp>
      <p:sp>
        <p:nvSpPr>
          <p:cNvPr id="18" name="圆角矩形 138">
            <a:extLst>
              <a:ext uri="{FF2B5EF4-FFF2-40B4-BE49-F238E27FC236}">
                <a16:creationId xmlns:a16="http://schemas.microsoft.com/office/drawing/2014/main" id="{C083D933-71EF-4768-AA1A-49423AA0469C}"/>
              </a:ext>
            </a:extLst>
          </p:cNvPr>
          <p:cNvSpPr/>
          <p:nvPr/>
        </p:nvSpPr>
        <p:spPr>
          <a:xfrm>
            <a:off x="5986162" y="3387254"/>
            <a:ext cx="1039316" cy="25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FFT Block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B4EE62D-D7A4-46EA-BA99-22AD310EF16C}"/>
              </a:ext>
            </a:extLst>
          </p:cNvPr>
          <p:cNvSpPr txBox="1"/>
          <p:nvPr/>
        </p:nvSpPr>
        <p:spPr>
          <a:xfrm>
            <a:off x="5872631" y="365220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latin typeface="Avenir Light" panose="020B0402020203020204" pitchFamily="34" charset="77"/>
                <a:ea typeface="Baskerville" panose="02020502070401020303" pitchFamily="18" charset="0"/>
              </a:rPr>
              <a:t>Positional</a:t>
            </a:r>
          </a:p>
          <a:p>
            <a:pPr algn="ctr"/>
            <a:r>
              <a:rPr kumimoji="1" lang="en-US" altLang="zh-CN" sz="900" dirty="0">
                <a:latin typeface="Avenir Light" panose="020B0402020203020204" pitchFamily="34" charset="77"/>
                <a:ea typeface="Baskerville" panose="02020502070401020303" pitchFamily="18" charset="0"/>
              </a:rPr>
              <a:t>Encoding</a:t>
            </a:r>
            <a:endParaRPr kumimoji="1" lang="zh-CN" altLang="en-US" sz="900" dirty="0">
              <a:latin typeface="Avenir Light" panose="020B0402020203020204" pitchFamily="34" charset="77"/>
            </a:endParaRPr>
          </a:p>
        </p:txBody>
      </p:sp>
      <p:cxnSp>
        <p:nvCxnSpPr>
          <p:cNvPr id="123" name="直线箭头连接符 120">
            <a:extLst>
              <a:ext uri="{FF2B5EF4-FFF2-40B4-BE49-F238E27FC236}">
                <a16:creationId xmlns:a16="http://schemas.microsoft.com/office/drawing/2014/main" id="{5A350385-92E1-4A42-B383-6B989B1812DF}"/>
              </a:ext>
            </a:extLst>
          </p:cNvPr>
          <p:cNvCxnSpPr>
            <a:cxnSpLocks/>
          </p:cNvCxnSpPr>
          <p:nvPr/>
        </p:nvCxnSpPr>
        <p:spPr>
          <a:xfrm flipV="1">
            <a:off x="6505820" y="4255590"/>
            <a:ext cx="0" cy="2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EA94C3-911B-6A40-B273-1CB94E4A62C8}"/>
              </a:ext>
            </a:extLst>
          </p:cNvPr>
          <p:cNvGrpSpPr/>
          <p:nvPr/>
        </p:nvGrpSpPr>
        <p:grpSpPr>
          <a:xfrm>
            <a:off x="6039336" y="4049697"/>
            <a:ext cx="570637" cy="198000"/>
            <a:chOff x="6039336" y="3948097"/>
            <a:chExt cx="570637" cy="198000"/>
          </a:xfrm>
        </p:grpSpPr>
        <p:sp>
          <p:nvSpPr>
            <p:cNvPr id="121" name="流程图: 或者 9">
              <a:extLst>
                <a:ext uri="{FF2B5EF4-FFF2-40B4-BE49-F238E27FC236}">
                  <a16:creationId xmlns:a16="http://schemas.microsoft.com/office/drawing/2014/main" id="{3454C834-7026-8D4C-AD4B-80F92D31CE6A}"/>
                </a:ext>
              </a:extLst>
            </p:cNvPr>
            <p:cNvSpPr/>
            <p:nvPr/>
          </p:nvSpPr>
          <p:spPr>
            <a:xfrm>
              <a:off x="6401668" y="3948097"/>
              <a:ext cx="208305" cy="198000"/>
            </a:xfrm>
            <a:prstGeom prst="flowChartOr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B506C96-8775-D44B-9678-E5855D6DC403}"/>
                </a:ext>
              </a:extLst>
            </p:cNvPr>
            <p:cNvGrpSpPr/>
            <p:nvPr/>
          </p:nvGrpSpPr>
          <p:grpSpPr>
            <a:xfrm>
              <a:off x="6039336" y="3948097"/>
              <a:ext cx="198000" cy="198000"/>
              <a:chOff x="6064736" y="3772601"/>
              <a:chExt cx="198000" cy="198000"/>
            </a:xfrm>
          </p:grpSpPr>
          <p:sp>
            <p:nvSpPr>
              <p:cNvPr id="120" name="椭圆 4">
                <a:extLst>
                  <a:ext uri="{FF2B5EF4-FFF2-40B4-BE49-F238E27FC236}">
                    <a16:creationId xmlns:a16="http://schemas.microsoft.com/office/drawing/2014/main" id="{8DF27916-D967-1949-9C79-524B10836C98}"/>
                  </a:ext>
                </a:extLst>
              </p:cNvPr>
              <p:cNvSpPr/>
              <p:nvPr/>
            </p:nvSpPr>
            <p:spPr>
              <a:xfrm>
                <a:off x="6064736" y="3772601"/>
                <a:ext cx="198000" cy="19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任意多边形: 形状 10">
                <a:extLst>
                  <a:ext uri="{FF2B5EF4-FFF2-40B4-BE49-F238E27FC236}">
                    <a16:creationId xmlns:a16="http://schemas.microsoft.com/office/drawing/2014/main" id="{2D2B7158-EC2A-5241-932E-BB15AB64A71E}"/>
                  </a:ext>
                </a:extLst>
              </p:cNvPr>
              <p:cNvSpPr/>
              <p:nvPr/>
            </p:nvSpPr>
            <p:spPr>
              <a:xfrm>
                <a:off x="6064814" y="3809261"/>
                <a:ext cx="192881" cy="90202"/>
              </a:xfrm>
              <a:custGeom>
                <a:avLst/>
                <a:gdLst>
                  <a:gd name="connsiteX0" fmla="*/ 0 w 192881"/>
                  <a:gd name="connsiteY0" fmla="*/ 44219 h 90202"/>
                  <a:gd name="connsiteX1" fmla="*/ 59531 w 192881"/>
                  <a:gd name="connsiteY1" fmla="*/ 1357 h 90202"/>
                  <a:gd name="connsiteX2" fmla="*/ 142875 w 192881"/>
                  <a:gd name="connsiteY2" fmla="*/ 89463 h 90202"/>
                  <a:gd name="connsiteX3" fmla="*/ 192881 w 192881"/>
                  <a:gd name="connsiteY3" fmla="*/ 41838 h 90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881" h="90202">
                    <a:moveTo>
                      <a:pt x="0" y="44219"/>
                    </a:moveTo>
                    <a:cubicBezTo>
                      <a:pt x="17859" y="19017"/>
                      <a:pt x="35719" y="-6184"/>
                      <a:pt x="59531" y="1357"/>
                    </a:cubicBezTo>
                    <a:cubicBezTo>
                      <a:pt x="83343" y="8898"/>
                      <a:pt x="120650" y="82716"/>
                      <a:pt x="142875" y="89463"/>
                    </a:cubicBezTo>
                    <a:cubicBezTo>
                      <a:pt x="165100" y="96210"/>
                      <a:pt x="183356" y="54935"/>
                      <a:pt x="192881" y="41838"/>
                    </a:cubicBezTo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4" name="直线箭头连接符 120">
              <a:extLst>
                <a:ext uri="{FF2B5EF4-FFF2-40B4-BE49-F238E27FC236}">
                  <a16:creationId xmlns:a16="http://schemas.microsoft.com/office/drawing/2014/main" id="{046FC4FB-5898-3149-9C48-6EC2723258ED}"/>
                </a:ext>
              </a:extLst>
            </p:cNvPr>
            <p:cNvCxnSpPr>
              <a:cxnSpLocks/>
            </p:cNvCxnSpPr>
            <p:nvPr/>
          </p:nvCxnSpPr>
          <p:spPr>
            <a:xfrm>
              <a:off x="6243686" y="4047097"/>
              <a:ext cx="16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直线箭头连接符 120">
            <a:extLst>
              <a:ext uri="{FF2B5EF4-FFF2-40B4-BE49-F238E27FC236}">
                <a16:creationId xmlns:a16="http://schemas.microsoft.com/office/drawing/2014/main" id="{8AB076ED-5A17-724F-B301-9218C90823FC}"/>
              </a:ext>
            </a:extLst>
          </p:cNvPr>
          <p:cNvCxnSpPr>
            <a:cxnSpLocks/>
          </p:cNvCxnSpPr>
          <p:nvPr/>
        </p:nvCxnSpPr>
        <p:spPr>
          <a:xfrm flipH="1" flipV="1">
            <a:off x="6505820" y="3650052"/>
            <a:ext cx="1" cy="39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38">
            <a:extLst>
              <a:ext uri="{FF2B5EF4-FFF2-40B4-BE49-F238E27FC236}">
                <a16:creationId xmlns:a16="http://schemas.microsoft.com/office/drawing/2014/main" id="{4542F08F-7E8B-47CC-904D-7DDAB507E113}"/>
              </a:ext>
            </a:extLst>
          </p:cNvPr>
          <p:cNvSpPr/>
          <p:nvPr/>
        </p:nvSpPr>
        <p:spPr>
          <a:xfrm>
            <a:off x="5986162" y="2911264"/>
            <a:ext cx="1039316" cy="25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Layer Norm</a:t>
            </a:r>
          </a:p>
        </p:txBody>
      </p:sp>
      <p:sp>
        <p:nvSpPr>
          <p:cNvPr id="118" name="圆角矩形 138">
            <a:extLst>
              <a:ext uri="{FF2B5EF4-FFF2-40B4-BE49-F238E27FC236}">
                <a16:creationId xmlns:a16="http://schemas.microsoft.com/office/drawing/2014/main" id="{68476BF8-A4A5-0E49-8DE8-9229D7729E51}"/>
              </a:ext>
            </a:extLst>
          </p:cNvPr>
          <p:cNvSpPr/>
          <p:nvPr/>
        </p:nvSpPr>
        <p:spPr>
          <a:xfrm>
            <a:off x="5986162" y="2465730"/>
            <a:ext cx="1039316" cy="25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Linear Layer</a:t>
            </a:r>
          </a:p>
        </p:txBody>
      </p:sp>
      <p:cxnSp>
        <p:nvCxnSpPr>
          <p:cNvPr id="126" name="直线箭头连接符 120">
            <a:extLst>
              <a:ext uri="{FF2B5EF4-FFF2-40B4-BE49-F238E27FC236}">
                <a16:creationId xmlns:a16="http://schemas.microsoft.com/office/drawing/2014/main" id="{803B6324-0DC6-AE4D-A210-456BC908C4B9}"/>
              </a:ext>
            </a:extLst>
          </p:cNvPr>
          <p:cNvCxnSpPr>
            <a:cxnSpLocks/>
          </p:cNvCxnSpPr>
          <p:nvPr/>
        </p:nvCxnSpPr>
        <p:spPr>
          <a:xfrm flipH="1" flipV="1">
            <a:off x="6505820" y="3164581"/>
            <a:ext cx="1" cy="21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0">
            <a:extLst>
              <a:ext uri="{FF2B5EF4-FFF2-40B4-BE49-F238E27FC236}">
                <a16:creationId xmlns:a16="http://schemas.microsoft.com/office/drawing/2014/main" id="{B3CBC7C7-4BB9-9E42-8917-BE40FA00ED82}"/>
              </a:ext>
            </a:extLst>
          </p:cNvPr>
          <p:cNvCxnSpPr>
            <a:cxnSpLocks/>
          </p:cNvCxnSpPr>
          <p:nvPr/>
        </p:nvCxnSpPr>
        <p:spPr>
          <a:xfrm flipH="1" flipV="1">
            <a:off x="6505820" y="2724276"/>
            <a:ext cx="1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0">
            <a:extLst>
              <a:ext uri="{FF2B5EF4-FFF2-40B4-BE49-F238E27FC236}">
                <a16:creationId xmlns:a16="http://schemas.microsoft.com/office/drawing/2014/main" id="{D1FE1CF2-9CE5-FD42-B716-83342C2DA6AF}"/>
              </a:ext>
            </a:extLst>
          </p:cNvPr>
          <p:cNvCxnSpPr>
            <a:cxnSpLocks/>
          </p:cNvCxnSpPr>
          <p:nvPr/>
        </p:nvCxnSpPr>
        <p:spPr>
          <a:xfrm flipH="1" flipV="1">
            <a:off x="6505820" y="1869797"/>
            <a:ext cx="1" cy="59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5">
            <a:extLst>
              <a:ext uri="{FF2B5EF4-FFF2-40B4-BE49-F238E27FC236}">
                <a16:creationId xmlns:a16="http://schemas.microsoft.com/office/drawing/2014/main" id="{2740DC0E-B7CA-FF46-B363-A5871E12BBDE}"/>
              </a:ext>
            </a:extLst>
          </p:cNvPr>
          <p:cNvSpPr txBox="1"/>
          <p:nvPr/>
        </p:nvSpPr>
        <p:spPr>
          <a:xfrm>
            <a:off x="5439510" y="2051506"/>
            <a:ext cx="1226405" cy="47672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Avenir Book" panose="02000503020000020003" pitchFamily="2" charset="0"/>
                <a:ea typeface="STSong" charset="-122"/>
                <a:cs typeface="STSong" charset="-122"/>
              </a:rPr>
              <a:t>Motion </a:t>
            </a:r>
          </a:p>
          <a:p>
            <a:pPr algn="ctr"/>
            <a:r>
              <a:rPr kumimoji="1" lang="en-US" altLang="zh-CN" sz="1100" b="1" dirty="0">
                <a:latin typeface="Avenir Book" panose="02000503020000020003" pitchFamily="2" charset="0"/>
                <a:ea typeface="STSong" charset="-122"/>
                <a:cs typeface="STSong" charset="-122"/>
              </a:rPr>
              <a:t>Decoder</a:t>
            </a:r>
            <a:r>
              <a:rPr kumimoji="1" lang="zh-CN" altLang="en-US" sz="1100" b="1" dirty="0">
                <a:latin typeface="Avenir Book" panose="02000503020000020003" pitchFamily="2" charset="0"/>
                <a:ea typeface="STSong" charset="-122"/>
                <a:cs typeface="STSong" charset="-122"/>
              </a:rPr>
              <a:t> </a:t>
            </a:r>
            <a:endParaRPr kumimoji="1" lang="en-US" altLang="zh-CN" sz="1100" b="1" dirty="0">
              <a:latin typeface="Avenir Book" panose="02000503020000020003" pitchFamily="2" charset="0"/>
              <a:ea typeface="STSong" charset="-122"/>
              <a:cs typeface="STSong" charset="-122"/>
            </a:endParaRPr>
          </a:p>
        </p:txBody>
      </p:sp>
      <p:cxnSp>
        <p:nvCxnSpPr>
          <p:cNvPr id="178" name="直线箭头连接符 120">
            <a:extLst>
              <a:ext uri="{FF2B5EF4-FFF2-40B4-BE49-F238E27FC236}">
                <a16:creationId xmlns:a16="http://schemas.microsoft.com/office/drawing/2014/main" id="{51048C46-B50F-4E58-AF5F-37B8AD402EE2}"/>
              </a:ext>
            </a:extLst>
          </p:cNvPr>
          <p:cNvCxnSpPr>
            <a:cxnSpLocks/>
          </p:cNvCxnSpPr>
          <p:nvPr/>
        </p:nvCxnSpPr>
        <p:spPr>
          <a:xfrm flipV="1">
            <a:off x="4746368" y="1869797"/>
            <a:ext cx="0" cy="439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81BD32E6-75E2-4218-BB71-769B0261B9E2}"/>
              </a:ext>
            </a:extLst>
          </p:cNvPr>
          <p:cNvSpPr txBox="1"/>
          <p:nvPr/>
        </p:nvSpPr>
        <p:spPr>
          <a:xfrm>
            <a:off x="4041688" y="1659669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  <a:cs typeface="Angsana New" panose="02020603050405020304" pitchFamily="18" charset="-34"/>
              </a:rPr>
              <a:t>Linguistic information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97D814-B50E-49E7-9BFB-8A8364E5311B}"/>
              </a:ext>
            </a:extLst>
          </p:cNvPr>
          <p:cNvSpPr txBox="1"/>
          <p:nvPr/>
        </p:nvSpPr>
        <p:spPr>
          <a:xfrm>
            <a:off x="4307786" y="449221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  <a:cs typeface="Angsana New" panose="02020603050405020304" pitchFamily="18" charset="-34"/>
              </a:rPr>
              <a:t>Text Tokens</a:t>
            </a:r>
          </a:p>
        </p:txBody>
      </p:sp>
      <p:cxnSp>
        <p:nvCxnSpPr>
          <p:cNvPr id="99" name="直线箭头连接符 120">
            <a:extLst>
              <a:ext uri="{FF2B5EF4-FFF2-40B4-BE49-F238E27FC236}">
                <a16:creationId xmlns:a16="http://schemas.microsoft.com/office/drawing/2014/main" id="{BFADA317-BBAF-4E89-BD9A-E9C515B0258C}"/>
              </a:ext>
            </a:extLst>
          </p:cNvPr>
          <p:cNvCxnSpPr>
            <a:cxnSpLocks/>
          </p:cNvCxnSpPr>
          <p:nvPr/>
        </p:nvCxnSpPr>
        <p:spPr>
          <a:xfrm flipV="1">
            <a:off x="4746281" y="4306790"/>
            <a:ext cx="175" cy="208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20">
            <a:extLst>
              <a:ext uri="{FF2B5EF4-FFF2-40B4-BE49-F238E27FC236}">
                <a16:creationId xmlns:a16="http://schemas.microsoft.com/office/drawing/2014/main" id="{6C6319C1-0DBF-824F-918B-CB0AEE27547F}"/>
              </a:ext>
            </a:extLst>
          </p:cNvPr>
          <p:cNvCxnSpPr>
            <a:cxnSpLocks/>
          </p:cNvCxnSpPr>
          <p:nvPr/>
        </p:nvCxnSpPr>
        <p:spPr>
          <a:xfrm flipV="1">
            <a:off x="4746368" y="3274074"/>
            <a:ext cx="0" cy="12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138">
            <a:extLst>
              <a:ext uri="{FF2B5EF4-FFF2-40B4-BE49-F238E27FC236}">
                <a16:creationId xmlns:a16="http://schemas.microsoft.com/office/drawing/2014/main" id="{D50C1461-A98C-4BDB-BBC7-8D6999588AD1}"/>
              </a:ext>
            </a:extLst>
          </p:cNvPr>
          <p:cNvSpPr/>
          <p:nvPr/>
        </p:nvSpPr>
        <p:spPr>
          <a:xfrm>
            <a:off x="4027050" y="4083204"/>
            <a:ext cx="1438637" cy="2170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Text Embedding</a:t>
            </a:r>
          </a:p>
        </p:txBody>
      </p:sp>
      <p:sp>
        <p:nvSpPr>
          <p:cNvPr id="15" name="圆角矩形 138">
            <a:extLst>
              <a:ext uri="{FF2B5EF4-FFF2-40B4-BE49-F238E27FC236}">
                <a16:creationId xmlns:a16="http://schemas.microsoft.com/office/drawing/2014/main" id="{46169563-E2E6-4A86-A965-EC54E4A0489C}"/>
              </a:ext>
            </a:extLst>
          </p:cNvPr>
          <p:cNvSpPr/>
          <p:nvPr/>
        </p:nvSpPr>
        <p:spPr>
          <a:xfrm>
            <a:off x="4027050" y="3395331"/>
            <a:ext cx="1438637" cy="2170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FFT Block</a:t>
            </a:r>
          </a:p>
        </p:txBody>
      </p:sp>
      <p:cxnSp>
        <p:nvCxnSpPr>
          <p:cNvPr id="19" name="直线箭头连接符 120">
            <a:extLst>
              <a:ext uri="{FF2B5EF4-FFF2-40B4-BE49-F238E27FC236}">
                <a16:creationId xmlns:a16="http://schemas.microsoft.com/office/drawing/2014/main" id="{547F8DA8-3B38-4664-BA5D-37CAD25779D4}"/>
              </a:ext>
            </a:extLst>
          </p:cNvPr>
          <p:cNvCxnSpPr>
            <a:cxnSpLocks/>
          </p:cNvCxnSpPr>
          <p:nvPr/>
        </p:nvCxnSpPr>
        <p:spPr>
          <a:xfrm flipH="1" flipV="1">
            <a:off x="4746368" y="2520005"/>
            <a:ext cx="0" cy="52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圆角矩形 138">
            <a:extLst>
              <a:ext uri="{FF2B5EF4-FFF2-40B4-BE49-F238E27FC236}">
                <a16:creationId xmlns:a16="http://schemas.microsoft.com/office/drawing/2014/main" id="{9033AF6E-F1D6-4B88-96AC-1D7F152A8200}"/>
              </a:ext>
            </a:extLst>
          </p:cNvPr>
          <p:cNvSpPr/>
          <p:nvPr/>
        </p:nvSpPr>
        <p:spPr>
          <a:xfrm>
            <a:off x="4027050" y="2294038"/>
            <a:ext cx="1438637" cy="2170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Length Expansion</a:t>
            </a:r>
          </a:p>
        </p:txBody>
      </p:sp>
      <p:sp>
        <p:nvSpPr>
          <p:cNvPr id="105" name="圆角矩形 138">
            <a:extLst>
              <a:ext uri="{FF2B5EF4-FFF2-40B4-BE49-F238E27FC236}">
                <a16:creationId xmlns:a16="http://schemas.microsoft.com/office/drawing/2014/main" id="{458B1280-BE87-AA44-B42B-355C445539E7}"/>
              </a:ext>
            </a:extLst>
          </p:cNvPr>
          <p:cNvSpPr/>
          <p:nvPr/>
        </p:nvSpPr>
        <p:spPr>
          <a:xfrm>
            <a:off x="4027050" y="3054747"/>
            <a:ext cx="1438637" cy="2170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Layer Norm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7B75CA8-9C70-A44F-89F3-A1946E96FF4C}"/>
              </a:ext>
            </a:extLst>
          </p:cNvPr>
          <p:cNvGrpSpPr/>
          <p:nvPr/>
        </p:nvGrpSpPr>
        <p:grpSpPr>
          <a:xfrm>
            <a:off x="4292202" y="3737389"/>
            <a:ext cx="187429" cy="189319"/>
            <a:chOff x="4307685" y="3755145"/>
            <a:chExt cx="187429" cy="18931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62699A4-08BF-4333-9E9F-FDECA1CFB538}"/>
                </a:ext>
              </a:extLst>
            </p:cNvPr>
            <p:cNvSpPr/>
            <p:nvPr/>
          </p:nvSpPr>
          <p:spPr>
            <a:xfrm>
              <a:off x="4307685" y="3755145"/>
              <a:ext cx="187429" cy="1893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3AB119D4-1438-44C0-BFB2-66C69E0C247C}"/>
                </a:ext>
              </a:extLst>
            </p:cNvPr>
            <p:cNvSpPr/>
            <p:nvPr/>
          </p:nvSpPr>
          <p:spPr>
            <a:xfrm>
              <a:off x="4307759" y="3809626"/>
              <a:ext cx="182583" cy="86247"/>
            </a:xfrm>
            <a:custGeom>
              <a:avLst/>
              <a:gdLst>
                <a:gd name="connsiteX0" fmla="*/ 0 w 192881"/>
                <a:gd name="connsiteY0" fmla="*/ 44219 h 90202"/>
                <a:gd name="connsiteX1" fmla="*/ 59531 w 192881"/>
                <a:gd name="connsiteY1" fmla="*/ 1357 h 90202"/>
                <a:gd name="connsiteX2" fmla="*/ 142875 w 192881"/>
                <a:gd name="connsiteY2" fmla="*/ 89463 h 90202"/>
                <a:gd name="connsiteX3" fmla="*/ 192881 w 192881"/>
                <a:gd name="connsiteY3" fmla="*/ 41838 h 9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81" h="90202">
                  <a:moveTo>
                    <a:pt x="0" y="44219"/>
                  </a:moveTo>
                  <a:cubicBezTo>
                    <a:pt x="17859" y="19017"/>
                    <a:pt x="35719" y="-6184"/>
                    <a:pt x="59531" y="1357"/>
                  </a:cubicBezTo>
                  <a:cubicBezTo>
                    <a:pt x="83343" y="8898"/>
                    <a:pt x="120650" y="82716"/>
                    <a:pt x="142875" y="89463"/>
                  </a:cubicBezTo>
                  <a:cubicBezTo>
                    <a:pt x="165100" y="96210"/>
                    <a:pt x="183356" y="54935"/>
                    <a:pt x="192881" y="41838"/>
                  </a:cubicBezTo>
                </a:path>
              </a:pathLst>
            </a:custGeom>
            <a:solidFill>
              <a:schemeClr val="bg1"/>
            </a:solidFill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线箭头连接符 120">
            <a:extLst>
              <a:ext uri="{FF2B5EF4-FFF2-40B4-BE49-F238E27FC236}">
                <a16:creationId xmlns:a16="http://schemas.microsoft.com/office/drawing/2014/main" id="{7418A4AF-DE24-4FCF-8276-3648F1FBE4DC}"/>
              </a:ext>
            </a:extLst>
          </p:cNvPr>
          <p:cNvCxnSpPr>
            <a:cxnSpLocks/>
          </p:cNvCxnSpPr>
          <p:nvPr/>
        </p:nvCxnSpPr>
        <p:spPr>
          <a:xfrm flipV="1">
            <a:off x="4741592" y="3944464"/>
            <a:ext cx="1" cy="130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0">
            <a:extLst>
              <a:ext uri="{FF2B5EF4-FFF2-40B4-BE49-F238E27FC236}">
                <a16:creationId xmlns:a16="http://schemas.microsoft.com/office/drawing/2014/main" id="{D7CED61D-D555-4AA1-A197-755DB43990FC}"/>
              </a:ext>
            </a:extLst>
          </p:cNvPr>
          <p:cNvCxnSpPr>
            <a:cxnSpLocks/>
          </p:cNvCxnSpPr>
          <p:nvPr/>
        </p:nvCxnSpPr>
        <p:spPr>
          <a:xfrm>
            <a:off x="4477358" y="3840926"/>
            <a:ext cx="1533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20">
            <a:extLst>
              <a:ext uri="{FF2B5EF4-FFF2-40B4-BE49-F238E27FC236}">
                <a16:creationId xmlns:a16="http://schemas.microsoft.com/office/drawing/2014/main" id="{FB99F97A-DB26-48AD-A0F0-2BB8B03329B8}"/>
              </a:ext>
            </a:extLst>
          </p:cNvPr>
          <p:cNvCxnSpPr>
            <a:cxnSpLocks/>
          </p:cNvCxnSpPr>
          <p:nvPr/>
        </p:nvCxnSpPr>
        <p:spPr>
          <a:xfrm flipH="1" flipV="1">
            <a:off x="4741592" y="3619437"/>
            <a:ext cx="1" cy="130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或者 9">
            <a:extLst>
              <a:ext uri="{FF2B5EF4-FFF2-40B4-BE49-F238E27FC236}">
                <a16:creationId xmlns:a16="http://schemas.microsoft.com/office/drawing/2014/main" id="{D3128C2D-4616-1249-BBC9-0AD4D69E42B7}"/>
              </a:ext>
            </a:extLst>
          </p:cNvPr>
          <p:cNvSpPr/>
          <p:nvPr/>
        </p:nvSpPr>
        <p:spPr>
          <a:xfrm>
            <a:off x="4633338" y="3738738"/>
            <a:ext cx="208305" cy="198000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463CEF2-64E7-6643-A5E9-CAD87A2434BE}"/>
              </a:ext>
            </a:extLst>
          </p:cNvPr>
          <p:cNvCxnSpPr>
            <a:cxnSpLocks/>
          </p:cNvCxnSpPr>
          <p:nvPr/>
        </p:nvCxnSpPr>
        <p:spPr>
          <a:xfrm>
            <a:off x="7766667" y="3007190"/>
            <a:ext cx="0" cy="1508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FA97AAB-A64C-4E43-AE35-BD1C1CDC4D58}"/>
              </a:ext>
            </a:extLst>
          </p:cNvPr>
          <p:cNvCxnSpPr/>
          <p:nvPr/>
        </p:nvCxnSpPr>
        <p:spPr>
          <a:xfrm>
            <a:off x="7763396" y="3502698"/>
            <a:ext cx="336974" cy="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2BFF801-9163-7447-B43E-4E966025DE8C}"/>
              </a:ext>
            </a:extLst>
          </p:cNvPr>
          <p:cNvCxnSpPr/>
          <p:nvPr/>
        </p:nvCxnSpPr>
        <p:spPr>
          <a:xfrm>
            <a:off x="7763401" y="3020103"/>
            <a:ext cx="336974" cy="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0C4EA2-FBB0-2E4F-8813-3726D0A3313F}"/>
              </a:ext>
            </a:extLst>
          </p:cNvPr>
          <p:cNvSpPr txBox="1"/>
          <p:nvPr/>
        </p:nvSpPr>
        <p:spPr>
          <a:xfrm>
            <a:off x="-1828800" y="-2026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0115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57">
            <a:extLst>
              <a:ext uri="{FF2B5EF4-FFF2-40B4-BE49-F238E27FC236}">
                <a16:creationId xmlns:a16="http://schemas.microsoft.com/office/drawing/2014/main" id="{75E240A8-09A1-AC4B-A191-EF7F27194FEB}"/>
              </a:ext>
            </a:extLst>
          </p:cNvPr>
          <p:cNvCxnSpPr>
            <a:cxnSpLocks/>
          </p:cNvCxnSpPr>
          <p:nvPr/>
        </p:nvCxnSpPr>
        <p:spPr>
          <a:xfrm flipV="1">
            <a:off x="1312820" y="1869797"/>
            <a:ext cx="1" cy="212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右大括号 4">
            <a:extLst>
              <a:ext uri="{FF2B5EF4-FFF2-40B4-BE49-F238E27FC236}">
                <a16:creationId xmlns:a16="http://schemas.microsoft.com/office/drawing/2014/main" id="{00A90286-BBE0-452C-AA5A-3D53004938ED}"/>
              </a:ext>
            </a:extLst>
          </p:cNvPr>
          <p:cNvSpPr/>
          <p:nvPr/>
        </p:nvSpPr>
        <p:spPr>
          <a:xfrm rot="5400000">
            <a:off x="1199528" y="2203608"/>
            <a:ext cx="226584" cy="1186302"/>
          </a:xfrm>
          <a:prstGeom prst="rightBrace">
            <a:avLst>
              <a:gd name="adj1" fmla="val 8333"/>
              <a:gd name="adj2" fmla="val 505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60">
            <a:extLst>
              <a:ext uri="{FF2B5EF4-FFF2-40B4-BE49-F238E27FC236}">
                <a16:creationId xmlns:a16="http://schemas.microsoft.com/office/drawing/2014/main" id="{9DA257D4-471C-6447-8A3B-18FFEBD47A74}"/>
              </a:ext>
            </a:extLst>
          </p:cNvPr>
          <p:cNvSpPr/>
          <p:nvPr/>
        </p:nvSpPr>
        <p:spPr>
          <a:xfrm flipV="1">
            <a:off x="326071" y="2061949"/>
            <a:ext cx="1950816" cy="621515"/>
          </a:xfrm>
          <a:prstGeom prst="roundRect">
            <a:avLst/>
          </a:prstGeom>
          <a:solidFill>
            <a:srgbClr val="FCE38A"/>
          </a:solidFill>
          <a:ln w="25400">
            <a:solidFill>
              <a:srgbClr val="FAC853"/>
            </a:solidFill>
            <a:prstDash val="dash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Avenir Book" panose="02000503020000020003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7" name="Picture 115">
            <a:extLst>
              <a:ext uri="{FF2B5EF4-FFF2-40B4-BE49-F238E27FC236}">
                <a16:creationId xmlns:a16="http://schemas.microsoft.com/office/drawing/2014/main" id="{189E9A1A-39F9-694D-A593-BD4CA2BD2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927" y="2190823"/>
            <a:ext cx="698400" cy="3492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1134000" lon="19818000" rev="21540000"/>
            </a:camera>
            <a:lightRig rig="threePt" dir="t"/>
          </a:scene3d>
        </p:spPr>
      </p:pic>
      <p:sp>
        <p:nvSpPr>
          <p:cNvPr id="8" name="矩形 209">
            <a:extLst>
              <a:ext uri="{FF2B5EF4-FFF2-40B4-BE49-F238E27FC236}">
                <a16:creationId xmlns:a16="http://schemas.microsoft.com/office/drawing/2014/main" id="{EFB1003D-0632-447B-BE11-B74CE2120E5E}"/>
              </a:ext>
            </a:extLst>
          </p:cNvPr>
          <p:cNvSpPr/>
          <p:nvPr/>
        </p:nvSpPr>
        <p:spPr>
          <a:xfrm>
            <a:off x="7217873" y="2089057"/>
            <a:ext cx="2037600" cy="2316422"/>
          </a:xfrm>
          <a:prstGeom prst="roundRect">
            <a:avLst>
              <a:gd name="adj" fmla="val 4379"/>
            </a:avLst>
          </a:prstGeom>
          <a:solidFill>
            <a:srgbClr val="D5EDF4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ea typeface="STSong" charset="-122"/>
            </a:endParaRPr>
          </a:p>
        </p:txBody>
      </p:sp>
      <p:sp>
        <p:nvSpPr>
          <p:cNvPr id="9" name="矩形 149">
            <a:extLst>
              <a:ext uri="{FF2B5EF4-FFF2-40B4-BE49-F238E27FC236}">
                <a16:creationId xmlns:a16="http://schemas.microsoft.com/office/drawing/2014/main" id="{10A7EF8C-B5CA-4B73-A39E-62D896E7D65D}"/>
              </a:ext>
            </a:extLst>
          </p:cNvPr>
          <p:cNvSpPr/>
          <p:nvPr/>
        </p:nvSpPr>
        <p:spPr>
          <a:xfrm>
            <a:off x="7494482" y="2608151"/>
            <a:ext cx="1638000" cy="1609285"/>
          </a:xfrm>
          <a:prstGeom prst="roundRect">
            <a:avLst>
              <a:gd name="adj" fmla="val 4402"/>
            </a:avLst>
          </a:prstGeom>
          <a:solidFill>
            <a:srgbClr val="B4E8F4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ea typeface="STSong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8B9A8B-D4B0-4929-B740-5830342D824A}"/>
              </a:ext>
            </a:extLst>
          </p:cNvPr>
          <p:cNvSpPr txBox="1"/>
          <p:nvPr/>
        </p:nvSpPr>
        <p:spPr>
          <a:xfrm>
            <a:off x="7408093" y="2592826"/>
            <a:ext cx="1232061" cy="28944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Avenir Book" panose="02000503020000020003" pitchFamily="2" charset="0"/>
                <a:ea typeface="STSong" charset="-122"/>
              </a:rPr>
              <a:t>Image Decoder</a:t>
            </a:r>
          </a:p>
        </p:txBody>
      </p:sp>
      <p:sp>
        <p:nvSpPr>
          <p:cNvPr id="11" name="圆角矩形 97">
            <a:extLst>
              <a:ext uri="{FF2B5EF4-FFF2-40B4-BE49-F238E27FC236}">
                <a16:creationId xmlns:a16="http://schemas.microsoft.com/office/drawing/2014/main" id="{C39F67AD-849D-4555-A5EA-670CDC2C4915}"/>
              </a:ext>
            </a:extLst>
          </p:cNvPr>
          <p:cNvSpPr/>
          <p:nvPr/>
        </p:nvSpPr>
        <p:spPr>
          <a:xfrm>
            <a:off x="8100376" y="3798674"/>
            <a:ext cx="900000" cy="2394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DeConv1</a:t>
            </a:r>
            <a:endParaRPr kumimoji="1" lang="zh-CN" altLang="en-US" sz="1200" dirty="0">
              <a:solidFill>
                <a:schemeClr val="tx1"/>
              </a:solidFill>
              <a:latin typeface="Avenir Book" panose="02000503020000020003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2" name="圆角矩形 97">
            <a:extLst>
              <a:ext uri="{FF2B5EF4-FFF2-40B4-BE49-F238E27FC236}">
                <a16:creationId xmlns:a16="http://schemas.microsoft.com/office/drawing/2014/main" id="{8281DF08-6428-4318-BAA4-626AFB035F14}"/>
              </a:ext>
            </a:extLst>
          </p:cNvPr>
          <p:cNvSpPr/>
          <p:nvPr/>
        </p:nvSpPr>
        <p:spPr>
          <a:xfrm>
            <a:off x="8100376" y="3383996"/>
            <a:ext cx="900000" cy="2394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DeConv2</a:t>
            </a:r>
            <a:endParaRPr kumimoji="1" lang="zh-CN" altLang="en-US" sz="1200" dirty="0">
              <a:solidFill>
                <a:schemeClr val="tx1"/>
              </a:solidFill>
              <a:latin typeface="Avenir Book" panose="02000503020000020003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3" name="圆角矩形 97">
            <a:extLst>
              <a:ext uri="{FF2B5EF4-FFF2-40B4-BE49-F238E27FC236}">
                <a16:creationId xmlns:a16="http://schemas.microsoft.com/office/drawing/2014/main" id="{E820A89C-A12B-41AE-A9C8-B6709A571887}"/>
              </a:ext>
            </a:extLst>
          </p:cNvPr>
          <p:cNvSpPr/>
          <p:nvPr/>
        </p:nvSpPr>
        <p:spPr>
          <a:xfrm>
            <a:off x="8100376" y="2921239"/>
            <a:ext cx="900000" cy="2394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DeConvK</a:t>
            </a:r>
            <a:endParaRPr kumimoji="1" lang="zh-CN" altLang="en-US" sz="1200" dirty="0">
              <a:solidFill>
                <a:schemeClr val="tx1"/>
              </a:solidFill>
              <a:latin typeface="Avenir Book" panose="02000503020000020003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9390A99-05A1-46B3-94FA-47A6CCE2F141}"/>
              </a:ext>
            </a:extLst>
          </p:cNvPr>
          <p:cNvCxnSpPr>
            <a:cxnSpLocks/>
          </p:cNvCxnSpPr>
          <p:nvPr/>
        </p:nvCxnSpPr>
        <p:spPr>
          <a:xfrm flipH="1" flipV="1">
            <a:off x="8549000" y="4047590"/>
            <a:ext cx="2753" cy="46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FF98E74-9056-4BCA-9C93-9C88A3701B84}"/>
              </a:ext>
            </a:extLst>
          </p:cNvPr>
          <p:cNvSpPr txBox="1"/>
          <p:nvPr/>
        </p:nvSpPr>
        <p:spPr>
          <a:xfrm rot="5400000">
            <a:off x="8365024" y="3105134"/>
            <a:ext cx="37070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…</a:t>
            </a:r>
            <a:endParaRPr lang="zh-CN" altLang="en-US" sz="1600" b="1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E45083A-62F6-4690-8165-E496937E86AA}"/>
              </a:ext>
            </a:extLst>
          </p:cNvPr>
          <p:cNvCxnSpPr>
            <a:cxnSpLocks/>
          </p:cNvCxnSpPr>
          <p:nvPr/>
        </p:nvCxnSpPr>
        <p:spPr>
          <a:xfrm flipH="1" flipV="1">
            <a:off x="8550376" y="3623475"/>
            <a:ext cx="0" cy="175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5A05B36-7BC5-4475-A1B4-B8B9076248E5}"/>
              </a:ext>
            </a:extLst>
          </p:cNvPr>
          <p:cNvCxnSpPr>
            <a:cxnSpLocks/>
          </p:cNvCxnSpPr>
          <p:nvPr/>
        </p:nvCxnSpPr>
        <p:spPr>
          <a:xfrm flipV="1">
            <a:off x="8550376" y="2453071"/>
            <a:ext cx="1" cy="46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E3BA0B2-A4CD-40BC-B39E-B680816505A6}"/>
              </a:ext>
            </a:extLst>
          </p:cNvPr>
          <p:cNvSpPr txBox="1"/>
          <p:nvPr/>
        </p:nvSpPr>
        <p:spPr>
          <a:xfrm>
            <a:off x="7321417" y="4444732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</a:rPr>
              <a:t>Identity </a:t>
            </a:r>
          </a:p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</a:rPr>
              <a:t>Information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1799E4-9CA7-4AA2-9290-9AD9FD632642}"/>
              </a:ext>
            </a:extLst>
          </p:cNvPr>
          <p:cNvSpPr txBox="1"/>
          <p:nvPr/>
        </p:nvSpPr>
        <p:spPr>
          <a:xfrm>
            <a:off x="8023512" y="4444732"/>
            <a:ext cx="105372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</a:rPr>
              <a:t>Motion Information</a:t>
            </a:r>
          </a:p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</a:rPr>
              <a:t>at </a:t>
            </a:r>
            <a:r>
              <a:rPr kumimoji="1" lang="el-GR" sz="1000" dirty="0">
                <a:latin typeface="Baskerville" panose="02020502070401020303" pitchFamily="18" charset="0"/>
                <a:ea typeface="Baskerville" panose="02020502070401020303" pitchFamily="18" charset="0"/>
                <a:cs typeface="Apple Chancery" panose="03020702040506060504" pitchFamily="66" charset="-79"/>
              </a:rPr>
              <a:t>τ</a:t>
            </a:r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</a:rPr>
              <a:t> time       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AF850E7-6D22-436D-B94A-EF761DAA6CC8}"/>
              </a:ext>
            </a:extLst>
          </p:cNvPr>
          <p:cNvSpPr txBox="1"/>
          <p:nvPr/>
        </p:nvSpPr>
        <p:spPr>
          <a:xfrm>
            <a:off x="8049278" y="2253455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latin typeface="Avenir Light" panose="020B0402020203020204" pitchFamily="34" charset="77"/>
                <a:ea typeface="Baskerville" panose="02020502070401020303" pitchFamily="18" charset="0"/>
                <a:cs typeface="Angsana New" panose="02020603050405020304" pitchFamily="18" charset="-34"/>
              </a:rPr>
              <a:t>Image at </a:t>
            </a:r>
            <a:r>
              <a:rPr kumimoji="1" lang="el-GR" sz="1000" dirty="0">
                <a:latin typeface="Baskerville" panose="02020502070401020303" pitchFamily="18" charset="0"/>
                <a:ea typeface="Baskerville" panose="02020502070401020303" pitchFamily="18" charset="0"/>
                <a:cs typeface="Apple Chancery" panose="03020702040506060504" pitchFamily="66" charset="-79"/>
              </a:rPr>
              <a:t>τ</a:t>
            </a:r>
            <a:r>
              <a:rPr kumimoji="1" lang="en-US" altLang="zh-CN" sz="1150" dirty="0">
                <a:latin typeface="Apple Chancery" panose="03020702040506060504" pitchFamily="66" charset="-79"/>
                <a:ea typeface="Baskerville" panose="02020502070401020303" pitchFamily="18" charset="0"/>
                <a:cs typeface="Apple Chancery" panose="03020702040506060504" pitchFamily="66" charset="-79"/>
              </a:rPr>
              <a:t> </a:t>
            </a:r>
            <a:r>
              <a:rPr kumimoji="1" lang="en-US" altLang="zh-CN" sz="900" dirty="0">
                <a:latin typeface="Avenir Light" panose="020B0402020203020204" pitchFamily="34" charset="77"/>
                <a:ea typeface="Baskerville" panose="02020502070401020303" pitchFamily="18" charset="0"/>
                <a:cs typeface="Angsana New" panose="02020603050405020304" pitchFamily="18" charset="-34"/>
              </a:rPr>
              <a:t>time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3250A6-29A4-4D0E-AA1C-7B61A1B65136}"/>
              </a:ext>
            </a:extLst>
          </p:cNvPr>
          <p:cNvSpPr txBox="1"/>
          <p:nvPr/>
        </p:nvSpPr>
        <p:spPr>
          <a:xfrm>
            <a:off x="7171944" y="2096166"/>
            <a:ext cx="123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Avenir Book" panose="02000503020000020003" pitchFamily="2" charset="0"/>
                <a:ea typeface="STSong" charset="-122"/>
              </a:rPr>
              <a:t>Video</a:t>
            </a:r>
            <a:r>
              <a:rPr kumimoji="1" lang="en-US" altLang="zh-CN" sz="1100" b="1" dirty="0">
                <a:latin typeface="Avenir Book" panose="02000503020000020003" pitchFamily="2" charset="0"/>
                <a:ea typeface="STSong" charset="-122"/>
                <a:cs typeface="STSong" charset="-122"/>
              </a:rPr>
              <a:t> Decoder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B424B7-0078-4000-920C-A5B6A734174B}"/>
              </a:ext>
            </a:extLst>
          </p:cNvPr>
          <p:cNvSpPr txBox="1"/>
          <p:nvPr/>
        </p:nvSpPr>
        <p:spPr>
          <a:xfrm>
            <a:off x="7181343" y="3289683"/>
            <a:ext cx="343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  <a:cs typeface="Angsana New" panose="02020603050405020304" pitchFamily="18" charset="-34"/>
              </a:rPr>
              <a:t>T×</a:t>
            </a:r>
            <a:endParaRPr kumimoji="1" lang="zh-CN" altLang="en-US" sz="1000" dirty="0">
              <a:latin typeface="Avenir Light" panose="020B0402020203020204" pitchFamily="34" charset="77"/>
              <a:cs typeface="Angsana New" panose="02020603050405020304" pitchFamily="18" charset="-34"/>
            </a:endParaRPr>
          </a:p>
        </p:txBody>
      </p:sp>
      <p:cxnSp>
        <p:nvCxnSpPr>
          <p:cNvPr id="23" name="直线箭头连接符 120">
            <a:extLst>
              <a:ext uri="{FF2B5EF4-FFF2-40B4-BE49-F238E27FC236}">
                <a16:creationId xmlns:a16="http://schemas.microsoft.com/office/drawing/2014/main" id="{C25BA26D-EA82-44A3-A9C2-CECEB884E4C5}"/>
              </a:ext>
            </a:extLst>
          </p:cNvPr>
          <p:cNvCxnSpPr>
            <a:cxnSpLocks/>
          </p:cNvCxnSpPr>
          <p:nvPr/>
        </p:nvCxnSpPr>
        <p:spPr>
          <a:xfrm flipV="1">
            <a:off x="8547646" y="1869797"/>
            <a:ext cx="0" cy="4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BF29490-A564-4FBF-9BEF-07E4D414641C}"/>
              </a:ext>
            </a:extLst>
          </p:cNvPr>
          <p:cNvSpPr txBox="1"/>
          <p:nvPr/>
        </p:nvSpPr>
        <p:spPr>
          <a:xfrm>
            <a:off x="8082140" y="1659669"/>
            <a:ext cx="936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</a:rPr>
              <a:t>Video frames</a:t>
            </a:r>
          </a:p>
        </p:txBody>
      </p:sp>
      <p:cxnSp>
        <p:nvCxnSpPr>
          <p:cNvPr id="25" name="Straight Arrow Connector 32">
            <a:extLst>
              <a:ext uri="{FF2B5EF4-FFF2-40B4-BE49-F238E27FC236}">
                <a16:creationId xmlns:a16="http://schemas.microsoft.com/office/drawing/2014/main" id="{7D65CEB5-17C7-EC41-BADF-9AAC566AE8C6}"/>
              </a:ext>
            </a:extLst>
          </p:cNvPr>
          <p:cNvCxnSpPr>
            <a:endCxn id="11" idx="1"/>
          </p:cNvCxnSpPr>
          <p:nvPr/>
        </p:nvCxnSpPr>
        <p:spPr>
          <a:xfrm>
            <a:off x="7763402" y="3917568"/>
            <a:ext cx="336974" cy="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09">
            <a:extLst>
              <a:ext uri="{FF2B5EF4-FFF2-40B4-BE49-F238E27FC236}">
                <a16:creationId xmlns:a16="http://schemas.microsoft.com/office/drawing/2014/main" id="{503AF141-3571-4130-A41E-6A5F804CA85F}"/>
              </a:ext>
            </a:extLst>
          </p:cNvPr>
          <p:cNvSpPr/>
          <p:nvPr/>
        </p:nvSpPr>
        <p:spPr>
          <a:xfrm>
            <a:off x="5689671" y="2089057"/>
            <a:ext cx="1451667" cy="2316422"/>
          </a:xfrm>
          <a:prstGeom prst="roundRect">
            <a:avLst>
              <a:gd name="adj" fmla="val 6503"/>
            </a:avLst>
          </a:prstGeom>
          <a:solidFill>
            <a:srgbClr val="EBFFD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ea typeface="STSong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FB28DD5-DE2B-432C-9586-0E8C2C39D733}"/>
              </a:ext>
            </a:extLst>
          </p:cNvPr>
          <p:cNvSpPr txBox="1"/>
          <p:nvPr/>
        </p:nvSpPr>
        <p:spPr>
          <a:xfrm>
            <a:off x="5698428" y="1651974"/>
            <a:ext cx="1543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</a:rPr>
              <a:t>Motion Information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61E1C1-A3DC-445E-AE14-A5805ABBBA04}"/>
              </a:ext>
            </a:extLst>
          </p:cNvPr>
          <p:cNvSpPr txBox="1"/>
          <p:nvPr/>
        </p:nvSpPr>
        <p:spPr>
          <a:xfrm>
            <a:off x="5701654" y="4492217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</a:rPr>
              <a:t>Linguistic information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8843B2E-59D7-48D1-B29D-E4C12D2BA84D}"/>
              </a:ext>
            </a:extLst>
          </p:cNvPr>
          <p:cNvSpPr txBox="1"/>
          <p:nvPr/>
        </p:nvSpPr>
        <p:spPr>
          <a:xfrm>
            <a:off x="5655028" y="3378493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  <a:cs typeface="Angsana New" panose="02020603050405020304" pitchFamily="18" charset="-34"/>
              </a:rPr>
              <a:t>N×</a:t>
            </a:r>
            <a:endParaRPr kumimoji="1" lang="zh-CN" altLang="en-US" sz="1000" dirty="0">
              <a:latin typeface="Avenir Light" panose="020B0402020203020204" pitchFamily="34" charset="77"/>
              <a:cs typeface="Angsana New" panose="02020603050405020304" pitchFamily="18" charset="-34"/>
            </a:endParaRPr>
          </a:p>
        </p:txBody>
      </p:sp>
      <p:sp>
        <p:nvSpPr>
          <p:cNvPr id="30" name="矩形 3">
            <a:extLst>
              <a:ext uri="{FF2B5EF4-FFF2-40B4-BE49-F238E27FC236}">
                <a16:creationId xmlns:a16="http://schemas.microsoft.com/office/drawing/2014/main" id="{FD758DD7-082E-47D9-B215-12649A6D6E56}"/>
              </a:ext>
            </a:extLst>
          </p:cNvPr>
          <p:cNvSpPr>
            <a:spLocks/>
          </p:cNvSpPr>
          <p:nvPr/>
        </p:nvSpPr>
        <p:spPr>
          <a:xfrm>
            <a:off x="3635504" y="2089057"/>
            <a:ext cx="1939113" cy="2316422"/>
          </a:xfrm>
          <a:prstGeom prst="roundRect">
            <a:avLst>
              <a:gd name="adj" fmla="val 4837"/>
            </a:avLst>
          </a:prstGeom>
          <a:solidFill>
            <a:srgbClr val="96E2D3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ea typeface="STSong" charset="-122"/>
              </a:rPr>
              <a:t>         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14238F6-AE39-4CE4-B236-6775C9D567E1}"/>
              </a:ext>
            </a:extLst>
          </p:cNvPr>
          <p:cNvSpPr txBox="1"/>
          <p:nvPr/>
        </p:nvSpPr>
        <p:spPr>
          <a:xfrm>
            <a:off x="3663525" y="365220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venir Light" panose="020B0402020203020204" pitchFamily="34" charset="77"/>
                <a:ea typeface="Baskerville" panose="02020502070401020303" pitchFamily="18" charset="0"/>
              </a:rPr>
              <a:t>Positional</a:t>
            </a:r>
          </a:p>
          <a:p>
            <a:pPr algn="ctr"/>
            <a:r>
              <a:rPr lang="en-US" altLang="zh-CN" sz="900" dirty="0">
                <a:latin typeface="Avenir Light" panose="020B0402020203020204" pitchFamily="34" charset="77"/>
                <a:ea typeface="Baskerville" panose="02020502070401020303" pitchFamily="18" charset="0"/>
              </a:rPr>
              <a:t>Encoding</a:t>
            </a:r>
            <a:endParaRPr lang="zh-CN" altLang="en-US" sz="900" dirty="0">
              <a:latin typeface="Avenir Light" panose="020B0402020203020204" pitchFamily="34" charset="77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92B3FDA-1CC2-4A93-904F-8249F86C9C8C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249618" y="2938409"/>
            <a:ext cx="0" cy="106944"/>
          </a:xfrm>
          <a:prstGeom prst="straightConnector1">
            <a:avLst/>
          </a:prstGeom>
          <a:ln w="19050">
            <a:solidFill>
              <a:srgbClr val="005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832453A-DC8B-4B3E-B51F-9D4177A49291}"/>
              </a:ext>
            </a:extLst>
          </p:cNvPr>
          <p:cNvSpPr txBox="1"/>
          <p:nvPr/>
        </p:nvSpPr>
        <p:spPr>
          <a:xfrm>
            <a:off x="591020" y="4086229"/>
            <a:ext cx="1443600" cy="36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5700"/>
                </a:solidFill>
                <a:effectLst/>
                <a:uLnTx/>
                <a:uFillTx/>
                <a:latin typeface="Angsana New" panose="02020603050405020304" pitchFamily="18" charset="-34"/>
                <a:ea typeface="Apple Symbols" panose="02000000000000000000" pitchFamily="2" charset="-79"/>
                <a:cs typeface="Angsana New" panose="02020603050405020304" pitchFamily="18" charset="-34"/>
              </a:rPr>
              <a:t>b i n | w h i t e | …</a:t>
            </a:r>
            <a:endParaRPr lang="zh-CN" altLang="en-US" b="1" dirty="0">
              <a:solidFill>
                <a:srgbClr val="005700"/>
              </a:solidFill>
              <a:latin typeface="Angsana New" panose="02020603050405020304" pitchFamily="18" charset="-34"/>
              <a:ea typeface="Apple Symbols" panose="02000000000000000000" pitchFamily="2" charset="-79"/>
              <a:cs typeface="Angsana New" panose="02020603050405020304" pitchFamily="18" charset="-34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E577B9F-6728-419F-8B48-BDEACDF04850}"/>
              </a:ext>
            </a:extLst>
          </p:cNvPr>
          <p:cNvSpPr txBox="1"/>
          <p:nvPr/>
        </p:nvSpPr>
        <p:spPr>
          <a:xfrm>
            <a:off x="874239" y="449221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  <a:cs typeface="Angsana New" panose="02020603050405020304" pitchFamily="18" charset="-34"/>
              </a:rPr>
              <a:t>Text Tokens</a:t>
            </a:r>
          </a:p>
        </p:txBody>
      </p:sp>
      <p:sp>
        <p:nvSpPr>
          <p:cNvPr id="35" name="矩形 36">
            <a:extLst>
              <a:ext uri="{FF2B5EF4-FFF2-40B4-BE49-F238E27FC236}">
                <a16:creationId xmlns:a16="http://schemas.microsoft.com/office/drawing/2014/main" id="{55C5941A-D69B-4514-89C6-39C7B5E08FFC}"/>
              </a:ext>
            </a:extLst>
          </p:cNvPr>
          <p:cNvSpPr/>
          <p:nvPr/>
        </p:nvSpPr>
        <p:spPr>
          <a:xfrm>
            <a:off x="610005" y="4151068"/>
            <a:ext cx="1483200" cy="248400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1">
            <a:extLst>
              <a:ext uri="{FF2B5EF4-FFF2-40B4-BE49-F238E27FC236}">
                <a16:creationId xmlns:a16="http://schemas.microsoft.com/office/drawing/2014/main" id="{FEC0D4D9-5715-4C6B-9538-C39F6293199A}"/>
              </a:ext>
            </a:extLst>
          </p:cNvPr>
          <p:cNvSpPr/>
          <p:nvPr/>
        </p:nvSpPr>
        <p:spPr>
          <a:xfrm>
            <a:off x="571220" y="3741374"/>
            <a:ext cx="1483200" cy="248400"/>
          </a:xfrm>
          <a:prstGeom prst="roundRect">
            <a:avLst/>
          </a:prstGeom>
          <a:solidFill>
            <a:srgbClr val="96E2D3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Text Encoder</a:t>
            </a:r>
            <a:endParaRPr kumimoji="1" lang="zh-CN" altLang="en-US" sz="1200" dirty="0">
              <a:solidFill>
                <a:schemeClr val="tx1"/>
              </a:solidFill>
              <a:latin typeface="Avenir Book" panose="02000503020000020003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C942F8B-C0DD-47A2-9BF7-C3CD6111202D}"/>
              </a:ext>
            </a:extLst>
          </p:cNvPr>
          <p:cNvCxnSpPr>
            <a:cxnSpLocks/>
          </p:cNvCxnSpPr>
          <p:nvPr/>
        </p:nvCxnSpPr>
        <p:spPr>
          <a:xfrm flipV="1">
            <a:off x="1312820" y="3578722"/>
            <a:ext cx="0" cy="1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23">
            <a:extLst>
              <a:ext uri="{FF2B5EF4-FFF2-40B4-BE49-F238E27FC236}">
                <a16:creationId xmlns:a16="http://schemas.microsoft.com/office/drawing/2014/main" id="{268EC50D-2169-4BD6-9DC6-111553635794}"/>
              </a:ext>
            </a:extLst>
          </p:cNvPr>
          <p:cNvSpPr/>
          <p:nvPr/>
        </p:nvSpPr>
        <p:spPr>
          <a:xfrm>
            <a:off x="571220" y="3326892"/>
            <a:ext cx="1483200" cy="248400"/>
          </a:xfrm>
          <a:prstGeom prst="roundRect">
            <a:avLst/>
          </a:prstGeom>
          <a:solidFill>
            <a:srgbClr val="EBFFD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Motion Decoder</a:t>
            </a:r>
            <a:endParaRPr kumimoji="1" lang="zh-CN" altLang="en-US" sz="1200" dirty="0">
              <a:solidFill>
                <a:schemeClr val="tx1"/>
              </a:solidFill>
              <a:latin typeface="Avenir Book" panose="02000503020000020003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59F609C-F94F-46C4-83CC-97E31299DA0D}"/>
              </a:ext>
            </a:extLst>
          </p:cNvPr>
          <p:cNvCxnSpPr>
            <a:cxnSpLocks/>
          </p:cNvCxnSpPr>
          <p:nvPr/>
        </p:nvCxnSpPr>
        <p:spPr>
          <a:xfrm flipV="1">
            <a:off x="1312820" y="3170833"/>
            <a:ext cx="1" cy="1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60">
            <a:extLst>
              <a:ext uri="{FF2B5EF4-FFF2-40B4-BE49-F238E27FC236}">
                <a16:creationId xmlns:a16="http://schemas.microsoft.com/office/drawing/2014/main" id="{E594356A-08CD-47FE-B6C5-F12650C22C34}"/>
              </a:ext>
            </a:extLst>
          </p:cNvPr>
          <p:cNvSpPr/>
          <p:nvPr/>
        </p:nvSpPr>
        <p:spPr>
          <a:xfrm>
            <a:off x="571220" y="2917197"/>
            <a:ext cx="1483200" cy="248400"/>
          </a:xfrm>
          <a:prstGeom prst="roundRect">
            <a:avLst/>
          </a:prstGeom>
          <a:solidFill>
            <a:srgbClr val="D5EDF4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Video Decoder</a:t>
            </a:r>
            <a:endParaRPr kumimoji="1" lang="zh-CN" altLang="en-US" sz="1200" dirty="0">
              <a:solidFill>
                <a:schemeClr val="tx1"/>
              </a:solidFill>
              <a:latin typeface="Avenir Book" panose="02000503020000020003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1" name="Picture 63">
            <a:extLst>
              <a:ext uri="{FF2B5EF4-FFF2-40B4-BE49-F238E27FC236}">
                <a16:creationId xmlns:a16="http://schemas.microsoft.com/office/drawing/2014/main" id="{5871EB69-D06C-3545-B340-1DACA737F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234" y="2190823"/>
            <a:ext cx="698400" cy="3492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1134000" lon="19818000" rev="21540000"/>
            </a:camera>
            <a:lightRig rig="threePt" dir="t"/>
          </a:scene3d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4CDA6618-8C1A-4920-9AEA-347EB755C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47" y="2190823"/>
            <a:ext cx="696816" cy="348408"/>
          </a:xfrm>
          <a:prstGeom prst="rect">
            <a:avLst/>
          </a:prstGeom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RightUp">
              <a:rot lat="1131186" lon="19819056" rev="21541498"/>
            </a:camera>
            <a:lightRig rig="threePt" dir="t"/>
          </a:scene3d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F9F7C97-F632-41FB-95E5-89E86E29B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23" y="2190823"/>
            <a:ext cx="696816" cy="34840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1134000" lon="19818000" rev="21540000"/>
            </a:camera>
            <a:lightRig rig="threePt" dir="t"/>
          </a:scene3d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BF90DA2C-84A6-4613-A0FE-30BD717A08A0}"/>
              </a:ext>
            </a:extLst>
          </p:cNvPr>
          <p:cNvSpPr txBox="1"/>
          <p:nvPr/>
        </p:nvSpPr>
        <p:spPr>
          <a:xfrm>
            <a:off x="1045980" y="2235213"/>
            <a:ext cx="300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b="1" dirty="0">
                <a:ea typeface="STSong" charset="-122"/>
                <a:cs typeface="STSong" charset="-122"/>
              </a:rPr>
              <a:t>…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1CC1BAF-95F4-4029-89C7-B0CF65C9ACB1}"/>
              </a:ext>
            </a:extLst>
          </p:cNvPr>
          <p:cNvCxnSpPr>
            <a:cxnSpLocks/>
          </p:cNvCxnSpPr>
          <p:nvPr/>
        </p:nvCxnSpPr>
        <p:spPr>
          <a:xfrm flipH="1" flipV="1">
            <a:off x="1312820" y="3992700"/>
            <a:ext cx="0" cy="15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84">
            <a:extLst>
              <a:ext uri="{FF2B5EF4-FFF2-40B4-BE49-F238E27FC236}">
                <a16:creationId xmlns:a16="http://schemas.microsoft.com/office/drawing/2014/main" id="{843C6D58-632C-4EB2-A890-14C49C8C10FD}"/>
              </a:ext>
            </a:extLst>
          </p:cNvPr>
          <p:cNvSpPr/>
          <p:nvPr/>
        </p:nvSpPr>
        <p:spPr>
          <a:xfrm>
            <a:off x="2367896" y="2293896"/>
            <a:ext cx="1202119" cy="1635260"/>
          </a:xfrm>
          <a:prstGeom prst="roundRect">
            <a:avLst>
              <a:gd name="adj" fmla="val 6981"/>
            </a:avLst>
          </a:prstGeom>
          <a:solidFill>
            <a:srgbClr val="CEF0E4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ea typeface="STSong" charset="-122"/>
            </a:endParaRPr>
          </a:p>
        </p:txBody>
      </p:sp>
      <p:sp>
        <p:nvSpPr>
          <p:cNvPr id="47" name="圆角矩形 97">
            <a:extLst>
              <a:ext uri="{FF2B5EF4-FFF2-40B4-BE49-F238E27FC236}">
                <a16:creationId xmlns:a16="http://schemas.microsoft.com/office/drawing/2014/main" id="{34A076F6-5286-4FDA-BE41-6E4AE20EFF94}"/>
              </a:ext>
            </a:extLst>
          </p:cNvPr>
          <p:cNvSpPr/>
          <p:nvPr/>
        </p:nvSpPr>
        <p:spPr>
          <a:xfrm>
            <a:off x="2518955" y="3503764"/>
            <a:ext cx="900000" cy="2313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Conv1</a:t>
            </a:r>
            <a:endParaRPr kumimoji="1" lang="zh-CN" altLang="en-US" sz="1200" dirty="0">
              <a:solidFill>
                <a:schemeClr val="tx1"/>
              </a:solidFill>
              <a:latin typeface="Avenir Book" panose="02000503020000020003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48" name="圆角矩形 97">
            <a:extLst>
              <a:ext uri="{FF2B5EF4-FFF2-40B4-BE49-F238E27FC236}">
                <a16:creationId xmlns:a16="http://schemas.microsoft.com/office/drawing/2014/main" id="{E0827161-E539-4EE3-BCBE-F2F251738549}"/>
              </a:ext>
            </a:extLst>
          </p:cNvPr>
          <p:cNvSpPr/>
          <p:nvPr/>
        </p:nvSpPr>
        <p:spPr>
          <a:xfrm>
            <a:off x="2518955" y="3103169"/>
            <a:ext cx="900000" cy="2313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Conv2</a:t>
            </a:r>
            <a:endParaRPr kumimoji="1" lang="zh-CN" altLang="en-US" sz="1200" dirty="0">
              <a:solidFill>
                <a:schemeClr val="tx1"/>
              </a:solidFill>
              <a:latin typeface="Avenir Book" panose="02000503020000020003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49" name="圆角矩形 97">
            <a:extLst>
              <a:ext uri="{FF2B5EF4-FFF2-40B4-BE49-F238E27FC236}">
                <a16:creationId xmlns:a16="http://schemas.microsoft.com/office/drawing/2014/main" id="{BF5CAA7B-CD46-4471-A7E2-D52568068A46}"/>
              </a:ext>
            </a:extLst>
          </p:cNvPr>
          <p:cNvSpPr/>
          <p:nvPr/>
        </p:nvSpPr>
        <p:spPr>
          <a:xfrm>
            <a:off x="2518955" y="2647139"/>
            <a:ext cx="900000" cy="2313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ConvK</a:t>
            </a:r>
            <a:endParaRPr kumimoji="1" lang="zh-CN" altLang="en-US" sz="1200" dirty="0">
              <a:solidFill>
                <a:schemeClr val="tx1"/>
              </a:solidFill>
              <a:latin typeface="Avenir Book" panose="02000503020000020003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1BEDD07-58DD-45F5-A3C6-DD1D98E73D44}"/>
              </a:ext>
            </a:extLst>
          </p:cNvPr>
          <p:cNvSpPr txBox="1"/>
          <p:nvPr/>
        </p:nvSpPr>
        <p:spPr>
          <a:xfrm>
            <a:off x="2403889" y="4492217"/>
            <a:ext cx="1134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  <a:cs typeface="Angsana New" panose="02020603050405020304" pitchFamily="18" charset="-34"/>
              </a:rPr>
              <a:t>Identity Image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4362E15-956C-49FF-893C-19CF97988EBD}"/>
              </a:ext>
            </a:extLst>
          </p:cNvPr>
          <p:cNvSpPr txBox="1"/>
          <p:nvPr/>
        </p:nvSpPr>
        <p:spPr>
          <a:xfrm>
            <a:off x="2390578" y="2293596"/>
            <a:ext cx="1170341" cy="252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b="1" dirty="0">
                <a:latin typeface="Avenir Book" panose="02000503020000020003" pitchFamily="2" charset="0"/>
                <a:ea typeface="STSong" charset="-122"/>
                <a:cs typeface="STSong" charset="-122"/>
              </a:rPr>
              <a:t>Identity Encoder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8627D37-674E-454E-82AD-AE3E875EF771}"/>
              </a:ext>
            </a:extLst>
          </p:cNvPr>
          <p:cNvSpPr txBox="1"/>
          <p:nvPr/>
        </p:nvSpPr>
        <p:spPr>
          <a:xfrm rot="5400000">
            <a:off x="2946872" y="2731586"/>
            <a:ext cx="44166" cy="352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77BB5F5-0000-4E35-81E2-8588E5DD78FC}"/>
              </a:ext>
            </a:extLst>
          </p:cNvPr>
          <p:cNvCxnSpPr>
            <a:cxnSpLocks/>
          </p:cNvCxnSpPr>
          <p:nvPr/>
        </p:nvCxnSpPr>
        <p:spPr>
          <a:xfrm flipV="1">
            <a:off x="2968955" y="3334514"/>
            <a:ext cx="0" cy="169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A970DCD-2F42-430C-86E0-09FBE5916A8F}"/>
              </a:ext>
            </a:extLst>
          </p:cNvPr>
          <p:cNvCxnSpPr>
            <a:cxnSpLocks/>
          </p:cNvCxnSpPr>
          <p:nvPr/>
        </p:nvCxnSpPr>
        <p:spPr>
          <a:xfrm flipH="1" flipV="1">
            <a:off x="2970249" y="3743987"/>
            <a:ext cx="2627" cy="3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B979B8ED-95FC-4925-9C11-97E42E967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39" y="4062893"/>
            <a:ext cx="664846" cy="3365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56" name="Straight Connector 59">
            <a:extLst>
              <a:ext uri="{FF2B5EF4-FFF2-40B4-BE49-F238E27FC236}">
                <a16:creationId xmlns:a16="http://schemas.microsoft.com/office/drawing/2014/main" id="{265B43A1-6E2A-B44E-A9D2-0075702DC9B2}"/>
              </a:ext>
            </a:extLst>
          </p:cNvPr>
          <p:cNvCxnSpPr/>
          <p:nvPr/>
        </p:nvCxnSpPr>
        <p:spPr>
          <a:xfrm>
            <a:off x="2289263" y="2733032"/>
            <a:ext cx="0" cy="892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07">
            <a:extLst>
              <a:ext uri="{FF2B5EF4-FFF2-40B4-BE49-F238E27FC236}">
                <a16:creationId xmlns:a16="http://schemas.microsoft.com/office/drawing/2014/main" id="{17FA32EF-7F44-2D40-B5BF-FCEEADA6AE98}"/>
              </a:ext>
            </a:extLst>
          </p:cNvPr>
          <p:cNvCxnSpPr>
            <a:cxnSpLocks/>
          </p:cNvCxnSpPr>
          <p:nvPr/>
        </p:nvCxnSpPr>
        <p:spPr>
          <a:xfrm flipH="1">
            <a:off x="2287869" y="2743657"/>
            <a:ext cx="23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FC9D13D5-331E-184C-AC57-A5D2F6AF0673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2054420" y="3031523"/>
            <a:ext cx="2291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181">
            <a:extLst>
              <a:ext uri="{FF2B5EF4-FFF2-40B4-BE49-F238E27FC236}">
                <a16:creationId xmlns:a16="http://schemas.microsoft.com/office/drawing/2014/main" id="{9510293C-C62D-3B40-A9A0-50C08307D448}"/>
              </a:ext>
            </a:extLst>
          </p:cNvPr>
          <p:cNvSpPr txBox="1"/>
          <p:nvPr/>
        </p:nvSpPr>
        <p:spPr>
          <a:xfrm>
            <a:off x="197972" y="1659669"/>
            <a:ext cx="2416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  <a:cs typeface="Angsana New" panose="02020603050405020304" pitchFamily="18" charset="-34"/>
              </a:rPr>
              <a:t>L1</a:t>
            </a:r>
            <a:r>
              <a:rPr kumimoji="1" lang="zh-CN" altLang="en-US" sz="1000" dirty="0">
                <a:latin typeface="Avenir Light" panose="020B0402020203020204" pitchFamily="34" charset="77"/>
                <a:ea typeface="STSong" charset="-122"/>
                <a:cs typeface="Angsana New" panose="02020603050405020304" pitchFamily="18" charset="-34"/>
              </a:rPr>
              <a:t> </a:t>
            </a:r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  <a:cs typeface="Angsana New" panose="02020603050405020304" pitchFamily="18" charset="-34"/>
              </a:rPr>
              <a:t>Loss &amp; SSIM Loss &amp; Adversarial Loss</a:t>
            </a:r>
          </a:p>
        </p:txBody>
      </p:sp>
      <p:cxnSp>
        <p:nvCxnSpPr>
          <p:cNvPr id="60" name="Straight Connector 96">
            <a:extLst>
              <a:ext uri="{FF2B5EF4-FFF2-40B4-BE49-F238E27FC236}">
                <a16:creationId xmlns:a16="http://schemas.microsoft.com/office/drawing/2014/main" id="{E2F619E2-BB11-2740-8043-64DA754EA022}"/>
              </a:ext>
            </a:extLst>
          </p:cNvPr>
          <p:cNvCxnSpPr>
            <a:cxnSpLocks/>
          </p:cNvCxnSpPr>
          <p:nvPr/>
        </p:nvCxnSpPr>
        <p:spPr>
          <a:xfrm flipH="1">
            <a:off x="2281491" y="3206478"/>
            <a:ext cx="23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97">
            <a:extLst>
              <a:ext uri="{FF2B5EF4-FFF2-40B4-BE49-F238E27FC236}">
                <a16:creationId xmlns:a16="http://schemas.microsoft.com/office/drawing/2014/main" id="{63EDCCF8-947C-2A4F-9DA5-2275A61F45C3}"/>
              </a:ext>
            </a:extLst>
          </p:cNvPr>
          <p:cNvCxnSpPr>
            <a:cxnSpLocks/>
          </p:cNvCxnSpPr>
          <p:nvPr/>
        </p:nvCxnSpPr>
        <p:spPr>
          <a:xfrm flipH="1">
            <a:off x="2283991" y="3622586"/>
            <a:ext cx="23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5C80F7C-38F7-45F6-A6ED-A3FD2159A81F}"/>
              </a:ext>
            </a:extLst>
          </p:cNvPr>
          <p:cNvSpPr txBox="1"/>
          <p:nvPr/>
        </p:nvSpPr>
        <p:spPr>
          <a:xfrm>
            <a:off x="3609426" y="2051506"/>
            <a:ext cx="1160929" cy="27675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Avenir Book" panose="02000503020000020003" pitchFamily="2" charset="0"/>
                <a:ea typeface="STSong" charset="-122"/>
                <a:cs typeface="STSong" charset="-122"/>
              </a:rPr>
              <a:t>Text Encoder</a:t>
            </a:r>
            <a:r>
              <a:rPr kumimoji="1" lang="zh-CN" altLang="en-US" sz="1100" b="1" dirty="0">
                <a:latin typeface="Avenir Book" panose="02000503020000020003" pitchFamily="2" charset="0"/>
                <a:ea typeface="STSong" charset="-122"/>
                <a:cs typeface="STSong" charset="-122"/>
              </a:rPr>
              <a:t> </a:t>
            </a:r>
            <a:endParaRPr kumimoji="1" lang="en-US" altLang="zh-CN" sz="1100" b="1" dirty="0">
              <a:latin typeface="Avenir Book" panose="02000503020000020003" pitchFamily="2" charset="0"/>
              <a:ea typeface="STSong" charset="-122"/>
              <a:cs typeface="STSong" charset="-122"/>
            </a:endParaRPr>
          </a:p>
        </p:txBody>
      </p:sp>
      <p:sp>
        <p:nvSpPr>
          <p:cNvPr id="63" name="圆角矩形 97">
            <a:extLst>
              <a:ext uri="{FF2B5EF4-FFF2-40B4-BE49-F238E27FC236}">
                <a16:creationId xmlns:a16="http://schemas.microsoft.com/office/drawing/2014/main" id="{60EDC69C-641C-466B-93D9-A41DB5C750F1}"/>
              </a:ext>
            </a:extLst>
          </p:cNvPr>
          <p:cNvSpPr/>
          <p:nvPr/>
        </p:nvSpPr>
        <p:spPr>
          <a:xfrm>
            <a:off x="3841542" y="2625119"/>
            <a:ext cx="828291" cy="313290"/>
          </a:xfrm>
          <a:prstGeom prst="roundRect">
            <a:avLst/>
          </a:prstGeom>
          <a:solidFill>
            <a:srgbClr val="9DD3A8"/>
          </a:solidFill>
          <a:ln w="19050">
            <a:solidFill>
              <a:srgbClr val="005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Avenir Book" panose="02000503020000020003" pitchFamily="2" charset="0"/>
                <a:ea typeface="STSong" charset="-122"/>
                <a:cs typeface="STSong" charset="-122"/>
              </a:rPr>
              <a:t>Duration</a:t>
            </a:r>
          </a:p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Avenir Book" panose="02000503020000020003" pitchFamily="2" charset="0"/>
                <a:ea typeface="STSong" charset="-122"/>
                <a:cs typeface="STSong" charset="-122"/>
              </a:rPr>
              <a:t>Predictor</a:t>
            </a:r>
            <a:endParaRPr kumimoji="1" lang="zh-CN" altLang="en-US" sz="1000" dirty="0">
              <a:solidFill>
                <a:schemeClr val="tx1"/>
              </a:solidFill>
              <a:latin typeface="Avenir Book" panose="02000503020000020003" pitchFamily="2" charset="0"/>
              <a:ea typeface="STSong" charset="-122"/>
              <a:cs typeface="STSong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CAD425D-8568-403F-837D-CCBC952B0DEB}"/>
              </a:ext>
            </a:extLst>
          </p:cNvPr>
          <p:cNvCxnSpPr>
            <a:cxnSpLocks/>
          </p:cNvCxnSpPr>
          <p:nvPr/>
        </p:nvCxnSpPr>
        <p:spPr>
          <a:xfrm flipV="1">
            <a:off x="4255688" y="2510777"/>
            <a:ext cx="0" cy="114342"/>
          </a:xfrm>
          <a:prstGeom prst="straightConnector1">
            <a:avLst/>
          </a:prstGeom>
          <a:ln w="19050">
            <a:solidFill>
              <a:srgbClr val="005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30A6EB15-6CE0-46AC-AB2E-0A2C9CF45027}"/>
              </a:ext>
            </a:extLst>
          </p:cNvPr>
          <p:cNvSpPr txBox="1"/>
          <p:nvPr/>
        </p:nvSpPr>
        <p:spPr>
          <a:xfrm>
            <a:off x="3704460" y="3372368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  <a:cs typeface="Angsana New" panose="02020603050405020304" pitchFamily="18" charset="-34"/>
              </a:rPr>
              <a:t>N×</a:t>
            </a:r>
            <a:endParaRPr kumimoji="1" lang="zh-CN" altLang="en-US" sz="1000" dirty="0">
              <a:latin typeface="Avenir Light" panose="020B0402020203020204" pitchFamily="34" charset="77"/>
              <a:cs typeface="Angsana New" panose="02020603050405020304" pitchFamily="18" charset="-34"/>
            </a:endParaRPr>
          </a:p>
        </p:txBody>
      </p:sp>
      <p:sp>
        <p:nvSpPr>
          <p:cNvPr id="66" name="圆角矩形 138">
            <a:extLst>
              <a:ext uri="{FF2B5EF4-FFF2-40B4-BE49-F238E27FC236}">
                <a16:creationId xmlns:a16="http://schemas.microsoft.com/office/drawing/2014/main" id="{C083D933-71EF-4768-AA1A-49423AA0469C}"/>
              </a:ext>
            </a:extLst>
          </p:cNvPr>
          <p:cNvSpPr/>
          <p:nvPr/>
        </p:nvSpPr>
        <p:spPr>
          <a:xfrm>
            <a:off x="5986162" y="3387254"/>
            <a:ext cx="1039316" cy="25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FFT Block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B4EE62D-D7A4-46EA-BA99-22AD310EF16C}"/>
              </a:ext>
            </a:extLst>
          </p:cNvPr>
          <p:cNvSpPr txBox="1"/>
          <p:nvPr/>
        </p:nvSpPr>
        <p:spPr>
          <a:xfrm>
            <a:off x="5872631" y="365220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latin typeface="Avenir Light" panose="020B0402020203020204" pitchFamily="34" charset="77"/>
                <a:ea typeface="Baskerville" panose="02020502070401020303" pitchFamily="18" charset="0"/>
              </a:rPr>
              <a:t>Positional</a:t>
            </a:r>
          </a:p>
          <a:p>
            <a:pPr algn="ctr"/>
            <a:r>
              <a:rPr kumimoji="1" lang="en-US" altLang="zh-CN" sz="900" dirty="0">
                <a:latin typeface="Avenir Light" panose="020B0402020203020204" pitchFamily="34" charset="77"/>
                <a:ea typeface="Baskerville" panose="02020502070401020303" pitchFamily="18" charset="0"/>
              </a:rPr>
              <a:t>Encoding</a:t>
            </a:r>
            <a:endParaRPr kumimoji="1" lang="zh-CN" altLang="en-US" sz="900" dirty="0">
              <a:latin typeface="Avenir Light" panose="020B0402020203020204" pitchFamily="34" charset="77"/>
            </a:endParaRPr>
          </a:p>
        </p:txBody>
      </p:sp>
      <p:cxnSp>
        <p:nvCxnSpPr>
          <p:cNvPr id="68" name="直线箭头连接符 120">
            <a:extLst>
              <a:ext uri="{FF2B5EF4-FFF2-40B4-BE49-F238E27FC236}">
                <a16:creationId xmlns:a16="http://schemas.microsoft.com/office/drawing/2014/main" id="{5A350385-92E1-4A42-B383-6B989B1812DF}"/>
              </a:ext>
            </a:extLst>
          </p:cNvPr>
          <p:cNvCxnSpPr>
            <a:cxnSpLocks/>
          </p:cNvCxnSpPr>
          <p:nvPr/>
        </p:nvCxnSpPr>
        <p:spPr>
          <a:xfrm flipV="1">
            <a:off x="6505820" y="4255590"/>
            <a:ext cx="0" cy="2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26">
            <a:extLst>
              <a:ext uri="{FF2B5EF4-FFF2-40B4-BE49-F238E27FC236}">
                <a16:creationId xmlns:a16="http://schemas.microsoft.com/office/drawing/2014/main" id="{0CEA94C3-911B-6A40-B273-1CB94E4A62C8}"/>
              </a:ext>
            </a:extLst>
          </p:cNvPr>
          <p:cNvGrpSpPr/>
          <p:nvPr/>
        </p:nvGrpSpPr>
        <p:grpSpPr>
          <a:xfrm>
            <a:off x="6039336" y="4049697"/>
            <a:ext cx="570637" cy="198000"/>
            <a:chOff x="6039336" y="3948097"/>
            <a:chExt cx="570637" cy="198000"/>
          </a:xfrm>
        </p:grpSpPr>
        <p:sp>
          <p:nvSpPr>
            <p:cNvPr id="70" name="流程图: 或者 9">
              <a:extLst>
                <a:ext uri="{FF2B5EF4-FFF2-40B4-BE49-F238E27FC236}">
                  <a16:creationId xmlns:a16="http://schemas.microsoft.com/office/drawing/2014/main" id="{3454C834-7026-8D4C-AD4B-80F92D31CE6A}"/>
                </a:ext>
              </a:extLst>
            </p:cNvPr>
            <p:cNvSpPr/>
            <p:nvPr/>
          </p:nvSpPr>
          <p:spPr>
            <a:xfrm>
              <a:off x="6401668" y="3948097"/>
              <a:ext cx="208305" cy="198000"/>
            </a:xfrm>
            <a:prstGeom prst="flowChartOr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1" name="Group 47">
              <a:extLst>
                <a:ext uri="{FF2B5EF4-FFF2-40B4-BE49-F238E27FC236}">
                  <a16:creationId xmlns:a16="http://schemas.microsoft.com/office/drawing/2014/main" id="{5B506C96-8775-D44B-9678-E5855D6DC403}"/>
                </a:ext>
              </a:extLst>
            </p:cNvPr>
            <p:cNvGrpSpPr/>
            <p:nvPr/>
          </p:nvGrpSpPr>
          <p:grpSpPr>
            <a:xfrm>
              <a:off x="6039336" y="3948097"/>
              <a:ext cx="198000" cy="198000"/>
              <a:chOff x="6064736" y="3772601"/>
              <a:chExt cx="198000" cy="198000"/>
            </a:xfrm>
          </p:grpSpPr>
          <p:sp>
            <p:nvSpPr>
              <p:cNvPr id="73" name="椭圆 4">
                <a:extLst>
                  <a:ext uri="{FF2B5EF4-FFF2-40B4-BE49-F238E27FC236}">
                    <a16:creationId xmlns:a16="http://schemas.microsoft.com/office/drawing/2014/main" id="{8DF27916-D967-1949-9C79-524B10836C98}"/>
                  </a:ext>
                </a:extLst>
              </p:cNvPr>
              <p:cNvSpPr/>
              <p:nvPr/>
            </p:nvSpPr>
            <p:spPr>
              <a:xfrm>
                <a:off x="6064736" y="3772601"/>
                <a:ext cx="198000" cy="19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: 形状 10">
                <a:extLst>
                  <a:ext uri="{FF2B5EF4-FFF2-40B4-BE49-F238E27FC236}">
                    <a16:creationId xmlns:a16="http://schemas.microsoft.com/office/drawing/2014/main" id="{2D2B7158-EC2A-5241-932E-BB15AB64A71E}"/>
                  </a:ext>
                </a:extLst>
              </p:cNvPr>
              <p:cNvSpPr/>
              <p:nvPr/>
            </p:nvSpPr>
            <p:spPr>
              <a:xfrm>
                <a:off x="6064814" y="3809261"/>
                <a:ext cx="192881" cy="90202"/>
              </a:xfrm>
              <a:custGeom>
                <a:avLst/>
                <a:gdLst>
                  <a:gd name="connsiteX0" fmla="*/ 0 w 192881"/>
                  <a:gd name="connsiteY0" fmla="*/ 44219 h 90202"/>
                  <a:gd name="connsiteX1" fmla="*/ 59531 w 192881"/>
                  <a:gd name="connsiteY1" fmla="*/ 1357 h 90202"/>
                  <a:gd name="connsiteX2" fmla="*/ 142875 w 192881"/>
                  <a:gd name="connsiteY2" fmla="*/ 89463 h 90202"/>
                  <a:gd name="connsiteX3" fmla="*/ 192881 w 192881"/>
                  <a:gd name="connsiteY3" fmla="*/ 41838 h 90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881" h="90202">
                    <a:moveTo>
                      <a:pt x="0" y="44219"/>
                    </a:moveTo>
                    <a:cubicBezTo>
                      <a:pt x="17859" y="19017"/>
                      <a:pt x="35719" y="-6184"/>
                      <a:pt x="59531" y="1357"/>
                    </a:cubicBezTo>
                    <a:cubicBezTo>
                      <a:pt x="83343" y="8898"/>
                      <a:pt x="120650" y="82716"/>
                      <a:pt x="142875" y="89463"/>
                    </a:cubicBezTo>
                    <a:cubicBezTo>
                      <a:pt x="165100" y="96210"/>
                      <a:pt x="183356" y="54935"/>
                      <a:pt x="192881" y="41838"/>
                    </a:cubicBezTo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2" name="直线箭头连接符 120">
              <a:extLst>
                <a:ext uri="{FF2B5EF4-FFF2-40B4-BE49-F238E27FC236}">
                  <a16:creationId xmlns:a16="http://schemas.microsoft.com/office/drawing/2014/main" id="{046FC4FB-5898-3149-9C48-6EC2723258ED}"/>
                </a:ext>
              </a:extLst>
            </p:cNvPr>
            <p:cNvCxnSpPr>
              <a:cxnSpLocks/>
            </p:cNvCxnSpPr>
            <p:nvPr/>
          </p:nvCxnSpPr>
          <p:spPr>
            <a:xfrm>
              <a:off x="6243686" y="4047097"/>
              <a:ext cx="16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直线箭头连接符 120">
            <a:extLst>
              <a:ext uri="{FF2B5EF4-FFF2-40B4-BE49-F238E27FC236}">
                <a16:creationId xmlns:a16="http://schemas.microsoft.com/office/drawing/2014/main" id="{8AB076ED-5A17-724F-B301-9218C90823FC}"/>
              </a:ext>
            </a:extLst>
          </p:cNvPr>
          <p:cNvCxnSpPr>
            <a:cxnSpLocks/>
          </p:cNvCxnSpPr>
          <p:nvPr/>
        </p:nvCxnSpPr>
        <p:spPr>
          <a:xfrm flipH="1" flipV="1">
            <a:off x="6505820" y="3650052"/>
            <a:ext cx="1" cy="39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138">
            <a:extLst>
              <a:ext uri="{FF2B5EF4-FFF2-40B4-BE49-F238E27FC236}">
                <a16:creationId xmlns:a16="http://schemas.microsoft.com/office/drawing/2014/main" id="{4542F08F-7E8B-47CC-904D-7DDAB507E113}"/>
              </a:ext>
            </a:extLst>
          </p:cNvPr>
          <p:cNvSpPr/>
          <p:nvPr/>
        </p:nvSpPr>
        <p:spPr>
          <a:xfrm>
            <a:off x="5986162" y="2911264"/>
            <a:ext cx="1039316" cy="25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Layer Norm</a:t>
            </a:r>
          </a:p>
        </p:txBody>
      </p:sp>
      <p:sp>
        <p:nvSpPr>
          <p:cNvPr id="77" name="圆角矩形 138">
            <a:extLst>
              <a:ext uri="{FF2B5EF4-FFF2-40B4-BE49-F238E27FC236}">
                <a16:creationId xmlns:a16="http://schemas.microsoft.com/office/drawing/2014/main" id="{68476BF8-A4A5-0E49-8DE8-9229D7729E51}"/>
              </a:ext>
            </a:extLst>
          </p:cNvPr>
          <p:cNvSpPr/>
          <p:nvPr/>
        </p:nvSpPr>
        <p:spPr>
          <a:xfrm>
            <a:off x="5986162" y="2465730"/>
            <a:ext cx="1039316" cy="25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Linear Layer</a:t>
            </a:r>
          </a:p>
        </p:txBody>
      </p:sp>
      <p:cxnSp>
        <p:nvCxnSpPr>
          <p:cNvPr id="78" name="直线箭头连接符 120">
            <a:extLst>
              <a:ext uri="{FF2B5EF4-FFF2-40B4-BE49-F238E27FC236}">
                <a16:creationId xmlns:a16="http://schemas.microsoft.com/office/drawing/2014/main" id="{803B6324-0DC6-AE4D-A210-456BC908C4B9}"/>
              </a:ext>
            </a:extLst>
          </p:cNvPr>
          <p:cNvCxnSpPr>
            <a:cxnSpLocks/>
          </p:cNvCxnSpPr>
          <p:nvPr/>
        </p:nvCxnSpPr>
        <p:spPr>
          <a:xfrm flipH="1" flipV="1">
            <a:off x="6505820" y="3164581"/>
            <a:ext cx="1" cy="21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120">
            <a:extLst>
              <a:ext uri="{FF2B5EF4-FFF2-40B4-BE49-F238E27FC236}">
                <a16:creationId xmlns:a16="http://schemas.microsoft.com/office/drawing/2014/main" id="{B3CBC7C7-4BB9-9E42-8917-BE40FA00ED82}"/>
              </a:ext>
            </a:extLst>
          </p:cNvPr>
          <p:cNvCxnSpPr>
            <a:cxnSpLocks/>
          </p:cNvCxnSpPr>
          <p:nvPr/>
        </p:nvCxnSpPr>
        <p:spPr>
          <a:xfrm flipH="1" flipV="1">
            <a:off x="6505820" y="2724276"/>
            <a:ext cx="1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120">
            <a:extLst>
              <a:ext uri="{FF2B5EF4-FFF2-40B4-BE49-F238E27FC236}">
                <a16:creationId xmlns:a16="http://schemas.microsoft.com/office/drawing/2014/main" id="{D1FE1CF2-9CE5-FD42-B716-83342C2DA6AF}"/>
              </a:ext>
            </a:extLst>
          </p:cNvPr>
          <p:cNvCxnSpPr>
            <a:cxnSpLocks/>
          </p:cNvCxnSpPr>
          <p:nvPr/>
        </p:nvCxnSpPr>
        <p:spPr>
          <a:xfrm flipH="1" flipV="1">
            <a:off x="6505820" y="1869797"/>
            <a:ext cx="1" cy="59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5">
            <a:extLst>
              <a:ext uri="{FF2B5EF4-FFF2-40B4-BE49-F238E27FC236}">
                <a16:creationId xmlns:a16="http://schemas.microsoft.com/office/drawing/2014/main" id="{2740DC0E-B7CA-FF46-B363-A5871E12BBDE}"/>
              </a:ext>
            </a:extLst>
          </p:cNvPr>
          <p:cNvSpPr txBox="1"/>
          <p:nvPr/>
        </p:nvSpPr>
        <p:spPr>
          <a:xfrm>
            <a:off x="5439510" y="2051506"/>
            <a:ext cx="1226405" cy="47672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Avenir Book" panose="02000503020000020003" pitchFamily="2" charset="0"/>
                <a:ea typeface="STSong" charset="-122"/>
                <a:cs typeface="STSong" charset="-122"/>
              </a:rPr>
              <a:t>Motion </a:t>
            </a:r>
          </a:p>
          <a:p>
            <a:pPr algn="ctr"/>
            <a:r>
              <a:rPr kumimoji="1" lang="en-US" altLang="zh-CN" sz="1100" b="1" dirty="0">
                <a:latin typeface="Avenir Book" panose="02000503020000020003" pitchFamily="2" charset="0"/>
                <a:ea typeface="STSong" charset="-122"/>
                <a:cs typeface="STSong" charset="-122"/>
              </a:rPr>
              <a:t>Decoder</a:t>
            </a:r>
            <a:r>
              <a:rPr kumimoji="1" lang="zh-CN" altLang="en-US" sz="1100" b="1" dirty="0">
                <a:latin typeface="Avenir Book" panose="02000503020000020003" pitchFamily="2" charset="0"/>
                <a:ea typeface="STSong" charset="-122"/>
                <a:cs typeface="STSong" charset="-122"/>
              </a:rPr>
              <a:t> </a:t>
            </a:r>
            <a:endParaRPr kumimoji="1" lang="en-US" altLang="zh-CN" sz="1100" b="1" dirty="0">
              <a:latin typeface="Avenir Book" panose="02000503020000020003" pitchFamily="2" charset="0"/>
              <a:ea typeface="STSong" charset="-122"/>
              <a:cs typeface="STSong" charset="-122"/>
            </a:endParaRPr>
          </a:p>
        </p:txBody>
      </p:sp>
      <p:cxnSp>
        <p:nvCxnSpPr>
          <p:cNvPr id="82" name="直线箭头连接符 120">
            <a:extLst>
              <a:ext uri="{FF2B5EF4-FFF2-40B4-BE49-F238E27FC236}">
                <a16:creationId xmlns:a16="http://schemas.microsoft.com/office/drawing/2014/main" id="{51048C46-B50F-4E58-AF5F-37B8AD402EE2}"/>
              </a:ext>
            </a:extLst>
          </p:cNvPr>
          <p:cNvCxnSpPr>
            <a:cxnSpLocks/>
          </p:cNvCxnSpPr>
          <p:nvPr/>
        </p:nvCxnSpPr>
        <p:spPr>
          <a:xfrm flipV="1">
            <a:off x="4746368" y="1869797"/>
            <a:ext cx="0" cy="439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81BD32E6-75E2-4218-BB71-769B0261B9E2}"/>
              </a:ext>
            </a:extLst>
          </p:cNvPr>
          <p:cNvSpPr txBox="1"/>
          <p:nvPr/>
        </p:nvSpPr>
        <p:spPr>
          <a:xfrm>
            <a:off x="4041688" y="1659669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  <a:cs typeface="Angsana New" panose="02020603050405020304" pitchFamily="18" charset="-34"/>
              </a:rPr>
              <a:t>Linguistic information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397D814-B50E-49E7-9BFB-8A8364E5311B}"/>
              </a:ext>
            </a:extLst>
          </p:cNvPr>
          <p:cNvSpPr txBox="1"/>
          <p:nvPr/>
        </p:nvSpPr>
        <p:spPr>
          <a:xfrm>
            <a:off x="4307786" y="449221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Avenir Light" panose="020B0402020203020204" pitchFamily="34" charset="77"/>
                <a:ea typeface="Baskerville" panose="02020502070401020303" pitchFamily="18" charset="0"/>
                <a:cs typeface="Angsana New" panose="02020603050405020304" pitchFamily="18" charset="-34"/>
              </a:rPr>
              <a:t>Text Tokens</a:t>
            </a:r>
          </a:p>
        </p:txBody>
      </p:sp>
      <p:cxnSp>
        <p:nvCxnSpPr>
          <p:cNvPr id="85" name="直线箭头连接符 120">
            <a:extLst>
              <a:ext uri="{FF2B5EF4-FFF2-40B4-BE49-F238E27FC236}">
                <a16:creationId xmlns:a16="http://schemas.microsoft.com/office/drawing/2014/main" id="{BFADA317-BBAF-4E89-BD9A-E9C515B0258C}"/>
              </a:ext>
            </a:extLst>
          </p:cNvPr>
          <p:cNvCxnSpPr>
            <a:cxnSpLocks/>
          </p:cNvCxnSpPr>
          <p:nvPr/>
        </p:nvCxnSpPr>
        <p:spPr>
          <a:xfrm flipV="1">
            <a:off x="4746281" y="4306790"/>
            <a:ext cx="175" cy="208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120">
            <a:extLst>
              <a:ext uri="{FF2B5EF4-FFF2-40B4-BE49-F238E27FC236}">
                <a16:creationId xmlns:a16="http://schemas.microsoft.com/office/drawing/2014/main" id="{6C6319C1-0DBF-824F-918B-CB0AEE27547F}"/>
              </a:ext>
            </a:extLst>
          </p:cNvPr>
          <p:cNvCxnSpPr>
            <a:cxnSpLocks/>
          </p:cNvCxnSpPr>
          <p:nvPr/>
        </p:nvCxnSpPr>
        <p:spPr>
          <a:xfrm flipV="1">
            <a:off x="4746368" y="3274074"/>
            <a:ext cx="0" cy="12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138">
            <a:extLst>
              <a:ext uri="{FF2B5EF4-FFF2-40B4-BE49-F238E27FC236}">
                <a16:creationId xmlns:a16="http://schemas.microsoft.com/office/drawing/2014/main" id="{D50C1461-A98C-4BDB-BBC7-8D6999588AD1}"/>
              </a:ext>
            </a:extLst>
          </p:cNvPr>
          <p:cNvSpPr/>
          <p:nvPr/>
        </p:nvSpPr>
        <p:spPr>
          <a:xfrm>
            <a:off x="4027050" y="4083204"/>
            <a:ext cx="1438637" cy="2170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Text Embedding</a:t>
            </a:r>
          </a:p>
        </p:txBody>
      </p:sp>
      <p:sp>
        <p:nvSpPr>
          <p:cNvPr id="88" name="圆角矩形 138">
            <a:extLst>
              <a:ext uri="{FF2B5EF4-FFF2-40B4-BE49-F238E27FC236}">
                <a16:creationId xmlns:a16="http://schemas.microsoft.com/office/drawing/2014/main" id="{46169563-E2E6-4A86-A965-EC54E4A0489C}"/>
              </a:ext>
            </a:extLst>
          </p:cNvPr>
          <p:cNvSpPr/>
          <p:nvPr/>
        </p:nvSpPr>
        <p:spPr>
          <a:xfrm>
            <a:off x="4027050" y="3395331"/>
            <a:ext cx="1438637" cy="2170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FFT Block</a:t>
            </a:r>
          </a:p>
        </p:txBody>
      </p:sp>
      <p:cxnSp>
        <p:nvCxnSpPr>
          <p:cNvPr id="89" name="直线箭头连接符 120">
            <a:extLst>
              <a:ext uri="{FF2B5EF4-FFF2-40B4-BE49-F238E27FC236}">
                <a16:creationId xmlns:a16="http://schemas.microsoft.com/office/drawing/2014/main" id="{547F8DA8-3B38-4664-BA5D-37CAD25779D4}"/>
              </a:ext>
            </a:extLst>
          </p:cNvPr>
          <p:cNvCxnSpPr>
            <a:cxnSpLocks/>
          </p:cNvCxnSpPr>
          <p:nvPr/>
        </p:nvCxnSpPr>
        <p:spPr>
          <a:xfrm flipH="1" flipV="1">
            <a:off x="4746368" y="2520005"/>
            <a:ext cx="0" cy="52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138">
            <a:extLst>
              <a:ext uri="{FF2B5EF4-FFF2-40B4-BE49-F238E27FC236}">
                <a16:creationId xmlns:a16="http://schemas.microsoft.com/office/drawing/2014/main" id="{9033AF6E-F1D6-4B88-96AC-1D7F152A8200}"/>
              </a:ext>
            </a:extLst>
          </p:cNvPr>
          <p:cNvSpPr/>
          <p:nvPr/>
        </p:nvSpPr>
        <p:spPr>
          <a:xfrm>
            <a:off x="4027050" y="2294038"/>
            <a:ext cx="1438637" cy="2170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Length Expansion</a:t>
            </a:r>
          </a:p>
        </p:txBody>
      </p:sp>
      <p:sp>
        <p:nvSpPr>
          <p:cNvPr id="91" name="圆角矩形 138">
            <a:extLst>
              <a:ext uri="{FF2B5EF4-FFF2-40B4-BE49-F238E27FC236}">
                <a16:creationId xmlns:a16="http://schemas.microsoft.com/office/drawing/2014/main" id="{458B1280-BE87-AA44-B42B-355C445539E7}"/>
              </a:ext>
            </a:extLst>
          </p:cNvPr>
          <p:cNvSpPr/>
          <p:nvPr/>
        </p:nvSpPr>
        <p:spPr>
          <a:xfrm>
            <a:off x="4027050" y="3054747"/>
            <a:ext cx="1438637" cy="2170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Avenir Book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Layer Norm</a:t>
            </a:r>
          </a:p>
        </p:txBody>
      </p:sp>
      <p:grpSp>
        <p:nvGrpSpPr>
          <p:cNvPr id="92" name="Group 42">
            <a:extLst>
              <a:ext uri="{FF2B5EF4-FFF2-40B4-BE49-F238E27FC236}">
                <a16:creationId xmlns:a16="http://schemas.microsoft.com/office/drawing/2014/main" id="{27B75CA8-9C70-A44F-89F3-A1946E96FF4C}"/>
              </a:ext>
            </a:extLst>
          </p:cNvPr>
          <p:cNvGrpSpPr/>
          <p:nvPr/>
        </p:nvGrpSpPr>
        <p:grpSpPr>
          <a:xfrm>
            <a:off x="4292202" y="3737389"/>
            <a:ext cx="187429" cy="189319"/>
            <a:chOff x="4307685" y="3755145"/>
            <a:chExt cx="187429" cy="189319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62699A4-08BF-4333-9E9F-FDECA1CFB538}"/>
                </a:ext>
              </a:extLst>
            </p:cNvPr>
            <p:cNvSpPr/>
            <p:nvPr/>
          </p:nvSpPr>
          <p:spPr>
            <a:xfrm>
              <a:off x="4307685" y="3755145"/>
              <a:ext cx="187429" cy="1893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任意多边形: 形状 10">
              <a:extLst>
                <a:ext uri="{FF2B5EF4-FFF2-40B4-BE49-F238E27FC236}">
                  <a16:creationId xmlns:a16="http://schemas.microsoft.com/office/drawing/2014/main" id="{3AB119D4-1438-44C0-BFB2-66C69E0C247C}"/>
                </a:ext>
              </a:extLst>
            </p:cNvPr>
            <p:cNvSpPr/>
            <p:nvPr/>
          </p:nvSpPr>
          <p:spPr>
            <a:xfrm>
              <a:off x="4307759" y="3809626"/>
              <a:ext cx="182583" cy="86247"/>
            </a:xfrm>
            <a:custGeom>
              <a:avLst/>
              <a:gdLst>
                <a:gd name="connsiteX0" fmla="*/ 0 w 192881"/>
                <a:gd name="connsiteY0" fmla="*/ 44219 h 90202"/>
                <a:gd name="connsiteX1" fmla="*/ 59531 w 192881"/>
                <a:gd name="connsiteY1" fmla="*/ 1357 h 90202"/>
                <a:gd name="connsiteX2" fmla="*/ 142875 w 192881"/>
                <a:gd name="connsiteY2" fmla="*/ 89463 h 90202"/>
                <a:gd name="connsiteX3" fmla="*/ 192881 w 192881"/>
                <a:gd name="connsiteY3" fmla="*/ 41838 h 9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81" h="90202">
                  <a:moveTo>
                    <a:pt x="0" y="44219"/>
                  </a:moveTo>
                  <a:cubicBezTo>
                    <a:pt x="17859" y="19017"/>
                    <a:pt x="35719" y="-6184"/>
                    <a:pt x="59531" y="1357"/>
                  </a:cubicBezTo>
                  <a:cubicBezTo>
                    <a:pt x="83343" y="8898"/>
                    <a:pt x="120650" y="82716"/>
                    <a:pt x="142875" y="89463"/>
                  </a:cubicBezTo>
                  <a:cubicBezTo>
                    <a:pt x="165100" y="96210"/>
                    <a:pt x="183356" y="54935"/>
                    <a:pt x="192881" y="41838"/>
                  </a:cubicBezTo>
                </a:path>
              </a:pathLst>
            </a:custGeom>
            <a:solidFill>
              <a:schemeClr val="bg1"/>
            </a:solidFill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5" name="直线箭头连接符 120">
            <a:extLst>
              <a:ext uri="{FF2B5EF4-FFF2-40B4-BE49-F238E27FC236}">
                <a16:creationId xmlns:a16="http://schemas.microsoft.com/office/drawing/2014/main" id="{7418A4AF-DE24-4FCF-8276-3648F1FBE4DC}"/>
              </a:ext>
            </a:extLst>
          </p:cNvPr>
          <p:cNvCxnSpPr>
            <a:cxnSpLocks/>
          </p:cNvCxnSpPr>
          <p:nvPr/>
        </p:nvCxnSpPr>
        <p:spPr>
          <a:xfrm flipV="1">
            <a:off x="4741592" y="3944464"/>
            <a:ext cx="1" cy="130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120">
            <a:extLst>
              <a:ext uri="{FF2B5EF4-FFF2-40B4-BE49-F238E27FC236}">
                <a16:creationId xmlns:a16="http://schemas.microsoft.com/office/drawing/2014/main" id="{D7CED61D-D555-4AA1-A197-755DB43990FC}"/>
              </a:ext>
            </a:extLst>
          </p:cNvPr>
          <p:cNvCxnSpPr>
            <a:cxnSpLocks/>
          </p:cNvCxnSpPr>
          <p:nvPr/>
        </p:nvCxnSpPr>
        <p:spPr>
          <a:xfrm>
            <a:off x="4477358" y="3840926"/>
            <a:ext cx="1533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120">
            <a:extLst>
              <a:ext uri="{FF2B5EF4-FFF2-40B4-BE49-F238E27FC236}">
                <a16:creationId xmlns:a16="http://schemas.microsoft.com/office/drawing/2014/main" id="{FB99F97A-DB26-48AD-A0F0-2BB8B03329B8}"/>
              </a:ext>
            </a:extLst>
          </p:cNvPr>
          <p:cNvCxnSpPr>
            <a:cxnSpLocks/>
          </p:cNvCxnSpPr>
          <p:nvPr/>
        </p:nvCxnSpPr>
        <p:spPr>
          <a:xfrm flipH="1" flipV="1">
            <a:off x="4741592" y="3619437"/>
            <a:ext cx="1" cy="130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图: 或者 9">
            <a:extLst>
              <a:ext uri="{FF2B5EF4-FFF2-40B4-BE49-F238E27FC236}">
                <a16:creationId xmlns:a16="http://schemas.microsoft.com/office/drawing/2014/main" id="{D3128C2D-4616-1249-BBC9-0AD4D69E42B7}"/>
              </a:ext>
            </a:extLst>
          </p:cNvPr>
          <p:cNvSpPr/>
          <p:nvPr/>
        </p:nvSpPr>
        <p:spPr>
          <a:xfrm>
            <a:off x="4633338" y="3738738"/>
            <a:ext cx="208305" cy="198000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Straight Connector 106">
            <a:extLst>
              <a:ext uri="{FF2B5EF4-FFF2-40B4-BE49-F238E27FC236}">
                <a16:creationId xmlns:a16="http://schemas.microsoft.com/office/drawing/2014/main" id="{9463CEF2-64E7-6643-A5E9-CAD87A2434BE}"/>
              </a:ext>
            </a:extLst>
          </p:cNvPr>
          <p:cNvCxnSpPr>
            <a:cxnSpLocks/>
          </p:cNvCxnSpPr>
          <p:nvPr/>
        </p:nvCxnSpPr>
        <p:spPr>
          <a:xfrm>
            <a:off x="7766667" y="3007190"/>
            <a:ext cx="0" cy="1508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108">
            <a:extLst>
              <a:ext uri="{FF2B5EF4-FFF2-40B4-BE49-F238E27FC236}">
                <a16:creationId xmlns:a16="http://schemas.microsoft.com/office/drawing/2014/main" id="{CFA97AAB-A64C-4E43-AE35-BD1C1CDC4D58}"/>
              </a:ext>
            </a:extLst>
          </p:cNvPr>
          <p:cNvCxnSpPr/>
          <p:nvPr/>
        </p:nvCxnSpPr>
        <p:spPr>
          <a:xfrm>
            <a:off x="7763396" y="3502698"/>
            <a:ext cx="336974" cy="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9">
            <a:extLst>
              <a:ext uri="{FF2B5EF4-FFF2-40B4-BE49-F238E27FC236}">
                <a16:creationId xmlns:a16="http://schemas.microsoft.com/office/drawing/2014/main" id="{72BFF801-9163-7447-B43E-4E966025DE8C}"/>
              </a:ext>
            </a:extLst>
          </p:cNvPr>
          <p:cNvCxnSpPr/>
          <p:nvPr/>
        </p:nvCxnSpPr>
        <p:spPr>
          <a:xfrm>
            <a:off x="7763401" y="3020103"/>
            <a:ext cx="336974" cy="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9">
            <a:extLst>
              <a:ext uri="{FF2B5EF4-FFF2-40B4-BE49-F238E27FC236}">
                <a16:creationId xmlns:a16="http://schemas.microsoft.com/office/drawing/2014/main" id="{850C4EA2-FBB0-2E4F-8813-3726D0A3313F}"/>
              </a:ext>
            </a:extLst>
          </p:cNvPr>
          <p:cNvSpPr txBox="1"/>
          <p:nvPr/>
        </p:nvSpPr>
        <p:spPr>
          <a:xfrm>
            <a:off x="-1828800" y="-2026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68492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 209">
            <a:extLst>
              <a:ext uri="{FF2B5EF4-FFF2-40B4-BE49-F238E27FC236}">
                <a16:creationId xmlns:a16="http://schemas.microsoft.com/office/drawing/2014/main" id="{503AF141-3571-4130-A41E-6A5F804CA85F}"/>
              </a:ext>
            </a:extLst>
          </p:cNvPr>
          <p:cNvSpPr/>
          <p:nvPr/>
        </p:nvSpPr>
        <p:spPr>
          <a:xfrm>
            <a:off x="2160080" y="2282747"/>
            <a:ext cx="1451667" cy="2316422"/>
          </a:xfrm>
          <a:prstGeom prst="roundRect">
            <a:avLst>
              <a:gd name="adj" fmla="val 6503"/>
            </a:avLst>
          </a:prstGeom>
          <a:solidFill>
            <a:srgbClr val="EBFFD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STSong" charset="-122"/>
              <a:cs typeface="Times New Roman" panose="02020603050405020304" pitchFamily="18" charset="0"/>
            </a:endParaRP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00A90286-BBE0-452C-AA5A-3D53004938ED}"/>
              </a:ext>
            </a:extLst>
          </p:cNvPr>
          <p:cNvSpPr/>
          <p:nvPr/>
        </p:nvSpPr>
        <p:spPr>
          <a:xfrm rot="5400000">
            <a:off x="1246309" y="2627971"/>
            <a:ext cx="120808" cy="1186302"/>
          </a:xfrm>
          <a:prstGeom prst="rightBrace">
            <a:avLst>
              <a:gd name="adj1" fmla="val 40562"/>
              <a:gd name="adj2" fmla="val 4975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209">
            <a:extLst>
              <a:ext uri="{FF2B5EF4-FFF2-40B4-BE49-F238E27FC236}">
                <a16:creationId xmlns:a16="http://schemas.microsoft.com/office/drawing/2014/main" id="{EFB1003D-0632-447B-BE11-B74CE2120E5E}"/>
              </a:ext>
            </a:extLst>
          </p:cNvPr>
          <p:cNvSpPr/>
          <p:nvPr/>
        </p:nvSpPr>
        <p:spPr>
          <a:xfrm>
            <a:off x="7217873" y="2089057"/>
            <a:ext cx="2037600" cy="2316422"/>
          </a:xfrm>
          <a:prstGeom prst="roundRect">
            <a:avLst>
              <a:gd name="adj" fmla="val 4379"/>
            </a:avLst>
          </a:prstGeom>
          <a:solidFill>
            <a:srgbClr val="D5EDF4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STSong" charset="-122"/>
              <a:cs typeface="Times New Roman" panose="02020603050405020304" pitchFamily="18" charset="0"/>
            </a:endParaRPr>
          </a:p>
        </p:txBody>
      </p:sp>
      <p:sp>
        <p:nvSpPr>
          <p:cNvPr id="9" name="矩形 149">
            <a:extLst>
              <a:ext uri="{FF2B5EF4-FFF2-40B4-BE49-F238E27FC236}">
                <a16:creationId xmlns:a16="http://schemas.microsoft.com/office/drawing/2014/main" id="{10A7EF8C-B5CA-4B73-A39E-62D896E7D65D}"/>
              </a:ext>
            </a:extLst>
          </p:cNvPr>
          <p:cNvSpPr/>
          <p:nvPr/>
        </p:nvSpPr>
        <p:spPr>
          <a:xfrm>
            <a:off x="7494482" y="2608151"/>
            <a:ext cx="1638000" cy="1609285"/>
          </a:xfrm>
          <a:prstGeom prst="roundRect">
            <a:avLst>
              <a:gd name="adj" fmla="val 4402"/>
            </a:avLst>
          </a:prstGeom>
          <a:solidFill>
            <a:srgbClr val="B4E8F4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STSong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8B9A8B-D4B0-4929-B740-5830342D824A}"/>
              </a:ext>
            </a:extLst>
          </p:cNvPr>
          <p:cNvSpPr txBox="1"/>
          <p:nvPr/>
        </p:nvSpPr>
        <p:spPr>
          <a:xfrm>
            <a:off x="7408093" y="2592826"/>
            <a:ext cx="1232061" cy="28944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ea typeface="STSong" charset="-122"/>
                <a:cs typeface="Times New Roman" panose="02020603050405020304" pitchFamily="18" charset="0"/>
              </a:rPr>
              <a:t>Image Decoder</a:t>
            </a:r>
          </a:p>
        </p:txBody>
      </p:sp>
      <p:sp>
        <p:nvSpPr>
          <p:cNvPr id="11" name="圆角矩形 97">
            <a:extLst>
              <a:ext uri="{FF2B5EF4-FFF2-40B4-BE49-F238E27FC236}">
                <a16:creationId xmlns:a16="http://schemas.microsoft.com/office/drawing/2014/main" id="{C39F67AD-849D-4555-A5EA-670CDC2C4915}"/>
              </a:ext>
            </a:extLst>
          </p:cNvPr>
          <p:cNvSpPr/>
          <p:nvPr/>
        </p:nvSpPr>
        <p:spPr>
          <a:xfrm>
            <a:off x="8100376" y="3798674"/>
            <a:ext cx="900000" cy="2394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DeConv1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p:sp>
        <p:nvSpPr>
          <p:cNvPr id="12" name="圆角矩形 97">
            <a:extLst>
              <a:ext uri="{FF2B5EF4-FFF2-40B4-BE49-F238E27FC236}">
                <a16:creationId xmlns:a16="http://schemas.microsoft.com/office/drawing/2014/main" id="{8281DF08-6428-4318-BAA4-626AFB035F14}"/>
              </a:ext>
            </a:extLst>
          </p:cNvPr>
          <p:cNvSpPr/>
          <p:nvPr/>
        </p:nvSpPr>
        <p:spPr>
          <a:xfrm>
            <a:off x="8100376" y="3383996"/>
            <a:ext cx="900000" cy="2394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DeConv2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p:sp>
        <p:nvSpPr>
          <p:cNvPr id="13" name="圆角矩形 97">
            <a:extLst>
              <a:ext uri="{FF2B5EF4-FFF2-40B4-BE49-F238E27FC236}">
                <a16:creationId xmlns:a16="http://schemas.microsoft.com/office/drawing/2014/main" id="{E820A89C-A12B-41AE-A9C8-B6709A571887}"/>
              </a:ext>
            </a:extLst>
          </p:cNvPr>
          <p:cNvSpPr/>
          <p:nvPr/>
        </p:nvSpPr>
        <p:spPr>
          <a:xfrm>
            <a:off x="8100376" y="2921239"/>
            <a:ext cx="900000" cy="2394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DeConvK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9390A99-05A1-46B3-94FA-47A6CCE2F141}"/>
              </a:ext>
            </a:extLst>
          </p:cNvPr>
          <p:cNvCxnSpPr>
            <a:cxnSpLocks/>
          </p:cNvCxnSpPr>
          <p:nvPr/>
        </p:nvCxnSpPr>
        <p:spPr>
          <a:xfrm flipH="1" flipV="1">
            <a:off x="8549000" y="4047590"/>
            <a:ext cx="2753" cy="46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FF98E74-9056-4BCA-9C93-9C88A3701B84}"/>
              </a:ext>
            </a:extLst>
          </p:cNvPr>
          <p:cNvSpPr txBox="1"/>
          <p:nvPr/>
        </p:nvSpPr>
        <p:spPr>
          <a:xfrm rot="5400000">
            <a:off x="8365024" y="3105134"/>
            <a:ext cx="37070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E45083A-62F6-4690-8165-E496937E86AA}"/>
              </a:ext>
            </a:extLst>
          </p:cNvPr>
          <p:cNvCxnSpPr>
            <a:cxnSpLocks/>
          </p:cNvCxnSpPr>
          <p:nvPr/>
        </p:nvCxnSpPr>
        <p:spPr>
          <a:xfrm flipH="1" flipV="1">
            <a:off x="8550376" y="3623475"/>
            <a:ext cx="0" cy="175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5A05B36-7BC5-4475-A1B4-B8B9076248E5}"/>
              </a:ext>
            </a:extLst>
          </p:cNvPr>
          <p:cNvCxnSpPr>
            <a:cxnSpLocks/>
          </p:cNvCxnSpPr>
          <p:nvPr/>
        </p:nvCxnSpPr>
        <p:spPr>
          <a:xfrm flipV="1">
            <a:off x="8550376" y="2453071"/>
            <a:ext cx="1" cy="46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E3BA0B2-A4CD-40BC-B39E-B680816505A6}"/>
              </a:ext>
            </a:extLst>
          </p:cNvPr>
          <p:cNvSpPr txBox="1"/>
          <p:nvPr/>
        </p:nvSpPr>
        <p:spPr>
          <a:xfrm>
            <a:off x="7343057" y="4444732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Identity </a:t>
            </a:r>
          </a:p>
          <a:p>
            <a:pPr algn="ctr"/>
            <a:r>
              <a:rPr kumimoji="1" lang="en-US" altLang="zh-CN" sz="10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1799E4-9CA7-4AA2-9290-9AD9FD632642}"/>
              </a:ext>
            </a:extLst>
          </p:cNvPr>
          <p:cNvSpPr txBox="1"/>
          <p:nvPr/>
        </p:nvSpPr>
        <p:spPr>
          <a:xfrm>
            <a:off x="8023512" y="4444732"/>
            <a:ext cx="105372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Motion Information</a:t>
            </a:r>
          </a:p>
          <a:p>
            <a:pPr algn="ctr"/>
            <a:r>
              <a:rPr kumimoji="1" lang="en-US" altLang="zh-CN" sz="10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at </a:t>
            </a:r>
            <a:r>
              <a:rPr kumimoji="1" lang="el-GR" sz="10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τ</a:t>
            </a:r>
            <a:r>
              <a:rPr kumimoji="1" lang="en-US" altLang="zh-CN" sz="10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time       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AF850E7-6D22-436D-B94A-EF761DAA6CC8}"/>
              </a:ext>
            </a:extLst>
          </p:cNvPr>
          <p:cNvSpPr txBox="1"/>
          <p:nvPr/>
        </p:nvSpPr>
        <p:spPr>
          <a:xfrm>
            <a:off x="8096566" y="2253455"/>
            <a:ext cx="907621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Image at </a:t>
            </a:r>
            <a:r>
              <a:rPr kumimoji="1" lang="el-GR" sz="10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τ</a:t>
            </a:r>
            <a:r>
              <a:rPr kumimoji="1" lang="en-US" altLang="zh-CN" sz="115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9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3250A6-29A4-4D0E-AA1C-7B61A1B65136}"/>
              </a:ext>
            </a:extLst>
          </p:cNvPr>
          <p:cNvSpPr txBox="1"/>
          <p:nvPr/>
        </p:nvSpPr>
        <p:spPr>
          <a:xfrm>
            <a:off x="7171944" y="2096166"/>
            <a:ext cx="123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ea typeface="STSong" charset="-122"/>
                <a:cs typeface="Times New Roman" panose="02020603050405020304" pitchFamily="18" charset="0"/>
              </a:rPr>
              <a:t>Video Decoder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B424B7-0078-4000-920C-A5B6A734174B}"/>
              </a:ext>
            </a:extLst>
          </p:cNvPr>
          <p:cNvSpPr txBox="1"/>
          <p:nvPr/>
        </p:nvSpPr>
        <p:spPr>
          <a:xfrm>
            <a:off x="7181343" y="328968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T×</a:t>
            </a:r>
            <a:endParaRPr kumimoji="1"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线箭头连接符 120">
            <a:extLst>
              <a:ext uri="{FF2B5EF4-FFF2-40B4-BE49-F238E27FC236}">
                <a16:creationId xmlns:a16="http://schemas.microsoft.com/office/drawing/2014/main" id="{C25BA26D-EA82-44A3-A9C2-CECEB884E4C5}"/>
              </a:ext>
            </a:extLst>
          </p:cNvPr>
          <p:cNvCxnSpPr>
            <a:cxnSpLocks/>
          </p:cNvCxnSpPr>
          <p:nvPr/>
        </p:nvCxnSpPr>
        <p:spPr>
          <a:xfrm flipV="1">
            <a:off x="8547646" y="1869797"/>
            <a:ext cx="0" cy="4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BF29490-A564-4FBF-9BEF-07E4D414641C}"/>
              </a:ext>
            </a:extLst>
          </p:cNvPr>
          <p:cNvSpPr txBox="1"/>
          <p:nvPr/>
        </p:nvSpPr>
        <p:spPr>
          <a:xfrm>
            <a:off x="8109391" y="1659669"/>
            <a:ext cx="8819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Video frames</a:t>
            </a:r>
          </a:p>
        </p:txBody>
      </p:sp>
      <p:cxnSp>
        <p:nvCxnSpPr>
          <p:cNvPr id="25" name="Straight Arrow Connector 32">
            <a:extLst>
              <a:ext uri="{FF2B5EF4-FFF2-40B4-BE49-F238E27FC236}">
                <a16:creationId xmlns:a16="http://schemas.microsoft.com/office/drawing/2014/main" id="{7D65CEB5-17C7-EC41-BADF-9AAC566AE8C6}"/>
              </a:ext>
            </a:extLst>
          </p:cNvPr>
          <p:cNvCxnSpPr>
            <a:endCxn id="11" idx="1"/>
          </p:cNvCxnSpPr>
          <p:nvPr/>
        </p:nvCxnSpPr>
        <p:spPr>
          <a:xfrm>
            <a:off x="7763402" y="3917568"/>
            <a:ext cx="336974" cy="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09">
            <a:extLst>
              <a:ext uri="{FF2B5EF4-FFF2-40B4-BE49-F238E27FC236}">
                <a16:creationId xmlns:a16="http://schemas.microsoft.com/office/drawing/2014/main" id="{503AF141-3571-4130-A41E-6A5F804CA85F}"/>
              </a:ext>
            </a:extLst>
          </p:cNvPr>
          <p:cNvSpPr/>
          <p:nvPr/>
        </p:nvSpPr>
        <p:spPr>
          <a:xfrm>
            <a:off x="5689671" y="2089057"/>
            <a:ext cx="1451667" cy="2316422"/>
          </a:xfrm>
          <a:prstGeom prst="roundRect">
            <a:avLst>
              <a:gd name="adj" fmla="val 6503"/>
            </a:avLst>
          </a:prstGeom>
          <a:solidFill>
            <a:srgbClr val="EBFFD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STSong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FB28DD5-DE2B-432C-9586-0E8C2C39D733}"/>
              </a:ext>
            </a:extLst>
          </p:cNvPr>
          <p:cNvSpPr txBox="1"/>
          <p:nvPr/>
        </p:nvSpPr>
        <p:spPr>
          <a:xfrm>
            <a:off x="5698428" y="1651974"/>
            <a:ext cx="1543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Motion Information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61E1C1-A3DC-445E-AE14-A5805ABBBA04}"/>
              </a:ext>
            </a:extLst>
          </p:cNvPr>
          <p:cNvSpPr txBox="1"/>
          <p:nvPr/>
        </p:nvSpPr>
        <p:spPr>
          <a:xfrm>
            <a:off x="5735317" y="4492217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Linguistic information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8843B2E-59D7-48D1-B29D-E4C12D2BA84D}"/>
              </a:ext>
            </a:extLst>
          </p:cNvPr>
          <p:cNvSpPr txBox="1"/>
          <p:nvPr/>
        </p:nvSpPr>
        <p:spPr>
          <a:xfrm>
            <a:off x="5655028" y="3378493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N×</a:t>
            </a:r>
            <a:endParaRPr kumimoji="1"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3">
            <a:extLst>
              <a:ext uri="{FF2B5EF4-FFF2-40B4-BE49-F238E27FC236}">
                <a16:creationId xmlns:a16="http://schemas.microsoft.com/office/drawing/2014/main" id="{FD758DD7-082E-47D9-B215-12649A6D6E56}"/>
              </a:ext>
            </a:extLst>
          </p:cNvPr>
          <p:cNvSpPr>
            <a:spLocks/>
          </p:cNvSpPr>
          <p:nvPr/>
        </p:nvSpPr>
        <p:spPr>
          <a:xfrm>
            <a:off x="3635504" y="2089057"/>
            <a:ext cx="1939113" cy="2316422"/>
          </a:xfrm>
          <a:prstGeom prst="roundRect">
            <a:avLst>
              <a:gd name="adj" fmla="val 4837"/>
            </a:avLst>
          </a:prstGeom>
          <a:solidFill>
            <a:srgbClr val="96E2D3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STSong" charset="-122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14238F6-AE39-4CE4-B236-6775C9D567E1}"/>
              </a:ext>
            </a:extLst>
          </p:cNvPr>
          <p:cNvSpPr txBox="1"/>
          <p:nvPr/>
        </p:nvSpPr>
        <p:spPr>
          <a:xfrm>
            <a:off x="3681158" y="36522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Positional</a:t>
            </a:r>
          </a:p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Encoding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92B3FDA-1CC2-4A93-904F-8249F86C9C8C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249618" y="2938409"/>
            <a:ext cx="0" cy="106944"/>
          </a:xfrm>
          <a:prstGeom prst="straightConnector1">
            <a:avLst/>
          </a:prstGeom>
          <a:ln w="19050">
            <a:solidFill>
              <a:srgbClr val="005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E577B9F-6728-419F-8B48-BDEACDF04850}"/>
              </a:ext>
            </a:extLst>
          </p:cNvPr>
          <p:cNvSpPr txBox="1"/>
          <p:nvPr/>
        </p:nvSpPr>
        <p:spPr>
          <a:xfrm>
            <a:off x="1085034" y="4492217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C942F8B-C0DD-47A2-9BF7-C3CD6111202D}"/>
              </a:ext>
            </a:extLst>
          </p:cNvPr>
          <p:cNvCxnSpPr>
            <a:cxnSpLocks/>
          </p:cNvCxnSpPr>
          <p:nvPr/>
        </p:nvCxnSpPr>
        <p:spPr>
          <a:xfrm flipV="1">
            <a:off x="1312820" y="3619997"/>
            <a:ext cx="0" cy="1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23">
            <a:extLst>
              <a:ext uri="{FF2B5EF4-FFF2-40B4-BE49-F238E27FC236}">
                <a16:creationId xmlns:a16="http://schemas.microsoft.com/office/drawing/2014/main" id="{268EC50D-2169-4BD6-9DC6-111553635794}"/>
              </a:ext>
            </a:extLst>
          </p:cNvPr>
          <p:cNvSpPr/>
          <p:nvPr/>
        </p:nvSpPr>
        <p:spPr>
          <a:xfrm>
            <a:off x="571220" y="3368167"/>
            <a:ext cx="1483200" cy="248400"/>
          </a:xfrm>
          <a:prstGeom prst="roundRect">
            <a:avLst/>
          </a:prstGeom>
          <a:solidFill>
            <a:srgbClr val="EBFFD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Bi-dilated </a:t>
            </a:r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Conv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1CC1BAF-95F4-4029-89C7-B0CF65C9ACB1}"/>
              </a:ext>
            </a:extLst>
          </p:cNvPr>
          <p:cNvCxnSpPr>
            <a:cxnSpLocks/>
          </p:cNvCxnSpPr>
          <p:nvPr/>
        </p:nvCxnSpPr>
        <p:spPr>
          <a:xfrm flipH="1" flipV="1">
            <a:off x="1312820" y="3992700"/>
            <a:ext cx="0" cy="15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1BEDD07-58DD-45F5-A3C6-DD1D98E73D44}"/>
                  </a:ext>
                </a:extLst>
              </p:cNvPr>
              <p:cNvSpPr txBox="1"/>
              <p:nvPr/>
            </p:nvSpPr>
            <p:spPr>
              <a:xfrm>
                <a:off x="2464014" y="4492217"/>
                <a:ext cx="9996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latin typeface="Times New Roman" panose="02020603050405020304" pitchFamily="18" charset="0"/>
                    <a:ea typeface="Baskerville" panose="02020502070401020303" pitchFamily="18" charset="0"/>
                    <a:cs typeface="Times New Roman" panose="02020603050405020304" pitchFamily="18" charset="0"/>
                  </a:rPr>
                  <a:t>Diffusion step </a:t>
                </a:r>
                <a14:m>
                  <m:oMath xmlns:m="http://schemas.openxmlformats.org/officeDocument/2006/math">
                    <m:r>
                      <a:rPr kumimoji="1" lang="en-US" altLang="zh-CN" sz="1000" b="0" i="1" smtClean="0">
                        <a:latin typeface="Cambria Math" panose="02040503050406030204" pitchFamily="18" charset="0"/>
                        <a:ea typeface="Baskerville" panose="02020502070401020303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kumimoji="1" lang="en-US" altLang="zh-CN" sz="1000" dirty="0">
                  <a:latin typeface="Times New Roman" panose="02020603050405020304" pitchFamily="18" charset="0"/>
                  <a:ea typeface="Baskerville" panose="020205020704010203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1BEDD07-58DD-45F5-A3C6-DD1D98E73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014" y="4492217"/>
                <a:ext cx="999697" cy="246221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>
            <a:extLst>
              <a:ext uri="{FF2B5EF4-FFF2-40B4-BE49-F238E27FC236}">
                <a16:creationId xmlns:a16="http://schemas.microsoft.com/office/drawing/2014/main" id="{54362E15-956C-49FF-893C-19CF97988EBD}"/>
              </a:ext>
            </a:extLst>
          </p:cNvPr>
          <p:cNvSpPr txBox="1"/>
          <p:nvPr/>
        </p:nvSpPr>
        <p:spPr>
          <a:xfrm>
            <a:off x="2372859" y="2293596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ea typeface="STSong" charset="-122"/>
                <a:cs typeface="Times New Roman" panose="02020603050405020304" pitchFamily="18" charset="0"/>
              </a:rPr>
              <a:t>Identity Encoder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77BB5F5-0000-4E35-81E2-8588E5DD78FC}"/>
              </a:ext>
            </a:extLst>
          </p:cNvPr>
          <p:cNvCxnSpPr>
            <a:cxnSpLocks/>
          </p:cNvCxnSpPr>
          <p:nvPr/>
        </p:nvCxnSpPr>
        <p:spPr>
          <a:xfrm flipV="1">
            <a:off x="2967492" y="3985632"/>
            <a:ext cx="0" cy="169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A970DCD-2F42-430C-86E0-09FBE5916A8F}"/>
              </a:ext>
            </a:extLst>
          </p:cNvPr>
          <p:cNvCxnSpPr>
            <a:cxnSpLocks/>
            <a:stCxn id="50" idx="0"/>
            <a:endCxn id="106" idx="2"/>
          </p:cNvCxnSpPr>
          <p:nvPr/>
        </p:nvCxnSpPr>
        <p:spPr>
          <a:xfrm flipV="1">
            <a:off x="2963863" y="4392369"/>
            <a:ext cx="1248" cy="175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5C80F7C-38F7-45F6-A6ED-A3FD2159A81F}"/>
              </a:ext>
            </a:extLst>
          </p:cNvPr>
          <p:cNvSpPr txBox="1"/>
          <p:nvPr/>
        </p:nvSpPr>
        <p:spPr>
          <a:xfrm>
            <a:off x="3609426" y="2051506"/>
            <a:ext cx="1160929" cy="28944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ea typeface="STSong" charset="-122"/>
                <a:cs typeface="Times New Roman" panose="02020603050405020304" pitchFamily="18" charset="0"/>
              </a:rPr>
              <a:t>Text Encoder</a:t>
            </a:r>
            <a:r>
              <a:rPr kumimoji="1" lang="zh-CN" altLang="en-US" sz="1100" b="1" dirty="0">
                <a:latin typeface="Times New Roman" panose="02020603050405020304" pitchFamily="18" charset="0"/>
                <a:ea typeface="STSong" charset="-122"/>
                <a:cs typeface="Times New Roman" panose="02020603050405020304" pitchFamily="18" charset="0"/>
              </a:rPr>
              <a:t> </a:t>
            </a:r>
            <a:endParaRPr kumimoji="1" lang="en-US" altLang="zh-CN" sz="1100" b="1" dirty="0">
              <a:latin typeface="Times New Roman" panose="02020603050405020304" pitchFamily="18" charset="0"/>
              <a:ea typeface="STSong" charset="-122"/>
              <a:cs typeface="Times New Roman" panose="02020603050405020304" pitchFamily="18" charset="0"/>
            </a:endParaRPr>
          </a:p>
        </p:txBody>
      </p:sp>
      <p:sp>
        <p:nvSpPr>
          <p:cNvPr id="63" name="圆角矩形 97">
            <a:extLst>
              <a:ext uri="{FF2B5EF4-FFF2-40B4-BE49-F238E27FC236}">
                <a16:creationId xmlns:a16="http://schemas.microsoft.com/office/drawing/2014/main" id="{60EDC69C-641C-466B-93D9-A41DB5C750F1}"/>
              </a:ext>
            </a:extLst>
          </p:cNvPr>
          <p:cNvSpPr/>
          <p:nvPr/>
        </p:nvSpPr>
        <p:spPr>
          <a:xfrm>
            <a:off x="3841542" y="2625119"/>
            <a:ext cx="828291" cy="313290"/>
          </a:xfrm>
          <a:prstGeom prst="roundRect">
            <a:avLst/>
          </a:prstGeom>
          <a:solidFill>
            <a:srgbClr val="9DD3A8"/>
          </a:solidFill>
          <a:ln w="19050">
            <a:solidFill>
              <a:srgbClr val="005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STSong" charset="-122"/>
                <a:cs typeface="Times New Roman" panose="02020603050405020304" pitchFamily="18" charset="0"/>
              </a:rPr>
              <a:t>Duration</a:t>
            </a:r>
          </a:p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STSong" charset="-122"/>
                <a:cs typeface="Times New Roman" panose="02020603050405020304" pitchFamily="18" charset="0"/>
              </a:rPr>
              <a:t>Predictor</a:t>
            </a:r>
            <a:endParaRPr kumimoji="1" lang="zh-CN" altLang="en-US" sz="1000" dirty="0">
              <a:solidFill>
                <a:schemeClr val="tx1"/>
              </a:solidFill>
              <a:latin typeface="Times New Roman" panose="02020603050405020304" pitchFamily="18" charset="0"/>
              <a:ea typeface="STSong" charset="-122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CAD425D-8568-403F-837D-CCBC952B0DEB}"/>
              </a:ext>
            </a:extLst>
          </p:cNvPr>
          <p:cNvCxnSpPr>
            <a:cxnSpLocks/>
          </p:cNvCxnSpPr>
          <p:nvPr/>
        </p:nvCxnSpPr>
        <p:spPr>
          <a:xfrm flipV="1">
            <a:off x="4255688" y="2510777"/>
            <a:ext cx="0" cy="114342"/>
          </a:xfrm>
          <a:prstGeom prst="straightConnector1">
            <a:avLst/>
          </a:prstGeom>
          <a:ln w="19050">
            <a:solidFill>
              <a:srgbClr val="005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30A6EB15-6CE0-46AC-AB2E-0A2C9CF45027}"/>
              </a:ext>
            </a:extLst>
          </p:cNvPr>
          <p:cNvSpPr txBox="1"/>
          <p:nvPr/>
        </p:nvSpPr>
        <p:spPr>
          <a:xfrm>
            <a:off x="3704460" y="3372368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N×</a:t>
            </a:r>
            <a:endParaRPr kumimoji="1"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圆角矩形 138">
            <a:extLst>
              <a:ext uri="{FF2B5EF4-FFF2-40B4-BE49-F238E27FC236}">
                <a16:creationId xmlns:a16="http://schemas.microsoft.com/office/drawing/2014/main" id="{C083D933-71EF-4768-AA1A-49423AA0469C}"/>
              </a:ext>
            </a:extLst>
          </p:cNvPr>
          <p:cNvSpPr/>
          <p:nvPr/>
        </p:nvSpPr>
        <p:spPr>
          <a:xfrm>
            <a:off x="5986162" y="3387254"/>
            <a:ext cx="1039316" cy="25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FFT Block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B4EE62D-D7A4-46EA-BA99-22AD310EF16C}"/>
              </a:ext>
            </a:extLst>
          </p:cNvPr>
          <p:cNvSpPr txBox="1"/>
          <p:nvPr/>
        </p:nvSpPr>
        <p:spPr>
          <a:xfrm>
            <a:off x="5890264" y="36522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Positional</a:t>
            </a:r>
          </a:p>
          <a:p>
            <a:pPr algn="ctr"/>
            <a:r>
              <a:rPr kumimoji="1" lang="en-US" altLang="zh-CN" sz="9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Encoding</a:t>
            </a:r>
            <a:endParaRPr kumimoji="1"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线箭头连接符 120">
            <a:extLst>
              <a:ext uri="{FF2B5EF4-FFF2-40B4-BE49-F238E27FC236}">
                <a16:creationId xmlns:a16="http://schemas.microsoft.com/office/drawing/2014/main" id="{5A350385-92E1-4A42-B383-6B989B1812DF}"/>
              </a:ext>
            </a:extLst>
          </p:cNvPr>
          <p:cNvCxnSpPr>
            <a:cxnSpLocks/>
          </p:cNvCxnSpPr>
          <p:nvPr/>
        </p:nvCxnSpPr>
        <p:spPr>
          <a:xfrm flipV="1">
            <a:off x="6505820" y="4255590"/>
            <a:ext cx="0" cy="2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26">
            <a:extLst>
              <a:ext uri="{FF2B5EF4-FFF2-40B4-BE49-F238E27FC236}">
                <a16:creationId xmlns:a16="http://schemas.microsoft.com/office/drawing/2014/main" id="{0CEA94C3-911B-6A40-B273-1CB94E4A62C8}"/>
              </a:ext>
            </a:extLst>
          </p:cNvPr>
          <p:cNvGrpSpPr/>
          <p:nvPr/>
        </p:nvGrpSpPr>
        <p:grpSpPr>
          <a:xfrm>
            <a:off x="6039336" y="4049697"/>
            <a:ext cx="570637" cy="198000"/>
            <a:chOff x="6039336" y="3948097"/>
            <a:chExt cx="570637" cy="198000"/>
          </a:xfrm>
        </p:grpSpPr>
        <p:sp>
          <p:nvSpPr>
            <p:cNvPr id="70" name="流程图: 或者 9">
              <a:extLst>
                <a:ext uri="{FF2B5EF4-FFF2-40B4-BE49-F238E27FC236}">
                  <a16:creationId xmlns:a16="http://schemas.microsoft.com/office/drawing/2014/main" id="{3454C834-7026-8D4C-AD4B-80F92D31CE6A}"/>
                </a:ext>
              </a:extLst>
            </p:cNvPr>
            <p:cNvSpPr/>
            <p:nvPr/>
          </p:nvSpPr>
          <p:spPr>
            <a:xfrm>
              <a:off x="6401668" y="3948097"/>
              <a:ext cx="208305" cy="198000"/>
            </a:xfrm>
            <a:prstGeom prst="flowChartOr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1" name="Group 47">
              <a:extLst>
                <a:ext uri="{FF2B5EF4-FFF2-40B4-BE49-F238E27FC236}">
                  <a16:creationId xmlns:a16="http://schemas.microsoft.com/office/drawing/2014/main" id="{5B506C96-8775-D44B-9678-E5855D6DC403}"/>
                </a:ext>
              </a:extLst>
            </p:cNvPr>
            <p:cNvGrpSpPr/>
            <p:nvPr/>
          </p:nvGrpSpPr>
          <p:grpSpPr>
            <a:xfrm>
              <a:off x="6039336" y="3948097"/>
              <a:ext cx="198000" cy="198000"/>
              <a:chOff x="6064736" y="3772601"/>
              <a:chExt cx="198000" cy="198000"/>
            </a:xfrm>
          </p:grpSpPr>
          <p:sp>
            <p:nvSpPr>
              <p:cNvPr id="73" name="椭圆 4">
                <a:extLst>
                  <a:ext uri="{FF2B5EF4-FFF2-40B4-BE49-F238E27FC236}">
                    <a16:creationId xmlns:a16="http://schemas.microsoft.com/office/drawing/2014/main" id="{8DF27916-D967-1949-9C79-524B10836C98}"/>
                  </a:ext>
                </a:extLst>
              </p:cNvPr>
              <p:cNvSpPr/>
              <p:nvPr/>
            </p:nvSpPr>
            <p:spPr>
              <a:xfrm>
                <a:off x="6064736" y="3772601"/>
                <a:ext cx="198000" cy="19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任意多边形: 形状 10">
                <a:extLst>
                  <a:ext uri="{FF2B5EF4-FFF2-40B4-BE49-F238E27FC236}">
                    <a16:creationId xmlns:a16="http://schemas.microsoft.com/office/drawing/2014/main" id="{2D2B7158-EC2A-5241-932E-BB15AB64A71E}"/>
                  </a:ext>
                </a:extLst>
              </p:cNvPr>
              <p:cNvSpPr/>
              <p:nvPr/>
            </p:nvSpPr>
            <p:spPr>
              <a:xfrm>
                <a:off x="6064814" y="3809261"/>
                <a:ext cx="192881" cy="90202"/>
              </a:xfrm>
              <a:custGeom>
                <a:avLst/>
                <a:gdLst>
                  <a:gd name="connsiteX0" fmla="*/ 0 w 192881"/>
                  <a:gd name="connsiteY0" fmla="*/ 44219 h 90202"/>
                  <a:gd name="connsiteX1" fmla="*/ 59531 w 192881"/>
                  <a:gd name="connsiteY1" fmla="*/ 1357 h 90202"/>
                  <a:gd name="connsiteX2" fmla="*/ 142875 w 192881"/>
                  <a:gd name="connsiteY2" fmla="*/ 89463 h 90202"/>
                  <a:gd name="connsiteX3" fmla="*/ 192881 w 192881"/>
                  <a:gd name="connsiteY3" fmla="*/ 41838 h 90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881" h="90202">
                    <a:moveTo>
                      <a:pt x="0" y="44219"/>
                    </a:moveTo>
                    <a:cubicBezTo>
                      <a:pt x="17859" y="19017"/>
                      <a:pt x="35719" y="-6184"/>
                      <a:pt x="59531" y="1357"/>
                    </a:cubicBezTo>
                    <a:cubicBezTo>
                      <a:pt x="83343" y="8898"/>
                      <a:pt x="120650" y="82716"/>
                      <a:pt x="142875" y="89463"/>
                    </a:cubicBezTo>
                    <a:cubicBezTo>
                      <a:pt x="165100" y="96210"/>
                      <a:pt x="183356" y="54935"/>
                      <a:pt x="192881" y="41838"/>
                    </a:cubicBezTo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2" name="直线箭头连接符 120">
              <a:extLst>
                <a:ext uri="{FF2B5EF4-FFF2-40B4-BE49-F238E27FC236}">
                  <a16:creationId xmlns:a16="http://schemas.microsoft.com/office/drawing/2014/main" id="{046FC4FB-5898-3149-9C48-6EC2723258ED}"/>
                </a:ext>
              </a:extLst>
            </p:cNvPr>
            <p:cNvCxnSpPr>
              <a:cxnSpLocks/>
            </p:cNvCxnSpPr>
            <p:nvPr/>
          </p:nvCxnSpPr>
          <p:spPr>
            <a:xfrm>
              <a:off x="6243686" y="4047097"/>
              <a:ext cx="16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直线箭头连接符 120">
            <a:extLst>
              <a:ext uri="{FF2B5EF4-FFF2-40B4-BE49-F238E27FC236}">
                <a16:creationId xmlns:a16="http://schemas.microsoft.com/office/drawing/2014/main" id="{8AB076ED-5A17-724F-B301-9218C90823FC}"/>
              </a:ext>
            </a:extLst>
          </p:cNvPr>
          <p:cNvCxnSpPr>
            <a:cxnSpLocks/>
          </p:cNvCxnSpPr>
          <p:nvPr/>
        </p:nvCxnSpPr>
        <p:spPr>
          <a:xfrm flipH="1" flipV="1">
            <a:off x="6505820" y="3650052"/>
            <a:ext cx="1" cy="39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138">
            <a:extLst>
              <a:ext uri="{FF2B5EF4-FFF2-40B4-BE49-F238E27FC236}">
                <a16:creationId xmlns:a16="http://schemas.microsoft.com/office/drawing/2014/main" id="{4542F08F-7E8B-47CC-904D-7DDAB507E113}"/>
              </a:ext>
            </a:extLst>
          </p:cNvPr>
          <p:cNvSpPr/>
          <p:nvPr/>
        </p:nvSpPr>
        <p:spPr>
          <a:xfrm>
            <a:off x="5986162" y="2911264"/>
            <a:ext cx="1039316" cy="25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Layer Norm</a:t>
            </a:r>
          </a:p>
        </p:txBody>
      </p:sp>
      <p:sp>
        <p:nvSpPr>
          <p:cNvPr id="77" name="圆角矩形 138">
            <a:extLst>
              <a:ext uri="{FF2B5EF4-FFF2-40B4-BE49-F238E27FC236}">
                <a16:creationId xmlns:a16="http://schemas.microsoft.com/office/drawing/2014/main" id="{68476BF8-A4A5-0E49-8DE8-9229D7729E51}"/>
              </a:ext>
            </a:extLst>
          </p:cNvPr>
          <p:cNvSpPr/>
          <p:nvPr/>
        </p:nvSpPr>
        <p:spPr>
          <a:xfrm>
            <a:off x="5986162" y="2465730"/>
            <a:ext cx="1039316" cy="25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Linear Layer</a:t>
            </a:r>
          </a:p>
        </p:txBody>
      </p:sp>
      <p:cxnSp>
        <p:nvCxnSpPr>
          <p:cNvPr id="78" name="直线箭头连接符 120">
            <a:extLst>
              <a:ext uri="{FF2B5EF4-FFF2-40B4-BE49-F238E27FC236}">
                <a16:creationId xmlns:a16="http://schemas.microsoft.com/office/drawing/2014/main" id="{803B6324-0DC6-AE4D-A210-456BC908C4B9}"/>
              </a:ext>
            </a:extLst>
          </p:cNvPr>
          <p:cNvCxnSpPr>
            <a:cxnSpLocks/>
          </p:cNvCxnSpPr>
          <p:nvPr/>
        </p:nvCxnSpPr>
        <p:spPr>
          <a:xfrm flipH="1" flipV="1">
            <a:off x="6505820" y="3164581"/>
            <a:ext cx="1" cy="21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120">
            <a:extLst>
              <a:ext uri="{FF2B5EF4-FFF2-40B4-BE49-F238E27FC236}">
                <a16:creationId xmlns:a16="http://schemas.microsoft.com/office/drawing/2014/main" id="{B3CBC7C7-4BB9-9E42-8917-BE40FA00ED82}"/>
              </a:ext>
            </a:extLst>
          </p:cNvPr>
          <p:cNvCxnSpPr>
            <a:cxnSpLocks/>
          </p:cNvCxnSpPr>
          <p:nvPr/>
        </p:nvCxnSpPr>
        <p:spPr>
          <a:xfrm flipH="1" flipV="1">
            <a:off x="6505820" y="2724276"/>
            <a:ext cx="1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120">
            <a:extLst>
              <a:ext uri="{FF2B5EF4-FFF2-40B4-BE49-F238E27FC236}">
                <a16:creationId xmlns:a16="http://schemas.microsoft.com/office/drawing/2014/main" id="{D1FE1CF2-9CE5-FD42-B716-83342C2DA6AF}"/>
              </a:ext>
            </a:extLst>
          </p:cNvPr>
          <p:cNvCxnSpPr>
            <a:cxnSpLocks/>
          </p:cNvCxnSpPr>
          <p:nvPr/>
        </p:nvCxnSpPr>
        <p:spPr>
          <a:xfrm flipH="1" flipV="1">
            <a:off x="6505820" y="1869797"/>
            <a:ext cx="1" cy="59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5">
            <a:extLst>
              <a:ext uri="{FF2B5EF4-FFF2-40B4-BE49-F238E27FC236}">
                <a16:creationId xmlns:a16="http://schemas.microsoft.com/office/drawing/2014/main" id="{2740DC0E-B7CA-FF46-B363-A5871E12BBDE}"/>
              </a:ext>
            </a:extLst>
          </p:cNvPr>
          <p:cNvSpPr txBox="1"/>
          <p:nvPr/>
        </p:nvSpPr>
        <p:spPr>
          <a:xfrm>
            <a:off x="5439510" y="2051506"/>
            <a:ext cx="1226405" cy="47672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ea typeface="STSong" charset="-122"/>
                <a:cs typeface="Times New Roman" panose="02020603050405020304" pitchFamily="18" charset="0"/>
              </a:rPr>
              <a:t>Motion </a:t>
            </a:r>
          </a:p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ea typeface="STSong" charset="-122"/>
                <a:cs typeface="Times New Roman" panose="02020603050405020304" pitchFamily="18" charset="0"/>
              </a:rPr>
              <a:t>Decoder</a:t>
            </a:r>
            <a:r>
              <a:rPr kumimoji="1" lang="zh-CN" altLang="en-US" sz="1100" b="1" dirty="0">
                <a:latin typeface="Times New Roman" panose="02020603050405020304" pitchFamily="18" charset="0"/>
                <a:ea typeface="STSong" charset="-122"/>
                <a:cs typeface="Times New Roman" panose="02020603050405020304" pitchFamily="18" charset="0"/>
              </a:rPr>
              <a:t> </a:t>
            </a:r>
            <a:endParaRPr kumimoji="1" lang="en-US" altLang="zh-CN" sz="1100" b="1" dirty="0">
              <a:latin typeface="Times New Roman" panose="02020603050405020304" pitchFamily="18" charset="0"/>
              <a:ea typeface="STSong" charset="-122"/>
              <a:cs typeface="Times New Roman" panose="02020603050405020304" pitchFamily="18" charset="0"/>
            </a:endParaRPr>
          </a:p>
        </p:txBody>
      </p:sp>
      <p:cxnSp>
        <p:nvCxnSpPr>
          <p:cNvPr id="82" name="直线箭头连接符 120">
            <a:extLst>
              <a:ext uri="{FF2B5EF4-FFF2-40B4-BE49-F238E27FC236}">
                <a16:creationId xmlns:a16="http://schemas.microsoft.com/office/drawing/2014/main" id="{51048C46-B50F-4E58-AF5F-37B8AD402EE2}"/>
              </a:ext>
            </a:extLst>
          </p:cNvPr>
          <p:cNvCxnSpPr>
            <a:cxnSpLocks/>
          </p:cNvCxnSpPr>
          <p:nvPr/>
        </p:nvCxnSpPr>
        <p:spPr>
          <a:xfrm flipV="1">
            <a:off x="4746368" y="1869797"/>
            <a:ext cx="0" cy="439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81BD32E6-75E2-4218-BB71-769B0261B9E2}"/>
              </a:ext>
            </a:extLst>
          </p:cNvPr>
          <p:cNvSpPr txBox="1"/>
          <p:nvPr/>
        </p:nvSpPr>
        <p:spPr>
          <a:xfrm>
            <a:off x="4075351" y="1659669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Linguistic information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397D814-B50E-49E7-9BFB-8A8364E5311B}"/>
              </a:ext>
            </a:extLst>
          </p:cNvPr>
          <p:cNvSpPr txBox="1"/>
          <p:nvPr/>
        </p:nvSpPr>
        <p:spPr>
          <a:xfrm>
            <a:off x="4331029" y="4492217"/>
            <a:ext cx="830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Text Tokens</a:t>
            </a:r>
          </a:p>
        </p:txBody>
      </p:sp>
      <p:cxnSp>
        <p:nvCxnSpPr>
          <p:cNvPr id="85" name="直线箭头连接符 120">
            <a:extLst>
              <a:ext uri="{FF2B5EF4-FFF2-40B4-BE49-F238E27FC236}">
                <a16:creationId xmlns:a16="http://schemas.microsoft.com/office/drawing/2014/main" id="{BFADA317-BBAF-4E89-BD9A-E9C515B0258C}"/>
              </a:ext>
            </a:extLst>
          </p:cNvPr>
          <p:cNvCxnSpPr>
            <a:cxnSpLocks/>
          </p:cNvCxnSpPr>
          <p:nvPr/>
        </p:nvCxnSpPr>
        <p:spPr>
          <a:xfrm flipV="1">
            <a:off x="4746281" y="4306790"/>
            <a:ext cx="175" cy="208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120">
            <a:extLst>
              <a:ext uri="{FF2B5EF4-FFF2-40B4-BE49-F238E27FC236}">
                <a16:creationId xmlns:a16="http://schemas.microsoft.com/office/drawing/2014/main" id="{6C6319C1-0DBF-824F-918B-CB0AEE27547F}"/>
              </a:ext>
            </a:extLst>
          </p:cNvPr>
          <p:cNvCxnSpPr>
            <a:cxnSpLocks/>
          </p:cNvCxnSpPr>
          <p:nvPr/>
        </p:nvCxnSpPr>
        <p:spPr>
          <a:xfrm flipV="1">
            <a:off x="4746368" y="3274074"/>
            <a:ext cx="0" cy="12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138">
            <a:extLst>
              <a:ext uri="{FF2B5EF4-FFF2-40B4-BE49-F238E27FC236}">
                <a16:creationId xmlns:a16="http://schemas.microsoft.com/office/drawing/2014/main" id="{D50C1461-A98C-4BDB-BBC7-8D6999588AD1}"/>
              </a:ext>
            </a:extLst>
          </p:cNvPr>
          <p:cNvSpPr/>
          <p:nvPr/>
        </p:nvSpPr>
        <p:spPr>
          <a:xfrm>
            <a:off x="4027050" y="4083204"/>
            <a:ext cx="1438637" cy="2170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Text Embedding</a:t>
            </a:r>
          </a:p>
        </p:txBody>
      </p:sp>
      <p:sp>
        <p:nvSpPr>
          <p:cNvPr id="88" name="圆角矩形 138">
            <a:extLst>
              <a:ext uri="{FF2B5EF4-FFF2-40B4-BE49-F238E27FC236}">
                <a16:creationId xmlns:a16="http://schemas.microsoft.com/office/drawing/2014/main" id="{46169563-E2E6-4A86-A965-EC54E4A0489C}"/>
              </a:ext>
            </a:extLst>
          </p:cNvPr>
          <p:cNvSpPr/>
          <p:nvPr/>
        </p:nvSpPr>
        <p:spPr>
          <a:xfrm>
            <a:off x="4027050" y="3395331"/>
            <a:ext cx="1438637" cy="2170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FFT Block</a:t>
            </a:r>
          </a:p>
        </p:txBody>
      </p:sp>
      <p:cxnSp>
        <p:nvCxnSpPr>
          <p:cNvPr id="89" name="直线箭头连接符 120">
            <a:extLst>
              <a:ext uri="{FF2B5EF4-FFF2-40B4-BE49-F238E27FC236}">
                <a16:creationId xmlns:a16="http://schemas.microsoft.com/office/drawing/2014/main" id="{547F8DA8-3B38-4664-BA5D-37CAD25779D4}"/>
              </a:ext>
            </a:extLst>
          </p:cNvPr>
          <p:cNvCxnSpPr>
            <a:cxnSpLocks/>
          </p:cNvCxnSpPr>
          <p:nvPr/>
        </p:nvCxnSpPr>
        <p:spPr>
          <a:xfrm flipH="1" flipV="1">
            <a:off x="4746368" y="2520005"/>
            <a:ext cx="0" cy="52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138">
            <a:extLst>
              <a:ext uri="{FF2B5EF4-FFF2-40B4-BE49-F238E27FC236}">
                <a16:creationId xmlns:a16="http://schemas.microsoft.com/office/drawing/2014/main" id="{9033AF6E-F1D6-4B88-96AC-1D7F152A8200}"/>
              </a:ext>
            </a:extLst>
          </p:cNvPr>
          <p:cNvSpPr/>
          <p:nvPr/>
        </p:nvSpPr>
        <p:spPr>
          <a:xfrm>
            <a:off x="4027050" y="2294038"/>
            <a:ext cx="1438637" cy="2170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Length Expansion</a:t>
            </a:r>
          </a:p>
        </p:txBody>
      </p:sp>
      <p:sp>
        <p:nvSpPr>
          <p:cNvPr id="91" name="圆角矩形 138">
            <a:extLst>
              <a:ext uri="{FF2B5EF4-FFF2-40B4-BE49-F238E27FC236}">
                <a16:creationId xmlns:a16="http://schemas.microsoft.com/office/drawing/2014/main" id="{458B1280-BE87-AA44-B42B-355C445539E7}"/>
              </a:ext>
            </a:extLst>
          </p:cNvPr>
          <p:cNvSpPr/>
          <p:nvPr/>
        </p:nvSpPr>
        <p:spPr>
          <a:xfrm>
            <a:off x="4027050" y="3054747"/>
            <a:ext cx="1438637" cy="2170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Layer Norm</a:t>
            </a:r>
          </a:p>
        </p:txBody>
      </p:sp>
      <p:grpSp>
        <p:nvGrpSpPr>
          <p:cNvPr id="92" name="Group 42">
            <a:extLst>
              <a:ext uri="{FF2B5EF4-FFF2-40B4-BE49-F238E27FC236}">
                <a16:creationId xmlns:a16="http://schemas.microsoft.com/office/drawing/2014/main" id="{27B75CA8-9C70-A44F-89F3-A1946E96FF4C}"/>
              </a:ext>
            </a:extLst>
          </p:cNvPr>
          <p:cNvGrpSpPr/>
          <p:nvPr/>
        </p:nvGrpSpPr>
        <p:grpSpPr>
          <a:xfrm>
            <a:off x="4292202" y="3737389"/>
            <a:ext cx="187429" cy="189319"/>
            <a:chOff x="4307685" y="3755145"/>
            <a:chExt cx="187429" cy="189319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62699A4-08BF-4333-9E9F-FDECA1CFB538}"/>
                </a:ext>
              </a:extLst>
            </p:cNvPr>
            <p:cNvSpPr/>
            <p:nvPr/>
          </p:nvSpPr>
          <p:spPr>
            <a:xfrm>
              <a:off x="4307685" y="3755145"/>
              <a:ext cx="187429" cy="1893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任意多边形: 形状 10">
              <a:extLst>
                <a:ext uri="{FF2B5EF4-FFF2-40B4-BE49-F238E27FC236}">
                  <a16:creationId xmlns:a16="http://schemas.microsoft.com/office/drawing/2014/main" id="{3AB119D4-1438-44C0-BFB2-66C69E0C247C}"/>
                </a:ext>
              </a:extLst>
            </p:cNvPr>
            <p:cNvSpPr/>
            <p:nvPr/>
          </p:nvSpPr>
          <p:spPr>
            <a:xfrm>
              <a:off x="4307759" y="3809626"/>
              <a:ext cx="182583" cy="86247"/>
            </a:xfrm>
            <a:custGeom>
              <a:avLst/>
              <a:gdLst>
                <a:gd name="connsiteX0" fmla="*/ 0 w 192881"/>
                <a:gd name="connsiteY0" fmla="*/ 44219 h 90202"/>
                <a:gd name="connsiteX1" fmla="*/ 59531 w 192881"/>
                <a:gd name="connsiteY1" fmla="*/ 1357 h 90202"/>
                <a:gd name="connsiteX2" fmla="*/ 142875 w 192881"/>
                <a:gd name="connsiteY2" fmla="*/ 89463 h 90202"/>
                <a:gd name="connsiteX3" fmla="*/ 192881 w 192881"/>
                <a:gd name="connsiteY3" fmla="*/ 41838 h 9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81" h="90202">
                  <a:moveTo>
                    <a:pt x="0" y="44219"/>
                  </a:moveTo>
                  <a:cubicBezTo>
                    <a:pt x="17859" y="19017"/>
                    <a:pt x="35719" y="-6184"/>
                    <a:pt x="59531" y="1357"/>
                  </a:cubicBezTo>
                  <a:cubicBezTo>
                    <a:pt x="83343" y="8898"/>
                    <a:pt x="120650" y="82716"/>
                    <a:pt x="142875" y="89463"/>
                  </a:cubicBezTo>
                  <a:cubicBezTo>
                    <a:pt x="165100" y="96210"/>
                    <a:pt x="183356" y="54935"/>
                    <a:pt x="192881" y="41838"/>
                  </a:cubicBezTo>
                </a:path>
              </a:pathLst>
            </a:custGeom>
            <a:solidFill>
              <a:schemeClr val="bg1"/>
            </a:solidFill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5" name="直线箭头连接符 120">
            <a:extLst>
              <a:ext uri="{FF2B5EF4-FFF2-40B4-BE49-F238E27FC236}">
                <a16:creationId xmlns:a16="http://schemas.microsoft.com/office/drawing/2014/main" id="{7418A4AF-DE24-4FCF-8276-3648F1FBE4DC}"/>
              </a:ext>
            </a:extLst>
          </p:cNvPr>
          <p:cNvCxnSpPr>
            <a:cxnSpLocks/>
          </p:cNvCxnSpPr>
          <p:nvPr/>
        </p:nvCxnSpPr>
        <p:spPr>
          <a:xfrm flipV="1">
            <a:off x="4741592" y="3944464"/>
            <a:ext cx="1" cy="130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120">
            <a:extLst>
              <a:ext uri="{FF2B5EF4-FFF2-40B4-BE49-F238E27FC236}">
                <a16:creationId xmlns:a16="http://schemas.microsoft.com/office/drawing/2014/main" id="{D7CED61D-D555-4AA1-A197-755DB43990FC}"/>
              </a:ext>
            </a:extLst>
          </p:cNvPr>
          <p:cNvCxnSpPr>
            <a:cxnSpLocks/>
          </p:cNvCxnSpPr>
          <p:nvPr/>
        </p:nvCxnSpPr>
        <p:spPr>
          <a:xfrm>
            <a:off x="4477358" y="3840926"/>
            <a:ext cx="1533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120">
            <a:extLst>
              <a:ext uri="{FF2B5EF4-FFF2-40B4-BE49-F238E27FC236}">
                <a16:creationId xmlns:a16="http://schemas.microsoft.com/office/drawing/2014/main" id="{FB99F97A-DB26-48AD-A0F0-2BB8B03329B8}"/>
              </a:ext>
            </a:extLst>
          </p:cNvPr>
          <p:cNvCxnSpPr>
            <a:cxnSpLocks/>
          </p:cNvCxnSpPr>
          <p:nvPr/>
        </p:nvCxnSpPr>
        <p:spPr>
          <a:xfrm flipH="1" flipV="1">
            <a:off x="4741592" y="3619437"/>
            <a:ext cx="1" cy="130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图: 或者 9">
            <a:extLst>
              <a:ext uri="{FF2B5EF4-FFF2-40B4-BE49-F238E27FC236}">
                <a16:creationId xmlns:a16="http://schemas.microsoft.com/office/drawing/2014/main" id="{D3128C2D-4616-1249-BBC9-0AD4D69E42B7}"/>
              </a:ext>
            </a:extLst>
          </p:cNvPr>
          <p:cNvSpPr/>
          <p:nvPr/>
        </p:nvSpPr>
        <p:spPr>
          <a:xfrm>
            <a:off x="4633338" y="3738738"/>
            <a:ext cx="208305" cy="198000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Straight Connector 106">
            <a:extLst>
              <a:ext uri="{FF2B5EF4-FFF2-40B4-BE49-F238E27FC236}">
                <a16:creationId xmlns:a16="http://schemas.microsoft.com/office/drawing/2014/main" id="{9463CEF2-64E7-6643-A5E9-CAD87A2434BE}"/>
              </a:ext>
            </a:extLst>
          </p:cNvPr>
          <p:cNvCxnSpPr>
            <a:cxnSpLocks/>
          </p:cNvCxnSpPr>
          <p:nvPr/>
        </p:nvCxnSpPr>
        <p:spPr>
          <a:xfrm>
            <a:off x="7766667" y="3007190"/>
            <a:ext cx="0" cy="1508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108">
            <a:extLst>
              <a:ext uri="{FF2B5EF4-FFF2-40B4-BE49-F238E27FC236}">
                <a16:creationId xmlns:a16="http://schemas.microsoft.com/office/drawing/2014/main" id="{CFA97AAB-A64C-4E43-AE35-BD1C1CDC4D58}"/>
              </a:ext>
            </a:extLst>
          </p:cNvPr>
          <p:cNvCxnSpPr/>
          <p:nvPr/>
        </p:nvCxnSpPr>
        <p:spPr>
          <a:xfrm>
            <a:off x="7763396" y="3502698"/>
            <a:ext cx="336974" cy="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9">
            <a:extLst>
              <a:ext uri="{FF2B5EF4-FFF2-40B4-BE49-F238E27FC236}">
                <a16:creationId xmlns:a16="http://schemas.microsoft.com/office/drawing/2014/main" id="{72BFF801-9163-7447-B43E-4E966025DE8C}"/>
              </a:ext>
            </a:extLst>
          </p:cNvPr>
          <p:cNvCxnSpPr/>
          <p:nvPr/>
        </p:nvCxnSpPr>
        <p:spPr>
          <a:xfrm>
            <a:off x="7763401" y="3020103"/>
            <a:ext cx="336974" cy="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9">
            <a:extLst>
              <a:ext uri="{FF2B5EF4-FFF2-40B4-BE49-F238E27FC236}">
                <a16:creationId xmlns:a16="http://schemas.microsoft.com/office/drawing/2014/main" id="{850C4EA2-FBB0-2E4F-8813-3726D0A3313F}"/>
              </a:ext>
            </a:extLst>
          </p:cNvPr>
          <p:cNvSpPr txBox="1"/>
          <p:nvPr/>
        </p:nvSpPr>
        <p:spPr>
          <a:xfrm>
            <a:off x="-1828800" y="-2026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圆角矩形 97">
            <a:extLst>
              <a:ext uri="{FF2B5EF4-FFF2-40B4-BE49-F238E27FC236}">
                <a16:creationId xmlns:a16="http://schemas.microsoft.com/office/drawing/2014/main" id="{34A076F6-5286-4FDA-BE41-6E4AE20EFF94}"/>
              </a:ext>
            </a:extLst>
          </p:cNvPr>
          <p:cNvSpPr/>
          <p:nvPr/>
        </p:nvSpPr>
        <p:spPr>
          <a:xfrm>
            <a:off x="571220" y="4158369"/>
            <a:ext cx="1483200" cy="2313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Conv1×1 + ReLU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p:sp>
        <p:nvSpPr>
          <p:cNvPr id="105" name="圆角矩形 97">
            <a:extLst>
              <a:ext uri="{FF2B5EF4-FFF2-40B4-BE49-F238E27FC236}">
                <a16:creationId xmlns:a16="http://schemas.microsoft.com/office/drawing/2014/main" id="{34A076F6-5286-4FDA-BE41-6E4AE20EFF94}"/>
              </a:ext>
            </a:extLst>
          </p:cNvPr>
          <p:cNvSpPr/>
          <p:nvPr/>
        </p:nvSpPr>
        <p:spPr>
          <a:xfrm>
            <a:off x="1498491" y="5415114"/>
            <a:ext cx="900000" cy="2313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Conv1×1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p:sp>
        <p:nvSpPr>
          <p:cNvPr id="106" name="圆角矩形 138">
            <a:extLst>
              <a:ext uri="{FF2B5EF4-FFF2-40B4-BE49-F238E27FC236}">
                <a16:creationId xmlns:a16="http://schemas.microsoft.com/office/drawing/2014/main" id="{C083D933-71EF-4768-AA1A-49423AA0469C}"/>
              </a:ext>
            </a:extLst>
          </p:cNvPr>
          <p:cNvSpPr/>
          <p:nvPr/>
        </p:nvSpPr>
        <p:spPr>
          <a:xfrm>
            <a:off x="2445453" y="4158369"/>
            <a:ext cx="1039316" cy="23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FC + Swish</a:t>
            </a:r>
          </a:p>
        </p:txBody>
      </p:sp>
      <p:sp>
        <p:nvSpPr>
          <p:cNvPr id="108" name="圆角矩形 138">
            <a:extLst>
              <a:ext uri="{FF2B5EF4-FFF2-40B4-BE49-F238E27FC236}">
                <a16:creationId xmlns:a16="http://schemas.microsoft.com/office/drawing/2014/main" id="{C083D933-71EF-4768-AA1A-49423AA0469C}"/>
              </a:ext>
            </a:extLst>
          </p:cNvPr>
          <p:cNvSpPr/>
          <p:nvPr/>
        </p:nvSpPr>
        <p:spPr>
          <a:xfrm>
            <a:off x="2446969" y="3336417"/>
            <a:ext cx="1039316" cy="2354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FC</a:t>
            </a:r>
          </a:p>
        </p:txBody>
      </p:sp>
      <p:sp>
        <p:nvSpPr>
          <p:cNvPr id="110" name="圆角矩形 138">
            <a:extLst>
              <a:ext uri="{FF2B5EF4-FFF2-40B4-BE49-F238E27FC236}">
                <a16:creationId xmlns:a16="http://schemas.microsoft.com/office/drawing/2014/main" id="{C083D933-71EF-4768-AA1A-49423AA0469C}"/>
              </a:ext>
            </a:extLst>
          </p:cNvPr>
          <p:cNvSpPr/>
          <p:nvPr/>
        </p:nvSpPr>
        <p:spPr>
          <a:xfrm>
            <a:off x="2445966" y="3746913"/>
            <a:ext cx="1039316" cy="23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FC + Swish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77BB5F5-0000-4E35-81E2-8588E5DD78FC}"/>
              </a:ext>
            </a:extLst>
          </p:cNvPr>
          <p:cNvCxnSpPr>
            <a:cxnSpLocks/>
          </p:cNvCxnSpPr>
          <p:nvPr/>
        </p:nvCxnSpPr>
        <p:spPr>
          <a:xfrm flipV="1">
            <a:off x="2963863" y="3573102"/>
            <a:ext cx="0" cy="169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流程图: 或者 9">
            <a:extLst>
              <a:ext uri="{FF2B5EF4-FFF2-40B4-BE49-F238E27FC236}">
                <a16:creationId xmlns:a16="http://schemas.microsoft.com/office/drawing/2014/main" id="{D3128C2D-4616-1249-BBC9-0AD4D69E42B7}"/>
              </a:ext>
            </a:extLst>
          </p:cNvPr>
          <p:cNvSpPr/>
          <p:nvPr/>
        </p:nvSpPr>
        <p:spPr>
          <a:xfrm>
            <a:off x="1208041" y="3790991"/>
            <a:ext cx="208305" cy="198000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9A970DCD-2F42-430C-86E0-09FBE5916A8F}"/>
              </a:ext>
            </a:extLst>
          </p:cNvPr>
          <p:cNvCxnSpPr>
            <a:cxnSpLocks/>
          </p:cNvCxnSpPr>
          <p:nvPr/>
        </p:nvCxnSpPr>
        <p:spPr>
          <a:xfrm flipV="1">
            <a:off x="2962614" y="3165386"/>
            <a:ext cx="1248" cy="175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C1BEDD07-58DD-45F5-A3C6-DD1D98E73D44}"/>
                  </a:ext>
                </a:extLst>
              </p:cNvPr>
              <p:cNvSpPr txBox="1"/>
              <p:nvPr/>
            </p:nvSpPr>
            <p:spPr>
              <a:xfrm>
                <a:off x="2455296" y="2964726"/>
                <a:ext cx="10228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Baskerville" panose="02020502070401020303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Baskerville" panose="02020502070401020303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Baskerville" panose="02020502070401020303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zh-CN" sz="1000" dirty="0">
                  <a:latin typeface="Times New Roman" panose="02020603050405020304" pitchFamily="18" charset="0"/>
                  <a:ea typeface="Baskerville" panose="020205020704010203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C1BEDD07-58DD-45F5-A3C6-DD1D98E73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96" y="2964726"/>
                <a:ext cx="1022879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C14238F6-AE39-4CE4-B236-6775C9D567E1}"/>
                  </a:ext>
                </a:extLst>
              </p:cNvPr>
              <p:cNvSpPr txBox="1"/>
              <p:nvPr/>
            </p:nvSpPr>
            <p:spPr>
              <a:xfrm>
                <a:off x="574996" y="3756852"/>
                <a:ext cx="3395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C14238F6-AE39-4CE4-B236-6775C9D56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96" y="3756852"/>
                <a:ext cx="339517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42">
            <a:extLst>
              <a:ext uri="{FF2B5EF4-FFF2-40B4-BE49-F238E27FC236}">
                <a16:creationId xmlns:a16="http://schemas.microsoft.com/office/drawing/2014/main" id="{27B75CA8-9C70-A44F-89F3-A1946E96FF4C}"/>
              </a:ext>
            </a:extLst>
          </p:cNvPr>
          <p:cNvGrpSpPr/>
          <p:nvPr/>
        </p:nvGrpSpPr>
        <p:grpSpPr>
          <a:xfrm>
            <a:off x="867376" y="3785838"/>
            <a:ext cx="187429" cy="189319"/>
            <a:chOff x="4307685" y="3755145"/>
            <a:chExt cx="187429" cy="189319"/>
          </a:xfrm>
        </p:grpSpPr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D62699A4-08BF-4333-9E9F-FDECA1CFB538}"/>
                </a:ext>
              </a:extLst>
            </p:cNvPr>
            <p:cNvSpPr/>
            <p:nvPr/>
          </p:nvSpPr>
          <p:spPr>
            <a:xfrm>
              <a:off x="4307685" y="3755145"/>
              <a:ext cx="187429" cy="1893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任意多边形: 形状 10">
              <a:extLst>
                <a:ext uri="{FF2B5EF4-FFF2-40B4-BE49-F238E27FC236}">
                  <a16:creationId xmlns:a16="http://schemas.microsoft.com/office/drawing/2014/main" id="{3AB119D4-1438-44C0-BFB2-66C69E0C247C}"/>
                </a:ext>
              </a:extLst>
            </p:cNvPr>
            <p:cNvSpPr/>
            <p:nvPr/>
          </p:nvSpPr>
          <p:spPr>
            <a:xfrm>
              <a:off x="4307759" y="3809626"/>
              <a:ext cx="182583" cy="86247"/>
            </a:xfrm>
            <a:custGeom>
              <a:avLst/>
              <a:gdLst>
                <a:gd name="connsiteX0" fmla="*/ 0 w 192881"/>
                <a:gd name="connsiteY0" fmla="*/ 44219 h 90202"/>
                <a:gd name="connsiteX1" fmla="*/ 59531 w 192881"/>
                <a:gd name="connsiteY1" fmla="*/ 1357 h 90202"/>
                <a:gd name="connsiteX2" fmla="*/ 142875 w 192881"/>
                <a:gd name="connsiteY2" fmla="*/ 89463 h 90202"/>
                <a:gd name="connsiteX3" fmla="*/ 192881 w 192881"/>
                <a:gd name="connsiteY3" fmla="*/ 41838 h 9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81" h="90202">
                  <a:moveTo>
                    <a:pt x="0" y="44219"/>
                  </a:moveTo>
                  <a:cubicBezTo>
                    <a:pt x="17859" y="19017"/>
                    <a:pt x="35719" y="-6184"/>
                    <a:pt x="59531" y="1357"/>
                  </a:cubicBezTo>
                  <a:cubicBezTo>
                    <a:pt x="83343" y="8898"/>
                    <a:pt x="120650" y="82716"/>
                    <a:pt x="142875" y="89463"/>
                  </a:cubicBezTo>
                  <a:cubicBezTo>
                    <a:pt x="165100" y="96210"/>
                    <a:pt x="183356" y="54935"/>
                    <a:pt x="192881" y="41838"/>
                  </a:cubicBezTo>
                </a:path>
              </a:pathLst>
            </a:custGeom>
            <a:solidFill>
              <a:schemeClr val="bg1"/>
            </a:solidFill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6" name="直线箭头连接符 120">
            <a:extLst>
              <a:ext uri="{FF2B5EF4-FFF2-40B4-BE49-F238E27FC236}">
                <a16:creationId xmlns:a16="http://schemas.microsoft.com/office/drawing/2014/main" id="{D7CED61D-D555-4AA1-A197-755DB43990FC}"/>
              </a:ext>
            </a:extLst>
          </p:cNvPr>
          <p:cNvCxnSpPr>
            <a:cxnSpLocks/>
          </p:cNvCxnSpPr>
          <p:nvPr/>
        </p:nvCxnSpPr>
        <p:spPr>
          <a:xfrm>
            <a:off x="1052532" y="3889375"/>
            <a:ext cx="1533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圆角矩形 97">
            <a:extLst>
              <a:ext uri="{FF2B5EF4-FFF2-40B4-BE49-F238E27FC236}">
                <a16:creationId xmlns:a16="http://schemas.microsoft.com/office/drawing/2014/main" id="{34A076F6-5286-4FDA-BE41-6E4AE20EFF94}"/>
              </a:ext>
            </a:extLst>
          </p:cNvPr>
          <p:cNvSpPr/>
          <p:nvPr/>
        </p:nvSpPr>
        <p:spPr>
          <a:xfrm>
            <a:off x="3358443" y="5293665"/>
            <a:ext cx="1483200" cy="2313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Conv1×1 + ReLU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57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09">
            <a:extLst>
              <a:ext uri="{FF2B5EF4-FFF2-40B4-BE49-F238E27FC236}">
                <a16:creationId xmlns:a16="http://schemas.microsoft.com/office/drawing/2014/main" id="{503AF141-3571-4130-A41E-6A5F804CA85F}"/>
              </a:ext>
            </a:extLst>
          </p:cNvPr>
          <p:cNvSpPr/>
          <p:nvPr/>
        </p:nvSpPr>
        <p:spPr>
          <a:xfrm>
            <a:off x="5689671" y="2816225"/>
            <a:ext cx="1451667" cy="1589253"/>
          </a:xfrm>
          <a:prstGeom prst="roundRect">
            <a:avLst>
              <a:gd name="adj" fmla="val 6503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STSong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B28DD5-DE2B-432C-9586-0E8C2C39D733}"/>
                  </a:ext>
                </a:extLst>
              </p:cNvPr>
              <p:cNvSpPr txBox="1"/>
              <p:nvPr/>
            </p:nvSpPr>
            <p:spPr>
              <a:xfrm>
                <a:off x="6381753" y="2433030"/>
                <a:ext cx="280613" cy="2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kumimoji="1" lang="en-US" altLang="zh-CN" sz="1000" dirty="0">
                  <a:latin typeface="Times New Roman" panose="02020603050405020304" pitchFamily="18" charset="0"/>
                  <a:ea typeface="Baskerville" panose="020205020704010203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B28DD5-DE2B-432C-9586-0E8C2C39D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3" y="2433030"/>
                <a:ext cx="280613" cy="2500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761E1C1-A3DC-445E-AE14-A5805ABBBA04}"/>
                  </a:ext>
                </a:extLst>
              </p:cNvPr>
              <p:cNvSpPr txBox="1"/>
              <p:nvPr/>
            </p:nvSpPr>
            <p:spPr>
              <a:xfrm>
                <a:off x="6324686" y="4500471"/>
                <a:ext cx="4115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761E1C1-A3DC-445E-AE14-A5805ABBB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86" y="4500471"/>
                <a:ext cx="411519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8843B2E-59D7-48D1-B29D-E4C12D2BA84D}"/>
              </a:ext>
            </a:extLst>
          </p:cNvPr>
          <p:cNvSpPr txBox="1"/>
          <p:nvPr/>
        </p:nvSpPr>
        <p:spPr>
          <a:xfrm>
            <a:off x="5655028" y="3378493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N×</a:t>
            </a:r>
            <a:endParaRPr kumimoji="1"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138">
            <a:extLst>
              <a:ext uri="{FF2B5EF4-FFF2-40B4-BE49-F238E27FC236}">
                <a16:creationId xmlns:a16="http://schemas.microsoft.com/office/drawing/2014/main" id="{C083D933-71EF-4768-AA1A-49423AA0469C}"/>
              </a:ext>
            </a:extLst>
          </p:cNvPr>
          <p:cNvSpPr/>
          <p:nvPr/>
        </p:nvSpPr>
        <p:spPr>
          <a:xfrm>
            <a:off x="5986162" y="3387254"/>
            <a:ext cx="1039316" cy="25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FFT Block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4EE62D-D7A4-46EA-BA99-22AD310EF16C}"/>
              </a:ext>
            </a:extLst>
          </p:cNvPr>
          <p:cNvSpPr txBox="1"/>
          <p:nvPr/>
        </p:nvSpPr>
        <p:spPr>
          <a:xfrm>
            <a:off x="5865418" y="3652207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Positional</a:t>
            </a:r>
          </a:p>
          <a:p>
            <a:pPr algn="ctr"/>
            <a:r>
              <a:rPr kumimoji="1" lang="en-US" altLang="zh-CN" sz="10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Encoding</a:t>
            </a:r>
            <a:endParaRPr kumimoji="1"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线箭头连接符 120">
            <a:extLst>
              <a:ext uri="{FF2B5EF4-FFF2-40B4-BE49-F238E27FC236}">
                <a16:creationId xmlns:a16="http://schemas.microsoft.com/office/drawing/2014/main" id="{5A350385-92E1-4A42-B383-6B989B1812DF}"/>
              </a:ext>
            </a:extLst>
          </p:cNvPr>
          <p:cNvCxnSpPr>
            <a:cxnSpLocks/>
          </p:cNvCxnSpPr>
          <p:nvPr/>
        </p:nvCxnSpPr>
        <p:spPr>
          <a:xfrm flipV="1">
            <a:off x="6505820" y="4255590"/>
            <a:ext cx="0" cy="2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6">
            <a:extLst>
              <a:ext uri="{FF2B5EF4-FFF2-40B4-BE49-F238E27FC236}">
                <a16:creationId xmlns:a16="http://schemas.microsoft.com/office/drawing/2014/main" id="{0CEA94C3-911B-6A40-B273-1CB94E4A62C8}"/>
              </a:ext>
            </a:extLst>
          </p:cNvPr>
          <p:cNvGrpSpPr/>
          <p:nvPr/>
        </p:nvGrpSpPr>
        <p:grpSpPr>
          <a:xfrm>
            <a:off x="6039336" y="4049697"/>
            <a:ext cx="570637" cy="198000"/>
            <a:chOff x="6039336" y="3948097"/>
            <a:chExt cx="570637" cy="198000"/>
          </a:xfrm>
        </p:grpSpPr>
        <p:sp>
          <p:nvSpPr>
            <p:cNvPr id="12" name="流程图: 或者 9">
              <a:extLst>
                <a:ext uri="{FF2B5EF4-FFF2-40B4-BE49-F238E27FC236}">
                  <a16:creationId xmlns:a16="http://schemas.microsoft.com/office/drawing/2014/main" id="{3454C834-7026-8D4C-AD4B-80F92D31CE6A}"/>
                </a:ext>
              </a:extLst>
            </p:cNvPr>
            <p:cNvSpPr/>
            <p:nvPr/>
          </p:nvSpPr>
          <p:spPr>
            <a:xfrm>
              <a:off x="6401668" y="3948097"/>
              <a:ext cx="208305" cy="198000"/>
            </a:xfrm>
            <a:prstGeom prst="flowChartOr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Group 47">
              <a:extLst>
                <a:ext uri="{FF2B5EF4-FFF2-40B4-BE49-F238E27FC236}">
                  <a16:creationId xmlns:a16="http://schemas.microsoft.com/office/drawing/2014/main" id="{5B506C96-8775-D44B-9678-E5855D6DC403}"/>
                </a:ext>
              </a:extLst>
            </p:cNvPr>
            <p:cNvGrpSpPr/>
            <p:nvPr/>
          </p:nvGrpSpPr>
          <p:grpSpPr>
            <a:xfrm>
              <a:off x="6039336" y="3948097"/>
              <a:ext cx="198000" cy="198000"/>
              <a:chOff x="6064736" y="3772601"/>
              <a:chExt cx="198000" cy="198000"/>
            </a:xfrm>
          </p:grpSpPr>
          <p:sp>
            <p:nvSpPr>
              <p:cNvPr id="15" name="椭圆 4">
                <a:extLst>
                  <a:ext uri="{FF2B5EF4-FFF2-40B4-BE49-F238E27FC236}">
                    <a16:creationId xmlns:a16="http://schemas.microsoft.com/office/drawing/2014/main" id="{8DF27916-D967-1949-9C79-524B10836C98}"/>
                  </a:ext>
                </a:extLst>
              </p:cNvPr>
              <p:cNvSpPr/>
              <p:nvPr/>
            </p:nvSpPr>
            <p:spPr>
              <a:xfrm>
                <a:off x="6064736" y="3772601"/>
                <a:ext cx="198000" cy="19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任意多边形: 形状 10">
                <a:extLst>
                  <a:ext uri="{FF2B5EF4-FFF2-40B4-BE49-F238E27FC236}">
                    <a16:creationId xmlns:a16="http://schemas.microsoft.com/office/drawing/2014/main" id="{2D2B7158-EC2A-5241-932E-BB15AB64A71E}"/>
                  </a:ext>
                </a:extLst>
              </p:cNvPr>
              <p:cNvSpPr/>
              <p:nvPr/>
            </p:nvSpPr>
            <p:spPr>
              <a:xfrm>
                <a:off x="6064814" y="3809261"/>
                <a:ext cx="192881" cy="90202"/>
              </a:xfrm>
              <a:custGeom>
                <a:avLst/>
                <a:gdLst>
                  <a:gd name="connsiteX0" fmla="*/ 0 w 192881"/>
                  <a:gd name="connsiteY0" fmla="*/ 44219 h 90202"/>
                  <a:gd name="connsiteX1" fmla="*/ 59531 w 192881"/>
                  <a:gd name="connsiteY1" fmla="*/ 1357 h 90202"/>
                  <a:gd name="connsiteX2" fmla="*/ 142875 w 192881"/>
                  <a:gd name="connsiteY2" fmla="*/ 89463 h 90202"/>
                  <a:gd name="connsiteX3" fmla="*/ 192881 w 192881"/>
                  <a:gd name="connsiteY3" fmla="*/ 41838 h 90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881" h="90202">
                    <a:moveTo>
                      <a:pt x="0" y="44219"/>
                    </a:moveTo>
                    <a:cubicBezTo>
                      <a:pt x="17859" y="19017"/>
                      <a:pt x="35719" y="-6184"/>
                      <a:pt x="59531" y="1357"/>
                    </a:cubicBezTo>
                    <a:cubicBezTo>
                      <a:pt x="83343" y="8898"/>
                      <a:pt x="120650" y="82716"/>
                      <a:pt x="142875" y="89463"/>
                    </a:cubicBezTo>
                    <a:cubicBezTo>
                      <a:pt x="165100" y="96210"/>
                      <a:pt x="183356" y="54935"/>
                      <a:pt x="192881" y="41838"/>
                    </a:cubicBezTo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" name="直线箭头连接符 120">
              <a:extLst>
                <a:ext uri="{FF2B5EF4-FFF2-40B4-BE49-F238E27FC236}">
                  <a16:creationId xmlns:a16="http://schemas.microsoft.com/office/drawing/2014/main" id="{046FC4FB-5898-3149-9C48-6EC2723258ED}"/>
                </a:ext>
              </a:extLst>
            </p:cNvPr>
            <p:cNvCxnSpPr>
              <a:cxnSpLocks/>
            </p:cNvCxnSpPr>
            <p:nvPr/>
          </p:nvCxnSpPr>
          <p:spPr>
            <a:xfrm>
              <a:off x="6243686" y="4047097"/>
              <a:ext cx="16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直线箭头连接符 120">
            <a:extLst>
              <a:ext uri="{FF2B5EF4-FFF2-40B4-BE49-F238E27FC236}">
                <a16:creationId xmlns:a16="http://schemas.microsoft.com/office/drawing/2014/main" id="{8AB076ED-5A17-724F-B301-9218C90823FC}"/>
              </a:ext>
            </a:extLst>
          </p:cNvPr>
          <p:cNvCxnSpPr>
            <a:cxnSpLocks/>
          </p:cNvCxnSpPr>
          <p:nvPr/>
        </p:nvCxnSpPr>
        <p:spPr>
          <a:xfrm flipH="1" flipV="1">
            <a:off x="6505820" y="3650052"/>
            <a:ext cx="1" cy="39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38">
            <a:extLst>
              <a:ext uri="{FF2B5EF4-FFF2-40B4-BE49-F238E27FC236}">
                <a16:creationId xmlns:a16="http://schemas.microsoft.com/office/drawing/2014/main" id="{4542F08F-7E8B-47CC-904D-7DDAB507E113}"/>
              </a:ext>
            </a:extLst>
          </p:cNvPr>
          <p:cNvSpPr/>
          <p:nvPr/>
        </p:nvSpPr>
        <p:spPr>
          <a:xfrm>
            <a:off x="5986162" y="2911264"/>
            <a:ext cx="1039316" cy="25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Linear Layer</a:t>
            </a:r>
          </a:p>
        </p:txBody>
      </p:sp>
      <p:cxnSp>
        <p:nvCxnSpPr>
          <p:cNvPr id="20" name="直线箭头连接符 120">
            <a:extLst>
              <a:ext uri="{FF2B5EF4-FFF2-40B4-BE49-F238E27FC236}">
                <a16:creationId xmlns:a16="http://schemas.microsoft.com/office/drawing/2014/main" id="{803B6324-0DC6-AE4D-A210-456BC908C4B9}"/>
              </a:ext>
            </a:extLst>
          </p:cNvPr>
          <p:cNvCxnSpPr>
            <a:cxnSpLocks/>
          </p:cNvCxnSpPr>
          <p:nvPr/>
        </p:nvCxnSpPr>
        <p:spPr>
          <a:xfrm flipH="1" flipV="1">
            <a:off x="6505820" y="3164581"/>
            <a:ext cx="1" cy="21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120">
            <a:extLst>
              <a:ext uri="{FF2B5EF4-FFF2-40B4-BE49-F238E27FC236}">
                <a16:creationId xmlns:a16="http://schemas.microsoft.com/office/drawing/2014/main" id="{D1FE1CF2-9CE5-FD42-B716-83342C2DA6AF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505820" y="2621030"/>
            <a:ext cx="0" cy="290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FD9A81A-6038-4418-99AF-1F7ED83F1B1E}"/>
                  </a:ext>
                </a:extLst>
              </p:cNvPr>
              <p:cNvSpPr txBox="1"/>
              <p:nvPr/>
            </p:nvSpPr>
            <p:spPr>
              <a:xfrm>
                <a:off x="1288105" y="300089"/>
                <a:ext cx="120289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sz="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FD9A81A-6038-4418-99AF-1F7ED83F1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05" y="300089"/>
                <a:ext cx="120289" cy="92333"/>
              </a:xfrm>
              <a:prstGeom prst="rect">
                <a:avLst/>
              </a:prstGeom>
              <a:blipFill>
                <a:blip r:embed="rId4"/>
                <a:stretch>
                  <a:fillRect l="-15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11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09">
            <a:extLst>
              <a:ext uri="{FF2B5EF4-FFF2-40B4-BE49-F238E27FC236}">
                <a16:creationId xmlns:a16="http://schemas.microsoft.com/office/drawing/2014/main" id="{503AF141-3571-4130-A41E-6A5F804CA85F}"/>
              </a:ext>
            </a:extLst>
          </p:cNvPr>
          <p:cNvSpPr/>
          <p:nvPr/>
        </p:nvSpPr>
        <p:spPr>
          <a:xfrm>
            <a:off x="2238029" y="3209924"/>
            <a:ext cx="1451667" cy="1333501"/>
          </a:xfrm>
          <a:prstGeom prst="roundRect">
            <a:avLst>
              <a:gd name="adj" fmla="val 6503"/>
            </a:avLst>
          </a:prstGeom>
          <a:solidFill>
            <a:srgbClr val="EBFFD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STSong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BEDD07-58DD-45F5-A3C6-DD1D98E73D44}"/>
                  </a:ext>
                </a:extLst>
              </p:cNvPr>
              <p:cNvSpPr txBox="1"/>
              <p:nvPr/>
            </p:nvSpPr>
            <p:spPr>
              <a:xfrm>
                <a:off x="2464014" y="4620804"/>
                <a:ext cx="9996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latin typeface="Times New Roman" panose="02020603050405020304" pitchFamily="18" charset="0"/>
                    <a:ea typeface="Baskerville" panose="02020502070401020303" pitchFamily="18" charset="0"/>
                    <a:cs typeface="Times New Roman" panose="02020603050405020304" pitchFamily="18" charset="0"/>
                  </a:rPr>
                  <a:t>Diffusion step </a:t>
                </a:r>
                <a14:m>
                  <m:oMath xmlns:m="http://schemas.openxmlformats.org/officeDocument/2006/math">
                    <m:r>
                      <a:rPr kumimoji="1" lang="en-US" altLang="zh-CN" sz="1000" b="0" i="1" smtClean="0">
                        <a:latin typeface="Cambria Math" panose="02040503050406030204" pitchFamily="18" charset="0"/>
                        <a:ea typeface="Baskerville" panose="02020502070401020303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kumimoji="1" lang="en-US" altLang="zh-CN" sz="1000" dirty="0">
                  <a:latin typeface="Times New Roman" panose="02020603050405020304" pitchFamily="18" charset="0"/>
                  <a:ea typeface="Baskerville" panose="020205020704010203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BEDD07-58DD-45F5-A3C6-DD1D98E73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014" y="4620804"/>
                <a:ext cx="999697" cy="246221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77BB5F5-0000-4E35-81E2-8588E5DD78FC}"/>
              </a:ext>
            </a:extLst>
          </p:cNvPr>
          <p:cNvCxnSpPr>
            <a:cxnSpLocks/>
          </p:cNvCxnSpPr>
          <p:nvPr/>
        </p:nvCxnSpPr>
        <p:spPr>
          <a:xfrm flipV="1">
            <a:off x="2967492" y="3985632"/>
            <a:ext cx="0" cy="169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A970DCD-2F42-430C-86E0-09FBE5916A8F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2963863" y="4392369"/>
            <a:ext cx="1248" cy="2284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138">
            <a:extLst>
              <a:ext uri="{FF2B5EF4-FFF2-40B4-BE49-F238E27FC236}">
                <a16:creationId xmlns:a16="http://schemas.microsoft.com/office/drawing/2014/main" id="{C083D933-71EF-4768-AA1A-49423AA0469C}"/>
              </a:ext>
            </a:extLst>
          </p:cNvPr>
          <p:cNvSpPr/>
          <p:nvPr/>
        </p:nvSpPr>
        <p:spPr>
          <a:xfrm>
            <a:off x="2445453" y="4158369"/>
            <a:ext cx="1039316" cy="23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FC + Swish</a:t>
            </a:r>
          </a:p>
        </p:txBody>
      </p:sp>
      <p:sp>
        <p:nvSpPr>
          <p:cNvPr id="10" name="圆角矩形 138">
            <a:extLst>
              <a:ext uri="{FF2B5EF4-FFF2-40B4-BE49-F238E27FC236}">
                <a16:creationId xmlns:a16="http://schemas.microsoft.com/office/drawing/2014/main" id="{C083D933-71EF-4768-AA1A-49423AA0469C}"/>
              </a:ext>
            </a:extLst>
          </p:cNvPr>
          <p:cNvSpPr/>
          <p:nvPr/>
        </p:nvSpPr>
        <p:spPr>
          <a:xfrm>
            <a:off x="2446969" y="3336417"/>
            <a:ext cx="1039316" cy="2354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FC</a:t>
            </a:r>
          </a:p>
        </p:txBody>
      </p:sp>
      <p:sp>
        <p:nvSpPr>
          <p:cNvPr id="11" name="圆角矩形 138">
            <a:extLst>
              <a:ext uri="{FF2B5EF4-FFF2-40B4-BE49-F238E27FC236}">
                <a16:creationId xmlns:a16="http://schemas.microsoft.com/office/drawing/2014/main" id="{C083D933-71EF-4768-AA1A-49423AA0469C}"/>
              </a:ext>
            </a:extLst>
          </p:cNvPr>
          <p:cNvSpPr/>
          <p:nvPr/>
        </p:nvSpPr>
        <p:spPr>
          <a:xfrm>
            <a:off x="2445966" y="3746913"/>
            <a:ext cx="1039316" cy="23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FC + Swish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77BB5F5-0000-4E35-81E2-8588E5DD78FC}"/>
              </a:ext>
            </a:extLst>
          </p:cNvPr>
          <p:cNvCxnSpPr>
            <a:cxnSpLocks/>
          </p:cNvCxnSpPr>
          <p:nvPr/>
        </p:nvCxnSpPr>
        <p:spPr>
          <a:xfrm flipV="1">
            <a:off x="2963863" y="3573102"/>
            <a:ext cx="0" cy="169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A970DCD-2F42-430C-86E0-09FBE5916A8F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962614" y="3039493"/>
            <a:ext cx="4122" cy="3009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1BEDD07-58DD-45F5-A3C6-DD1D98E73D44}"/>
                  </a:ext>
                </a:extLst>
              </p:cNvPr>
              <p:cNvSpPr txBox="1"/>
              <p:nvPr/>
            </p:nvSpPr>
            <p:spPr>
              <a:xfrm>
                <a:off x="2455296" y="2793272"/>
                <a:ext cx="10228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Baskerville" panose="02020502070401020303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Baskerville" panose="02020502070401020303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Baskerville" panose="02020502070401020303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zh-CN" sz="1000" dirty="0">
                  <a:latin typeface="Times New Roman" panose="02020603050405020304" pitchFamily="18" charset="0"/>
                  <a:ea typeface="Baskerville" panose="020205020704010203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1BEDD07-58DD-45F5-A3C6-DD1D98E73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96" y="2793272"/>
                <a:ext cx="1022879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07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49">
            <a:extLst>
              <a:ext uri="{FF2B5EF4-FFF2-40B4-BE49-F238E27FC236}">
                <a16:creationId xmlns:a16="http://schemas.microsoft.com/office/drawing/2014/main" id="{10A7EF8C-B5CA-4B73-A39E-62D896E7D65D}"/>
              </a:ext>
            </a:extLst>
          </p:cNvPr>
          <p:cNvSpPr/>
          <p:nvPr/>
        </p:nvSpPr>
        <p:spPr>
          <a:xfrm>
            <a:off x="2398091" y="1730375"/>
            <a:ext cx="3042589" cy="2974976"/>
          </a:xfrm>
          <a:prstGeom prst="roundRect">
            <a:avLst>
              <a:gd name="adj" fmla="val 4402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STSong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840426" y="2119313"/>
            <a:ext cx="1577304" cy="1990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14238F6-AE39-4CE4-B236-6775C9D567E1}"/>
                  </a:ext>
                </a:extLst>
              </p:cNvPr>
              <p:cNvSpPr txBox="1"/>
              <p:nvPr/>
            </p:nvSpPr>
            <p:spPr>
              <a:xfrm>
                <a:off x="4113340" y="2560066"/>
                <a:ext cx="2943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14238F6-AE39-4CE4-B236-6775C9D56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340" y="2560066"/>
                <a:ext cx="294355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流程图: 或者 9">
            <a:extLst>
              <a:ext uri="{FF2B5EF4-FFF2-40B4-BE49-F238E27FC236}">
                <a16:creationId xmlns:a16="http://schemas.microsoft.com/office/drawing/2014/main" id="{D3128C2D-4616-1249-BBC9-0AD4D69E42B7}"/>
              </a:ext>
            </a:extLst>
          </p:cNvPr>
          <p:cNvSpPr/>
          <p:nvPr/>
        </p:nvSpPr>
        <p:spPr>
          <a:xfrm>
            <a:off x="3543255" y="3794166"/>
            <a:ext cx="208305" cy="198000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577B9F-6728-419F-8B48-BDEACDF04850}"/>
              </a:ext>
            </a:extLst>
          </p:cNvPr>
          <p:cNvSpPr txBox="1"/>
          <p:nvPr/>
        </p:nvSpPr>
        <p:spPr>
          <a:xfrm>
            <a:off x="3421021" y="4776798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7" name="矩形 23">
            <a:extLst>
              <a:ext uri="{FF2B5EF4-FFF2-40B4-BE49-F238E27FC236}">
                <a16:creationId xmlns:a16="http://schemas.microsoft.com/office/drawing/2014/main" id="{268EC50D-2169-4BD6-9DC6-111553635794}"/>
              </a:ext>
            </a:extLst>
          </p:cNvPr>
          <p:cNvSpPr/>
          <p:nvPr/>
        </p:nvSpPr>
        <p:spPr>
          <a:xfrm>
            <a:off x="3196947" y="3385631"/>
            <a:ext cx="900000" cy="230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Conv3×3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1CC1BAF-95F4-4029-89C7-B0CF65C9ACB1}"/>
              </a:ext>
            </a:extLst>
          </p:cNvPr>
          <p:cNvCxnSpPr>
            <a:cxnSpLocks/>
            <a:stCxn id="65" idx="0"/>
            <a:endCxn id="10" idx="4"/>
          </p:cNvCxnSpPr>
          <p:nvPr/>
        </p:nvCxnSpPr>
        <p:spPr>
          <a:xfrm flipH="1" flipV="1">
            <a:off x="3647408" y="3992166"/>
            <a:ext cx="1356" cy="192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97">
            <a:extLst>
              <a:ext uri="{FF2B5EF4-FFF2-40B4-BE49-F238E27FC236}">
                <a16:creationId xmlns:a16="http://schemas.microsoft.com/office/drawing/2014/main" id="{34A076F6-5286-4FDA-BE41-6E4AE20EFF94}"/>
              </a:ext>
            </a:extLst>
          </p:cNvPr>
          <p:cNvSpPr/>
          <p:nvPr/>
        </p:nvSpPr>
        <p:spPr>
          <a:xfrm>
            <a:off x="2907207" y="4359127"/>
            <a:ext cx="1483200" cy="2313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Conv1×1 + ReLU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4238F6-AE39-4CE4-B236-6775C9D567E1}"/>
                  </a:ext>
                </a:extLst>
              </p:cNvPr>
              <p:cNvSpPr txBox="1"/>
              <p:nvPr/>
            </p:nvSpPr>
            <p:spPr>
              <a:xfrm>
                <a:off x="2443300" y="3771941"/>
                <a:ext cx="1932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4238F6-AE39-4CE4-B236-6775C9D56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300" y="3771941"/>
                <a:ext cx="193258" cy="246221"/>
              </a:xfrm>
              <a:prstGeom prst="rect">
                <a:avLst/>
              </a:prstGeom>
              <a:blipFill>
                <a:blip r:embed="rId3"/>
                <a:stretch>
                  <a:fillRect l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20">
            <a:extLst>
              <a:ext uri="{FF2B5EF4-FFF2-40B4-BE49-F238E27FC236}">
                <a16:creationId xmlns:a16="http://schemas.microsoft.com/office/drawing/2014/main" id="{D7CED61D-D555-4AA1-A197-755DB43990FC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 flipV="1">
            <a:off x="2636558" y="3893166"/>
            <a:ext cx="906697" cy="1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C942F8B-C0DD-47A2-9BF7-C3CD6111202D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3646947" y="3616031"/>
            <a:ext cx="461" cy="1781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或者 22">
            <a:extLst>
              <a:ext uri="{FF2B5EF4-FFF2-40B4-BE49-F238E27FC236}">
                <a16:creationId xmlns:a16="http://schemas.microsoft.com/office/drawing/2014/main" id="{D3128C2D-4616-1249-BBC9-0AD4D69E42B7}"/>
              </a:ext>
            </a:extLst>
          </p:cNvPr>
          <p:cNvSpPr/>
          <p:nvPr/>
        </p:nvSpPr>
        <p:spPr>
          <a:xfrm>
            <a:off x="3542336" y="3005650"/>
            <a:ext cx="209224" cy="198874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CC1BAF-95F4-4029-89C7-B0CF65C9ACB1}"/>
              </a:ext>
            </a:extLst>
          </p:cNvPr>
          <p:cNvCxnSpPr>
            <a:cxnSpLocks/>
            <a:stCxn id="7" idx="0"/>
            <a:endCxn id="23" idx="4"/>
          </p:cNvCxnSpPr>
          <p:nvPr/>
        </p:nvCxnSpPr>
        <p:spPr>
          <a:xfrm flipV="1">
            <a:off x="3646947" y="3204524"/>
            <a:ext cx="1" cy="181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120">
            <a:extLst>
              <a:ext uri="{FF2B5EF4-FFF2-40B4-BE49-F238E27FC236}">
                <a16:creationId xmlns:a16="http://schemas.microsoft.com/office/drawing/2014/main" id="{D7CED61D-D555-4AA1-A197-755DB43990FC}"/>
              </a:ext>
            </a:extLst>
          </p:cNvPr>
          <p:cNvCxnSpPr>
            <a:cxnSpLocks/>
            <a:stCxn id="80" idx="3"/>
            <a:endCxn id="23" idx="2"/>
          </p:cNvCxnSpPr>
          <p:nvPr/>
        </p:nvCxnSpPr>
        <p:spPr>
          <a:xfrm flipV="1">
            <a:off x="3410972" y="3105087"/>
            <a:ext cx="131364" cy="4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144364" y="2599194"/>
            <a:ext cx="198245" cy="198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14238F6-AE39-4CE4-B236-6775C9D567E1}"/>
                  </a:ext>
                </a:extLst>
              </p:cNvPr>
              <p:cNvSpPr txBox="1"/>
              <p:nvPr/>
            </p:nvSpPr>
            <p:spPr>
              <a:xfrm>
                <a:off x="2911504" y="2602385"/>
                <a:ext cx="29435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𝑡𝑎𝑛h</m:t>
                      </m:r>
                    </m:oMath>
                  </m:oMathPara>
                </a14:m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14238F6-AE39-4CE4-B236-6775C9D56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504" y="2602385"/>
                <a:ext cx="294355" cy="184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/>
          <p:cNvSpPr/>
          <p:nvPr/>
        </p:nvSpPr>
        <p:spPr>
          <a:xfrm>
            <a:off x="2947290" y="2598650"/>
            <a:ext cx="198245" cy="198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肘形连接符 32"/>
          <p:cNvCxnSpPr/>
          <p:nvPr/>
        </p:nvCxnSpPr>
        <p:spPr>
          <a:xfrm rot="5400000" flipH="1" flipV="1">
            <a:off x="3841112" y="2606705"/>
            <a:ext cx="208211" cy="596539"/>
          </a:xfrm>
          <a:prstGeom prst="bentConnector3">
            <a:avLst>
              <a:gd name="adj1" fmla="val 408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3" idx="0"/>
            <a:endCxn id="31" idx="4"/>
          </p:cNvCxnSpPr>
          <p:nvPr/>
        </p:nvCxnSpPr>
        <p:spPr>
          <a:xfrm rot="16200000" flipV="1">
            <a:off x="3242304" y="2601005"/>
            <a:ext cx="208755" cy="600535"/>
          </a:xfrm>
          <a:prstGeom prst="bentConnector3">
            <a:avLst>
              <a:gd name="adj1" fmla="val 397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14238F6-AE39-4CE4-B236-6775C9D567E1}"/>
                  </a:ext>
                </a:extLst>
              </p:cNvPr>
              <p:cNvSpPr txBox="1"/>
              <p:nvPr/>
            </p:nvSpPr>
            <p:spPr>
              <a:xfrm>
                <a:off x="3601319" y="2483065"/>
                <a:ext cx="1487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·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14238F6-AE39-4CE4-B236-6775C9D56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19" y="2483065"/>
                <a:ext cx="148718" cy="400110"/>
              </a:xfrm>
              <a:prstGeom prst="rect">
                <a:avLst/>
              </a:prstGeom>
              <a:blipFill>
                <a:blip r:embed="rId6"/>
                <a:stretch>
                  <a:fillRect l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/>
          <p:cNvSpPr/>
          <p:nvPr/>
        </p:nvSpPr>
        <p:spPr>
          <a:xfrm>
            <a:off x="3547825" y="2597369"/>
            <a:ext cx="198245" cy="198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155058" y="2697773"/>
            <a:ext cx="388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3747237" y="2698317"/>
            <a:ext cx="388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97">
            <a:extLst>
              <a:ext uri="{FF2B5EF4-FFF2-40B4-BE49-F238E27FC236}">
                <a16:creationId xmlns:a16="http://schemas.microsoft.com/office/drawing/2014/main" id="{34A076F6-5286-4FDA-BE41-6E4AE20EFF94}"/>
              </a:ext>
            </a:extLst>
          </p:cNvPr>
          <p:cNvSpPr/>
          <p:nvPr/>
        </p:nvSpPr>
        <p:spPr>
          <a:xfrm>
            <a:off x="2910382" y="2221374"/>
            <a:ext cx="676680" cy="2313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Conv1×1</a:t>
            </a:r>
            <a:endParaRPr kumimoji="1"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p:sp>
        <p:nvSpPr>
          <p:cNvPr id="59" name="圆角矩形 97">
            <a:extLst>
              <a:ext uri="{FF2B5EF4-FFF2-40B4-BE49-F238E27FC236}">
                <a16:creationId xmlns:a16="http://schemas.microsoft.com/office/drawing/2014/main" id="{34A076F6-5286-4FDA-BE41-6E4AE20EFF94}"/>
              </a:ext>
            </a:extLst>
          </p:cNvPr>
          <p:cNvSpPr/>
          <p:nvPr/>
        </p:nvSpPr>
        <p:spPr>
          <a:xfrm>
            <a:off x="3712954" y="2221374"/>
            <a:ext cx="676680" cy="2313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Conv1×1</a:t>
            </a:r>
            <a:endParaRPr kumimoji="1"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p:cxnSp>
        <p:nvCxnSpPr>
          <p:cNvPr id="61" name="肘形连接符 60"/>
          <p:cNvCxnSpPr>
            <a:stCxn id="42" idx="0"/>
            <a:endCxn id="56" idx="2"/>
          </p:cNvCxnSpPr>
          <p:nvPr/>
        </p:nvCxnSpPr>
        <p:spPr>
          <a:xfrm rot="16200000" flipV="1">
            <a:off x="3375511" y="2325932"/>
            <a:ext cx="144649" cy="398226"/>
          </a:xfrm>
          <a:prstGeom prst="bentConnector3">
            <a:avLst>
              <a:gd name="adj1" fmla="val 280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42" idx="0"/>
            <a:endCxn id="59" idx="2"/>
          </p:cNvCxnSpPr>
          <p:nvPr/>
        </p:nvCxnSpPr>
        <p:spPr>
          <a:xfrm rot="5400000" flipH="1" flipV="1">
            <a:off x="3776797" y="2322872"/>
            <a:ext cx="144649" cy="404346"/>
          </a:xfrm>
          <a:prstGeom prst="bentConnector3">
            <a:avLst>
              <a:gd name="adj1" fmla="val 280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cxnSpLocks/>
            <a:stCxn id="56" idx="0"/>
            <a:endCxn id="117" idx="4"/>
          </p:cNvCxnSpPr>
          <p:nvPr/>
        </p:nvCxnSpPr>
        <p:spPr>
          <a:xfrm flipH="1" flipV="1">
            <a:off x="3248556" y="2008111"/>
            <a:ext cx="166" cy="213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或者 73">
            <a:extLst>
              <a:ext uri="{FF2B5EF4-FFF2-40B4-BE49-F238E27FC236}">
                <a16:creationId xmlns:a16="http://schemas.microsoft.com/office/drawing/2014/main" id="{D3128C2D-4616-1249-BBC9-0AD4D69E42B7}"/>
              </a:ext>
            </a:extLst>
          </p:cNvPr>
          <p:cNvSpPr/>
          <p:nvPr/>
        </p:nvSpPr>
        <p:spPr>
          <a:xfrm>
            <a:off x="4762231" y="3095854"/>
            <a:ext cx="209224" cy="198874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圆角矩形 97">
            <a:extLst>
              <a:ext uri="{FF2B5EF4-FFF2-40B4-BE49-F238E27FC236}">
                <a16:creationId xmlns:a16="http://schemas.microsoft.com/office/drawing/2014/main" id="{34A076F6-5286-4FDA-BE41-6E4AE20EFF94}"/>
              </a:ext>
            </a:extLst>
          </p:cNvPr>
          <p:cNvSpPr/>
          <p:nvPr/>
        </p:nvSpPr>
        <p:spPr>
          <a:xfrm>
            <a:off x="4528503" y="4266524"/>
            <a:ext cx="676680" cy="2313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Conv1×1</a:t>
            </a:r>
            <a:endParaRPr kumimoji="1"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p:sp>
        <p:nvSpPr>
          <p:cNvPr id="76" name="圆角矩形 97">
            <a:extLst>
              <a:ext uri="{FF2B5EF4-FFF2-40B4-BE49-F238E27FC236}">
                <a16:creationId xmlns:a16="http://schemas.microsoft.com/office/drawing/2014/main" id="{34A076F6-5286-4FDA-BE41-6E4AE20EFF94}"/>
              </a:ext>
            </a:extLst>
          </p:cNvPr>
          <p:cNvSpPr/>
          <p:nvPr/>
        </p:nvSpPr>
        <p:spPr>
          <a:xfrm>
            <a:off x="4531643" y="3461753"/>
            <a:ext cx="676680" cy="2313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Conv1×1</a:t>
            </a:r>
            <a:endParaRPr kumimoji="1" lang="zh-CN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E577B9F-6728-419F-8B48-BDEACDF04850}"/>
              </a:ext>
            </a:extLst>
          </p:cNvPr>
          <p:cNvSpPr txBox="1"/>
          <p:nvPr/>
        </p:nvSpPr>
        <p:spPr>
          <a:xfrm>
            <a:off x="4596576" y="4777844"/>
            <a:ext cx="540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1CC1BAF-95F4-4029-89C7-B0CF65C9ACB1}"/>
              </a:ext>
            </a:extLst>
          </p:cNvPr>
          <p:cNvCxnSpPr>
            <a:cxnSpLocks/>
            <a:stCxn id="138" idx="4"/>
            <a:endCxn id="75" idx="0"/>
          </p:cNvCxnSpPr>
          <p:nvPr/>
        </p:nvCxnSpPr>
        <p:spPr>
          <a:xfrm flipH="1">
            <a:off x="4866843" y="4082821"/>
            <a:ext cx="212" cy="1837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4658994" y="3089364"/>
            <a:ext cx="3915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/>
          <p:cNvCxnSpPr>
            <a:cxnSpLocks/>
            <a:stCxn id="65" idx="2"/>
            <a:endCxn id="117" idx="2"/>
          </p:cNvCxnSpPr>
          <p:nvPr/>
        </p:nvCxnSpPr>
        <p:spPr>
          <a:xfrm rot="10800000">
            <a:off x="3196250" y="1958393"/>
            <a:ext cx="429654" cy="2249278"/>
          </a:xfrm>
          <a:prstGeom prst="bentConnector3">
            <a:avLst>
              <a:gd name="adj1" fmla="val 20789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D1CC1BAF-95F4-4029-89C7-B0CF65C9ACB1}"/>
              </a:ext>
            </a:extLst>
          </p:cNvPr>
          <p:cNvCxnSpPr>
            <a:cxnSpLocks/>
            <a:stCxn id="74" idx="4"/>
            <a:endCxn id="76" idx="0"/>
          </p:cNvCxnSpPr>
          <p:nvPr/>
        </p:nvCxnSpPr>
        <p:spPr>
          <a:xfrm>
            <a:off x="4866843" y="3294728"/>
            <a:ext cx="3140" cy="167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1CC1BAF-95F4-4029-89C7-B0CF65C9ACB1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4866843" y="4497870"/>
            <a:ext cx="0" cy="318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D1CC1BAF-95F4-4029-89C7-B0CF65C9ACB1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3648807" y="4590473"/>
            <a:ext cx="1" cy="186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BB24B88-AEFC-4056-864A-DF78498F0FB8}"/>
                  </a:ext>
                </a:extLst>
              </p:cNvPr>
              <p:cNvSpPr txBox="1"/>
              <p:nvPr/>
            </p:nvSpPr>
            <p:spPr>
              <a:xfrm>
                <a:off x="3225861" y="1684123"/>
                <a:ext cx="8013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𝐑𝐞𝐬𝐢𝐝𝐮𝐚𝐥</m:t>
                    </m:r>
                  </m:oMath>
                </a14:m>
                <a:r>
                  <a:rPr lang="en-US" altLang="zh-CN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out</a:t>
                </a:r>
              </a:p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Residual in</a:t>
                </a:r>
              </a:p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next layer)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BB24B88-AEFC-4056-864A-DF78498F0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861" y="1684123"/>
                <a:ext cx="801308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1CD7530-4DE4-4FCD-ACAF-5920F38C0BBC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4051294" y="1924995"/>
            <a:ext cx="1" cy="296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7D5A62B-8170-413E-B7B3-3AC5D6BE0AB6}"/>
                  </a:ext>
                </a:extLst>
              </p:cNvPr>
              <p:cNvSpPr txBox="1"/>
              <p:nvPr/>
            </p:nvSpPr>
            <p:spPr>
              <a:xfrm>
                <a:off x="4019788" y="1841419"/>
                <a:ext cx="7344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𝐒𝐤𝐢𝐩</m:t>
                    </m:r>
                  </m:oMath>
                </a14:m>
                <a:r>
                  <a:rPr lang="en-US" altLang="zh-CN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</a:t>
                </a:r>
              </a:p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(at 1-st layer)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7D5A62B-8170-413E-B7B3-3AC5D6BE0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88" y="1841419"/>
                <a:ext cx="734496" cy="338554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E521E87-66F3-4F73-9EAE-A193F7AEA4FD}"/>
                  </a:ext>
                </a:extLst>
              </p:cNvPr>
              <p:cNvSpPr txBox="1"/>
              <p:nvPr/>
            </p:nvSpPr>
            <p:spPr>
              <a:xfrm>
                <a:off x="3653570" y="4098541"/>
                <a:ext cx="7062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𝐑𝐞𝐬𝐢𝐝𝐮</m:t>
                      </m:r>
                      <m:r>
                        <a:rPr lang="en-US" altLang="zh-CN" sz="8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𝐚𝐥</m:t>
                      </m:r>
                      <m:r>
                        <a:rPr lang="en-US" altLang="zh-CN" sz="8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8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𝐢𝐧</m:t>
                      </m:r>
                    </m:oMath>
                  </m:oMathPara>
                </a14:m>
                <a:endParaRPr lang="zh-CN" alt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E521E87-66F3-4F73-9EAE-A193F7AEA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70" y="4098541"/>
                <a:ext cx="706298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6CF0967A-0C42-4E75-88E3-508A34933BA5}"/>
              </a:ext>
            </a:extLst>
          </p:cNvPr>
          <p:cNvSpPr txBox="1"/>
          <p:nvPr/>
        </p:nvSpPr>
        <p:spPr>
          <a:xfrm>
            <a:off x="2369174" y="2554546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N×</a:t>
            </a:r>
            <a:endParaRPr kumimoji="1"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153B009-3FE2-468B-9BDE-E83A8D568B80}"/>
              </a:ext>
            </a:extLst>
          </p:cNvPr>
          <p:cNvCxnSpPr>
            <a:cxnSpLocks/>
            <a:stCxn id="9" idx="0"/>
            <a:endCxn id="65" idx="4"/>
          </p:cNvCxnSpPr>
          <p:nvPr/>
        </p:nvCxnSpPr>
        <p:spPr>
          <a:xfrm flipH="1" flipV="1">
            <a:off x="3648764" y="4230530"/>
            <a:ext cx="43" cy="128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圆角矩形 97">
            <a:extLst>
              <a:ext uri="{FF2B5EF4-FFF2-40B4-BE49-F238E27FC236}">
                <a16:creationId xmlns:a16="http://schemas.microsoft.com/office/drawing/2014/main" id="{A9FCAE23-9DB5-41E0-A99A-03BEE55A515F}"/>
              </a:ext>
            </a:extLst>
          </p:cNvPr>
          <p:cNvSpPr/>
          <p:nvPr/>
        </p:nvSpPr>
        <p:spPr>
          <a:xfrm>
            <a:off x="2954339" y="2975400"/>
            <a:ext cx="456633" cy="2601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Conv1×1</a:t>
            </a:r>
            <a:endParaRPr kumimoji="1"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p:cxnSp>
        <p:nvCxnSpPr>
          <p:cNvPr id="89" name="直线箭头连接符 120">
            <a:extLst>
              <a:ext uri="{FF2B5EF4-FFF2-40B4-BE49-F238E27FC236}">
                <a16:creationId xmlns:a16="http://schemas.microsoft.com/office/drawing/2014/main" id="{3B1AC047-D1A3-46AA-A80F-74E78F7D763D}"/>
              </a:ext>
            </a:extLst>
          </p:cNvPr>
          <p:cNvCxnSpPr>
            <a:cxnSpLocks/>
            <a:stCxn id="94" idx="3"/>
            <a:endCxn id="80" idx="1"/>
          </p:cNvCxnSpPr>
          <p:nvPr/>
        </p:nvCxnSpPr>
        <p:spPr>
          <a:xfrm>
            <a:off x="2647167" y="3104279"/>
            <a:ext cx="307172" cy="12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E73C850-4365-4165-901F-8430DA77E4B4}"/>
                  </a:ext>
                </a:extLst>
              </p:cNvPr>
              <p:cNvSpPr txBox="1"/>
              <p:nvPr/>
            </p:nvSpPr>
            <p:spPr>
              <a:xfrm>
                <a:off x="2453909" y="2981168"/>
                <a:ext cx="1932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E73C850-4365-4165-901F-8430DA77E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909" y="2981168"/>
                <a:ext cx="193258" cy="246221"/>
              </a:xfrm>
              <a:prstGeom prst="rect">
                <a:avLst/>
              </a:prstGeom>
              <a:blipFill>
                <a:blip r:embed="rId10"/>
                <a:stretch>
                  <a:fillRect l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流程图: 或者 116">
            <a:extLst>
              <a:ext uri="{FF2B5EF4-FFF2-40B4-BE49-F238E27FC236}">
                <a16:creationId xmlns:a16="http://schemas.microsoft.com/office/drawing/2014/main" id="{FF6E4BA3-BDCB-45FB-B01C-5797EAFEE1F8}"/>
              </a:ext>
            </a:extLst>
          </p:cNvPr>
          <p:cNvSpPr/>
          <p:nvPr/>
        </p:nvSpPr>
        <p:spPr>
          <a:xfrm>
            <a:off x="3196250" y="1908674"/>
            <a:ext cx="104612" cy="99437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3167F9B-992C-4FB9-92F2-91E631F3F744}"/>
              </a:ext>
            </a:extLst>
          </p:cNvPr>
          <p:cNvSpPr txBox="1"/>
          <p:nvPr/>
        </p:nvSpPr>
        <p:spPr>
          <a:xfrm>
            <a:off x="4441853" y="176683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289F7AF1-07BF-41CF-9F58-F149810B6A33}"/>
                  </a:ext>
                </a:extLst>
              </p:cNvPr>
              <p:cNvSpPr txBox="1"/>
              <p:nvPr/>
            </p:nvSpPr>
            <p:spPr>
              <a:xfrm>
                <a:off x="4761663" y="1843991"/>
                <a:ext cx="7681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𝐒𝐤𝐢𝐩</m:t>
                    </m:r>
                  </m:oMath>
                </a14:m>
                <a:r>
                  <a:rPr lang="en-US" altLang="zh-CN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</a:t>
                </a:r>
              </a:p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(at N-</a:t>
                </a:r>
                <a:r>
                  <a:rPr lang="en-US" altLang="zh-CN" sz="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layer)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289F7AF1-07BF-41CF-9F58-F149810B6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663" y="1843991"/>
                <a:ext cx="768159" cy="338554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肘形连接符 134">
            <a:extLst>
              <a:ext uri="{FF2B5EF4-FFF2-40B4-BE49-F238E27FC236}">
                <a16:creationId xmlns:a16="http://schemas.microsoft.com/office/drawing/2014/main" id="{A4B436F9-3AE7-4F65-92E5-BEA29D7161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34284" y="2308325"/>
            <a:ext cx="1134044" cy="367385"/>
          </a:xfrm>
          <a:prstGeom prst="bentConnector3">
            <a:avLst>
              <a:gd name="adj1" fmla="val -5855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4">
            <a:extLst>
              <a:ext uri="{FF2B5EF4-FFF2-40B4-BE49-F238E27FC236}">
                <a16:creationId xmlns:a16="http://schemas.microsoft.com/office/drawing/2014/main" id="{276A11A6-18D2-4E8D-9E8F-27497CBE1B29}"/>
              </a:ext>
            </a:extLst>
          </p:cNvPr>
          <p:cNvCxnSpPr>
            <a:cxnSpLocks/>
            <a:stCxn id="124" idx="2"/>
          </p:cNvCxnSpPr>
          <p:nvPr/>
        </p:nvCxnSpPr>
        <p:spPr>
          <a:xfrm rot="5400000">
            <a:off x="4613902" y="2527200"/>
            <a:ext cx="876497" cy="1871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>
            <a:extLst>
              <a:ext uri="{FF2B5EF4-FFF2-40B4-BE49-F238E27FC236}">
                <a16:creationId xmlns:a16="http://schemas.microsoft.com/office/drawing/2014/main" id="{C958CEAE-BDEB-4430-BE17-98CB0E65CF94}"/>
              </a:ext>
            </a:extLst>
          </p:cNvPr>
          <p:cNvSpPr/>
          <p:nvPr/>
        </p:nvSpPr>
        <p:spPr>
          <a:xfrm>
            <a:off x="4762655" y="3884821"/>
            <a:ext cx="208800" cy="19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E10E1C75-C9B6-46D7-984C-58D088B346D9}"/>
              </a:ext>
            </a:extLst>
          </p:cNvPr>
          <p:cNvSpPr txBox="1"/>
          <p:nvPr/>
        </p:nvSpPr>
        <p:spPr>
          <a:xfrm>
            <a:off x="4687979" y="3897200"/>
            <a:ext cx="3658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 err="1"/>
              <a:t>ReLU</a:t>
            </a:r>
            <a:endParaRPr lang="zh-CN" altLang="en-US" sz="600" b="1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4081CD85-E93F-43C1-95AC-AD6C3D9CB503}"/>
              </a:ext>
            </a:extLst>
          </p:cNvPr>
          <p:cNvCxnSpPr>
            <a:cxnSpLocks/>
            <a:stCxn id="76" idx="2"/>
            <a:endCxn id="138" idx="0"/>
          </p:cNvCxnSpPr>
          <p:nvPr/>
        </p:nvCxnSpPr>
        <p:spPr>
          <a:xfrm flipH="1">
            <a:off x="4867055" y="3693099"/>
            <a:ext cx="2928" cy="1917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D07FBBFE-88C8-4782-A13A-D67824B053FD}"/>
              </a:ext>
            </a:extLst>
          </p:cNvPr>
          <p:cNvCxnSpPr>
            <a:cxnSpLocks/>
          </p:cNvCxnSpPr>
          <p:nvPr/>
        </p:nvCxnSpPr>
        <p:spPr>
          <a:xfrm>
            <a:off x="4766706" y="2029373"/>
            <a:ext cx="8346" cy="10296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C0E34643-DA03-4683-82E2-E7A721F822E0}"/>
              </a:ext>
            </a:extLst>
          </p:cNvPr>
          <p:cNvSpPr/>
          <p:nvPr/>
        </p:nvSpPr>
        <p:spPr>
          <a:xfrm>
            <a:off x="3225854" y="176546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A1D157F0-31EF-4DE9-B9D3-4981A46A1695}"/>
              </a:ext>
            </a:extLst>
          </p:cNvPr>
          <p:cNvCxnSpPr>
            <a:cxnSpLocks/>
            <a:stCxn id="117" idx="0"/>
            <a:endCxn id="60" idx="4"/>
          </p:cNvCxnSpPr>
          <p:nvPr/>
        </p:nvCxnSpPr>
        <p:spPr>
          <a:xfrm flipV="1">
            <a:off x="3248556" y="1811180"/>
            <a:ext cx="158" cy="97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A7F103DB-5842-4281-9CB1-90E5B8C2B93F}"/>
              </a:ext>
            </a:extLst>
          </p:cNvPr>
          <p:cNvSpPr/>
          <p:nvPr/>
        </p:nvSpPr>
        <p:spPr>
          <a:xfrm>
            <a:off x="3625904" y="418481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1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49">
            <a:extLst>
              <a:ext uri="{FF2B5EF4-FFF2-40B4-BE49-F238E27FC236}">
                <a16:creationId xmlns:a16="http://schemas.microsoft.com/office/drawing/2014/main" id="{10A7EF8C-B5CA-4B73-A39E-62D896E7D65D}"/>
              </a:ext>
            </a:extLst>
          </p:cNvPr>
          <p:cNvSpPr/>
          <p:nvPr/>
        </p:nvSpPr>
        <p:spPr>
          <a:xfrm>
            <a:off x="2611928" y="1701800"/>
            <a:ext cx="3461212" cy="2965450"/>
          </a:xfrm>
          <a:prstGeom prst="roundRect">
            <a:avLst>
              <a:gd name="adj" fmla="val 4402"/>
            </a:avLst>
          </a:prstGeom>
          <a:solidFill>
            <a:srgbClr val="B4E8F4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STSong" charset="-122"/>
              <a:cs typeface="Times New Roman" panose="02020603050405020304" pitchFamily="18" charset="0"/>
            </a:endParaRPr>
          </a:p>
        </p:txBody>
      </p:sp>
      <p:cxnSp>
        <p:nvCxnSpPr>
          <p:cNvPr id="127" name="肘形连接符 126"/>
          <p:cNvCxnSpPr/>
          <p:nvPr/>
        </p:nvCxnSpPr>
        <p:spPr>
          <a:xfrm rot="16200000" flipH="1">
            <a:off x="4453217" y="2104279"/>
            <a:ext cx="994494" cy="836411"/>
          </a:xfrm>
          <a:prstGeom prst="bentConnector3">
            <a:avLst>
              <a:gd name="adj1" fmla="val 5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4984792" y="2037785"/>
            <a:ext cx="461665" cy="2992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167949" y="1764360"/>
            <a:ext cx="1619250" cy="1990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903329" y="2039918"/>
            <a:ext cx="1619250" cy="1990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838450" y="2119313"/>
            <a:ext cx="1619250" cy="1990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14238F6-AE39-4CE4-B236-6775C9D567E1}"/>
                  </a:ext>
                </a:extLst>
              </p:cNvPr>
              <p:cNvSpPr txBox="1"/>
              <p:nvPr/>
            </p:nvSpPr>
            <p:spPr>
              <a:xfrm>
                <a:off x="4113340" y="2560066"/>
                <a:ext cx="2943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14238F6-AE39-4CE4-B236-6775C9D56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340" y="2560066"/>
                <a:ext cx="294355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流程图: 或者 9">
            <a:extLst>
              <a:ext uri="{FF2B5EF4-FFF2-40B4-BE49-F238E27FC236}">
                <a16:creationId xmlns:a16="http://schemas.microsoft.com/office/drawing/2014/main" id="{D3128C2D-4616-1249-BBC9-0AD4D69E42B7}"/>
              </a:ext>
            </a:extLst>
          </p:cNvPr>
          <p:cNvSpPr/>
          <p:nvPr/>
        </p:nvSpPr>
        <p:spPr>
          <a:xfrm>
            <a:off x="3543255" y="3794166"/>
            <a:ext cx="208305" cy="198000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577B9F-6728-419F-8B48-BDEACDF04850}"/>
              </a:ext>
            </a:extLst>
          </p:cNvPr>
          <p:cNvSpPr txBox="1"/>
          <p:nvPr/>
        </p:nvSpPr>
        <p:spPr>
          <a:xfrm>
            <a:off x="3423423" y="4773212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7" name="矩形 23">
            <a:extLst>
              <a:ext uri="{FF2B5EF4-FFF2-40B4-BE49-F238E27FC236}">
                <a16:creationId xmlns:a16="http://schemas.microsoft.com/office/drawing/2014/main" id="{268EC50D-2169-4BD6-9DC6-111553635794}"/>
              </a:ext>
            </a:extLst>
          </p:cNvPr>
          <p:cNvSpPr/>
          <p:nvPr/>
        </p:nvSpPr>
        <p:spPr>
          <a:xfrm>
            <a:off x="3196947" y="3385631"/>
            <a:ext cx="900000" cy="230400"/>
          </a:xfrm>
          <a:prstGeom prst="roundRect">
            <a:avLst/>
          </a:prstGeom>
          <a:solidFill>
            <a:srgbClr val="EBFFD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Conv3×3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1CC1BAF-95F4-4029-89C7-B0CF65C9ACB1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H="1" flipV="1">
            <a:off x="3647408" y="3992166"/>
            <a:ext cx="626" cy="318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97">
            <a:extLst>
              <a:ext uri="{FF2B5EF4-FFF2-40B4-BE49-F238E27FC236}">
                <a16:creationId xmlns:a16="http://schemas.microsoft.com/office/drawing/2014/main" id="{34A076F6-5286-4FDA-BE41-6E4AE20EFF94}"/>
              </a:ext>
            </a:extLst>
          </p:cNvPr>
          <p:cNvSpPr/>
          <p:nvPr/>
        </p:nvSpPr>
        <p:spPr>
          <a:xfrm>
            <a:off x="2906434" y="4311091"/>
            <a:ext cx="1483200" cy="2313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Conv1×1 + ReLU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4238F6-AE39-4CE4-B236-6775C9D567E1}"/>
                  </a:ext>
                </a:extLst>
              </p:cNvPr>
              <p:cNvSpPr txBox="1"/>
              <p:nvPr/>
            </p:nvSpPr>
            <p:spPr>
              <a:xfrm>
                <a:off x="2999110" y="3760027"/>
                <a:ext cx="3395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4238F6-AE39-4CE4-B236-6775C9D56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110" y="3760027"/>
                <a:ext cx="339517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20">
            <a:extLst>
              <a:ext uri="{FF2B5EF4-FFF2-40B4-BE49-F238E27FC236}">
                <a16:creationId xmlns:a16="http://schemas.microsoft.com/office/drawing/2014/main" id="{D7CED61D-D555-4AA1-A197-755DB43990FC}"/>
              </a:ext>
            </a:extLst>
          </p:cNvPr>
          <p:cNvCxnSpPr>
            <a:cxnSpLocks/>
          </p:cNvCxnSpPr>
          <p:nvPr/>
        </p:nvCxnSpPr>
        <p:spPr>
          <a:xfrm>
            <a:off x="3284539" y="3892550"/>
            <a:ext cx="2597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C942F8B-C0DD-47A2-9BF7-C3CD6111202D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3646947" y="3616031"/>
            <a:ext cx="461" cy="1781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或者 22">
            <a:extLst>
              <a:ext uri="{FF2B5EF4-FFF2-40B4-BE49-F238E27FC236}">
                <a16:creationId xmlns:a16="http://schemas.microsoft.com/office/drawing/2014/main" id="{D3128C2D-4616-1249-BBC9-0AD4D69E42B7}"/>
              </a:ext>
            </a:extLst>
          </p:cNvPr>
          <p:cNvSpPr/>
          <p:nvPr/>
        </p:nvSpPr>
        <p:spPr>
          <a:xfrm>
            <a:off x="3542336" y="3005650"/>
            <a:ext cx="209224" cy="198874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CC1BAF-95F4-4029-89C7-B0CF65C9ACB1}"/>
              </a:ext>
            </a:extLst>
          </p:cNvPr>
          <p:cNvCxnSpPr>
            <a:cxnSpLocks/>
            <a:stCxn id="7" idx="0"/>
            <a:endCxn id="23" idx="4"/>
          </p:cNvCxnSpPr>
          <p:nvPr/>
        </p:nvCxnSpPr>
        <p:spPr>
          <a:xfrm flipV="1">
            <a:off x="3646947" y="3204524"/>
            <a:ext cx="1" cy="181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14238F6-AE39-4CE4-B236-6775C9D567E1}"/>
                  </a:ext>
                </a:extLst>
              </p:cNvPr>
              <p:cNvSpPr txBox="1"/>
              <p:nvPr/>
            </p:nvSpPr>
            <p:spPr>
              <a:xfrm>
                <a:off x="2973569" y="2972385"/>
                <a:ext cx="3887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14238F6-AE39-4CE4-B236-6775C9D56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569" y="2972385"/>
                <a:ext cx="38876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箭头连接符 120">
            <a:extLst>
              <a:ext uri="{FF2B5EF4-FFF2-40B4-BE49-F238E27FC236}">
                <a16:creationId xmlns:a16="http://schemas.microsoft.com/office/drawing/2014/main" id="{D7CED61D-D555-4AA1-A197-755DB43990FC}"/>
              </a:ext>
            </a:extLst>
          </p:cNvPr>
          <p:cNvCxnSpPr>
            <a:cxnSpLocks/>
          </p:cNvCxnSpPr>
          <p:nvPr/>
        </p:nvCxnSpPr>
        <p:spPr>
          <a:xfrm>
            <a:off x="3283620" y="3104908"/>
            <a:ext cx="2597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144364" y="2599194"/>
            <a:ext cx="198245" cy="198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14238F6-AE39-4CE4-B236-6775C9D567E1}"/>
                  </a:ext>
                </a:extLst>
              </p:cNvPr>
              <p:cNvSpPr txBox="1"/>
              <p:nvPr/>
            </p:nvSpPr>
            <p:spPr>
              <a:xfrm>
                <a:off x="2911504" y="2602385"/>
                <a:ext cx="29435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𝑡𝑎𝑛h</m:t>
                      </m:r>
                    </m:oMath>
                  </m:oMathPara>
                </a14:m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14238F6-AE39-4CE4-B236-6775C9D56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504" y="2602385"/>
                <a:ext cx="294355" cy="184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/>
          <p:cNvSpPr/>
          <p:nvPr/>
        </p:nvSpPr>
        <p:spPr>
          <a:xfrm>
            <a:off x="2947290" y="2598650"/>
            <a:ext cx="198245" cy="198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肘形连接符 32"/>
          <p:cNvCxnSpPr/>
          <p:nvPr/>
        </p:nvCxnSpPr>
        <p:spPr>
          <a:xfrm rot="5400000" flipH="1" flipV="1">
            <a:off x="3841112" y="2606705"/>
            <a:ext cx="208211" cy="596539"/>
          </a:xfrm>
          <a:prstGeom prst="bentConnector3">
            <a:avLst>
              <a:gd name="adj1" fmla="val 408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3" idx="0"/>
            <a:endCxn id="31" idx="4"/>
          </p:cNvCxnSpPr>
          <p:nvPr/>
        </p:nvCxnSpPr>
        <p:spPr>
          <a:xfrm rot="16200000" flipV="1">
            <a:off x="3242304" y="2601005"/>
            <a:ext cx="208755" cy="600535"/>
          </a:xfrm>
          <a:prstGeom prst="bentConnector3">
            <a:avLst>
              <a:gd name="adj1" fmla="val 397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14238F6-AE39-4CE4-B236-6775C9D567E1}"/>
                  </a:ext>
                </a:extLst>
              </p:cNvPr>
              <p:cNvSpPr txBox="1"/>
              <p:nvPr/>
            </p:nvSpPr>
            <p:spPr>
              <a:xfrm>
                <a:off x="3601319" y="2483065"/>
                <a:ext cx="1487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·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14238F6-AE39-4CE4-B236-6775C9D56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19" y="2483065"/>
                <a:ext cx="148718" cy="400110"/>
              </a:xfrm>
              <a:prstGeom prst="rect">
                <a:avLst/>
              </a:prstGeom>
              <a:blipFill>
                <a:blip r:embed="rId6"/>
                <a:stretch>
                  <a:fillRect l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/>
          <p:cNvSpPr/>
          <p:nvPr/>
        </p:nvSpPr>
        <p:spPr>
          <a:xfrm>
            <a:off x="3547825" y="2597369"/>
            <a:ext cx="198245" cy="198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155058" y="2697773"/>
            <a:ext cx="388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3747237" y="2698317"/>
            <a:ext cx="388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97">
            <a:extLst>
              <a:ext uri="{FF2B5EF4-FFF2-40B4-BE49-F238E27FC236}">
                <a16:creationId xmlns:a16="http://schemas.microsoft.com/office/drawing/2014/main" id="{34A076F6-5286-4FDA-BE41-6E4AE20EFF94}"/>
              </a:ext>
            </a:extLst>
          </p:cNvPr>
          <p:cNvSpPr/>
          <p:nvPr/>
        </p:nvSpPr>
        <p:spPr>
          <a:xfrm>
            <a:off x="2910382" y="2221374"/>
            <a:ext cx="676680" cy="2313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Conv1×1</a:t>
            </a:r>
            <a:endParaRPr kumimoji="1"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p:sp>
        <p:nvSpPr>
          <p:cNvPr id="59" name="圆角矩形 97">
            <a:extLst>
              <a:ext uri="{FF2B5EF4-FFF2-40B4-BE49-F238E27FC236}">
                <a16:creationId xmlns:a16="http://schemas.microsoft.com/office/drawing/2014/main" id="{34A076F6-5286-4FDA-BE41-6E4AE20EFF94}"/>
              </a:ext>
            </a:extLst>
          </p:cNvPr>
          <p:cNvSpPr/>
          <p:nvPr/>
        </p:nvSpPr>
        <p:spPr>
          <a:xfrm>
            <a:off x="3712954" y="2221374"/>
            <a:ext cx="676680" cy="2313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Conv1×1</a:t>
            </a:r>
            <a:endParaRPr kumimoji="1"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p:cxnSp>
        <p:nvCxnSpPr>
          <p:cNvPr id="61" name="肘形连接符 60"/>
          <p:cNvCxnSpPr>
            <a:stCxn id="42" idx="0"/>
            <a:endCxn id="56" idx="2"/>
          </p:cNvCxnSpPr>
          <p:nvPr/>
        </p:nvCxnSpPr>
        <p:spPr>
          <a:xfrm rot="16200000" flipV="1">
            <a:off x="3375511" y="2325932"/>
            <a:ext cx="144649" cy="398226"/>
          </a:xfrm>
          <a:prstGeom prst="bentConnector3">
            <a:avLst>
              <a:gd name="adj1" fmla="val 280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42" idx="0"/>
            <a:endCxn id="59" idx="2"/>
          </p:cNvCxnSpPr>
          <p:nvPr/>
        </p:nvCxnSpPr>
        <p:spPr>
          <a:xfrm rot="5400000" flipH="1" flipV="1">
            <a:off x="3776797" y="2322872"/>
            <a:ext cx="144649" cy="404346"/>
          </a:xfrm>
          <a:prstGeom prst="bentConnector3">
            <a:avLst>
              <a:gd name="adj1" fmla="val 280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6" idx="0"/>
          </p:cNvCxnSpPr>
          <p:nvPr/>
        </p:nvCxnSpPr>
        <p:spPr>
          <a:xfrm flipV="1">
            <a:off x="3248722" y="1892300"/>
            <a:ext cx="0" cy="3290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或者 73">
            <a:extLst>
              <a:ext uri="{FF2B5EF4-FFF2-40B4-BE49-F238E27FC236}">
                <a16:creationId xmlns:a16="http://schemas.microsoft.com/office/drawing/2014/main" id="{D3128C2D-4616-1249-BBC9-0AD4D69E42B7}"/>
              </a:ext>
            </a:extLst>
          </p:cNvPr>
          <p:cNvSpPr/>
          <p:nvPr/>
        </p:nvSpPr>
        <p:spPr>
          <a:xfrm>
            <a:off x="5131403" y="3019732"/>
            <a:ext cx="209224" cy="198874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圆角矩形 97">
            <a:extLst>
              <a:ext uri="{FF2B5EF4-FFF2-40B4-BE49-F238E27FC236}">
                <a16:creationId xmlns:a16="http://schemas.microsoft.com/office/drawing/2014/main" id="{34A076F6-5286-4FDA-BE41-6E4AE20EFF94}"/>
              </a:ext>
            </a:extLst>
          </p:cNvPr>
          <p:cNvSpPr/>
          <p:nvPr/>
        </p:nvSpPr>
        <p:spPr>
          <a:xfrm>
            <a:off x="4897675" y="3784002"/>
            <a:ext cx="676680" cy="2313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Conv1×1</a:t>
            </a:r>
            <a:endParaRPr kumimoji="1"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p:sp>
        <p:nvSpPr>
          <p:cNvPr id="76" name="圆角矩形 97">
            <a:extLst>
              <a:ext uri="{FF2B5EF4-FFF2-40B4-BE49-F238E27FC236}">
                <a16:creationId xmlns:a16="http://schemas.microsoft.com/office/drawing/2014/main" id="{34A076F6-5286-4FDA-BE41-6E4AE20EFF94}"/>
              </a:ext>
            </a:extLst>
          </p:cNvPr>
          <p:cNvSpPr/>
          <p:nvPr/>
        </p:nvSpPr>
        <p:spPr>
          <a:xfrm>
            <a:off x="4494415" y="3385631"/>
            <a:ext cx="1483200" cy="2313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Conv1×1 + ReLU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E577B9F-6728-419F-8B48-BDEACDF04850}"/>
              </a:ext>
            </a:extLst>
          </p:cNvPr>
          <p:cNvSpPr txBox="1"/>
          <p:nvPr/>
        </p:nvSpPr>
        <p:spPr>
          <a:xfrm>
            <a:off x="4965748" y="4771572"/>
            <a:ext cx="540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1CC1BAF-95F4-4029-89C7-B0CF65C9ACB1}"/>
              </a:ext>
            </a:extLst>
          </p:cNvPr>
          <p:cNvCxnSpPr>
            <a:cxnSpLocks/>
            <a:stCxn id="76" idx="2"/>
            <a:endCxn id="75" idx="0"/>
          </p:cNvCxnSpPr>
          <p:nvPr/>
        </p:nvCxnSpPr>
        <p:spPr>
          <a:xfrm>
            <a:off x="5236015" y="3616977"/>
            <a:ext cx="0" cy="167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5028166" y="3013242"/>
            <a:ext cx="3915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4113340" y="1800061"/>
            <a:ext cx="461665" cy="2992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32" name="椭圆 131"/>
          <p:cNvSpPr/>
          <p:nvPr/>
        </p:nvSpPr>
        <p:spPr>
          <a:xfrm>
            <a:off x="3225862" y="1855145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5" name="肘形连接符 134"/>
          <p:cNvCxnSpPr>
            <a:stCxn id="9" idx="1"/>
            <a:endCxn id="132" idx="2"/>
          </p:cNvCxnSpPr>
          <p:nvPr/>
        </p:nvCxnSpPr>
        <p:spPr>
          <a:xfrm rot="10800000" flipH="1">
            <a:off x="2906434" y="1878006"/>
            <a:ext cx="319428" cy="2548759"/>
          </a:xfrm>
          <a:prstGeom prst="bentConnector3">
            <a:avLst>
              <a:gd name="adj1" fmla="val -715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D1CC1BAF-95F4-4029-89C7-B0CF65C9ACB1}"/>
              </a:ext>
            </a:extLst>
          </p:cNvPr>
          <p:cNvCxnSpPr>
            <a:cxnSpLocks/>
            <a:stCxn id="74" idx="4"/>
            <a:endCxn id="76" idx="0"/>
          </p:cNvCxnSpPr>
          <p:nvPr/>
        </p:nvCxnSpPr>
        <p:spPr>
          <a:xfrm>
            <a:off x="5236015" y="3218606"/>
            <a:ext cx="0" cy="167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1CC1BAF-95F4-4029-89C7-B0CF65C9ACB1}"/>
              </a:ext>
            </a:extLst>
          </p:cNvPr>
          <p:cNvCxnSpPr>
            <a:cxnSpLocks/>
            <a:stCxn id="75" idx="2"/>
            <a:endCxn id="77" idx="0"/>
          </p:cNvCxnSpPr>
          <p:nvPr/>
        </p:nvCxnSpPr>
        <p:spPr>
          <a:xfrm>
            <a:off x="5236015" y="4015348"/>
            <a:ext cx="0" cy="796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D1CC1BAF-95F4-4029-89C7-B0CF65C9ACB1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3648034" y="4542437"/>
            <a:ext cx="3176" cy="270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96D039D-0C21-4B88-825A-D3C0499CB9AD}"/>
              </a:ext>
            </a:extLst>
          </p:cNvPr>
          <p:cNvCxnSpPr>
            <a:cxnSpLocks/>
            <a:stCxn id="132" idx="0"/>
          </p:cNvCxnSpPr>
          <p:nvPr/>
        </p:nvCxnSpPr>
        <p:spPr>
          <a:xfrm flipV="1">
            <a:off x="3248722" y="1738313"/>
            <a:ext cx="0" cy="116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6326DED-4ACF-4CFC-A397-D9EF7D8C04B7}"/>
              </a:ext>
            </a:extLst>
          </p:cNvPr>
          <p:cNvCxnSpPr>
            <a:cxnSpLocks/>
          </p:cNvCxnSpPr>
          <p:nvPr/>
        </p:nvCxnSpPr>
        <p:spPr>
          <a:xfrm flipH="1" flipV="1">
            <a:off x="4155662" y="1875078"/>
            <a:ext cx="3458" cy="287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BB24B88-AEFC-4056-864A-DF78498F0FB8}"/>
                  </a:ext>
                </a:extLst>
              </p:cNvPr>
              <p:cNvSpPr txBox="1"/>
              <p:nvPr/>
            </p:nvSpPr>
            <p:spPr>
              <a:xfrm>
                <a:off x="3322142" y="1727778"/>
                <a:ext cx="6118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Residual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BB24B88-AEFC-4056-864A-DF78498F0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142" y="1727778"/>
                <a:ext cx="611834" cy="338554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1CD7530-4DE4-4FCD-ACAF-5920F38C0BBC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4047836" y="1933956"/>
            <a:ext cx="3458" cy="287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7D5A62B-8170-413E-B7B3-3AC5D6BE0AB6}"/>
                  </a:ext>
                </a:extLst>
              </p:cNvPr>
              <p:cNvSpPr txBox="1"/>
              <p:nvPr/>
            </p:nvSpPr>
            <p:spPr>
              <a:xfrm>
                <a:off x="3705846" y="1718690"/>
                <a:ext cx="4026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Skip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7D5A62B-8170-413E-B7B3-3AC5D6BE0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846" y="1718690"/>
                <a:ext cx="402674" cy="338554"/>
              </a:xfrm>
              <a:prstGeom prst="rect">
                <a:avLst/>
              </a:prstGeom>
              <a:blipFill>
                <a:blip r:embed="rId8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68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7890</TotalTime>
  <Words>371</Words>
  <Application>Microsoft Macintosh PowerPoint</Application>
  <PresentationFormat>宽屏</PresentationFormat>
  <Paragraphs>205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等线</vt:lpstr>
      <vt:lpstr>等线 Light</vt:lpstr>
      <vt:lpstr>Angsana New</vt:lpstr>
      <vt:lpstr>Apple Chancery</vt:lpstr>
      <vt:lpstr>Arial</vt:lpstr>
      <vt:lpstr>Avenir Book</vt:lpstr>
      <vt:lpstr>Avenir Light</vt:lpstr>
      <vt:lpstr>Baskerville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790039930@qq.com</dc:creator>
  <cp:lastModifiedBy>Microsoft Office User</cp:lastModifiedBy>
  <cp:revision>338</cp:revision>
  <cp:lastPrinted>2021-02-12T05:13:07Z</cp:lastPrinted>
  <dcterms:created xsi:type="dcterms:W3CDTF">2020-08-06T09:18:40Z</dcterms:created>
  <dcterms:modified xsi:type="dcterms:W3CDTF">2022-12-01T11:37:03Z</dcterms:modified>
</cp:coreProperties>
</file>