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11/4/2018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771" y="872359"/>
            <a:ext cx="10362160" cy="1660634"/>
          </a:xfrm>
        </p:spPr>
        <p:txBody>
          <a:bodyPr>
            <a:normAutofit fontScale="90000"/>
          </a:bodyPr>
          <a:lstStyle/>
          <a:p>
            <a:r>
              <a:rPr lang="en-US" b="1" dirty="0" smtClean="0">
                <a:solidFill>
                  <a:schemeClr val="bg1"/>
                </a:solidFill>
              </a:rPr>
              <a:t>Recommending a location for a new it company office in </a:t>
            </a:r>
            <a:r>
              <a:rPr lang="en-US" b="1" dirty="0" err="1" smtClean="0">
                <a:solidFill>
                  <a:schemeClr val="bg1"/>
                </a:solidFill>
              </a:rPr>
              <a:t>paris</a:t>
            </a:r>
            <a:endParaRPr lang="en-US" b="1" dirty="0">
              <a:solidFill>
                <a:schemeClr val="bg1"/>
              </a:solidFill>
            </a:endParaRPr>
          </a:p>
        </p:txBody>
      </p:sp>
      <p:sp>
        <p:nvSpPr>
          <p:cNvPr id="3" name="Subtitle 2"/>
          <p:cNvSpPr>
            <a:spLocks noGrp="1"/>
          </p:cNvSpPr>
          <p:nvPr>
            <p:ph type="subTitle" idx="1"/>
          </p:nvPr>
        </p:nvSpPr>
        <p:spPr>
          <a:xfrm>
            <a:off x="1251771" y="3686212"/>
            <a:ext cx="6400800" cy="1285181"/>
          </a:xfrm>
        </p:spPr>
        <p:txBody>
          <a:bodyPr>
            <a:normAutofit fontScale="55000" lnSpcReduction="20000"/>
          </a:bodyPr>
          <a:lstStyle/>
          <a:p>
            <a:r>
              <a:rPr lang="en-US" sz="2800" b="1" dirty="0">
                <a:solidFill>
                  <a:schemeClr val="bg1"/>
                </a:solidFill>
              </a:rPr>
              <a:t>Applied Data Science Capstone</a:t>
            </a:r>
          </a:p>
          <a:p>
            <a:r>
              <a:rPr lang="it-IT" sz="2800" b="1" dirty="0">
                <a:solidFill>
                  <a:schemeClr val="bg1"/>
                </a:solidFill>
              </a:rPr>
              <a:t>IBM Data Science Professional </a:t>
            </a:r>
            <a:r>
              <a:rPr lang="it-IT" sz="2800" b="1" dirty="0" smtClean="0">
                <a:solidFill>
                  <a:schemeClr val="bg1"/>
                </a:solidFill>
              </a:rPr>
              <a:t>Certificate</a:t>
            </a:r>
          </a:p>
          <a:p>
            <a:r>
              <a:rPr lang="it-IT" sz="2800" b="1" dirty="0" smtClean="0">
                <a:solidFill>
                  <a:schemeClr val="bg1"/>
                </a:solidFill>
              </a:rPr>
              <a:t>November 2018</a:t>
            </a:r>
          </a:p>
          <a:p>
            <a:r>
              <a:rPr lang="it-IT" sz="2800" b="1" dirty="0" smtClean="0">
                <a:solidFill>
                  <a:schemeClr val="bg1"/>
                </a:solidFill>
              </a:rPr>
              <a:t>Performed by MRABAH Yassine</a:t>
            </a:r>
            <a:endParaRPr lang="it-IT" sz="2800" b="1" dirty="0">
              <a:solidFill>
                <a:schemeClr val="bg1"/>
              </a:solidFill>
            </a:endParaRPr>
          </a:p>
          <a:p>
            <a:endParaRPr lang="en-US" dirty="0"/>
          </a:p>
        </p:txBody>
      </p:sp>
    </p:spTree>
    <p:extLst>
      <p:ext uri="{BB962C8B-B14F-4D97-AF65-F5344CB8AC3E}">
        <p14:creationId xmlns:p14="http://schemas.microsoft.com/office/powerpoint/2010/main" val="344389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156" y="611070"/>
            <a:ext cx="10040500" cy="5425553"/>
          </a:xfrm>
          <a:prstGeom prst="rect">
            <a:avLst/>
          </a:prstGeom>
        </p:spPr>
      </p:pic>
      <p:sp>
        <p:nvSpPr>
          <p:cNvPr id="3" name="TextBox 2"/>
          <p:cNvSpPr txBox="1"/>
          <p:nvPr/>
        </p:nvSpPr>
        <p:spPr>
          <a:xfrm>
            <a:off x="346841" y="241738"/>
            <a:ext cx="7462345" cy="369332"/>
          </a:xfrm>
          <a:prstGeom prst="rect">
            <a:avLst/>
          </a:prstGeom>
          <a:noFill/>
        </p:spPr>
        <p:txBody>
          <a:bodyPr wrap="square" rtlCol="0">
            <a:spAutoFit/>
          </a:bodyPr>
          <a:lstStyle/>
          <a:p>
            <a:r>
              <a:rPr lang="en-US" dirty="0" smtClean="0"/>
              <a:t>4- Results</a:t>
            </a:r>
            <a:endParaRPr lang="en-US" dirty="0"/>
          </a:p>
        </p:txBody>
      </p:sp>
      <p:sp>
        <p:nvSpPr>
          <p:cNvPr id="4" name="TextBox 3"/>
          <p:cNvSpPr txBox="1"/>
          <p:nvPr/>
        </p:nvSpPr>
        <p:spPr>
          <a:xfrm>
            <a:off x="3174124" y="6216769"/>
            <a:ext cx="5917324" cy="378372"/>
          </a:xfrm>
          <a:prstGeom prst="rect">
            <a:avLst/>
          </a:prstGeom>
          <a:noFill/>
        </p:spPr>
        <p:txBody>
          <a:bodyPr wrap="square" rtlCol="0">
            <a:spAutoFit/>
          </a:bodyPr>
          <a:lstStyle/>
          <a:p>
            <a:r>
              <a:rPr lang="en-US" dirty="0" smtClean="0"/>
              <a:t>Results after performing clustering analysis for n = 3</a:t>
            </a:r>
            <a:endParaRPr lang="en-US" dirty="0"/>
          </a:p>
        </p:txBody>
      </p:sp>
      <p:sp>
        <p:nvSpPr>
          <p:cNvPr id="5" name="Rectangle 4"/>
          <p:cNvSpPr/>
          <p:nvPr/>
        </p:nvSpPr>
        <p:spPr>
          <a:xfrm>
            <a:off x="9207061" y="611071"/>
            <a:ext cx="977462" cy="20585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343738" y="611073"/>
            <a:ext cx="1711627" cy="1477328"/>
          </a:xfrm>
          <a:prstGeom prst="rect">
            <a:avLst/>
          </a:prstGeom>
          <a:noFill/>
        </p:spPr>
        <p:txBody>
          <a:bodyPr wrap="square" rtlCol="0">
            <a:spAutoFit/>
          </a:bodyPr>
          <a:lstStyle/>
          <a:p>
            <a:r>
              <a:rPr lang="en-US" b="1" dirty="0" smtClean="0">
                <a:solidFill>
                  <a:srgbClr val="FF0000"/>
                </a:solidFill>
              </a:rPr>
              <a:t>Label = 0 corresponds very well to settlement index &lt; 4</a:t>
            </a:r>
            <a:endParaRPr lang="en-US" b="1" dirty="0">
              <a:solidFill>
                <a:srgbClr val="FF0000"/>
              </a:solidFill>
            </a:endParaRPr>
          </a:p>
        </p:txBody>
      </p:sp>
      <p:sp>
        <p:nvSpPr>
          <p:cNvPr id="7" name="TextBox 6"/>
          <p:cNvSpPr txBox="1"/>
          <p:nvPr/>
        </p:nvSpPr>
        <p:spPr>
          <a:xfrm>
            <a:off x="10343738" y="2129818"/>
            <a:ext cx="1711627" cy="3970318"/>
          </a:xfrm>
          <a:prstGeom prst="rect">
            <a:avLst/>
          </a:prstGeom>
          <a:noFill/>
        </p:spPr>
        <p:txBody>
          <a:bodyPr wrap="square" rtlCol="0">
            <a:spAutoFit/>
          </a:bodyPr>
          <a:lstStyle/>
          <a:p>
            <a:r>
              <a:rPr lang="en-US" b="1" dirty="0" smtClean="0">
                <a:solidFill>
                  <a:schemeClr val="accent4">
                    <a:lumMod val="50000"/>
                  </a:schemeClr>
                </a:solidFill>
              </a:rPr>
              <a:t>For label = 1 and 2, settlement index &gt; 4</a:t>
            </a:r>
          </a:p>
          <a:p>
            <a:endParaRPr lang="en-US" b="1" dirty="0">
              <a:solidFill>
                <a:schemeClr val="accent4">
                  <a:lumMod val="50000"/>
                </a:schemeClr>
              </a:solidFill>
            </a:endParaRPr>
          </a:p>
          <a:p>
            <a:r>
              <a:rPr lang="en-US" b="1" dirty="0" smtClean="0">
                <a:solidFill>
                  <a:schemeClr val="accent4">
                    <a:lumMod val="50000"/>
                  </a:schemeClr>
                </a:solidFill>
              </a:rPr>
              <a:t>It is mainly = 5,6 and 7</a:t>
            </a:r>
          </a:p>
          <a:p>
            <a:endParaRPr lang="en-US" b="1" dirty="0">
              <a:solidFill>
                <a:schemeClr val="accent4">
                  <a:lumMod val="50000"/>
                </a:schemeClr>
              </a:solidFill>
            </a:endParaRPr>
          </a:p>
          <a:p>
            <a:r>
              <a:rPr lang="en-US" b="1" dirty="0" smtClean="0">
                <a:solidFill>
                  <a:schemeClr val="accent4">
                    <a:lumMod val="50000"/>
                  </a:schemeClr>
                </a:solidFill>
              </a:rPr>
              <a:t>An acceptable choice for a location starts from an index &gt; 4</a:t>
            </a:r>
            <a:endParaRPr lang="en-US" b="1" dirty="0">
              <a:solidFill>
                <a:schemeClr val="accent4">
                  <a:lumMod val="50000"/>
                </a:schemeClr>
              </a:solidFill>
            </a:endParaRPr>
          </a:p>
        </p:txBody>
      </p:sp>
      <p:sp>
        <p:nvSpPr>
          <p:cNvPr id="8" name="Rectangle 7"/>
          <p:cNvSpPr/>
          <p:nvPr/>
        </p:nvSpPr>
        <p:spPr>
          <a:xfrm>
            <a:off x="9207061" y="2669629"/>
            <a:ext cx="977462" cy="336699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59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2662" y="626682"/>
            <a:ext cx="10815145" cy="5795139"/>
          </a:xfrm>
          <a:prstGeom prst="rect">
            <a:avLst/>
          </a:prstGeom>
        </p:spPr>
      </p:pic>
      <p:sp>
        <p:nvSpPr>
          <p:cNvPr id="3" name="TextBox 2"/>
          <p:cNvSpPr txBox="1"/>
          <p:nvPr/>
        </p:nvSpPr>
        <p:spPr>
          <a:xfrm>
            <a:off x="346841" y="241738"/>
            <a:ext cx="7462345" cy="369332"/>
          </a:xfrm>
          <a:prstGeom prst="rect">
            <a:avLst/>
          </a:prstGeom>
          <a:noFill/>
        </p:spPr>
        <p:txBody>
          <a:bodyPr wrap="square" rtlCol="0">
            <a:spAutoFit/>
          </a:bodyPr>
          <a:lstStyle/>
          <a:p>
            <a:r>
              <a:rPr lang="en-US" dirty="0" smtClean="0"/>
              <a:t>4- Results</a:t>
            </a:r>
            <a:endParaRPr lang="en-US" dirty="0"/>
          </a:p>
        </p:txBody>
      </p:sp>
      <p:sp>
        <p:nvSpPr>
          <p:cNvPr id="4" name="TextBox 3"/>
          <p:cNvSpPr txBox="1"/>
          <p:nvPr/>
        </p:nvSpPr>
        <p:spPr>
          <a:xfrm>
            <a:off x="788277" y="5163315"/>
            <a:ext cx="8797158" cy="646331"/>
          </a:xfrm>
          <a:prstGeom prst="rect">
            <a:avLst/>
          </a:prstGeom>
          <a:noFill/>
        </p:spPr>
        <p:txBody>
          <a:bodyPr wrap="square" rtlCol="0">
            <a:spAutoFit/>
          </a:bodyPr>
          <a:lstStyle/>
          <a:p>
            <a:r>
              <a:rPr lang="en-US" b="1" dirty="0" smtClean="0">
                <a:solidFill>
                  <a:schemeClr val="bg1"/>
                </a:solidFill>
              </a:rPr>
              <a:t>The red circles correspond to the neighborhoods that we should avoid: It is a logic result because they are the heart of Paris and they are very expensive</a:t>
            </a:r>
            <a:endParaRPr lang="en-US" b="1" dirty="0">
              <a:solidFill>
                <a:schemeClr val="bg1"/>
              </a:solidFill>
            </a:endParaRPr>
          </a:p>
        </p:txBody>
      </p:sp>
      <p:sp>
        <p:nvSpPr>
          <p:cNvPr id="5" name="TextBox 4"/>
          <p:cNvSpPr txBox="1"/>
          <p:nvPr/>
        </p:nvSpPr>
        <p:spPr>
          <a:xfrm>
            <a:off x="788277" y="5833294"/>
            <a:ext cx="8797158" cy="646331"/>
          </a:xfrm>
          <a:prstGeom prst="rect">
            <a:avLst/>
          </a:prstGeom>
          <a:noFill/>
        </p:spPr>
        <p:txBody>
          <a:bodyPr wrap="square" rtlCol="0">
            <a:spAutoFit/>
          </a:bodyPr>
          <a:lstStyle/>
          <a:p>
            <a:r>
              <a:rPr lang="en-US" b="1" dirty="0" smtClean="0">
                <a:solidFill>
                  <a:schemeClr val="bg1"/>
                </a:solidFill>
              </a:rPr>
              <a:t>The surrounding circle (sky blue + purple) correspond to the affordable ones: they respond to the company and the employees’ requirements</a:t>
            </a:r>
            <a:endParaRPr lang="en-US" b="1" dirty="0">
              <a:solidFill>
                <a:schemeClr val="bg1"/>
              </a:solidFill>
            </a:endParaRPr>
          </a:p>
        </p:txBody>
      </p:sp>
    </p:spTree>
    <p:extLst>
      <p:ext uri="{BB962C8B-B14F-4D97-AF65-F5344CB8AC3E}">
        <p14:creationId xmlns:p14="http://schemas.microsoft.com/office/powerpoint/2010/main" val="394662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41" y="241738"/>
            <a:ext cx="7462345" cy="369332"/>
          </a:xfrm>
          <a:prstGeom prst="rect">
            <a:avLst/>
          </a:prstGeom>
          <a:noFill/>
        </p:spPr>
        <p:txBody>
          <a:bodyPr wrap="square" rtlCol="0">
            <a:spAutoFit/>
          </a:bodyPr>
          <a:lstStyle/>
          <a:p>
            <a:r>
              <a:rPr lang="en-US" dirty="0"/>
              <a:t>5</a:t>
            </a:r>
            <a:r>
              <a:rPr lang="en-US" dirty="0" smtClean="0"/>
              <a:t>- Conclusions</a:t>
            </a:r>
            <a:endParaRPr lang="en-US" dirty="0"/>
          </a:p>
        </p:txBody>
      </p:sp>
      <p:sp>
        <p:nvSpPr>
          <p:cNvPr id="3" name="TextBox 2"/>
          <p:cNvSpPr txBox="1"/>
          <p:nvPr/>
        </p:nvSpPr>
        <p:spPr>
          <a:xfrm>
            <a:off x="346841" y="798786"/>
            <a:ext cx="11330152" cy="1200329"/>
          </a:xfrm>
          <a:prstGeom prst="rect">
            <a:avLst/>
          </a:prstGeom>
          <a:noFill/>
        </p:spPr>
        <p:txBody>
          <a:bodyPr wrap="square" rtlCol="0">
            <a:spAutoFit/>
          </a:bodyPr>
          <a:lstStyle/>
          <a:p>
            <a:r>
              <a:rPr lang="en-US" b="1" dirty="0" smtClean="0"/>
              <a:t>After calculating the settlement index, we were able to sort the neighborhoods, and provide a suitable choice to the company, and we were able to ensure that by performing clustering analysis</a:t>
            </a:r>
          </a:p>
          <a:p>
            <a:endParaRPr lang="en-US" dirty="0"/>
          </a:p>
          <a:p>
            <a:endParaRPr lang="en-US" dirty="0"/>
          </a:p>
        </p:txBody>
      </p:sp>
      <p:sp>
        <p:nvSpPr>
          <p:cNvPr id="5" name="Rectangle 4"/>
          <p:cNvSpPr/>
          <p:nvPr/>
        </p:nvSpPr>
        <p:spPr>
          <a:xfrm>
            <a:off x="346841" y="1655914"/>
            <a:ext cx="11330152" cy="3416320"/>
          </a:xfrm>
          <a:prstGeom prst="rect">
            <a:avLst/>
          </a:prstGeom>
        </p:spPr>
        <p:txBody>
          <a:bodyPr wrap="square">
            <a:spAutoFit/>
          </a:bodyPr>
          <a:lstStyle/>
          <a:p>
            <a:r>
              <a:rPr lang="en-US" b="1" dirty="0">
                <a:latin typeface="Helvetica Neue"/>
              </a:rPr>
              <a:t>if settlement index &gt; 6 : The company is advised to establish its new office in the </a:t>
            </a:r>
            <a:r>
              <a:rPr lang="en-US" b="1" dirty="0" smtClean="0">
                <a:latin typeface="Helvetica Neue"/>
              </a:rPr>
              <a:t>corresponding neighborhoods</a:t>
            </a:r>
          </a:p>
          <a:p>
            <a:endParaRPr lang="en-US" b="1" dirty="0">
              <a:latin typeface="Helvetica Neue"/>
            </a:endParaRPr>
          </a:p>
          <a:p>
            <a:r>
              <a:rPr lang="en-US" b="1" dirty="0">
                <a:latin typeface="Helvetica Neue"/>
              </a:rPr>
              <a:t>if settlement index is between 4 and 6 : It can be a </a:t>
            </a:r>
            <a:r>
              <a:rPr lang="en-US" b="1" dirty="0" smtClean="0">
                <a:latin typeface="Helvetica Neue"/>
              </a:rPr>
              <a:t>solution</a:t>
            </a:r>
          </a:p>
          <a:p>
            <a:endParaRPr lang="en-US" b="1" dirty="0">
              <a:latin typeface="Helvetica Neue"/>
            </a:endParaRPr>
          </a:p>
          <a:p>
            <a:r>
              <a:rPr lang="en-US" b="1" dirty="0">
                <a:latin typeface="Helvetica Neue"/>
              </a:rPr>
              <a:t>if settlement index &lt; 4 : The company should absolutely avoid these </a:t>
            </a:r>
            <a:r>
              <a:rPr lang="en-US" b="1" dirty="0" smtClean="0">
                <a:latin typeface="Helvetica Neue"/>
              </a:rPr>
              <a:t>choices</a:t>
            </a:r>
          </a:p>
          <a:p>
            <a:endParaRPr lang="en-US" b="1" dirty="0">
              <a:latin typeface="Helvetica Neue"/>
            </a:endParaRPr>
          </a:p>
          <a:p>
            <a:r>
              <a:rPr lang="en-US" b="1" dirty="0">
                <a:latin typeface="Helvetica Neue"/>
              </a:rPr>
              <a:t>We found that : arrondissements : 1 to 7 should be avoided (&lt; 4</a:t>
            </a:r>
            <a:r>
              <a:rPr lang="en-US" b="1" dirty="0" smtClean="0">
                <a:latin typeface="Helvetica Neue"/>
              </a:rPr>
              <a:t>)</a:t>
            </a:r>
          </a:p>
          <a:p>
            <a:endParaRPr lang="en-US" b="1" dirty="0">
              <a:latin typeface="Helvetica Neue"/>
            </a:endParaRPr>
          </a:p>
          <a:p>
            <a:r>
              <a:rPr lang="en-US" b="1" dirty="0">
                <a:latin typeface="Helvetica Neue"/>
              </a:rPr>
              <a:t>arrondissements : 16, 8, 9, 14 can be a solution ( 4&lt; index &lt; 6</a:t>
            </a:r>
            <a:r>
              <a:rPr lang="en-US" b="1" dirty="0" smtClean="0">
                <a:latin typeface="Helvetica Neue"/>
              </a:rPr>
              <a:t>)</a:t>
            </a:r>
          </a:p>
          <a:p>
            <a:endParaRPr lang="en-US" b="1" dirty="0">
              <a:latin typeface="Helvetica Neue"/>
            </a:endParaRPr>
          </a:p>
          <a:p>
            <a:r>
              <a:rPr lang="en-US" b="1" dirty="0">
                <a:latin typeface="Helvetica Neue"/>
              </a:rPr>
              <a:t>arrondissements : 10, 11, 13, 19, 20, 12, 17, 15, 18 are a good solution (index &gt; 6)</a:t>
            </a:r>
            <a:endParaRPr lang="en-US" b="1" i="0" dirty="0">
              <a:effectLst/>
              <a:latin typeface="Helvetica Neue"/>
            </a:endParaRPr>
          </a:p>
        </p:txBody>
      </p:sp>
      <p:sp>
        <p:nvSpPr>
          <p:cNvPr id="6" name="Rectangle 5"/>
          <p:cNvSpPr/>
          <p:nvPr/>
        </p:nvSpPr>
        <p:spPr>
          <a:xfrm>
            <a:off x="346840" y="5467697"/>
            <a:ext cx="11540359" cy="646331"/>
          </a:xfrm>
          <a:prstGeom prst="rect">
            <a:avLst/>
          </a:prstGeom>
        </p:spPr>
        <p:txBody>
          <a:bodyPr wrap="square">
            <a:spAutoFit/>
          </a:bodyPr>
          <a:lstStyle/>
          <a:p>
            <a:r>
              <a:rPr lang="en-US" b="1" dirty="0">
                <a:latin typeface="Helvetica Neue"/>
              </a:rPr>
              <a:t>As a suggestion, the company should establish the new office at the 18th arrondissement as it has the highest settlement index</a:t>
            </a:r>
            <a:endParaRPr lang="en-US" b="1" i="0" dirty="0">
              <a:effectLst/>
              <a:latin typeface="Helvetica Neue"/>
            </a:endParaRPr>
          </a:p>
        </p:txBody>
      </p:sp>
    </p:spTree>
    <p:extLst>
      <p:ext uri="{BB962C8B-B14F-4D97-AF65-F5344CB8AC3E}">
        <p14:creationId xmlns:p14="http://schemas.microsoft.com/office/powerpoint/2010/main" val="281776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4" name="TextBox 3"/>
          <p:cNvSpPr txBox="1"/>
          <p:nvPr/>
        </p:nvSpPr>
        <p:spPr>
          <a:xfrm>
            <a:off x="378372" y="346841"/>
            <a:ext cx="7199587" cy="4062651"/>
          </a:xfrm>
          <a:prstGeom prst="rect">
            <a:avLst/>
          </a:prstGeom>
          <a:noFill/>
        </p:spPr>
        <p:txBody>
          <a:bodyPr wrap="square" rtlCol="0">
            <a:spAutoFit/>
          </a:bodyPr>
          <a:lstStyle/>
          <a:p>
            <a:r>
              <a:rPr lang="en-US" sz="6000" b="1" dirty="0" smtClean="0"/>
              <a:t>Contents:</a:t>
            </a:r>
          </a:p>
          <a:p>
            <a:endParaRPr lang="en-US" dirty="0"/>
          </a:p>
          <a:p>
            <a:r>
              <a:rPr lang="en-US" sz="3600" b="1" dirty="0" smtClean="0"/>
              <a:t>1- Introduction to the problem</a:t>
            </a:r>
          </a:p>
          <a:p>
            <a:r>
              <a:rPr lang="en-US" sz="3600" b="1" dirty="0" smtClean="0"/>
              <a:t>2- Data scraping</a:t>
            </a:r>
          </a:p>
          <a:p>
            <a:r>
              <a:rPr lang="en-US" sz="3600" b="1" dirty="0" smtClean="0"/>
              <a:t>3- Used methodology</a:t>
            </a:r>
          </a:p>
          <a:p>
            <a:r>
              <a:rPr lang="en-US" sz="3600" b="1" dirty="0" smtClean="0"/>
              <a:t>4- Results</a:t>
            </a:r>
          </a:p>
          <a:p>
            <a:r>
              <a:rPr lang="en-US" sz="3600" b="1" dirty="0" smtClean="0"/>
              <a:t>5- Conclusions</a:t>
            </a:r>
            <a:endParaRPr lang="en-US" sz="3600" b="1" dirty="0"/>
          </a:p>
        </p:txBody>
      </p:sp>
    </p:spTree>
    <p:extLst>
      <p:ext uri="{BB962C8B-B14F-4D97-AF65-F5344CB8AC3E}">
        <p14:creationId xmlns:p14="http://schemas.microsoft.com/office/powerpoint/2010/main" val="342613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41" y="241738"/>
            <a:ext cx="7462345" cy="369332"/>
          </a:xfrm>
          <a:prstGeom prst="rect">
            <a:avLst/>
          </a:prstGeom>
          <a:noFill/>
        </p:spPr>
        <p:txBody>
          <a:bodyPr wrap="square" rtlCol="0">
            <a:spAutoFit/>
          </a:bodyPr>
          <a:lstStyle/>
          <a:p>
            <a:r>
              <a:rPr lang="en-US" dirty="0" smtClean="0"/>
              <a:t>1- Introduction to the problem</a:t>
            </a:r>
            <a:endParaRPr lang="en-US" dirty="0"/>
          </a:p>
        </p:txBody>
      </p:sp>
      <p:sp>
        <p:nvSpPr>
          <p:cNvPr id="3" name="TextBox 2"/>
          <p:cNvSpPr txBox="1"/>
          <p:nvPr/>
        </p:nvSpPr>
        <p:spPr>
          <a:xfrm>
            <a:off x="346841" y="809297"/>
            <a:ext cx="11740056" cy="5016758"/>
          </a:xfrm>
          <a:prstGeom prst="rect">
            <a:avLst/>
          </a:prstGeom>
          <a:noFill/>
        </p:spPr>
        <p:txBody>
          <a:bodyPr wrap="square" rtlCol="0">
            <a:spAutoFit/>
          </a:bodyPr>
          <a:lstStyle/>
          <a:p>
            <a:r>
              <a:rPr lang="en-US" sz="1600" b="1" u="sng" dirty="0" smtClean="0">
                <a:solidFill>
                  <a:schemeClr val="bg1"/>
                </a:solidFill>
              </a:rPr>
              <a:t>The challenge: </a:t>
            </a:r>
            <a:r>
              <a:rPr lang="en-US" sz="1600" b="1" dirty="0" smtClean="0">
                <a:solidFill>
                  <a:schemeClr val="bg1"/>
                </a:solidFill>
              </a:rPr>
              <a:t>A well-known IT company thinks about founding a new office at the heart of Paris, because most of its employees live in the suburbs of Paris, and taking the common transport from the suburbs to the center of </a:t>
            </a:r>
            <a:r>
              <a:rPr lang="en-US" sz="1600" b="1" dirty="0">
                <a:solidFill>
                  <a:schemeClr val="bg1"/>
                </a:solidFill>
              </a:rPr>
              <a:t>P</a:t>
            </a:r>
            <a:r>
              <a:rPr lang="en-US" sz="1600" b="1" dirty="0" smtClean="0">
                <a:solidFill>
                  <a:schemeClr val="bg1"/>
                </a:solidFill>
              </a:rPr>
              <a:t>aris is easier than moving from Paris to the suburbs or from a suburb to another suburb. The company needs to take in consideration many important factors:</a:t>
            </a:r>
          </a:p>
          <a:p>
            <a:endParaRPr lang="en-US" sz="1600" b="1" dirty="0" smtClean="0">
              <a:solidFill>
                <a:schemeClr val="bg1"/>
              </a:solidFill>
            </a:endParaRPr>
          </a:p>
          <a:p>
            <a:r>
              <a:rPr lang="en-US" sz="1600" b="1" dirty="0" smtClean="0">
                <a:solidFill>
                  <a:schemeClr val="bg1"/>
                </a:solidFill>
              </a:rPr>
              <a:t>1- Companies inside </a:t>
            </a:r>
            <a:r>
              <a:rPr lang="en-US" sz="1600" b="1" dirty="0">
                <a:solidFill>
                  <a:schemeClr val="bg1"/>
                </a:solidFill>
              </a:rPr>
              <a:t>P</a:t>
            </a:r>
            <a:r>
              <a:rPr lang="en-US" sz="1600" b="1" dirty="0" smtClean="0">
                <a:solidFill>
                  <a:schemeClr val="bg1"/>
                </a:solidFill>
              </a:rPr>
              <a:t>aris don’t have internal restaurants, so employees usually go to nearby restaurants &amp; spots for lunch.</a:t>
            </a:r>
          </a:p>
          <a:p>
            <a:r>
              <a:rPr lang="en-US" sz="1600" b="1" dirty="0" smtClean="0">
                <a:solidFill>
                  <a:schemeClr val="bg1"/>
                </a:solidFill>
              </a:rPr>
              <a:t>2-  The company noticed from its experience that employees in other offices located outside of city centers practice running or other different kinds of sports around the hills and forests near the office after lunch break</a:t>
            </a:r>
          </a:p>
          <a:p>
            <a:r>
              <a:rPr lang="en-US" sz="1600" b="1" dirty="0" smtClean="0">
                <a:solidFill>
                  <a:schemeClr val="bg1"/>
                </a:solidFill>
              </a:rPr>
              <a:t>3- The new office in Paris needs to be easily accessed by everybody to avoid wasting time moving to or from it.</a:t>
            </a:r>
          </a:p>
          <a:p>
            <a:r>
              <a:rPr lang="en-US" sz="1600" b="1" dirty="0" smtClean="0">
                <a:solidFill>
                  <a:schemeClr val="bg1"/>
                </a:solidFill>
              </a:rPr>
              <a:t>4- The company needs to acquire a new office, so it should make a good investment, because it will buy a new office and it should take into consideration the price of a squared meter which isn’t that cheap in Paris.</a:t>
            </a:r>
          </a:p>
          <a:p>
            <a:endParaRPr lang="en-US" sz="1600" b="1" dirty="0">
              <a:solidFill>
                <a:schemeClr val="bg1"/>
              </a:solidFill>
            </a:endParaRPr>
          </a:p>
          <a:p>
            <a:pPr marL="285750" indent="-285750">
              <a:buFont typeface="Wingdings" panose="05000000000000000000" pitchFamily="2" charset="2"/>
              <a:buChar char="è"/>
            </a:pPr>
            <a:r>
              <a:rPr lang="en-US" sz="1600" b="1" dirty="0" smtClean="0">
                <a:solidFill>
                  <a:schemeClr val="bg1"/>
                </a:solidFill>
                <a:sym typeface="Wingdings" panose="05000000000000000000" pitchFamily="2" charset="2"/>
              </a:rPr>
              <a:t>The company needs to make a good investigation and a well structured study to make the right choice concerning the location of this office. This study will be based on the accessibility and availability of restaurants, the accessibility to metro and train stations, the accessibility to sport centers and public parks and finally and most importantly he price of a squared meter.</a:t>
            </a:r>
          </a:p>
          <a:p>
            <a:pPr marL="285750" indent="-285750">
              <a:buFont typeface="Wingdings" panose="05000000000000000000" pitchFamily="2" charset="2"/>
              <a:buChar char="è"/>
            </a:pPr>
            <a:r>
              <a:rPr lang="en-US" sz="1600" b="1" dirty="0" smtClean="0">
                <a:solidFill>
                  <a:schemeClr val="bg1"/>
                </a:solidFill>
                <a:sym typeface="Wingdings" panose="05000000000000000000" pitchFamily="2" charset="2"/>
              </a:rPr>
              <a:t>Paris has 20 arrondissements or neighborhoods, and they are called like that: 1</a:t>
            </a:r>
            <a:r>
              <a:rPr lang="en-US" sz="1600" b="1" baseline="30000" dirty="0" smtClean="0">
                <a:solidFill>
                  <a:schemeClr val="bg1"/>
                </a:solidFill>
                <a:sym typeface="Wingdings" panose="05000000000000000000" pitchFamily="2" charset="2"/>
              </a:rPr>
              <a:t>st</a:t>
            </a:r>
            <a:r>
              <a:rPr lang="en-US" sz="1600" b="1" dirty="0" smtClean="0">
                <a:solidFill>
                  <a:schemeClr val="bg1"/>
                </a:solidFill>
                <a:sym typeface="Wingdings" panose="05000000000000000000" pitchFamily="2" charset="2"/>
              </a:rPr>
              <a:t> arrondissement, 2</a:t>
            </a:r>
            <a:r>
              <a:rPr lang="en-US" sz="1600" b="1" baseline="30000" dirty="0" smtClean="0">
                <a:solidFill>
                  <a:schemeClr val="bg1"/>
                </a:solidFill>
                <a:sym typeface="Wingdings" panose="05000000000000000000" pitchFamily="2" charset="2"/>
              </a:rPr>
              <a:t>nd</a:t>
            </a:r>
            <a:r>
              <a:rPr lang="en-US" sz="1600" b="1" dirty="0" smtClean="0">
                <a:solidFill>
                  <a:schemeClr val="bg1"/>
                </a:solidFill>
                <a:sym typeface="Wingdings" panose="05000000000000000000" pitchFamily="2" charset="2"/>
              </a:rPr>
              <a:t> arrondissement until 20</a:t>
            </a:r>
            <a:r>
              <a:rPr lang="en-US" sz="1600" b="1" baseline="30000" dirty="0" smtClean="0">
                <a:solidFill>
                  <a:schemeClr val="bg1"/>
                </a:solidFill>
                <a:sym typeface="Wingdings" panose="05000000000000000000" pitchFamily="2" charset="2"/>
              </a:rPr>
              <a:t>th</a:t>
            </a:r>
            <a:r>
              <a:rPr lang="en-US" sz="1600" b="1" dirty="0" smtClean="0">
                <a:solidFill>
                  <a:schemeClr val="bg1"/>
                </a:solidFill>
                <a:sym typeface="Wingdings" panose="05000000000000000000" pitchFamily="2" charset="2"/>
              </a:rPr>
              <a:t> arrondissement.</a:t>
            </a:r>
          </a:p>
          <a:p>
            <a:pPr marL="285750" indent="-285750">
              <a:buFont typeface="Wingdings" panose="05000000000000000000" pitchFamily="2" charset="2"/>
              <a:buChar char="è"/>
            </a:pPr>
            <a:r>
              <a:rPr lang="en-US" sz="1600" b="1" dirty="0" smtClean="0">
                <a:solidFill>
                  <a:schemeClr val="bg1"/>
                </a:solidFill>
                <a:sym typeface="Wingdings" panose="05000000000000000000" pitchFamily="2" charset="2"/>
              </a:rPr>
              <a:t>Which arrondissement is the most suitable for a new office to this company ?</a:t>
            </a:r>
            <a:endParaRPr lang="en-US" sz="1600" b="1" dirty="0">
              <a:solidFill>
                <a:schemeClr val="bg1"/>
              </a:solidFill>
            </a:endParaRPr>
          </a:p>
        </p:txBody>
      </p:sp>
    </p:spTree>
    <p:extLst>
      <p:ext uri="{BB962C8B-B14F-4D97-AF65-F5344CB8AC3E}">
        <p14:creationId xmlns:p14="http://schemas.microsoft.com/office/powerpoint/2010/main" val="266996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41" y="241738"/>
            <a:ext cx="7462345" cy="369332"/>
          </a:xfrm>
          <a:prstGeom prst="rect">
            <a:avLst/>
          </a:prstGeom>
          <a:noFill/>
        </p:spPr>
        <p:txBody>
          <a:bodyPr wrap="square" rtlCol="0">
            <a:spAutoFit/>
          </a:bodyPr>
          <a:lstStyle/>
          <a:p>
            <a:r>
              <a:rPr lang="en-US" dirty="0" smtClean="0"/>
              <a:t>1- Introduction to the problem</a:t>
            </a:r>
            <a:endParaRPr lang="en-US" dirty="0"/>
          </a:p>
        </p:txBody>
      </p:sp>
      <p:sp>
        <p:nvSpPr>
          <p:cNvPr id="4" name="Oval 3"/>
          <p:cNvSpPr/>
          <p:nvPr/>
        </p:nvSpPr>
        <p:spPr>
          <a:xfrm>
            <a:off x="4151586" y="2501462"/>
            <a:ext cx="4099033" cy="1261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am an IT company, I need to establish a new office at the heart of Paris !</a:t>
            </a:r>
            <a:endParaRPr lang="en-US" dirty="0"/>
          </a:p>
        </p:txBody>
      </p:sp>
      <p:sp>
        <p:nvSpPr>
          <p:cNvPr id="5" name="Rectangle 4"/>
          <p:cNvSpPr/>
          <p:nvPr/>
        </p:nvSpPr>
        <p:spPr>
          <a:xfrm>
            <a:off x="9059917" y="987973"/>
            <a:ext cx="2343807" cy="73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requirements</a:t>
            </a:r>
            <a:endParaRPr lang="en-US" dirty="0"/>
          </a:p>
        </p:txBody>
      </p:sp>
      <p:sp>
        <p:nvSpPr>
          <p:cNvPr id="6" name="Rectangle 5"/>
          <p:cNvSpPr/>
          <p:nvPr/>
        </p:nvSpPr>
        <p:spPr>
          <a:xfrm>
            <a:off x="804041" y="987973"/>
            <a:ext cx="2343807" cy="73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employees requirements</a:t>
            </a:r>
            <a:endParaRPr lang="en-US" dirty="0"/>
          </a:p>
        </p:txBody>
      </p:sp>
      <p:cxnSp>
        <p:nvCxnSpPr>
          <p:cNvPr id="8" name="Straight Arrow Connector 7"/>
          <p:cNvCxnSpPr>
            <a:stCxn id="4" idx="7"/>
            <a:endCxn id="5" idx="1"/>
          </p:cNvCxnSpPr>
          <p:nvPr/>
        </p:nvCxnSpPr>
        <p:spPr>
          <a:xfrm flipV="1">
            <a:off x="7650330" y="1355835"/>
            <a:ext cx="1409587" cy="1330331"/>
          </a:xfrm>
          <a:prstGeom prst="straightConnector1">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a:endCxn id="6" idx="3"/>
          </p:cNvCxnSpPr>
          <p:nvPr/>
        </p:nvCxnSpPr>
        <p:spPr>
          <a:xfrm flipH="1" flipV="1">
            <a:off x="3147848" y="1355835"/>
            <a:ext cx="1604027" cy="1330331"/>
          </a:xfrm>
          <a:prstGeom prst="straightConnector1">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818179" y="2606565"/>
            <a:ext cx="2827283" cy="184982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need to make a logical investment, The price of a m² is expensive, so which neighborhood in </a:t>
            </a:r>
            <a:r>
              <a:rPr lang="en-US" dirty="0"/>
              <a:t>P</a:t>
            </a:r>
            <a:r>
              <a:rPr lang="en-US" dirty="0" smtClean="0"/>
              <a:t>aris should I choose ?</a:t>
            </a:r>
            <a:endParaRPr lang="en-US" dirty="0"/>
          </a:p>
        </p:txBody>
      </p:sp>
      <p:cxnSp>
        <p:nvCxnSpPr>
          <p:cNvPr id="13" name="Straight Arrow Connector 12"/>
          <p:cNvCxnSpPr>
            <a:stCxn id="5" idx="2"/>
            <a:endCxn id="12" idx="0"/>
          </p:cNvCxnSpPr>
          <p:nvPr/>
        </p:nvCxnSpPr>
        <p:spPr>
          <a:xfrm>
            <a:off x="10231821" y="1723697"/>
            <a:ext cx="0" cy="882868"/>
          </a:xfrm>
          <a:prstGeom prst="straightConnector1">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62303" y="2506020"/>
            <a:ext cx="2827283" cy="92491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Accessibility to metro stations</a:t>
            </a:r>
            <a:endParaRPr lang="en-US" dirty="0"/>
          </a:p>
        </p:txBody>
      </p:sp>
      <p:sp>
        <p:nvSpPr>
          <p:cNvPr id="17" name="Rounded Rectangle 16"/>
          <p:cNvSpPr/>
          <p:nvPr/>
        </p:nvSpPr>
        <p:spPr>
          <a:xfrm>
            <a:off x="578068" y="3642756"/>
            <a:ext cx="2827283" cy="92491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Accessibility to various restaurants &amp; spots</a:t>
            </a:r>
            <a:endParaRPr lang="en-US" dirty="0"/>
          </a:p>
        </p:txBody>
      </p:sp>
      <p:sp>
        <p:nvSpPr>
          <p:cNvPr id="18" name="Rounded Rectangle 17"/>
          <p:cNvSpPr/>
          <p:nvPr/>
        </p:nvSpPr>
        <p:spPr>
          <a:xfrm>
            <a:off x="562301" y="4758470"/>
            <a:ext cx="2827283" cy="92491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Accessibility to public parks and sport centers</a:t>
            </a:r>
            <a:endParaRPr lang="en-US" dirty="0"/>
          </a:p>
        </p:txBody>
      </p:sp>
      <p:sp>
        <p:nvSpPr>
          <p:cNvPr id="19" name="Rounded Rectangle 18"/>
          <p:cNvSpPr/>
          <p:nvPr/>
        </p:nvSpPr>
        <p:spPr>
          <a:xfrm>
            <a:off x="8818178" y="4758469"/>
            <a:ext cx="2827283" cy="92491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employees should be satisfied by the new office</a:t>
            </a:r>
            <a:endParaRPr lang="en-US" dirty="0"/>
          </a:p>
        </p:txBody>
      </p:sp>
      <p:cxnSp>
        <p:nvCxnSpPr>
          <p:cNvPr id="20" name="Straight Arrow Connector 19"/>
          <p:cNvCxnSpPr>
            <a:stCxn id="6" idx="2"/>
            <a:endCxn id="16" idx="0"/>
          </p:cNvCxnSpPr>
          <p:nvPr/>
        </p:nvCxnSpPr>
        <p:spPr>
          <a:xfrm>
            <a:off x="1975945" y="1723697"/>
            <a:ext cx="0" cy="782323"/>
          </a:xfrm>
          <a:prstGeom prst="straightConnector1">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8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841" y="241738"/>
            <a:ext cx="7462345" cy="369332"/>
          </a:xfrm>
          <a:prstGeom prst="rect">
            <a:avLst/>
          </a:prstGeom>
          <a:noFill/>
        </p:spPr>
        <p:txBody>
          <a:bodyPr wrap="square" rtlCol="0">
            <a:spAutoFit/>
          </a:bodyPr>
          <a:lstStyle/>
          <a:p>
            <a:r>
              <a:rPr lang="en-US" dirty="0"/>
              <a:t>2</a:t>
            </a:r>
            <a:r>
              <a:rPr lang="en-US" dirty="0" smtClean="0"/>
              <a:t>- Data scraping</a:t>
            </a:r>
            <a:endParaRPr lang="en-US" dirty="0"/>
          </a:p>
        </p:txBody>
      </p:sp>
      <p:sp>
        <p:nvSpPr>
          <p:cNvPr id="4" name="Rectangle 3"/>
          <p:cNvSpPr/>
          <p:nvPr/>
        </p:nvSpPr>
        <p:spPr>
          <a:xfrm>
            <a:off x="1639613" y="1030014"/>
            <a:ext cx="2438400" cy="6201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Opendata.paris.fr</a:t>
            </a:r>
            <a:endParaRPr lang="en-US" dirty="0"/>
          </a:p>
        </p:txBody>
      </p:sp>
      <p:sp>
        <p:nvSpPr>
          <p:cNvPr id="5" name="Rectangle 4"/>
          <p:cNvSpPr/>
          <p:nvPr/>
        </p:nvSpPr>
        <p:spPr>
          <a:xfrm>
            <a:off x="7888013" y="1030014"/>
            <a:ext cx="2438400" cy="62011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foursquare API</a:t>
            </a:r>
            <a:endParaRPr lang="en-US" dirty="0"/>
          </a:p>
        </p:txBody>
      </p:sp>
      <p:sp>
        <p:nvSpPr>
          <p:cNvPr id="6" name="Oval 5"/>
          <p:cNvSpPr/>
          <p:nvPr/>
        </p:nvSpPr>
        <p:spPr>
          <a:xfrm>
            <a:off x="7888013" y="2132130"/>
            <a:ext cx="2438400" cy="851338"/>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Coordinates of Paris</a:t>
            </a:r>
            <a:endParaRPr lang="en-US" dirty="0"/>
          </a:p>
        </p:txBody>
      </p:sp>
      <p:sp>
        <p:nvSpPr>
          <p:cNvPr id="7" name="Oval 6"/>
          <p:cNvSpPr/>
          <p:nvPr/>
        </p:nvSpPr>
        <p:spPr>
          <a:xfrm>
            <a:off x="1639613" y="2132130"/>
            <a:ext cx="2438400" cy="85133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Stations data &amp; locations</a:t>
            </a:r>
            <a:endParaRPr lang="en-US" dirty="0"/>
          </a:p>
        </p:txBody>
      </p:sp>
      <p:sp>
        <p:nvSpPr>
          <p:cNvPr id="8" name="Oval 7"/>
          <p:cNvSpPr/>
          <p:nvPr/>
        </p:nvSpPr>
        <p:spPr>
          <a:xfrm>
            <a:off x="1639613" y="3135868"/>
            <a:ext cx="2438400" cy="85133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Restaurants locations</a:t>
            </a:r>
            <a:endParaRPr lang="en-US" dirty="0"/>
          </a:p>
        </p:txBody>
      </p:sp>
      <p:sp>
        <p:nvSpPr>
          <p:cNvPr id="9" name="Oval 8"/>
          <p:cNvSpPr/>
          <p:nvPr/>
        </p:nvSpPr>
        <p:spPr>
          <a:xfrm>
            <a:off x="1639613" y="4139606"/>
            <a:ext cx="2438400" cy="85133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parks, sport centers locations</a:t>
            </a:r>
            <a:endParaRPr lang="en-US" dirty="0"/>
          </a:p>
        </p:txBody>
      </p:sp>
      <p:sp>
        <p:nvSpPr>
          <p:cNvPr id="10" name="Rectangle 9"/>
          <p:cNvSpPr/>
          <p:nvPr/>
        </p:nvSpPr>
        <p:spPr>
          <a:xfrm>
            <a:off x="4763813" y="1030014"/>
            <a:ext cx="2438400"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real estate agency</a:t>
            </a:r>
            <a:endParaRPr lang="en-US" dirty="0"/>
          </a:p>
        </p:txBody>
      </p:sp>
      <p:sp>
        <p:nvSpPr>
          <p:cNvPr id="11" name="Oval 10"/>
          <p:cNvSpPr/>
          <p:nvPr/>
        </p:nvSpPr>
        <p:spPr>
          <a:xfrm>
            <a:off x="4633747" y="2132130"/>
            <a:ext cx="2698532" cy="130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price of a m² in each arrondissement in Paris</a:t>
            </a:r>
            <a:endParaRPr lang="en-US" dirty="0"/>
          </a:p>
        </p:txBody>
      </p:sp>
      <p:sp>
        <p:nvSpPr>
          <p:cNvPr id="12" name="TextBox 11"/>
          <p:cNvSpPr txBox="1"/>
          <p:nvPr/>
        </p:nvSpPr>
        <p:spPr>
          <a:xfrm>
            <a:off x="767255" y="5412828"/>
            <a:ext cx="10972800" cy="646331"/>
          </a:xfrm>
          <a:prstGeom prst="rect">
            <a:avLst/>
          </a:prstGeom>
          <a:noFill/>
        </p:spPr>
        <p:txBody>
          <a:bodyPr wrap="square" rtlCol="0">
            <a:spAutoFit/>
          </a:bodyPr>
          <a:lstStyle/>
          <a:p>
            <a:r>
              <a:rPr lang="en-US" b="1" dirty="0" smtClean="0">
                <a:solidFill>
                  <a:schemeClr val="bg1"/>
                </a:solidFill>
              </a:rPr>
              <a:t>We’re going to collect data from these different sources, and then we will create a new data frame where we will combine the most important “columns” extracted from each source</a:t>
            </a:r>
            <a:endParaRPr lang="en-US" b="1" dirty="0">
              <a:solidFill>
                <a:schemeClr val="bg1"/>
              </a:solidFill>
            </a:endParaRPr>
          </a:p>
        </p:txBody>
      </p:sp>
    </p:spTree>
    <p:extLst>
      <p:ext uri="{BB962C8B-B14F-4D97-AF65-F5344CB8AC3E}">
        <p14:creationId xmlns:p14="http://schemas.microsoft.com/office/powerpoint/2010/main" val="369368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41" y="241738"/>
            <a:ext cx="7462345" cy="369332"/>
          </a:xfrm>
          <a:prstGeom prst="rect">
            <a:avLst/>
          </a:prstGeom>
          <a:noFill/>
        </p:spPr>
        <p:txBody>
          <a:bodyPr wrap="square" rtlCol="0">
            <a:spAutoFit/>
          </a:bodyPr>
          <a:lstStyle/>
          <a:p>
            <a:r>
              <a:rPr lang="en-US" dirty="0" smtClean="0"/>
              <a:t>3- Used methodology</a:t>
            </a:r>
            <a:endParaRPr lang="en-US" dirty="0"/>
          </a:p>
        </p:txBody>
      </p:sp>
      <p:sp>
        <p:nvSpPr>
          <p:cNvPr id="3" name="TextBox 2"/>
          <p:cNvSpPr txBox="1"/>
          <p:nvPr/>
        </p:nvSpPr>
        <p:spPr>
          <a:xfrm>
            <a:off x="420414" y="756745"/>
            <a:ext cx="11351172" cy="5909310"/>
          </a:xfrm>
          <a:prstGeom prst="rect">
            <a:avLst/>
          </a:prstGeom>
          <a:noFill/>
        </p:spPr>
        <p:txBody>
          <a:bodyPr wrap="square" rtlCol="0">
            <a:spAutoFit/>
          </a:bodyPr>
          <a:lstStyle/>
          <a:p>
            <a:r>
              <a:rPr lang="en-US" dirty="0" smtClean="0">
                <a:solidFill>
                  <a:schemeClr val="bg1"/>
                </a:solidFill>
              </a:rPr>
              <a:t>The first step after making all the needed data available and finishing the preprocessing part, we need to calculate the settlement index, which is an index that varies from 1 to 10. A good neighborhood (in Paris they call it arrondissement) is the one that have the highest index, and the highest index is the closest one to 10, and the lowest one is the closest one to 1.</a:t>
            </a:r>
          </a:p>
          <a:p>
            <a:endParaRPr lang="en-US" dirty="0">
              <a:solidFill>
                <a:schemeClr val="bg1"/>
              </a:solidFill>
            </a:endParaRPr>
          </a:p>
          <a:p>
            <a:r>
              <a:rPr lang="en-US" dirty="0" smtClean="0">
                <a:solidFill>
                  <a:schemeClr val="bg1"/>
                </a:solidFill>
              </a:rPr>
              <a:t>The 5 main features extracted from the various data sources are, and each feature is going to be given a weight, based on the importance given by the company for the selection:</a:t>
            </a:r>
          </a:p>
          <a:p>
            <a:r>
              <a:rPr lang="en-US" dirty="0" smtClean="0">
                <a:solidFill>
                  <a:schemeClr val="bg1"/>
                </a:solidFill>
              </a:rPr>
              <a:t>We used the </a:t>
            </a:r>
            <a:r>
              <a:rPr lang="en-US" dirty="0" err="1" smtClean="0">
                <a:solidFill>
                  <a:schemeClr val="bg1"/>
                </a:solidFill>
              </a:rPr>
              <a:t>MaxMin</a:t>
            </a:r>
            <a:r>
              <a:rPr lang="en-US" dirty="0" smtClean="0">
                <a:solidFill>
                  <a:schemeClr val="bg1"/>
                </a:solidFill>
              </a:rPr>
              <a:t> scaler from </a:t>
            </a:r>
            <a:r>
              <a:rPr lang="en-US" dirty="0" err="1" smtClean="0">
                <a:solidFill>
                  <a:schemeClr val="bg1"/>
                </a:solidFill>
              </a:rPr>
              <a:t>sklearn</a:t>
            </a:r>
            <a:r>
              <a:rPr lang="en-US" dirty="0" smtClean="0">
                <a:solidFill>
                  <a:schemeClr val="bg1"/>
                </a:solidFill>
              </a:rPr>
              <a:t> to normalize the values:</a:t>
            </a:r>
          </a:p>
          <a:p>
            <a:r>
              <a:rPr lang="en-US" dirty="0" smtClean="0">
                <a:solidFill>
                  <a:schemeClr val="bg1"/>
                </a:solidFill>
              </a:rPr>
              <a:t> normalized value = (value – </a:t>
            </a:r>
            <a:r>
              <a:rPr lang="en-US" dirty="0" err="1" smtClean="0">
                <a:solidFill>
                  <a:schemeClr val="bg1"/>
                </a:solidFill>
              </a:rPr>
              <a:t>minValue</a:t>
            </a:r>
            <a:r>
              <a:rPr lang="en-US" dirty="0" smtClean="0">
                <a:solidFill>
                  <a:schemeClr val="bg1"/>
                </a:solidFill>
              </a:rPr>
              <a:t>) / (</a:t>
            </a:r>
            <a:r>
              <a:rPr lang="en-US" dirty="0" err="1" smtClean="0">
                <a:solidFill>
                  <a:schemeClr val="bg1"/>
                </a:solidFill>
              </a:rPr>
              <a:t>maxValue</a:t>
            </a:r>
            <a:r>
              <a:rPr lang="en-US" dirty="0" smtClean="0">
                <a:solidFill>
                  <a:schemeClr val="bg1"/>
                </a:solidFill>
              </a:rPr>
              <a:t> – </a:t>
            </a:r>
            <a:r>
              <a:rPr lang="en-US" dirty="0" err="1" smtClean="0">
                <a:solidFill>
                  <a:schemeClr val="bg1"/>
                </a:solidFill>
              </a:rPr>
              <a:t>minValue</a:t>
            </a:r>
            <a:r>
              <a:rPr lang="en-US" dirty="0" smtClean="0">
                <a:solidFill>
                  <a:schemeClr val="bg1"/>
                </a:solidFill>
              </a:rPr>
              <a:t>)</a:t>
            </a:r>
          </a:p>
          <a:p>
            <a:r>
              <a:rPr lang="en-US" dirty="0" smtClean="0">
                <a:solidFill>
                  <a:schemeClr val="bg1"/>
                </a:solidFill>
              </a:rPr>
              <a:t>The weights, multiplied by each </a:t>
            </a:r>
            <a:r>
              <a:rPr lang="en-US" dirty="0" err="1" smtClean="0">
                <a:solidFill>
                  <a:schemeClr val="bg1"/>
                </a:solidFill>
              </a:rPr>
              <a:t>deature</a:t>
            </a:r>
            <a:r>
              <a:rPr lang="en-US" dirty="0" smtClean="0">
                <a:solidFill>
                  <a:schemeClr val="bg1"/>
                </a:solidFill>
              </a:rPr>
              <a:t> and then summed together will give is the index, which is a value between 1 and 10, the value is going to be equal to 10 for a most perfect situation:</a:t>
            </a:r>
          </a:p>
          <a:p>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Number of restaurants nearby </a:t>
            </a:r>
            <a:r>
              <a:rPr lang="en-US" dirty="0" smtClean="0">
                <a:solidFill>
                  <a:schemeClr val="bg1"/>
                </a:solidFill>
                <a:sym typeface="Wingdings" panose="05000000000000000000" pitchFamily="2" charset="2"/>
              </a:rPr>
              <a:t> Normalization  multiply it by the weight (= 2)</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Number of public parks nearby </a:t>
            </a:r>
            <a:r>
              <a:rPr lang="en-US" dirty="0">
                <a:solidFill>
                  <a:schemeClr val="bg1"/>
                </a:solidFill>
                <a:sym typeface="Wingdings" panose="05000000000000000000" pitchFamily="2" charset="2"/>
              </a:rPr>
              <a:t> Normalization  multiply it by the </a:t>
            </a:r>
            <a:r>
              <a:rPr lang="en-US" dirty="0" smtClean="0">
                <a:solidFill>
                  <a:schemeClr val="bg1"/>
                </a:solidFill>
                <a:sym typeface="Wingdings" panose="05000000000000000000" pitchFamily="2" charset="2"/>
              </a:rPr>
              <a:t>weight (= 1)</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Number of sport centers nearby </a:t>
            </a:r>
            <a:r>
              <a:rPr lang="en-US" dirty="0">
                <a:solidFill>
                  <a:schemeClr val="bg1"/>
                </a:solidFill>
                <a:sym typeface="Wingdings" panose="05000000000000000000" pitchFamily="2" charset="2"/>
              </a:rPr>
              <a:t> Normalization  multiply it by the </a:t>
            </a:r>
            <a:r>
              <a:rPr lang="en-US" dirty="0" smtClean="0">
                <a:solidFill>
                  <a:schemeClr val="bg1"/>
                </a:solidFill>
                <a:sym typeface="Wingdings" panose="05000000000000000000" pitchFamily="2" charset="2"/>
              </a:rPr>
              <a:t>weight (= 1)</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Number of metro and train stations nearby </a:t>
            </a:r>
            <a:r>
              <a:rPr lang="en-US" dirty="0">
                <a:solidFill>
                  <a:schemeClr val="bg1"/>
                </a:solidFill>
                <a:sym typeface="Wingdings" panose="05000000000000000000" pitchFamily="2" charset="2"/>
              </a:rPr>
              <a:t> Normalization  multiply it by the </a:t>
            </a:r>
            <a:r>
              <a:rPr lang="en-US" dirty="0" smtClean="0">
                <a:solidFill>
                  <a:schemeClr val="bg1"/>
                </a:solidFill>
                <a:sym typeface="Wingdings" panose="05000000000000000000" pitchFamily="2" charset="2"/>
              </a:rPr>
              <a:t>weight (= 2)</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The price of the m² in the neighborhood </a:t>
            </a:r>
            <a:r>
              <a:rPr lang="en-US" dirty="0">
                <a:solidFill>
                  <a:schemeClr val="bg1"/>
                </a:solidFill>
                <a:sym typeface="Wingdings" panose="05000000000000000000" pitchFamily="2" charset="2"/>
              </a:rPr>
              <a:t> Normalization  multiply it by the </a:t>
            </a:r>
            <a:r>
              <a:rPr lang="en-US" dirty="0" smtClean="0">
                <a:solidFill>
                  <a:schemeClr val="bg1"/>
                </a:solidFill>
                <a:sym typeface="Wingdings" panose="05000000000000000000" pitchFamily="2" charset="2"/>
              </a:rPr>
              <a:t>weight (= 4)</a:t>
            </a:r>
          </a:p>
          <a:p>
            <a:pPr marL="285750" indent="-285750">
              <a:buFont typeface="Wingdings" panose="05000000000000000000" pitchFamily="2" charset="2"/>
              <a:buChar char="§"/>
            </a:pPr>
            <a:endParaRPr lang="en-US" dirty="0">
              <a:solidFill>
                <a:schemeClr val="bg1"/>
              </a:solidFill>
              <a:sym typeface="Wingdings" panose="05000000000000000000" pitchFamily="2" charset="2"/>
            </a:endParaRPr>
          </a:p>
          <a:p>
            <a:r>
              <a:rPr lang="en-US" dirty="0" smtClean="0">
                <a:solidFill>
                  <a:schemeClr val="bg1"/>
                </a:solidFill>
                <a:sym typeface="Wingdings" panose="05000000000000000000" pitchFamily="2" charset="2"/>
              </a:rPr>
              <a:t>As we can see, the sum of the weights = 10</a:t>
            </a:r>
          </a:p>
          <a:p>
            <a:pPr algn="ctr"/>
            <a:r>
              <a:rPr lang="en-US" b="1" dirty="0" smtClean="0">
                <a:solidFill>
                  <a:schemeClr val="accent3">
                    <a:lumMod val="40000"/>
                    <a:lumOff val="60000"/>
                  </a:schemeClr>
                </a:solidFill>
                <a:sym typeface="Wingdings" panose="05000000000000000000" pitchFamily="2" charset="2"/>
              </a:rPr>
              <a:t>Settlement index = Normalized </a:t>
            </a:r>
            <a:r>
              <a:rPr lang="en-US" b="1" dirty="0" err="1" smtClean="0">
                <a:solidFill>
                  <a:schemeClr val="accent3">
                    <a:lumMod val="40000"/>
                    <a:lumOff val="60000"/>
                  </a:schemeClr>
                </a:solidFill>
                <a:sym typeface="Wingdings" panose="05000000000000000000" pitchFamily="2" charset="2"/>
              </a:rPr>
              <a:t>val</a:t>
            </a:r>
            <a:r>
              <a:rPr lang="en-US" b="1" dirty="0" smtClean="0">
                <a:solidFill>
                  <a:schemeClr val="accent3">
                    <a:lumMod val="40000"/>
                    <a:lumOff val="60000"/>
                  </a:schemeClr>
                </a:solidFill>
                <a:sym typeface="Wingdings" panose="05000000000000000000" pitchFamily="2" charset="2"/>
              </a:rPr>
              <a:t> </a:t>
            </a:r>
            <a:r>
              <a:rPr lang="en-US" b="1" dirty="0" err="1" smtClean="0">
                <a:solidFill>
                  <a:schemeClr val="accent3">
                    <a:lumMod val="40000"/>
                    <a:lumOff val="60000"/>
                  </a:schemeClr>
                </a:solidFill>
                <a:sym typeface="Wingdings" panose="05000000000000000000" pitchFamily="2" charset="2"/>
              </a:rPr>
              <a:t>restauranst</a:t>
            </a:r>
            <a:r>
              <a:rPr lang="en-US" b="1" dirty="0" smtClean="0">
                <a:solidFill>
                  <a:schemeClr val="accent3">
                    <a:lumMod val="40000"/>
                    <a:lumOff val="60000"/>
                  </a:schemeClr>
                </a:solidFill>
                <a:sym typeface="Wingdings" panose="05000000000000000000" pitchFamily="2" charset="2"/>
              </a:rPr>
              <a:t> x 2 + Normalized </a:t>
            </a:r>
            <a:r>
              <a:rPr lang="en-US" b="1" dirty="0" err="1" smtClean="0">
                <a:solidFill>
                  <a:schemeClr val="accent3">
                    <a:lumMod val="40000"/>
                    <a:lumOff val="60000"/>
                  </a:schemeClr>
                </a:solidFill>
                <a:sym typeface="Wingdings" panose="05000000000000000000" pitchFamily="2" charset="2"/>
              </a:rPr>
              <a:t>val</a:t>
            </a:r>
            <a:r>
              <a:rPr lang="en-US" b="1" dirty="0" smtClean="0">
                <a:solidFill>
                  <a:schemeClr val="accent3">
                    <a:lumMod val="40000"/>
                    <a:lumOff val="60000"/>
                  </a:schemeClr>
                </a:solidFill>
                <a:sym typeface="Wingdings" panose="05000000000000000000" pitchFamily="2" charset="2"/>
              </a:rPr>
              <a:t> </a:t>
            </a:r>
            <a:r>
              <a:rPr lang="en-US" b="1" dirty="0" err="1" smtClean="0">
                <a:solidFill>
                  <a:schemeClr val="accent3">
                    <a:lumMod val="40000"/>
                    <a:lumOff val="60000"/>
                  </a:schemeClr>
                </a:solidFill>
                <a:sym typeface="Wingdings" panose="05000000000000000000" pitchFamily="2" charset="2"/>
              </a:rPr>
              <a:t>Nb</a:t>
            </a:r>
            <a:r>
              <a:rPr lang="en-US" b="1" dirty="0" smtClean="0">
                <a:solidFill>
                  <a:schemeClr val="accent3">
                    <a:lumMod val="40000"/>
                    <a:lumOff val="60000"/>
                  </a:schemeClr>
                </a:solidFill>
                <a:sym typeface="Wingdings" panose="05000000000000000000" pitchFamily="2" charset="2"/>
              </a:rPr>
              <a:t> stations x 2 + Normalized </a:t>
            </a:r>
            <a:r>
              <a:rPr lang="en-US" b="1" dirty="0" err="1" smtClean="0">
                <a:solidFill>
                  <a:schemeClr val="accent3">
                    <a:lumMod val="40000"/>
                    <a:lumOff val="60000"/>
                  </a:schemeClr>
                </a:solidFill>
                <a:sym typeface="Wingdings" panose="05000000000000000000" pitchFamily="2" charset="2"/>
              </a:rPr>
              <a:t>val</a:t>
            </a:r>
            <a:r>
              <a:rPr lang="en-US" b="1" dirty="0" smtClean="0">
                <a:solidFill>
                  <a:schemeClr val="accent3">
                    <a:lumMod val="40000"/>
                    <a:lumOff val="60000"/>
                  </a:schemeClr>
                </a:solidFill>
                <a:sym typeface="Wingdings" panose="05000000000000000000" pitchFamily="2" charset="2"/>
              </a:rPr>
              <a:t> </a:t>
            </a:r>
            <a:r>
              <a:rPr lang="en-US" b="1" dirty="0" err="1" smtClean="0">
                <a:solidFill>
                  <a:schemeClr val="accent3">
                    <a:lumMod val="40000"/>
                    <a:lumOff val="60000"/>
                  </a:schemeClr>
                </a:solidFill>
                <a:sym typeface="Wingdings" panose="05000000000000000000" pitchFamily="2" charset="2"/>
              </a:rPr>
              <a:t>Nb</a:t>
            </a:r>
            <a:r>
              <a:rPr lang="en-US" b="1" dirty="0" smtClean="0">
                <a:solidFill>
                  <a:schemeClr val="accent3">
                    <a:lumMod val="40000"/>
                    <a:lumOff val="60000"/>
                  </a:schemeClr>
                </a:solidFill>
                <a:sym typeface="Wingdings" panose="05000000000000000000" pitchFamily="2" charset="2"/>
              </a:rPr>
              <a:t> parks x 1 + Normalized </a:t>
            </a:r>
            <a:r>
              <a:rPr lang="en-US" b="1" dirty="0" err="1" smtClean="0">
                <a:solidFill>
                  <a:schemeClr val="accent3">
                    <a:lumMod val="40000"/>
                    <a:lumOff val="60000"/>
                  </a:schemeClr>
                </a:solidFill>
                <a:sym typeface="Wingdings" panose="05000000000000000000" pitchFamily="2" charset="2"/>
              </a:rPr>
              <a:t>val</a:t>
            </a:r>
            <a:r>
              <a:rPr lang="en-US" b="1" dirty="0" smtClean="0">
                <a:solidFill>
                  <a:schemeClr val="accent3">
                    <a:lumMod val="40000"/>
                    <a:lumOff val="60000"/>
                  </a:schemeClr>
                </a:solidFill>
                <a:sym typeface="Wingdings" panose="05000000000000000000" pitchFamily="2" charset="2"/>
              </a:rPr>
              <a:t> </a:t>
            </a:r>
            <a:r>
              <a:rPr lang="en-US" b="1" dirty="0" err="1" smtClean="0">
                <a:solidFill>
                  <a:schemeClr val="accent3">
                    <a:lumMod val="40000"/>
                    <a:lumOff val="60000"/>
                  </a:schemeClr>
                </a:solidFill>
                <a:sym typeface="Wingdings" panose="05000000000000000000" pitchFamily="2" charset="2"/>
              </a:rPr>
              <a:t>Nb</a:t>
            </a:r>
            <a:r>
              <a:rPr lang="en-US" b="1" dirty="0" smtClean="0">
                <a:solidFill>
                  <a:schemeClr val="accent3">
                    <a:lumMod val="40000"/>
                    <a:lumOff val="60000"/>
                  </a:schemeClr>
                </a:solidFill>
                <a:sym typeface="Wingdings" panose="05000000000000000000" pitchFamily="2" charset="2"/>
              </a:rPr>
              <a:t> sport centers x 1 + Normalized </a:t>
            </a:r>
            <a:r>
              <a:rPr lang="en-US" b="1" dirty="0" err="1" smtClean="0">
                <a:solidFill>
                  <a:schemeClr val="accent3">
                    <a:lumMod val="40000"/>
                    <a:lumOff val="60000"/>
                  </a:schemeClr>
                </a:solidFill>
                <a:sym typeface="Wingdings" panose="05000000000000000000" pitchFamily="2" charset="2"/>
              </a:rPr>
              <a:t>val</a:t>
            </a:r>
            <a:r>
              <a:rPr lang="en-US" b="1" dirty="0" smtClean="0">
                <a:solidFill>
                  <a:schemeClr val="accent3">
                    <a:lumMod val="40000"/>
                    <a:lumOff val="60000"/>
                  </a:schemeClr>
                </a:solidFill>
                <a:sym typeface="Wingdings" panose="05000000000000000000" pitchFamily="2" charset="2"/>
              </a:rPr>
              <a:t> price m² x 4</a:t>
            </a:r>
            <a:endParaRPr lang="en-US" b="1" dirty="0" smtClean="0">
              <a:solidFill>
                <a:schemeClr val="accent3">
                  <a:lumMod val="40000"/>
                  <a:lumOff val="60000"/>
                </a:schemeClr>
              </a:solidFill>
            </a:endParaRPr>
          </a:p>
        </p:txBody>
      </p:sp>
    </p:spTree>
    <p:extLst>
      <p:ext uri="{BB962C8B-B14F-4D97-AF65-F5344CB8AC3E}">
        <p14:creationId xmlns:p14="http://schemas.microsoft.com/office/powerpoint/2010/main" val="196580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41" y="241738"/>
            <a:ext cx="7462345" cy="369332"/>
          </a:xfrm>
          <a:prstGeom prst="rect">
            <a:avLst/>
          </a:prstGeom>
          <a:noFill/>
        </p:spPr>
        <p:txBody>
          <a:bodyPr wrap="square" rtlCol="0">
            <a:spAutoFit/>
          </a:bodyPr>
          <a:lstStyle/>
          <a:p>
            <a:r>
              <a:rPr lang="en-US" dirty="0" smtClean="0"/>
              <a:t>3- Used methodology</a:t>
            </a:r>
            <a:endParaRPr lang="en-US" dirty="0"/>
          </a:p>
        </p:txBody>
      </p:sp>
      <p:sp>
        <p:nvSpPr>
          <p:cNvPr id="3" name="Rectangle 2"/>
          <p:cNvSpPr/>
          <p:nvPr/>
        </p:nvSpPr>
        <p:spPr>
          <a:xfrm>
            <a:off x="320565" y="1876097"/>
            <a:ext cx="2039007" cy="2816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multiple sources as described in the previous chapter</a:t>
            </a:r>
            <a:endParaRPr lang="en-US" dirty="0"/>
          </a:p>
        </p:txBody>
      </p:sp>
      <p:sp>
        <p:nvSpPr>
          <p:cNvPr id="4" name="Oval 3"/>
          <p:cNvSpPr/>
          <p:nvPr/>
        </p:nvSpPr>
        <p:spPr>
          <a:xfrm>
            <a:off x="1119350" y="1665890"/>
            <a:ext cx="441435" cy="4204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5" name="Rectangle 4"/>
          <p:cNvSpPr/>
          <p:nvPr/>
        </p:nvSpPr>
        <p:spPr>
          <a:xfrm>
            <a:off x="7215354" y="373118"/>
            <a:ext cx="2039007" cy="2816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define the settlement index (a value between 1 and 10), we will select the neighborhood that has a value closer to 10</a:t>
            </a:r>
            <a:endParaRPr lang="en-US" dirty="0"/>
          </a:p>
        </p:txBody>
      </p:sp>
      <p:sp>
        <p:nvSpPr>
          <p:cNvPr id="6" name="Oval 5"/>
          <p:cNvSpPr/>
          <p:nvPr/>
        </p:nvSpPr>
        <p:spPr>
          <a:xfrm>
            <a:off x="8014141" y="152401"/>
            <a:ext cx="441435" cy="4204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7" name="Oval 6"/>
          <p:cNvSpPr/>
          <p:nvPr/>
        </p:nvSpPr>
        <p:spPr>
          <a:xfrm>
            <a:off x="3699642" y="861849"/>
            <a:ext cx="2249213" cy="79878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M² price affordability</a:t>
            </a:r>
            <a:endParaRPr lang="en-US" dirty="0"/>
          </a:p>
        </p:txBody>
      </p:sp>
      <p:sp>
        <p:nvSpPr>
          <p:cNvPr id="8" name="Oval 7"/>
          <p:cNvSpPr/>
          <p:nvPr/>
        </p:nvSpPr>
        <p:spPr>
          <a:xfrm>
            <a:off x="3699642" y="1781504"/>
            <a:ext cx="2249213" cy="798786"/>
          </a:xfrm>
          <a:prstGeom prst="ellipse">
            <a:avLst/>
          </a:prstGeom>
          <a:solidFill>
            <a:srgbClr val="F66F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Accessibility to public transport</a:t>
            </a:r>
            <a:endParaRPr lang="en-US" dirty="0"/>
          </a:p>
        </p:txBody>
      </p:sp>
      <p:sp>
        <p:nvSpPr>
          <p:cNvPr id="9" name="Oval 8"/>
          <p:cNvSpPr/>
          <p:nvPr/>
        </p:nvSpPr>
        <p:spPr>
          <a:xfrm>
            <a:off x="3699641" y="2748455"/>
            <a:ext cx="2249213" cy="798786"/>
          </a:xfrm>
          <a:prstGeom prst="ellipse">
            <a:avLst/>
          </a:prstGeom>
          <a:solidFill>
            <a:srgbClr val="F66F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Accessibility to various restaurants</a:t>
            </a:r>
            <a:endParaRPr lang="en-US" dirty="0"/>
          </a:p>
        </p:txBody>
      </p:sp>
      <p:sp>
        <p:nvSpPr>
          <p:cNvPr id="10" name="Oval 9"/>
          <p:cNvSpPr/>
          <p:nvPr/>
        </p:nvSpPr>
        <p:spPr>
          <a:xfrm>
            <a:off x="3699641" y="3720660"/>
            <a:ext cx="2249213" cy="7987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Accessibility to public parks</a:t>
            </a:r>
            <a:endParaRPr lang="en-US" dirty="0">
              <a:solidFill>
                <a:schemeClr val="bg1"/>
              </a:solidFill>
            </a:endParaRPr>
          </a:p>
        </p:txBody>
      </p:sp>
      <p:sp>
        <p:nvSpPr>
          <p:cNvPr id="11" name="Oval 10"/>
          <p:cNvSpPr/>
          <p:nvPr/>
        </p:nvSpPr>
        <p:spPr>
          <a:xfrm>
            <a:off x="3699641" y="4722925"/>
            <a:ext cx="2249213" cy="7987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Accessibility to sport centers</a:t>
            </a:r>
            <a:endParaRPr lang="en-US" dirty="0">
              <a:solidFill>
                <a:schemeClr val="bg1"/>
              </a:solidFill>
            </a:endParaRPr>
          </a:p>
        </p:txBody>
      </p:sp>
      <p:sp>
        <p:nvSpPr>
          <p:cNvPr id="12" name="TextBox 11"/>
          <p:cNvSpPr txBox="1"/>
          <p:nvPr/>
        </p:nvSpPr>
        <p:spPr>
          <a:xfrm>
            <a:off x="5665073" y="413426"/>
            <a:ext cx="1156138" cy="369332"/>
          </a:xfrm>
          <a:prstGeom prst="rect">
            <a:avLst/>
          </a:prstGeom>
          <a:noFill/>
        </p:spPr>
        <p:txBody>
          <a:bodyPr wrap="square" rtlCol="0">
            <a:spAutoFit/>
          </a:bodyPr>
          <a:lstStyle/>
          <a:p>
            <a:r>
              <a:rPr lang="en-US" dirty="0" smtClean="0">
                <a:solidFill>
                  <a:schemeClr val="bg1"/>
                </a:solidFill>
              </a:rPr>
              <a:t>Weights</a:t>
            </a:r>
            <a:endParaRPr lang="en-US" dirty="0">
              <a:solidFill>
                <a:schemeClr val="bg1"/>
              </a:solidFill>
            </a:endParaRPr>
          </a:p>
        </p:txBody>
      </p:sp>
      <p:sp>
        <p:nvSpPr>
          <p:cNvPr id="13" name="TextBox 12"/>
          <p:cNvSpPr txBox="1"/>
          <p:nvPr/>
        </p:nvSpPr>
        <p:spPr>
          <a:xfrm>
            <a:off x="6080233" y="1076576"/>
            <a:ext cx="536029" cy="369332"/>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14" name="TextBox 13"/>
          <p:cNvSpPr txBox="1"/>
          <p:nvPr/>
        </p:nvSpPr>
        <p:spPr>
          <a:xfrm>
            <a:off x="6064467" y="2006214"/>
            <a:ext cx="536029" cy="369332"/>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15" name="TextBox 14"/>
          <p:cNvSpPr txBox="1"/>
          <p:nvPr/>
        </p:nvSpPr>
        <p:spPr>
          <a:xfrm>
            <a:off x="6064467" y="2963182"/>
            <a:ext cx="536029" cy="369332"/>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16" name="TextBox 15"/>
          <p:cNvSpPr txBox="1"/>
          <p:nvPr/>
        </p:nvSpPr>
        <p:spPr>
          <a:xfrm>
            <a:off x="6064466" y="3935387"/>
            <a:ext cx="536029"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17" name="TextBox 16"/>
          <p:cNvSpPr txBox="1"/>
          <p:nvPr/>
        </p:nvSpPr>
        <p:spPr>
          <a:xfrm>
            <a:off x="6064466" y="4981904"/>
            <a:ext cx="536029"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18" name="TextBox 17"/>
          <p:cNvSpPr txBox="1"/>
          <p:nvPr/>
        </p:nvSpPr>
        <p:spPr>
          <a:xfrm>
            <a:off x="5665073" y="5659089"/>
            <a:ext cx="1334814" cy="369332"/>
          </a:xfrm>
          <a:prstGeom prst="rect">
            <a:avLst/>
          </a:prstGeom>
          <a:noFill/>
        </p:spPr>
        <p:txBody>
          <a:bodyPr wrap="square" rtlCol="0">
            <a:spAutoFit/>
          </a:bodyPr>
          <a:lstStyle/>
          <a:p>
            <a:r>
              <a:rPr lang="en-US" dirty="0" smtClean="0">
                <a:solidFill>
                  <a:schemeClr val="bg1"/>
                </a:solidFill>
              </a:rPr>
              <a:t>Sum = 10</a:t>
            </a:r>
            <a:endParaRPr lang="en-US" dirty="0">
              <a:solidFill>
                <a:schemeClr val="bg1"/>
              </a:solidFill>
            </a:endParaRPr>
          </a:p>
        </p:txBody>
      </p:sp>
      <p:sp>
        <p:nvSpPr>
          <p:cNvPr id="19" name="Rectangle 18"/>
          <p:cNvSpPr/>
          <p:nvPr/>
        </p:nvSpPr>
        <p:spPr>
          <a:xfrm>
            <a:off x="7215353" y="3924880"/>
            <a:ext cx="2039007" cy="233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clustering analysis to find similar neighborhoods without calculating the settlement index</a:t>
            </a:r>
            <a:endParaRPr lang="en-US" dirty="0"/>
          </a:p>
        </p:txBody>
      </p:sp>
      <p:sp>
        <p:nvSpPr>
          <p:cNvPr id="20" name="Rectangle 19"/>
          <p:cNvSpPr/>
          <p:nvPr/>
        </p:nvSpPr>
        <p:spPr>
          <a:xfrm>
            <a:off x="9869218" y="2758229"/>
            <a:ext cx="2039007" cy="1234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Visualization of the results on a map</a:t>
            </a:r>
            <a:endParaRPr lang="en-US" dirty="0"/>
          </a:p>
        </p:txBody>
      </p:sp>
      <p:sp>
        <p:nvSpPr>
          <p:cNvPr id="21" name="Oval 20"/>
          <p:cNvSpPr/>
          <p:nvPr/>
        </p:nvSpPr>
        <p:spPr>
          <a:xfrm>
            <a:off x="10668005" y="2537512"/>
            <a:ext cx="441435" cy="4204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endParaRPr lang="en-US" b="1" dirty="0">
              <a:solidFill>
                <a:schemeClr val="bg1"/>
              </a:solidFill>
            </a:endParaRPr>
          </a:p>
        </p:txBody>
      </p:sp>
      <p:sp>
        <p:nvSpPr>
          <p:cNvPr id="22" name="TextBox 21"/>
          <p:cNvSpPr txBox="1"/>
          <p:nvPr/>
        </p:nvSpPr>
        <p:spPr>
          <a:xfrm>
            <a:off x="7467598" y="3337769"/>
            <a:ext cx="1760489" cy="369332"/>
          </a:xfrm>
          <a:prstGeom prst="rect">
            <a:avLst/>
          </a:prstGeom>
          <a:noFill/>
        </p:spPr>
        <p:txBody>
          <a:bodyPr wrap="square" rtlCol="0">
            <a:spAutoFit/>
          </a:bodyPr>
          <a:lstStyle/>
          <a:p>
            <a:r>
              <a:rPr lang="en-US" dirty="0" smtClean="0">
                <a:solidFill>
                  <a:schemeClr val="bg1"/>
                </a:solidFill>
              </a:rPr>
              <a:t>Comparison</a:t>
            </a:r>
            <a:endParaRPr lang="en-US" dirty="0">
              <a:solidFill>
                <a:schemeClr val="bg1"/>
              </a:solidFill>
            </a:endParaRPr>
          </a:p>
        </p:txBody>
      </p:sp>
      <p:sp>
        <p:nvSpPr>
          <p:cNvPr id="23" name="TextBox 22"/>
          <p:cNvSpPr txBox="1"/>
          <p:nvPr/>
        </p:nvSpPr>
        <p:spPr>
          <a:xfrm>
            <a:off x="0" y="5445259"/>
            <a:ext cx="4635062" cy="1384995"/>
          </a:xfrm>
          <a:prstGeom prst="rect">
            <a:avLst/>
          </a:prstGeom>
          <a:noFill/>
        </p:spPr>
        <p:txBody>
          <a:bodyPr wrap="square" rtlCol="0">
            <a:spAutoFit/>
          </a:bodyPr>
          <a:lstStyle/>
          <a:p>
            <a:pPr algn="just"/>
            <a:r>
              <a:rPr lang="en-US" sz="1400" b="1" dirty="0" smtClean="0">
                <a:solidFill>
                  <a:schemeClr val="bg1"/>
                </a:solidFill>
              </a:rPr>
              <a:t>We will compare the obtained values to a clustering analysis where we will cluster neighborhoods based on their similarities </a:t>
            </a:r>
            <a:r>
              <a:rPr lang="en-US" sz="1400" b="1" dirty="0" smtClean="0">
                <a:solidFill>
                  <a:schemeClr val="bg1"/>
                </a:solidFill>
                <a:sym typeface="Wingdings" panose="05000000000000000000" pitchFamily="2" charset="2"/>
              </a:rPr>
              <a:t> This process will ensure us and make the results obtained from the settlement index calculations more reliable</a:t>
            </a:r>
            <a:endParaRPr lang="en-US" sz="1400" b="1" dirty="0">
              <a:solidFill>
                <a:schemeClr val="bg1"/>
              </a:solidFill>
            </a:endParaRPr>
          </a:p>
        </p:txBody>
      </p:sp>
    </p:spTree>
    <p:extLst>
      <p:ext uri="{BB962C8B-B14F-4D97-AF65-F5344CB8AC3E}">
        <p14:creationId xmlns:p14="http://schemas.microsoft.com/office/powerpoint/2010/main" val="8502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6841" y="1455519"/>
            <a:ext cx="5418547" cy="4367213"/>
          </a:xfrm>
          <a:prstGeom prst="rect">
            <a:avLst/>
          </a:prstGeom>
        </p:spPr>
      </p:pic>
      <p:pic>
        <p:nvPicPr>
          <p:cNvPr id="3" name="Picture 2"/>
          <p:cNvPicPr>
            <a:picLocks noChangeAspect="1"/>
          </p:cNvPicPr>
          <p:nvPr/>
        </p:nvPicPr>
        <p:blipFill>
          <a:blip r:embed="rId3"/>
          <a:stretch>
            <a:fillRect/>
          </a:stretch>
        </p:blipFill>
        <p:spPr>
          <a:xfrm>
            <a:off x="6324764" y="1455519"/>
            <a:ext cx="5625498" cy="4367213"/>
          </a:xfrm>
          <a:prstGeom prst="rect">
            <a:avLst/>
          </a:prstGeom>
        </p:spPr>
      </p:pic>
      <p:sp>
        <p:nvSpPr>
          <p:cNvPr id="4" name="TextBox 3"/>
          <p:cNvSpPr txBox="1"/>
          <p:nvPr/>
        </p:nvSpPr>
        <p:spPr>
          <a:xfrm>
            <a:off x="346841" y="241738"/>
            <a:ext cx="7462345" cy="369332"/>
          </a:xfrm>
          <a:prstGeom prst="rect">
            <a:avLst/>
          </a:prstGeom>
          <a:noFill/>
        </p:spPr>
        <p:txBody>
          <a:bodyPr wrap="square" rtlCol="0">
            <a:spAutoFit/>
          </a:bodyPr>
          <a:lstStyle/>
          <a:p>
            <a:r>
              <a:rPr lang="en-US" dirty="0" smtClean="0"/>
              <a:t>3- Used methodology</a:t>
            </a:r>
            <a:endParaRPr lang="en-US" dirty="0"/>
          </a:p>
        </p:txBody>
      </p:sp>
      <p:sp>
        <p:nvSpPr>
          <p:cNvPr id="5" name="TextBox 4"/>
          <p:cNvSpPr txBox="1"/>
          <p:nvPr/>
        </p:nvSpPr>
        <p:spPr>
          <a:xfrm>
            <a:off x="3556521" y="6043448"/>
            <a:ext cx="5255172" cy="369332"/>
          </a:xfrm>
          <a:prstGeom prst="rect">
            <a:avLst/>
          </a:prstGeom>
          <a:noFill/>
        </p:spPr>
        <p:txBody>
          <a:bodyPr wrap="square" rtlCol="0">
            <a:spAutoFit/>
          </a:bodyPr>
          <a:lstStyle/>
          <a:p>
            <a:r>
              <a:rPr lang="en-US" dirty="0" smtClean="0"/>
              <a:t>Data before and after applying the weights</a:t>
            </a:r>
            <a:endParaRPr lang="en-US" dirty="0"/>
          </a:p>
        </p:txBody>
      </p:sp>
      <p:sp>
        <p:nvSpPr>
          <p:cNvPr id="6" name="Oval 5"/>
          <p:cNvSpPr/>
          <p:nvPr/>
        </p:nvSpPr>
        <p:spPr>
          <a:xfrm>
            <a:off x="1618593" y="956441"/>
            <a:ext cx="609600" cy="399393"/>
          </a:xfrm>
          <a:prstGeom prst="ellipse">
            <a:avLst/>
          </a:prstGeom>
          <a:solidFill>
            <a:srgbClr val="F66F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X 2</a:t>
            </a:r>
            <a:endParaRPr lang="en-US" sz="1100" dirty="0"/>
          </a:p>
        </p:txBody>
      </p:sp>
      <p:sp>
        <p:nvSpPr>
          <p:cNvPr id="7" name="Oval 6"/>
          <p:cNvSpPr/>
          <p:nvPr/>
        </p:nvSpPr>
        <p:spPr>
          <a:xfrm>
            <a:off x="2611821" y="956441"/>
            <a:ext cx="609600" cy="3993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X 1</a:t>
            </a:r>
            <a:endParaRPr lang="en-US" sz="1100" b="1" dirty="0">
              <a:solidFill>
                <a:schemeClr val="bg1"/>
              </a:solidFill>
            </a:endParaRPr>
          </a:p>
        </p:txBody>
      </p:sp>
      <p:sp>
        <p:nvSpPr>
          <p:cNvPr id="8" name="Oval 7"/>
          <p:cNvSpPr/>
          <p:nvPr/>
        </p:nvSpPr>
        <p:spPr>
          <a:xfrm>
            <a:off x="3300249" y="956441"/>
            <a:ext cx="609600" cy="3993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X 1</a:t>
            </a:r>
            <a:endParaRPr lang="en-US" sz="1100" b="1" dirty="0">
              <a:solidFill>
                <a:schemeClr val="bg1"/>
              </a:solidFill>
            </a:endParaRPr>
          </a:p>
        </p:txBody>
      </p:sp>
      <p:sp>
        <p:nvSpPr>
          <p:cNvPr id="9" name="Oval 8"/>
          <p:cNvSpPr/>
          <p:nvPr/>
        </p:nvSpPr>
        <p:spPr>
          <a:xfrm>
            <a:off x="3988677" y="956441"/>
            <a:ext cx="609600" cy="399393"/>
          </a:xfrm>
          <a:prstGeom prst="ellipse">
            <a:avLst/>
          </a:prstGeom>
          <a:solidFill>
            <a:srgbClr val="F66F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X 2</a:t>
            </a:r>
            <a:endParaRPr lang="en-US" sz="1100" dirty="0"/>
          </a:p>
        </p:txBody>
      </p:sp>
      <p:sp>
        <p:nvSpPr>
          <p:cNvPr id="10" name="Oval 9"/>
          <p:cNvSpPr/>
          <p:nvPr/>
        </p:nvSpPr>
        <p:spPr>
          <a:xfrm>
            <a:off x="4981905" y="956441"/>
            <a:ext cx="609600" cy="3993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X 4</a:t>
            </a:r>
            <a:endParaRPr lang="en-US" sz="1100" dirty="0"/>
          </a:p>
        </p:txBody>
      </p:sp>
      <p:sp>
        <p:nvSpPr>
          <p:cNvPr id="11" name="Right Arrow 10"/>
          <p:cNvSpPr/>
          <p:nvPr/>
        </p:nvSpPr>
        <p:spPr>
          <a:xfrm>
            <a:off x="5765388" y="3226676"/>
            <a:ext cx="559376" cy="111409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32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6841" y="860205"/>
            <a:ext cx="9827994" cy="5200650"/>
          </a:xfrm>
          <a:prstGeom prst="rect">
            <a:avLst/>
          </a:prstGeom>
        </p:spPr>
      </p:pic>
      <p:sp>
        <p:nvSpPr>
          <p:cNvPr id="3" name="TextBox 2"/>
          <p:cNvSpPr txBox="1"/>
          <p:nvPr/>
        </p:nvSpPr>
        <p:spPr>
          <a:xfrm>
            <a:off x="346841" y="241738"/>
            <a:ext cx="7462345" cy="369332"/>
          </a:xfrm>
          <a:prstGeom prst="rect">
            <a:avLst/>
          </a:prstGeom>
          <a:noFill/>
        </p:spPr>
        <p:txBody>
          <a:bodyPr wrap="square" rtlCol="0">
            <a:spAutoFit/>
          </a:bodyPr>
          <a:lstStyle/>
          <a:p>
            <a:r>
              <a:rPr lang="en-US" dirty="0" smtClean="0"/>
              <a:t>4- Results</a:t>
            </a:r>
            <a:endParaRPr lang="en-US" dirty="0"/>
          </a:p>
        </p:txBody>
      </p:sp>
      <p:cxnSp>
        <p:nvCxnSpPr>
          <p:cNvPr id="5" name="Straight Connector 4"/>
          <p:cNvCxnSpPr/>
          <p:nvPr/>
        </p:nvCxnSpPr>
        <p:spPr>
          <a:xfrm flipH="1">
            <a:off x="316132" y="2827282"/>
            <a:ext cx="9879724" cy="10510"/>
          </a:xfrm>
          <a:prstGeom prst="line">
            <a:avLst/>
          </a:prstGeom>
          <a:ln w="3810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316132" y="3788978"/>
            <a:ext cx="9879724" cy="10510"/>
          </a:xfrm>
          <a:prstGeom prst="line">
            <a:avLst/>
          </a:prstGeom>
          <a:ln w="3810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10195856" y="1103586"/>
            <a:ext cx="409904" cy="1723696"/>
          </a:xfrm>
          <a:prstGeom prst="rightBrace">
            <a:avLst/>
          </a:prstGeom>
          <a:ln w="28575">
            <a:solidFill>
              <a:srgbClr val="FF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10205544" y="2871951"/>
            <a:ext cx="409904" cy="872358"/>
          </a:xfrm>
          <a:prstGeom prst="rightBrace">
            <a:avLst/>
          </a:prstGeom>
          <a:ln w="28575">
            <a:solidFill>
              <a:schemeClr val="accent4">
                <a:lumMod val="75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10226565" y="3799487"/>
            <a:ext cx="409904" cy="2261367"/>
          </a:xfrm>
          <a:prstGeom prst="rightBrace">
            <a:avLst/>
          </a:prstGeom>
          <a:ln w="28575">
            <a:solidFill>
              <a:schemeClr val="accent3">
                <a:lumMod val="5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0742394" y="1780768"/>
            <a:ext cx="1271752" cy="369332"/>
          </a:xfrm>
          <a:prstGeom prst="rect">
            <a:avLst/>
          </a:prstGeom>
          <a:noFill/>
        </p:spPr>
        <p:txBody>
          <a:bodyPr wrap="square" rtlCol="0">
            <a:spAutoFit/>
          </a:bodyPr>
          <a:lstStyle/>
          <a:p>
            <a:r>
              <a:rPr lang="en-US" b="1" dirty="0" smtClean="0">
                <a:solidFill>
                  <a:srgbClr val="FF0000"/>
                </a:solidFill>
              </a:rPr>
              <a:t>Index &lt; 4</a:t>
            </a:r>
            <a:endParaRPr lang="en-US" b="1" dirty="0">
              <a:solidFill>
                <a:srgbClr val="FF0000"/>
              </a:solidFill>
            </a:endParaRPr>
          </a:p>
        </p:txBody>
      </p:sp>
      <p:sp>
        <p:nvSpPr>
          <p:cNvPr id="11" name="TextBox 10"/>
          <p:cNvSpPr txBox="1"/>
          <p:nvPr/>
        </p:nvSpPr>
        <p:spPr>
          <a:xfrm>
            <a:off x="10605760" y="3123464"/>
            <a:ext cx="1660634" cy="369332"/>
          </a:xfrm>
          <a:prstGeom prst="rect">
            <a:avLst/>
          </a:prstGeom>
          <a:noFill/>
        </p:spPr>
        <p:txBody>
          <a:bodyPr wrap="square" rtlCol="0">
            <a:spAutoFit/>
          </a:bodyPr>
          <a:lstStyle/>
          <a:p>
            <a:r>
              <a:rPr lang="en-US" b="1" dirty="0" smtClean="0">
                <a:solidFill>
                  <a:schemeClr val="accent4">
                    <a:lumMod val="75000"/>
                  </a:schemeClr>
                </a:solidFill>
              </a:rPr>
              <a:t>4 &lt; Index &lt; 6</a:t>
            </a:r>
            <a:endParaRPr lang="en-US" b="1" dirty="0">
              <a:solidFill>
                <a:schemeClr val="accent4">
                  <a:lumMod val="75000"/>
                </a:schemeClr>
              </a:solidFill>
            </a:endParaRPr>
          </a:p>
        </p:txBody>
      </p:sp>
      <p:sp>
        <p:nvSpPr>
          <p:cNvPr id="12" name="TextBox 11"/>
          <p:cNvSpPr txBox="1"/>
          <p:nvPr/>
        </p:nvSpPr>
        <p:spPr>
          <a:xfrm>
            <a:off x="10742394" y="4745504"/>
            <a:ext cx="1271752" cy="369332"/>
          </a:xfrm>
          <a:prstGeom prst="rect">
            <a:avLst/>
          </a:prstGeom>
          <a:noFill/>
        </p:spPr>
        <p:txBody>
          <a:bodyPr wrap="square" rtlCol="0">
            <a:spAutoFit/>
          </a:bodyPr>
          <a:lstStyle/>
          <a:p>
            <a:r>
              <a:rPr lang="en-US" b="1" dirty="0" smtClean="0">
                <a:solidFill>
                  <a:schemeClr val="accent3">
                    <a:lumMod val="50000"/>
                  </a:schemeClr>
                </a:solidFill>
              </a:rPr>
              <a:t>Index &gt; </a:t>
            </a:r>
            <a:r>
              <a:rPr lang="en-US" b="1" dirty="0">
                <a:solidFill>
                  <a:schemeClr val="accent3">
                    <a:lumMod val="50000"/>
                  </a:schemeClr>
                </a:solidFill>
              </a:rPr>
              <a:t>6</a:t>
            </a:r>
          </a:p>
        </p:txBody>
      </p:sp>
      <p:sp>
        <p:nvSpPr>
          <p:cNvPr id="13" name="TextBox 12"/>
          <p:cNvSpPr txBox="1"/>
          <p:nvPr/>
        </p:nvSpPr>
        <p:spPr>
          <a:xfrm>
            <a:off x="2217683" y="6060854"/>
            <a:ext cx="10047889" cy="646331"/>
          </a:xfrm>
          <a:prstGeom prst="rect">
            <a:avLst/>
          </a:prstGeom>
          <a:noFill/>
        </p:spPr>
        <p:txBody>
          <a:bodyPr wrap="square" rtlCol="0">
            <a:spAutoFit/>
          </a:bodyPr>
          <a:lstStyle/>
          <a:p>
            <a:pPr algn="ctr"/>
            <a:r>
              <a:rPr lang="en-US" dirty="0" smtClean="0"/>
              <a:t>Arrondissements sorted by the settlement index</a:t>
            </a:r>
          </a:p>
          <a:p>
            <a:pPr algn="ctr"/>
            <a:r>
              <a:rPr lang="en-US" dirty="0" smtClean="0"/>
              <a:t>If the index &lt; 4: bad choice, if it is &gt; 4: acceptable choice, index &gt; 6: excellent choice</a:t>
            </a:r>
            <a:endParaRPr lang="en-US" dirty="0"/>
          </a:p>
        </p:txBody>
      </p:sp>
      <p:sp>
        <p:nvSpPr>
          <p:cNvPr id="15" name="Bent-Up Arrow 14"/>
          <p:cNvSpPr/>
          <p:nvPr/>
        </p:nvSpPr>
        <p:spPr>
          <a:xfrm flipH="1">
            <a:off x="1491648" y="6085493"/>
            <a:ext cx="726035" cy="339946"/>
          </a:xfrm>
          <a:prstGeom prst="ben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76359" y="361135"/>
            <a:ext cx="3988675" cy="369332"/>
          </a:xfrm>
          <a:prstGeom prst="rect">
            <a:avLst/>
          </a:prstGeom>
          <a:noFill/>
        </p:spPr>
        <p:txBody>
          <a:bodyPr wrap="square" rtlCol="0">
            <a:spAutoFit/>
          </a:bodyPr>
          <a:lstStyle/>
          <a:p>
            <a:r>
              <a:rPr lang="en-US" dirty="0" smtClean="0"/>
              <a:t>Arrondissement = Neighborhood</a:t>
            </a:r>
            <a:endParaRPr lang="en-US" dirty="0"/>
          </a:p>
        </p:txBody>
      </p:sp>
    </p:spTree>
    <p:extLst>
      <p:ext uri="{BB962C8B-B14F-4D97-AF65-F5344CB8AC3E}">
        <p14:creationId xmlns:p14="http://schemas.microsoft.com/office/powerpoint/2010/main" val="11830751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677</TotalTime>
  <Words>1279</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Helvetica Neue</vt:lpstr>
      <vt:lpstr>Wingdings</vt:lpstr>
      <vt:lpstr>Wingdings 3</vt:lpstr>
      <vt:lpstr>Slice</vt:lpstr>
      <vt:lpstr>Recommending a location for a new it company office in paris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location for a new it company office in paris</dc:title>
  <dc:creator>Mrabah Yassine</dc:creator>
  <cp:lastModifiedBy>Mrabah Yassine</cp:lastModifiedBy>
  <cp:revision>17</cp:revision>
  <dcterms:created xsi:type="dcterms:W3CDTF">2018-11-04T00:50:31Z</dcterms:created>
  <dcterms:modified xsi:type="dcterms:W3CDTF">2018-11-04T12:08:21Z</dcterms:modified>
</cp:coreProperties>
</file>