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771" y="872359"/>
            <a:ext cx="10362160" cy="16606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Recommending a location for a new it company office in </a:t>
            </a:r>
            <a:r>
              <a:rPr lang="en-US" b="1" dirty="0" err="1" smtClean="0">
                <a:solidFill>
                  <a:schemeClr val="bg1"/>
                </a:solidFill>
              </a:rPr>
              <a:t>paris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71" y="3686212"/>
            <a:ext cx="6400800" cy="1285181"/>
          </a:xfrm>
        </p:spPr>
        <p:txBody>
          <a:bodyPr>
            <a:normAutofit fontScale="55000" lnSpcReduction="20000"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Applied Data Science Capstone</a:t>
            </a:r>
          </a:p>
          <a:p>
            <a:r>
              <a:rPr lang="it-IT" sz="2800" b="1" dirty="0">
                <a:solidFill>
                  <a:schemeClr val="bg1"/>
                </a:solidFill>
              </a:rPr>
              <a:t>IBM Data Science Professional </a:t>
            </a:r>
            <a:r>
              <a:rPr lang="it-IT" sz="2800" b="1" dirty="0" smtClean="0">
                <a:solidFill>
                  <a:schemeClr val="bg1"/>
                </a:solidFill>
              </a:rPr>
              <a:t>Certificate</a:t>
            </a:r>
          </a:p>
          <a:p>
            <a:r>
              <a:rPr lang="it-IT" sz="2800" b="1" dirty="0" smtClean="0">
                <a:solidFill>
                  <a:schemeClr val="bg1"/>
                </a:solidFill>
              </a:rPr>
              <a:t>November 2018</a:t>
            </a:r>
          </a:p>
          <a:p>
            <a:r>
              <a:rPr lang="it-IT" sz="2800" b="1" dirty="0" smtClean="0">
                <a:solidFill>
                  <a:schemeClr val="bg1"/>
                </a:solidFill>
              </a:rPr>
              <a:t>Performed by MRABAH Yassine</a:t>
            </a:r>
            <a:endParaRPr lang="it-IT" sz="28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9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841" y="241738"/>
            <a:ext cx="74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- 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6841" y="798786"/>
            <a:ext cx="1133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 calculating the settlement index, we were able to sort the neighborhoods, and provide a suitable choice to the company, and we were able to ensure that by performing clustering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841" y="1655914"/>
            <a:ext cx="113301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/>
              </a:rPr>
              <a:t>if settlement index &gt; 6 : The company is advised to establish its new office in the </a:t>
            </a:r>
            <a:r>
              <a:rPr lang="en-US" b="1" dirty="0" smtClean="0">
                <a:latin typeface="Helvetica Neue"/>
              </a:rPr>
              <a:t>corresponding neighborhoods</a:t>
            </a:r>
          </a:p>
          <a:p>
            <a:endParaRPr lang="en-US" b="1" dirty="0">
              <a:latin typeface="Helvetica Neue"/>
            </a:endParaRPr>
          </a:p>
          <a:p>
            <a:r>
              <a:rPr lang="en-US" b="1" dirty="0">
                <a:latin typeface="Helvetica Neue"/>
              </a:rPr>
              <a:t>if settlement index is between 4 and 6 : It can be a </a:t>
            </a:r>
            <a:r>
              <a:rPr lang="en-US" b="1" dirty="0" smtClean="0">
                <a:latin typeface="Helvetica Neue"/>
              </a:rPr>
              <a:t>solution</a:t>
            </a:r>
          </a:p>
          <a:p>
            <a:endParaRPr lang="en-US" b="1" dirty="0">
              <a:latin typeface="Helvetica Neue"/>
            </a:endParaRPr>
          </a:p>
          <a:p>
            <a:r>
              <a:rPr lang="en-US" b="1" dirty="0">
                <a:latin typeface="Helvetica Neue"/>
              </a:rPr>
              <a:t>if settlement index &lt; 4 : The company should absolutely avoid these </a:t>
            </a:r>
            <a:r>
              <a:rPr lang="en-US" b="1" dirty="0" smtClean="0">
                <a:latin typeface="Helvetica Neue"/>
              </a:rPr>
              <a:t>choices</a:t>
            </a:r>
          </a:p>
          <a:p>
            <a:endParaRPr lang="en-US" b="1" dirty="0">
              <a:latin typeface="Helvetica Neue"/>
            </a:endParaRPr>
          </a:p>
          <a:p>
            <a:r>
              <a:rPr lang="en-US" b="1" dirty="0">
                <a:latin typeface="Helvetica Neue"/>
              </a:rPr>
              <a:t>We found that : arrondissements : 1 to 7 should be avoided (&lt; 4</a:t>
            </a:r>
            <a:r>
              <a:rPr lang="en-US" b="1" dirty="0" smtClean="0">
                <a:latin typeface="Helvetica Neue"/>
              </a:rPr>
              <a:t>)</a:t>
            </a:r>
          </a:p>
          <a:p>
            <a:endParaRPr lang="en-US" b="1" dirty="0">
              <a:latin typeface="Helvetica Neue"/>
            </a:endParaRPr>
          </a:p>
          <a:p>
            <a:r>
              <a:rPr lang="en-US" b="1" dirty="0">
                <a:latin typeface="Helvetica Neue"/>
              </a:rPr>
              <a:t>arrondissements : 16, 8, 9, 14 can be a solution ( 4&lt; index &lt; 6</a:t>
            </a:r>
            <a:r>
              <a:rPr lang="en-US" b="1" dirty="0" smtClean="0">
                <a:latin typeface="Helvetica Neue"/>
              </a:rPr>
              <a:t>)</a:t>
            </a:r>
          </a:p>
          <a:p>
            <a:endParaRPr lang="en-US" b="1" dirty="0">
              <a:latin typeface="Helvetica Neue"/>
            </a:endParaRPr>
          </a:p>
          <a:p>
            <a:r>
              <a:rPr lang="en-US" b="1" dirty="0">
                <a:latin typeface="Helvetica Neue"/>
              </a:rPr>
              <a:t>arrondissements : 10, 11, 13, 19, 20, 12, 17, 15, 18 are a good solution (index &gt; 6)</a:t>
            </a:r>
            <a:endParaRPr lang="en-US" b="1" i="0" dirty="0"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840" y="5467697"/>
            <a:ext cx="11540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/>
              </a:rPr>
              <a:t>As a suggestion, the company should establish the new office at the 18th arrondissement as it has the highest settlement index</a:t>
            </a:r>
            <a:endParaRPr lang="en-US" b="1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76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372" y="346841"/>
            <a:ext cx="71995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Contents:</a:t>
            </a:r>
          </a:p>
          <a:p>
            <a:endParaRPr lang="en-US" dirty="0"/>
          </a:p>
          <a:p>
            <a:r>
              <a:rPr lang="en-US" sz="3600" b="1" dirty="0" smtClean="0"/>
              <a:t>1- Introduction to the problem</a:t>
            </a:r>
          </a:p>
          <a:p>
            <a:r>
              <a:rPr lang="en-US" sz="3600" b="1" dirty="0" smtClean="0"/>
              <a:t>2- Data scraping</a:t>
            </a:r>
          </a:p>
          <a:p>
            <a:r>
              <a:rPr lang="en-US" sz="3600" b="1" dirty="0" smtClean="0"/>
              <a:t>3- Used methodology</a:t>
            </a:r>
          </a:p>
          <a:p>
            <a:r>
              <a:rPr lang="en-US" sz="3600" b="1" dirty="0" smtClean="0"/>
              <a:t>4- Results</a:t>
            </a:r>
          </a:p>
          <a:p>
            <a:r>
              <a:rPr lang="en-US" sz="3600" b="1" dirty="0" smtClean="0"/>
              <a:t>5- Conclusions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2613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841" y="241738"/>
            <a:ext cx="74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Introduction to the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51586" y="2501462"/>
            <a:ext cx="4099033" cy="1261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an IT company, I need to establish a new office at the heart of Paris 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59917" y="987973"/>
            <a:ext cx="234380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requirements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4041" y="987973"/>
            <a:ext cx="2343807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employees requirements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7"/>
            <a:endCxn id="5" idx="1"/>
          </p:cNvCxnSpPr>
          <p:nvPr/>
        </p:nvCxnSpPr>
        <p:spPr>
          <a:xfrm flipV="1">
            <a:off x="7650330" y="1355835"/>
            <a:ext cx="1409587" cy="1330331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6" idx="3"/>
          </p:cNvCxnSpPr>
          <p:nvPr/>
        </p:nvCxnSpPr>
        <p:spPr>
          <a:xfrm flipH="1" flipV="1">
            <a:off x="3147848" y="1355835"/>
            <a:ext cx="1604027" cy="1330331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818179" y="2606565"/>
            <a:ext cx="2827283" cy="1849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need to make a logical investment, The price of a m² is expensive, so which neighborhood in </a:t>
            </a:r>
            <a:r>
              <a:rPr lang="en-US" dirty="0"/>
              <a:t>P</a:t>
            </a:r>
            <a:r>
              <a:rPr lang="en-US" dirty="0" smtClean="0"/>
              <a:t>aris should I choose ?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2" idx="0"/>
          </p:cNvCxnSpPr>
          <p:nvPr/>
        </p:nvCxnSpPr>
        <p:spPr>
          <a:xfrm>
            <a:off x="10231821" y="1723697"/>
            <a:ext cx="0" cy="882868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62303" y="2506020"/>
            <a:ext cx="2827283" cy="9249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Accessibility to metro stations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78068" y="3642756"/>
            <a:ext cx="2827283" cy="9249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Accessibility to various restaurants &amp; spots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62301" y="4758470"/>
            <a:ext cx="2827283" cy="9249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Accessibility to public parks and sport centers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818178" y="4758469"/>
            <a:ext cx="2827283" cy="9249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employees should be satisfied by the new office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16" idx="0"/>
          </p:cNvCxnSpPr>
          <p:nvPr/>
        </p:nvCxnSpPr>
        <p:spPr>
          <a:xfrm>
            <a:off x="1975945" y="1723697"/>
            <a:ext cx="0" cy="782323"/>
          </a:xfrm>
          <a:prstGeom prst="straightConnector1">
            <a:avLst/>
          </a:prstGeom>
          <a:ln w="381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8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841" y="241738"/>
            <a:ext cx="74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 Data scraping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9613" y="1030014"/>
            <a:ext cx="2438400" cy="62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Opendata.paris.fr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88013" y="1030014"/>
            <a:ext cx="2438400" cy="62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foursquare API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888013" y="2132130"/>
            <a:ext cx="2438400" cy="851338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Coordinates of Paris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39613" y="2132130"/>
            <a:ext cx="2438400" cy="8513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Stations data &amp; locations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39613" y="3135868"/>
            <a:ext cx="2438400" cy="8513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Restaurants locations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39613" y="4139606"/>
            <a:ext cx="2438400" cy="8513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parks, sport centers locations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63813" y="1030014"/>
            <a:ext cx="2438400" cy="62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real estate agency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33747" y="2132130"/>
            <a:ext cx="2698532" cy="1304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price of a m² in each arrondissement in Paris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7255" y="5412828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We’re going to collect data from these different sources, and then we will create a new data frame where we will combine the most important “columns” extracted from each source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8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841" y="241738"/>
            <a:ext cx="74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 Used methodology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565" y="1876097"/>
            <a:ext cx="2039007" cy="2816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multiple sources as described in the previous chapter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19350" y="1665890"/>
            <a:ext cx="441435" cy="4204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5354" y="373118"/>
            <a:ext cx="2039007" cy="2816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define the settlement index (a value between 1 and 10), we will select the neighborhood that has a value closer to 10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14141" y="152401"/>
            <a:ext cx="441435" cy="4204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9642" y="861849"/>
            <a:ext cx="2249213" cy="7987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M² price affordability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99642" y="1781504"/>
            <a:ext cx="2249213" cy="798786"/>
          </a:xfrm>
          <a:prstGeom prst="ellipse">
            <a:avLst/>
          </a:prstGeom>
          <a:solidFill>
            <a:srgbClr val="F66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Accessibility to public transport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99641" y="2748455"/>
            <a:ext cx="2249213" cy="798786"/>
          </a:xfrm>
          <a:prstGeom prst="ellipse">
            <a:avLst/>
          </a:prstGeom>
          <a:solidFill>
            <a:srgbClr val="F66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Accessibility to various restaurants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99641" y="3720660"/>
            <a:ext cx="2249213" cy="7987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Accessibility to public parks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99641" y="4722925"/>
            <a:ext cx="2249213" cy="7987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Accessibility to sport centers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5073" y="413426"/>
            <a:ext cx="11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0233" y="1076576"/>
            <a:ext cx="53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64467" y="2006214"/>
            <a:ext cx="53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4467" y="2963182"/>
            <a:ext cx="53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4466" y="3935387"/>
            <a:ext cx="53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4466" y="4981904"/>
            <a:ext cx="53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5073" y="5659089"/>
            <a:ext cx="133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 = 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5353" y="3924880"/>
            <a:ext cx="2039007" cy="233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 clustering analysis to find similar neighborhoods without calculating the settlement index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869218" y="2758229"/>
            <a:ext cx="2039007" cy="1234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 of the results on a map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668005" y="2537512"/>
            <a:ext cx="441435" cy="42041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7598" y="3337769"/>
            <a:ext cx="17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Comparison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" y="1455519"/>
            <a:ext cx="5418547" cy="4367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764" y="1455519"/>
            <a:ext cx="5625498" cy="43672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6841" y="241738"/>
            <a:ext cx="74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 Used methodology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6521" y="6043448"/>
            <a:ext cx="52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before and after applying the weights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18593" y="956441"/>
            <a:ext cx="609600" cy="399393"/>
          </a:xfrm>
          <a:prstGeom prst="ellipse">
            <a:avLst/>
          </a:prstGeom>
          <a:solidFill>
            <a:srgbClr val="F66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 2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2611821" y="956441"/>
            <a:ext cx="609600" cy="3993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X 1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00249" y="956441"/>
            <a:ext cx="609600" cy="3993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X 1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88677" y="956441"/>
            <a:ext cx="609600" cy="399393"/>
          </a:xfrm>
          <a:prstGeom prst="ellipse">
            <a:avLst/>
          </a:prstGeom>
          <a:solidFill>
            <a:srgbClr val="F66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 2</a:t>
            </a:r>
            <a:endParaRPr lang="en-US" sz="1100" dirty="0"/>
          </a:p>
        </p:txBody>
      </p:sp>
      <p:sp>
        <p:nvSpPr>
          <p:cNvPr id="10" name="Oval 9"/>
          <p:cNvSpPr/>
          <p:nvPr/>
        </p:nvSpPr>
        <p:spPr>
          <a:xfrm>
            <a:off x="4981905" y="956441"/>
            <a:ext cx="609600" cy="3993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 4</a:t>
            </a:r>
            <a:endParaRPr lang="en-US" sz="1100" dirty="0"/>
          </a:p>
        </p:txBody>
      </p:sp>
      <p:sp>
        <p:nvSpPr>
          <p:cNvPr id="11" name="Right Arrow 10"/>
          <p:cNvSpPr/>
          <p:nvPr/>
        </p:nvSpPr>
        <p:spPr>
          <a:xfrm>
            <a:off x="5765388" y="3226676"/>
            <a:ext cx="559376" cy="111409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2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" y="860205"/>
            <a:ext cx="9827994" cy="520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841" y="241738"/>
            <a:ext cx="74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 Results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16132" y="2827282"/>
            <a:ext cx="9879724" cy="1051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16132" y="3788978"/>
            <a:ext cx="9879724" cy="1051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10195856" y="1103586"/>
            <a:ext cx="409904" cy="1723696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10205544" y="2871951"/>
            <a:ext cx="409904" cy="872358"/>
          </a:xfrm>
          <a:prstGeom prst="rightBrace">
            <a:avLst/>
          </a:prstGeom>
          <a:ln w="28575">
            <a:solidFill>
              <a:schemeClr val="accent4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10226565" y="3799487"/>
            <a:ext cx="409904" cy="2261367"/>
          </a:xfrm>
          <a:prstGeom prst="rightBrace">
            <a:avLst/>
          </a:prstGeom>
          <a:ln w="28575">
            <a:solidFill>
              <a:schemeClr val="accent3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42394" y="1780768"/>
            <a:ext cx="127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Index &lt; 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05760" y="3123464"/>
            <a:ext cx="16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4 &lt; Index &lt; 6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42394" y="4745504"/>
            <a:ext cx="127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Index &gt;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6566" y="6190593"/>
            <a:ext cx="633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Arrondissements sorted by the settlement index</a:t>
            </a:r>
            <a:endParaRPr lang="en-US" dirty="0"/>
          </a:p>
        </p:txBody>
      </p:sp>
      <p:sp>
        <p:nvSpPr>
          <p:cNvPr id="15" name="Bent-Up Arrow 14"/>
          <p:cNvSpPr/>
          <p:nvPr/>
        </p:nvSpPr>
        <p:spPr>
          <a:xfrm flipH="1">
            <a:off x="1471448" y="6060854"/>
            <a:ext cx="1156138" cy="376732"/>
          </a:xfrm>
          <a:prstGeom prst="ben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76359" y="361135"/>
            <a:ext cx="398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Arrondissement =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7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6" y="611070"/>
            <a:ext cx="10040500" cy="54255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841" y="241738"/>
            <a:ext cx="74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4124" y="6216769"/>
            <a:ext cx="5917324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after performing clustering analysis for n =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7061" y="611071"/>
            <a:ext cx="977462" cy="20585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43738" y="611073"/>
            <a:ext cx="1711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Label = 0 corresponds very well to settlement index &lt; 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43738" y="2129818"/>
            <a:ext cx="17116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For label = 1 and 2, settlement index &gt; 4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It is mainly = 5,6 and 7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An acceptable choice for a location starts from an index &gt; 4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07061" y="2669629"/>
            <a:ext cx="977462" cy="33669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2" y="626682"/>
            <a:ext cx="10815145" cy="57951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841" y="241738"/>
            <a:ext cx="74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277" y="5163315"/>
            <a:ext cx="879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red circles correspond to the neighborhoods that we should avoid: It is a logic result because they are the heart of Paris and they are very expensive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277" y="5833294"/>
            <a:ext cx="879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The surrounding circle (sky blue + purple) correspond to the affordable ones: they respond to the company and the employees’ requirements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210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</TotalTime>
  <Words>598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Helvetica Neue</vt:lpstr>
      <vt:lpstr>Wingdings 3</vt:lpstr>
      <vt:lpstr>Slice</vt:lpstr>
      <vt:lpstr>Recommending a location for a new it company office in paris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location for a new it company office in paris</dc:title>
  <dc:creator>Mrabah Yassine</dc:creator>
  <cp:lastModifiedBy>Mrabah Yassine</cp:lastModifiedBy>
  <cp:revision>11</cp:revision>
  <dcterms:created xsi:type="dcterms:W3CDTF">2018-11-04T00:50:31Z</dcterms:created>
  <dcterms:modified xsi:type="dcterms:W3CDTF">2018-11-04T02:19:44Z</dcterms:modified>
</cp:coreProperties>
</file>