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32"/>
  </p:notesMasterIdLst>
  <p:handoutMasterIdLst>
    <p:handoutMasterId r:id="rId33"/>
  </p:handoutMasterIdLst>
  <p:sldIdLst>
    <p:sldId id="301" r:id="rId3"/>
    <p:sldId id="307" r:id="rId4"/>
    <p:sldId id="308" r:id="rId5"/>
    <p:sldId id="309" r:id="rId6"/>
    <p:sldId id="310" r:id="rId7"/>
    <p:sldId id="311" r:id="rId8"/>
    <p:sldId id="312" r:id="rId9"/>
    <p:sldId id="313" r:id="rId10"/>
    <p:sldId id="314" r:id="rId11"/>
    <p:sldId id="315" r:id="rId12"/>
    <p:sldId id="334" r:id="rId13"/>
    <p:sldId id="317" r:id="rId14"/>
    <p:sldId id="318" r:id="rId15"/>
    <p:sldId id="319" r:id="rId16"/>
    <p:sldId id="320" r:id="rId17"/>
    <p:sldId id="335"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05" r:id="rId3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71" autoAdjust="0"/>
    <p:restoredTop sz="93976" autoAdjust="0"/>
  </p:normalViewPr>
  <p:slideViewPr>
    <p:cSldViewPr snapToGrid="0" snapToObjects="1">
      <p:cViewPr varScale="1">
        <p:scale>
          <a:sx n="104" d="100"/>
          <a:sy n="104" d="100"/>
        </p:scale>
        <p:origin x="1842" y="114"/>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4/10/2018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4" name="TextBox 13"/>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2016, 2013, 2010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243155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4/10/2018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 Placeholder 5"/>
          <p:cNvSpPr>
            <a:spLocks noGrp="1"/>
          </p:cNvSpPr>
          <p:nvPr>
            <p:ph type="body" idx="16" hasCustomPrompt="1"/>
          </p:nvPr>
        </p:nvSpPr>
        <p:spPr>
          <a:xfrm>
            <a:off x="2670048" y="6449931"/>
            <a:ext cx="6089854" cy="231285"/>
          </a:xfrm>
        </p:spPr>
        <p:txBody>
          <a:bodyPr anchor="ctr"/>
          <a:lstStyle>
            <a:lvl1pPr marL="101600" indent="0">
              <a:buNone/>
              <a:defRPr/>
            </a:lvl1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2016, 2013, 20110 </a:t>
            </a:r>
            <a:r>
              <a:rPr lang="en-US" altLang="en-US" sz="1200" dirty="0">
                <a:solidFill>
                  <a:schemeClr val="tx1"/>
                </a:solidFill>
                <a:latin typeface="Verdana"/>
                <a:ea typeface="Verdana" panose="020B0604030504040204" pitchFamily="34" charset="0"/>
                <a:cs typeface="Verdana" panose="020B0604030504040204" pitchFamily="34" charset="0"/>
              </a:rPr>
              <a:t>Pearson 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305022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baseline="0">
                <a:solidFill>
                  <a:schemeClr val="accent1"/>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chemeClr val="accent1"/>
              </a:buClr>
              <a:buSzPct val="100000"/>
              <a:defRPr/>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9" name="Date Placeholder 3"/>
          <p:cNvSpPr>
            <a:spLocks noGrp="1"/>
          </p:cNvSpPr>
          <p:nvPr>
            <p:ph type="dt" sz="half" idx="10"/>
          </p:nvPr>
        </p:nvSpPr>
        <p:spPr>
          <a:xfrm>
            <a:off x="6335713" y="113072"/>
            <a:ext cx="2133600" cy="182880"/>
          </a:xfrm>
        </p:spPr>
        <p:txBody>
          <a:bodyPr/>
          <a:lstStyle/>
          <a:p>
            <a:fld id="{891838CE-430E-45DE-B6AA-42DD655BB05E}" type="datetime1">
              <a:rPr lang="en-US" smtClean="0"/>
              <a:t>4/10/2018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858964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524156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4/10/2018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TextBox 13"/>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2016, 2013, 2010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40544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8832AD23-A511-424E-9DD2-B8CE2D237B20}" type="datetime1">
              <a:rPr lang="en-US" smtClean="0"/>
              <a:t>4/10/2018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42578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4/10/2018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53605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57200" y="37338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20133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1440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64168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57200" y="368316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5"/>
          </p:nvPr>
        </p:nvSpPr>
        <p:spPr>
          <a:xfrm>
            <a:off x="457200" y="472464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57040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47783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6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49279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7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93750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8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87686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9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35231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1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46053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1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76204" y="4473387"/>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92613" y="5159852"/>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56944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1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76204" y="4473387"/>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92613" y="5159852"/>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65531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1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57490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1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13"/>
          <p:cNvSpPr>
            <a:spLocks noGrp="1"/>
          </p:cNvSpPr>
          <p:nvPr>
            <p:ph sz="quarter" idx="27"/>
          </p:nvPr>
        </p:nvSpPr>
        <p:spPr>
          <a:xfrm>
            <a:off x="4326230" y="5065802"/>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80660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1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13"/>
          <p:cNvSpPr>
            <a:spLocks noGrp="1"/>
          </p:cNvSpPr>
          <p:nvPr>
            <p:ph sz="quarter" idx="27"/>
          </p:nvPr>
        </p:nvSpPr>
        <p:spPr>
          <a:xfrm>
            <a:off x="4326230" y="5065802"/>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Content Placeholder 13"/>
          <p:cNvSpPr>
            <a:spLocks noGrp="1"/>
          </p:cNvSpPr>
          <p:nvPr>
            <p:ph sz="quarter" idx="28"/>
          </p:nvPr>
        </p:nvSpPr>
        <p:spPr>
          <a:xfrm>
            <a:off x="4326230" y="5504746"/>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79209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2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5" name="Content Placeholder 2"/>
          <p:cNvSpPr>
            <a:spLocks noGrp="1"/>
          </p:cNvSpPr>
          <p:nvPr>
            <p:ph idx="19"/>
          </p:nvPr>
        </p:nvSpPr>
        <p:spPr>
          <a:xfrm>
            <a:off x="4790255"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790256"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790255"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2"/>
          <p:cNvSpPr>
            <a:spLocks noGrp="1"/>
          </p:cNvSpPr>
          <p:nvPr>
            <p:ph idx="26"/>
          </p:nvPr>
        </p:nvSpPr>
        <p:spPr>
          <a:xfrm>
            <a:off x="4790255"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2"/>
          <p:cNvSpPr>
            <a:spLocks noGrp="1"/>
          </p:cNvSpPr>
          <p:nvPr>
            <p:ph idx="27"/>
          </p:nvPr>
        </p:nvSpPr>
        <p:spPr>
          <a:xfrm>
            <a:off x="4790256"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Content Placeholder 2"/>
          <p:cNvSpPr>
            <a:spLocks noGrp="1"/>
          </p:cNvSpPr>
          <p:nvPr>
            <p:ph idx="28"/>
          </p:nvPr>
        </p:nvSpPr>
        <p:spPr>
          <a:xfrm>
            <a:off x="4790255"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Content Placeholder 2"/>
          <p:cNvSpPr>
            <a:spLocks noGrp="1"/>
          </p:cNvSpPr>
          <p:nvPr>
            <p:ph idx="29"/>
          </p:nvPr>
        </p:nvSpPr>
        <p:spPr>
          <a:xfrm>
            <a:off x="4790255"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Content Placeholder 2"/>
          <p:cNvSpPr>
            <a:spLocks noGrp="1"/>
          </p:cNvSpPr>
          <p:nvPr>
            <p:ph idx="30"/>
          </p:nvPr>
        </p:nvSpPr>
        <p:spPr>
          <a:xfrm>
            <a:off x="4790256"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Content Placeholder 2"/>
          <p:cNvSpPr>
            <a:spLocks noGrp="1"/>
          </p:cNvSpPr>
          <p:nvPr>
            <p:ph idx="31"/>
          </p:nvPr>
        </p:nvSpPr>
        <p:spPr>
          <a:xfrm>
            <a:off x="4790255"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Content Placeholder 2"/>
          <p:cNvSpPr>
            <a:spLocks noGrp="1"/>
          </p:cNvSpPr>
          <p:nvPr>
            <p:ph idx="32"/>
          </p:nvPr>
        </p:nvSpPr>
        <p:spPr>
          <a:xfrm>
            <a:off x="4790255"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Content Placeholder 2"/>
          <p:cNvSpPr>
            <a:spLocks noGrp="1"/>
          </p:cNvSpPr>
          <p:nvPr>
            <p:ph idx="33"/>
          </p:nvPr>
        </p:nvSpPr>
        <p:spPr>
          <a:xfrm>
            <a:off x="457200"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Content Placeholder 2"/>
          <p:cNvSpPr>
            <a:spLocks noGrp="1"/>
          </p:cNvSpPr>
          <p:nvPr>
            <p:ph idx="34"/>
          </p:nvPr>
        </p:nvSpPr>
        <p:spPr>
          <a:xfrm>
            <a:off x="457201"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3" name="Content Placeholder 2"/>
          <p:cNvSpPr>
            <a:spLocks noGrp="1"/>
          </p:cNvSpPr>
          <p:nvPr>
            <p:ph idx="35"/>
          </p:nvPr>
        </p:nvSpPr>
        <p:spPr>
          <a:xfrm>
            <a:off x="457200"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4" name="Content Placeholder 2"/>
          <p:cNvSpPr>
            <a:spLocks noGrp="1"/>
          </p:cNvSpPr>
          <p:nvPr>
            <p:ph idx="36"/>
          </p:nvPr>
        </p:nvSpPr>
        <p:spPr>
          <a:xfrm>
            <a:off x="457200"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5" name="Content Placeholder 2"/>
          <p:cNvSpPr>
            <a:spLocks noGrp="1"/>
          </p:cNvSpPr>
          <p:nvPr>
            <p:ph idx="37"/>
          </p:nvPr>
        </p:nvSpPr>
        <p:spPr>
          <a:xfrm>
            <a:off x="457201"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6" name="Content Placeholder 2"/>
          <p:cNvSpPr>
            <a:spLocks noGrp="1"/>
          </p:cNvSpPr>
          <p:nvPr>
            <p:ph idx="38"/>
          </p:nvPr>
        </p:nvSpPr>
        <p:spPr>
          <a:xfrm>
            <a:off x="457200"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2"/>
          <p:cNvSpPr>
            <a:spLocks noGrp="1"/>
          </p:cNvSpPr>
          <p:nvPr>
            <p:ph idx="39"/>
          </p:nvPr>
        </p:nvSpPr>
        <p:spPr>
          <a:xfrm>
            <a:off x="457200"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2"/>
          <p:cNvSpPr>
            <a:spLocks noGrp="1"/>
          </p:cNvSpPr>
          <p:nvPr>
            <p:ph idx="40"/>
          </p:nvPr>
        </p:nvSpPr>
        <p:spPr>
          <a:xfrm>
            <a:off x="457201"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Content Placeholder 2"/>
          <p:cNvSpPr>
            <a:spLocks noGrp="1"/>
          </p:cNvSpPr>
          <p:nvPr>
            <p:ph idx="41"/>
          </p:nvPr>
        </p:nvSpPr>
        <p:spPr>
          <a:xfrm>
            <a:off x="457200"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Content Placeholder 2"/>
          <p:cNvSpPr>
            <a:spLocks noGrp="1"/>
          </p:cNvSpPr>
          <p:nvPr>
            <p:ph idx="42"/>
          </p:nvPr>
        </p:nvSpPr>
        <p:spPr>
          <a:xfrm>
            <a:off x="457200"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25016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4/10/2018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0" name="TextBox 9"/>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2016, 2013, 2010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011159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dirty="0"/>
          </a:p>
        </p:txBody>
      </p:sp>
      <p:sp>
        <p:nvSpPr>
          <p:cNvPr id="3" name="Date Placeholder 2"/>
          <p:cNvSpPr>
            <a:spLocks noGrp="1"/>
          </p:cNvSpPr>
          <p:nvPr>
            <p:ph type="dt" idx="1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8444815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dirty="0"/>
          </a:p>
        </p:txBody>
      </p:sp>
      <p:sp>
        <p:nvSpPr>
          <p:cNvPr id="3" name="Date Placeholder 2"/>
          <p:cNvSpPr>
            <a:spLocks noGrp="1"/>
          </p:cNvSpPr>
          <p:nvPr>
            <p:ph type="dt" idx="1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277095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7">
            <a:alphaModFix/>
          </a:blip>
          <a:srcRect/>
          <a:stretch/>
        </p:blipFill>
        <p:spPr>
          <a:xfrm>
            <a:off x="443972" y="6429709"/>
            <a:ext cx="917999" cy="279914"/>
          </a:xfrm>
          <a:prstGeom prst="rect">
            <a:avLst/>
          </a:prstGeom>
          <a:noFill/>
          <a:ln>
            <a:noFill/>
          </a:ln>
        </p:spPr>
      </p:pic>
      <p:sp>
        <p:nvSpPr>
          <p:cNvPr id="16" name="Text Placeholder 5"/>
          <p:cNvSpPr txBox="1">
            <a:spLocks/>
          </p:cNvSpPr>
          <p:nvPr userDrawn="1"/>
        </p:nvSpPr>
        <p:spPr>
          <a:xfrm>
            <a:off x="2670048" y="6449931"/>
            <a:ext cx="6089854" cy="231285"/>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2016, 2013, 2010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4" r:id="rId3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6169"/>
            <a:ext cx="8302702" cy="1098000"/>
          </a:xfrm>
        </p:spPr>
        <p:txBody>
          <a:bodyPr anchor="b"/>
          <a:lstStyle/>
          <a:p>
            <a:r>
              <a:rPr lang="en-US" sz="3200" dirty="0"/>
              <a:t>Introduction to Computing </a:t>
            </a:r>
            <a:r>
              <a:rPr lang="en-US" sz="3200" dirty="0" smtClean="0"/>
              <a:t>and Programming </a:t>
            </a:r>
            <a:r>
              <a:rPr lang="en-US" sz="3200" dirty="0"/>
              <a:t>in </a:t>
            </a:r>
            <a:r>
              <a:rPr lang="en-US" sz="3200" dirty="0" smtClean="0"/>
              <a:t>Python™: </a:t>
            </a:r>
            <a:r>
              <a:rPr lang="en-US" sz="3200" dirty="0"/>
              <a:t>A </a:t>
            </a:r>
            <a:r>
              <a:rPr lang="en-US" sz="3200" dirty="0" smtClean="0"/>
              <a:t>Multimedia Approach</a:t>
            </a:r>
            <a:endParaRPr lang="en-US" sz="3200" dirty="0"/>
          </a:p>
        </p:txBody>
      </p:sp>
      <p:sp>
        <p:nvSpPr>
          <p:cNvPr id="3" name="Text Placeholder 2"/>
          <p:cNvSpPr>
            <a:spLocks noGrp="1"/>
          </p:cNvSpPr>
          <p:nvPr>
            <p:ph type="body" idx="1"/>
          </p:nvPr>
        </p:nvSpPr>
        <p:spPr>
          <a:xfrm>
            <a:off x="457200" y="1380077"/>
            <a:ext cx="8302702" cy="374286"/>
          </a:xfrm>
        </p:spPr>
        <p:txBody>
          <a:bodyPr/>
          <a:lstStyle/>
          <a:p>
            <a:r>
              <a:rPr lang="en-US" dirty="0" smtClean="0">
                <a:solidFill>
                  <a:schemeClr val="tx2"/>
                </a:solidFill>
                <a:latin typeface="+mn-lt"/>
              </a:rPr>
              <a:t>Fourth Edition</a:t>
            </a:r>
            <a:endParaRPr lang="en-US" dirty="0">
              <a:solidFill>
                <a:schemeClr val="tx2"/>
              </a:solidFill>
              <a:latin typeface="+mn-lt"/>
            </a:endParaRPr>
          </a:p>
        </p:txBody>
      </p:sp>
      <p:sp>
        <p:nvSpPr>
          <p:cNvPr id="4" name="Text Placeholder 3"/>
          <p:cNvSpPr>
            <a:spLocks noGrp="1"/>
          </p:cNvSpPr>
          <p:nvPr>
            <p:ph type="body" idx="2"/>
          </p:nvPr>
        </p:nvSpPr>
        <p:spPr>
          <a:xfrm>
            <a:off x="4876800" y="2285999"/>
            <a:ext cx="3657600" cy="739083"/>
          </a:xfrm>
        </p:spPr>
        <p:txBody>
          <a:bodyPr/>
          <a:lstStyle/>
          <a:p>
            <a:pPr lvl="0" algn="ctr"/>
            <a:r>
              <a:rPr lang="en-US" b="1" dirty="0" smtClean="0">
                <a:latin typeface="+mn-lt"/>
              </a:rPr>
              <a:t>Chapter 8</a:t>
            </a:r>
            <a:endParaRPr lang="en-US" b="1" dirty="0">
              <a:latin typeface="+mn-lt"/>
            </a:endParaRPr>
          </a:p>
        </p:txBody>
      </p:sp>
      <p:sp>
        <p:nvSpPr>
          <p:cNvPr id="5" name="Text Placeholder 4"/>
          <p:cNvSpPr>
            <a:spLocks noGrp="1"/>
          </p:cNvSpPr>
          <p:nvPr>
            <p:ph type="body" idx="3"/>
          </p:nvPr>
        </p:nvSpPr>
        <p:spPr>
          <a:xfrm>
            <a:off x="4876800" y="3143958"/>
            <a:ext cx="3657600" cy="779114"/>
          </a:xfrm>
        </p:spPr>
        <p:txBody>
          <a:bodyPr/>
          <a:lstStyle/>
          <a:p>
            <a:pPr algn="ctr"/>
            <a:r>
              <a:rPr lang="en-US" altLang="en-US" dirty="0">
                <a:latin typeface="+mn-lt"/>
              </a:rPr>
              <a:t>Modifying Samples in a Range</a:t>
            </a:r>
          </a:p>
        </p:txBody>
      </p:sp>
      <p:pic>
        <p:nvPicPr>
          <p:cNvPr id="7" name="Picture 6" descr="Front Cover: Introduction to Computing and Programming in Python™: A Multimedia Approach Fourth Edition by Guzdial and Erics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524" y="1927940"/>
            <a:ext cx="3510521" cy="4395490"/>
          </a:xfrm>
          <a:prstGeom prst="rect">
            <a:avLst/>
          </a:prstGeom>
          <a:ln w="9525">
            <a:solidFill>
              <a:schemeClr val="tx1"/>
            </a:solidFill>
          </a:ln>
        </p:spPr>
      </p:pic>
      <p:sp>
        <p:nvSpPr>
          <p:cNvPr id="6" name="Text Placeholder 5"/>
          <p:cNvSpPr>
            <a:spLocks noGrp="1"/>
          </p:cNvSpPr>
          <p:nvPr>
            <p:ph type="body" idx="13"/>
          </p:nvPr>
        </p:nvSpPr>
        <p:spPr>
          <a:xfrm>
            <a:off x="2670048" y="6449931"/>
            <a:ext cx="6089854" cy="231285"/>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2016, 2013, 2010 </a:t>
            </a:r>
            <a:r>
              <a:rPr lang="en-US" altLang="en-US" sz="1200" dirty="0">
                <a:solidFill>
                  <a:schemeClr val="tx1"/>
                </a:solidFill>
                <a:latin typeface="Verdana"/>
                <a:ea typeface="Verdana" panose="020B0604030504040204" pitchFamily="34" charset="0"/>
                <a:cs typeface="Verdana" panose="020B0604030504040204" pitchFamily="34" charset="0"/>
              </a:rPr>
              <a:t>Pearson 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eaLnBrk="0" fontAlgn="base" hangingPunct="0">
              <a:spcBef>
                <a:spcPct val="0"/>
              </a:spcBef>
              <a:spcAft>
                <a:spcPct val="0"/>
              </a:spcAft>
              <a:buClrTx/>
            </a:pPr>
            <a:r>
              <a:rPr lang="en-US" altLang="en-US" kern="1200" dirty="0" smtClean="0">
                <a:latin typeface="Times New Roman" panose="02020603050405020304" pitchFamily="18" charset="0"/>
                <a:ea typeface="ＭＳ Ｐゴシック" charset="-128"/>
              </a:rPr>
              <a:t>Clicker: What Additional Functions Must be in the File for that Program to Work?</a:t>
            </a:r>
            <a:endParaRPr lang="en-US" altLang="en-US"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a:xfrm>
            <a:off x="457200" y="1600200"/>
            <a:ext cx="8229600" cy="2239044"/>
          </a:xfrm>
        </p:spPr>
        <p:txBody>
          <a:bodyPr wrap="square" lIns="91425" tIns="91425" rIns="91425" bIns="91425">
            <a:spAutoFit/>
          </a:bodyPr>
          <a:lstStyle/>
          <a:p>
            <a:pPr marL="432054" lvl="0" indent="-432054" eaLnBrk="0" fontAlgn="base" hangingPunct="0">
              <a:spcAft>
                <a:spcPct val="0"/>
              </a:spcAft>
              <a:buSzPts val="2400"/>
              <a:buFont typeface="Calibri" panose="020F0502020204030204" pitchFamily="34" charset="0"/>
              <a:buAutoNum type="arabicPeriod"/>
              <a:tabLst/>
            </a:pPr>
            <a:r>
              <a:rPr lang="en-US" altLang="en-US" sz="2400" kern="1200" dirty="0">
                <a:solidFill>
                  <a:srgbClr val="000000"/>
                </a:solidFill>
                <a:latin typeface="Arial (Body)"/>
                <a:ea typeface="ＭＳ Ｐゴシック" charset="-128"/>
              </a:rPr>
              <a:t>normalize()</a:t>
            </a:r>
          </a:p>
          <a:p>
            <a:pPr marL="432054" lvl="0" indent="-432054" eaLnBrk="0" fontAlgn="base" hangingPunct="0">
              <a:spcAft>
                <a:spcPct val="0"/>
              </a:spcAft>
              <a:buSzPts val="2400"/>
              <a:buFont typeface="Calibri" panose="020F0502020204030204" pitchFamily="34" charset="0"/>
              <a:buAutoNum type="arabicPeriod"/>
              <a:tabLst/>
            </a:pPr>
            <a:r>
              <a:rPr lang="en-US" altLang="en-US" sz="2400" kern="1200" dirty="0">
                <a:solidFill>
                  <a:srgbClr val="000000"/>
                </a:solidFill>
                <a:latin typeface="Arial (Body)"/>
                <a:ea typeface="ＭＳ Ｐゴシック" charset="-128"/>
              </a:rPr>
              <a:t>play()</a:t>
            </a:r>
          </a:p>
          <a:p>
            <a:pPr marL="432054" lvl="0" indent="-432054" eaLnBrk="0" fontAlgn="base" hangingPunct="0">
              <a:spcAft>
                <a:spcPct val="0"/>
              </a:spcAft>
              <a:buSzPts val="2400"/>
              <a:buFont typeface="Calibri" panose="020F0502020204030204" pitchFamily="34" charset="0"/>
              <a:buAutoNum type="arabicPeriod"/>
              <a:tabLst/>
            </a:pPr>
            <a:r>
              <a:rPr lang="en-US" altLang="en-US" sz="2400" kern="1200" dirty="0">
                <a:solidFill>
                  <a:srgbClr val="000000"/>
                </a:solidFill>
                <a:latin typeface="Arial (Body)"/>
                <a:ea typeface="ＭＳ Ｐゴシック" charset="-128"/>
              </a:rPr>
              <a:t>getMediaPath()</a:t>
            </a:r>
          </a:p>
          <a:p>
            <a:pPr marL="432054" lvl="0" indent="-432054" eaLnBrk="0" fontAlgn="base" hangingPunct="0">
              <a:spcAft>
                <a:spcPct val="0"/>
              </a:spcAft>
              <a:buSzPts val="2400"/>
              <a:buFont typeface="Calibri" panose="020F0502020204030204" pitchFamily="34" charset="0"/>
              <a:buAutoNum type="arabicPeriod"/>
              <a:tabLst/>
            </a:pPr>
            <a:r>
              <a:rPr lang="en-US" altLang="en-US" sz="2400" kern="1200" dirty="0">
                <a:solidFill>
                  <a:srgbClr val="000000"/>
                </a:solidFill>
                <a:latin typeface="Arial (Body)"/>
                <a:ea typeface="ＭＳ Ｐゴシック" charset="-128"/>
              </a:rPr>
              <a:t>maximize()</a:t>
            </a:r>
          </a:p>
        </p:txBody>
      </p:sp>
    </p:spTree>
    <p:extLst>
      <p:ext uri="{BB962C8B-B14F-4D97-AF65-F5344CB8AC3E}">
        <p14:creationId xmlns:p14="http://schemas.microsoft.com/office/powerpoint/2010/main" val="29659085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kern="1200" dirty="0">
                <a:latin typeface="Times New Roman" panose="02020603050405020304" pitchFamily="18" charset="0"/>
                <a:ea typeface="ＭＳ Ｐゴシック" charset="-128"/>
              </a:rPr>
              <a:t>How </a:t>
            </a:r>
            <a:r>
              <a:rPr lang="en-US" altLang="en-US" kern="1200" dirty="0" smtClean="0">
                <a:latin typeface="Times New Roman" panose="02020603050405020304" pitchFamily="18" charset="0"/>
                <a:ea typeface="ＭＳ Ｐゴシック" charset="-128"/>
              </a:rPr>
              <a:t>it </a:t>
            </a:r>
            <a:r>
              <a:rPr lang="en-US" altLang="en-US" kern="1200" dirty="0">
                <a:latin typeface="Times New Roman" panose="02020603050405020304" pitchFamily="18" charset="0"/>
                <a:ea typeface="ＭＳ Ｐゴシック" charset="-128"/>
              </a:rPr>
              <a:t>Works</a:t>
            </a:r>
            <a:endParaRPr lang="en-US" dirty="0"/>
          </a:p>
        </p:txBody>
      </p:sp>
      <p:sp>
        <p:nvSpPr>
          <p:cNvPr id="3" name="Text Placeholder 2"/>
          <p:cNvSpPr>
            <a:spLocks noGrp="1"/>
          </p:cNvSpPr>
          <p:nvPr>
            <p:ph type="body" idx="1"/>
          </p:nvPr>
        </p:nvSpPr>
        <p:spPr/>
        <p:txBody>
          <a:bodyPr/>
          <a:lstStyle/>
          <a:p>
            <a:pPr eaLnBrk="1" hangingPunct="1"/>
            <a:r>
              <a:rPr lang="en-US" altLang="en-US" sz="2400" dirty="0">
                <a:latin typeface="+mn-lt"/>
              </a:rPr>
              <a:t>Creates sound objects for the words </a:t>
            </a:r>
            <a:r>
              <a:rPr lang="en-US" altLang="ja-JP" sz="2400" dirty="0" smtClean="0">
                <a:latin typeface="+mn-lt"/>
              </a:rPr>
              <a:t>“Guzdial”, “is” </a:t>
            </a:r>
            <a:r>
              <a:rPr lang="en-US" altLang="ja-JP" sz="2400" dirty="0">
                <a:latin typeface="+mn-lt"/>
              </a:rPr>
              <a:t>and the target silence</a:t>
            </a:r>
          </a:p>
          <a:p>
            <a:pPr eaLnBrk="1" hangingPunct="1"/>
            <a:r>
              <a:rPr lang="en-US" altLang="en-US" sz="2400" dirty="0">
                <a:latin typeface="+mn-lt"/>
              </a:rPr>
              <a:t>Set </a:t>
            </a:r>
            <a:r>
              <a:rPr lang="en-US" altLang="en-US" sz="2400" dirty="0" smtClean="0">
                <a:latin typeface="+mn-lt"/>
              </a:rPr>
              <a:t>target</a:t>
            </a:r>
            <a:r>
              <a:rPr lang="fr-FR" altLang="ja-JP" sz="2400" dirty="0" smtClean="0">
                <a:latin typeface="+mn-lt"/>
              </a:rPr>
              <a:t>’</a:t>
            </a:r>
            <a:r>
              <a:rPr lang="en-US" altLang="ja-JP" sz="2400" dirty="0" smtClean="0">
                <a:latin typeface="+mn-lt"/>
              </a:rPr>
              <a:t>s </a:t>
            </a:r>
            <a:r>
              <a:rPr lang="en-US" altLang="ja-JP" sz="2400" dirty="0">
                <a:latin typeface="+mn-lt"/>
              </a:rPr>
              <a:t>index to 0, then let each loop increment index and end the loop by leaving index at the next empty sample ready for the next loop</a:t>
            </a:r>
          </a:p>
          <a:p>
            <a:pPr eaLnBrk="1" hangingPunct="1"/>
            <a:r>
              <a:rPr lang="en-US" altLang="en-US" sz="2400" dirty="0">
                <a:latin typeface="+mn-lt"/>
              </a:rPr>
              <a:t>The 1</a:t>
            </a:r>
            <a:r>
              <a:rPr lang="en-US" altLang="en-US" sz="2400" baseline="30000" dirty="0">
                <a:latin typeface="+mn-lt"/>
              </a:rPr>
              <a:t>st</a:t>
            </a:r>
            <a:r>
              <a:rPr lang="en-US" altLang="en-US" sz="2400" dirty="0">
                <a:latin typeface="+mn-lt"/>
              </a:rPr>
              <a:t> loop copies </a:t>
            </a:r>
            <a:r>
              <a:rPr lang="en-US" altLang="ja-JP" sz="2400" dirty="0" smtClean="0">
                <a:latin typeface="+mn-lt"/>
              </a:rPr>
              <a:t>“Guzdial” </a:t>
            </a:r>
            <a:r>
              <a:rPr lang="en-US" altLang="ja-JP" sz="2400" dirty="0">
                <a:latin typeface="+mn-lt"/>
              </a:rPr>
              <a:t>into the target</a:t>
            </a:r>
          </a:p>
          <a:p>
            <a:pPr eaLnBrk="1" hangingPunct="1"/>
            <a:r>
              <a:rPr lang="en-US" altLang="en-US" sz="2400" dirty="0">
                <a:latin typeface="+mn-lt"/>
              </a:rPr>
              <a:t>The 2</a:t>
            </a:r>
            <a:r>
              <a:rPr lang="en-US" altLang="en-US" sz="2400" baseline="30000" dirty="0">
                <a:latin typeface="+mn-lt"/>
              </a:rPr>
              <a:t>nd</a:t>
            </a:r>
            <a:r>
              <a:rPr lang="en-US" altLang="en-US" sz="2400" dirty="0">
                <a:latin typeface="+mn-lt"/>
              </a:rPr>
              <a:t> loop creates 0.1 seconds of silence</a:t>
            </a:r>
          </a:p>
          <a:p>
            <a:pPr eaLnBrk="1" hangingPunct="1"/>
            <a:r>
              <a:rPr lang="en-US" altLang="en-US" sz="2400" dirty="0">
                <a:latin typeface="+mn-lt"/>
              </a:rPr>
              <a:t>The 3</a:t>
            </a:r>
            <a:r>
              <a:rPr lang="en-US" altLang="en-US" sz="2400" baseline="30000" dirty="0">
                <a:latin typeface="+mn-lt"/>
              </a:rPr>
              <a:t>rd</a:t>
            </a:r>
            <a:r>
              <a:rPr lang="en-US" altLang="en-US" sz="2400" dirty="0">
                <a:latin typeface="+mn-lt"/>
              </a:rPr>
              <a:t> loop copies </a:t>
            </a:r>
            <a:r>
              <a:rPr lang="en-US" altLang="ja-JP" sz="2400" dirty="0" smtClean="0">
                <a:latin typeface="+mn-lt"/>
              </a:rPr>
              <a:t>“is” </a:t>
            </a:r>
            <a:r>
              <a:rPr lang="en-US" altLang="ja-JP" sz="2400" dirty="0">
                <a:latin typeface="+mn-lt"/>
              </a:rPr>
              <a:t>into the target</a:t>
            </a:r>
          </a:p>
          <a:p>
            <a:pPr eaLnBrk="1" hangingPunct="1"/>
            <a:r>
              <a:rPr lang="en-US" altLang="en-US" sz="2400" dirty="0">
                <a:latin typeface="+mn-lt"/>
              </a:rPr>
              <a:t>Then we normalize the sound to make it </a:t>
            </a:r>
            <a:r>
              <a:rPr lang="en-US" altLang="en-US" sz="2400" dirty="0" smtClean="0">
                <a:latin typeface="+mn-lt"/>
              </a:rPr>
              <a:t>louder</a:t>
            </a:r>
            <a:endParaRPr lang="en-US" altLang="en-US" sz="2400" dirty="0">
              <a:latin typeface="+mn-lt"/>
            </a:endParaRPr>
          </a:p>
        </p:txBody>
      </p:sp>
    </p:spTree>
    <p:extLst>
      <p:ext uri="{BB962C8B-B14F-4D97-AF65-F5344CB8AC3E}">
        <p14:creationId xmlns:p14="http://schemas.microsoft.com/office/powerpoint/2010/main" val="29134216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kern="1200" dirty="0" smtClean="0">
                <a:latin typeface="Times New Roman" panose="02020603050405020304" pitchFamily="18" charset="0"/>
                <a:ea typeface="ＭＳ Ｐゴシック" charset="-128"/>
              </a:rPr>
              <a:t>Splicing Words into a Speech</a:t>
            </a:r>
            <a:endParaRPr lang="en-US" altLang="en-US"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a:xfrm>
            <a:off x="457200" y="1600200"/>
            <a:ext cx="8229600" cy="3000791"/>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Say we want to splice pieces of speech together:</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We find where the end points of words are</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We copy the samples into the right places to make the words come out as we want them</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(We can also change the volume of the words as we move them, to increase or decrease emphasis and make it sound more natural.)</a:t>
            </a:r>
          </a:p>
        </p:txBody>
      </p:sp>
    </p:spTree>
    <p:extLst>
      <p:ext uri="{BB962C8B-B14F-4D97-AF65-F5344CB8AC3E}">
        <p14:creationId xmlns:p14="http://schemas.microsoft.com/office/powerpoint/2010/main" val="26923241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tIns="91425">
            <a:spAutoFit/>
          </a:bodyPr>
          <a:lstStyle/>
          <a:p>
            <a:pPr lvl="0" fontAlgn="base">
              <a:spcBef>
                <a:spcPct val="0"/>
              </a:spcBef>
              <a:spcAft>
                <a:spcPct val="0"/>
              </a:spcAft>
              <a:buClrTx/>
            </a:pPr>
            <a:r>
              <a:rPr lang="en-US" altLang="en-US" kern="1200" dirty="0" smtClean="0">
                <a:latin typeface="Times New Roman" panose="02020603050405020304" pitchFamily="18" charset="0"/>
                <a:ea typeface="ＭＳ Ｐゴシック" charset="-128"/>
              </a:rPr>
              <a:t>Finding the Word End-Points</a:t>
            </a:r>
            <a:endParaRPr lang="en-US" altLang="en-US" sz="2000" b="0" kern="1200" dirty="0">
              <a:latin typeface="Times New Roman" panose="02020603050405020304" pitchFamily="18" charset="0"/>
              <a:ea typeface="ＭＳ Ｐゴシック" charset="-128"/>
            </a:endParaRPr>
          </a:p>
        </p:txBody>
      </p:sp>
      <p:sp>
        <p:nvSpPr>
          <p:cNvPr id="3" name="Content Placeholder 2"/>
          <p:cNvSpPr>
            <a:spLocks noGrp="1"/>
          </p:cNvSpPr>
          <p:nvPr>
            <p:ph type="body" idx="1"/>
          </p:nvPr>
        </p:nvSpPr>
        <p:spPr>
          <a:xfrm>
            <a:off x="457200" y="1600200"/>
            <a:ext cx="4096476" cy="4070315"/>
          </a:xfrm>
        </p:spPr>
        <p:txBody>
          <a:bodyPr wrap="square" lIns="91425" tIns="91425" rIns="91425" bIns="91425">
            <a:spAutoFit/>
          </a:bodyPr>
          <a:lstStyle/>
          <a:p>
            <a:pPr marL="255651" lvl="0" indent="-255651"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rPr>
              <a:t>Using MediaTools and play before/after cursor, we can figure out the index numbers where each word ends</a:t>
            </a:r>
          </a:p>
          <a:p>
            <a:pPr marL="255651" lvl="0" indent="-255651"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rPr>
              <a:t>We want to splice a copy of the word </a:t>
            </a:r>
            <a:r>
              <a:rPr lang="en-US" altLang="ja-JP" sz="2400" kern="1200" dirty="0" smtClean="0">
                <a:solidFill>
                  <a:srgbClr val="000000"/>
                </a:solidFill>
                <a:latin typeface="Arial (Body)"/>
                <a:ea typeface="ＭＳ Ｐゴシック" charset="-128"/>
              </a:rPr>
              <a:t>“United” </a:t>
            </a:r>
            <a:r>
              <a:rPr lang="en-US" altLang="ja-JP" sz="2400" kern="1200" dirty="0">
                <a:solidFill>
                  <a:srgbClr val="000000"/>
                </a:solidFill>
                <a:latin typeface="Arial (Body)"/>
                <a:ea typeface="ＭＳ Ｐゴシック" charset="-128"/>
              </a:rPr>
              <a:t>after </a:t>
            </a:r>
            <a:r>
              <a:rPr lang="en-US" altLang="ja-JP" sz="2400" kern="1200" dirty="0" smtClean="0">
                <a:solidFill>
                  <a:srgbClr val="000000"/>
                </a:solidFill>
                <a:latin typeface="Arial (Body)"/>
                <a:ea typeface="ＭＳ Ｐゴシック" charset="-128"/>
              </a:rPr>
              <a:t>“We the” </a:t>
            </a:r>
            <a:r>
              <a:rPr lang="en-US" altLang="ja-JP" sz="2400" kern="1200" dirty="0">
                <a:solidFill>
                  <a:srgbClr val="000000"/>
                </a:solidFill>
                <a:latin typeface="Arial (Body)"/>
                <a:ea typeface="ＭＳ Ｐゴシック" charset="-128"/>
              </a:rPr>
              <a:t>so that it says, </a:t>
            </a:r>
            <a:r>
              <a:rPr lang="en-US" altLang="ja-JP" sz="2400" kern="1200" dirty="0" smtClean="0">
                <a:solidFill>
                  <a:srgbClr val="000000"/>
                </a:solidFill>
                <a:latin typeface="Arial (Body)"/>
                <a:ea typeface="ＭＳ Ｐゴシック" charset="-128"/>
              </a:rPr>
              <a:t>“We </a:t>
            </a:r>
            <a:r>
              <a:rPr lang="en-US" altLang="ja-JP" sz="2400" kern="1200" dirty="0">
                <a:solidFill>
                  <a:srgbClr val="000000"/>
                </a:solidFill>
                <a:latin typeface="Arial (Body)"/>
                <a:ea typeface="ＭＳ Ｐゴシック" charset="-128"/>
              </a:rPr>
              <a:t>the United People of the United </a:t>
            </a:r>
            <a:r>
              <a:rPr lang="en-US" altLang="ja-JP" sz="2400" kern="1200" dirty="0" smtClean="0">
                <a:solidFill>
                  <a:srgbClr val="000000"/>
                </a:solidFill>
                <a:latin typeface="Arial (Body)"/>
                <a:ea typeface="ＭＳ Ｐゴシック" charset="-128"/>
              </a:rPr>
              <a:t>States”.</a:t>
            </a:r>
            <a:endParaRPr lang="en-US" altLang="en-US" sz="2400" kern="1200" dirty="0">
              <a:solidFill>
                <a:srgbClr val="000000"/>
              </a:solidFill>
              <a:latin typeface="Arial (Body)"/>
              <a:ea typeface="ＭＳ Ｐゴシック" charset="-128"/>
            </a:endParaRPr>
          </a:p>
        </p:txBody>
      </p:sp>
      <p:pic>
        <p:nvPicPr>
          <p:cNvPr id="4" name="Picture 3" descr="A table and a dialog box represent the ending index value in sound graph. A table has 7 rows and 2 columns. The columns have the following headings from left to right. Word, ending index. The row entries are as follows. Row 1. we, 15730. Row 2. the 17407. Row 3. people, 26726. Row 4. of, 32131. Row 5. the 33413. Row 6. United, 40052. Row 7. States, 55510. Screenshot of a dialog box titled, c colon forward slash i p dash book forward slash media sources forward slash back slash preamble 10 period wav illustrates the exploration of sound. Black screen is in the center of a dialog box where the vertical and horizontal line intersecting at each other at the left corner of the black screen. The vertical line is clear and straight, the horizontal line is wavy and the altitude of waves is higher at the right end. The wave lines represent the sound. At the bottom of the black screen current index text box has a value reads, 15730 and it is labeled through the ending index column of the tabl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8436" y="1600200"/>
            <a:ext cx="3405909" cy="4110182"/>
          </a:xfrm>
          <a:prstGeom prst="rect">
            <a:avLst/>
          </a:prstGeom>
        </p:spPr>
      </p:pic>
    </p:spTree>
    <p:extLst>
      <p:ext uri="{BB962C8B-B14F-4D97-AF65-F5344CB8AC3E}">
        <p14:creationId xmlns:p14="http://schemas.microsoft.com/office/powerpoint/2010/main" val="31371808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kern="1200" dirty="0" smtClean="0">
                <a:latin typeface="Times New Roman" panose="02020603050405020304" pitchFamily="18" charset="0"/>
                <a:ea typeface="ＭＳ Ｐゴシック" charset="-128"/>
              </a:rPr>
              <a:t>Now, It’s all about Copying</a:t>
            </a:r>
            <a:endParaRPr lang="en-US" altLang="en-US"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a:xfrm>
            <a:off x="457199" y="1600200"/>
            <a:ext cx="8406581" cy="923299"/>
          </a:xfrm>
        </p:spPr>
        <p:txBody>
          <a:bodyPr wrap="square" lIns="91425" tIns="91425" rIns="91425" bIns="91425">
            <a:spAutoFit/>
          </a:bodyPr>
          <a:lstStyle/>
          <a:p>
            <a:pPr marL="255651" lvl="0" indent="-255651"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rPr>
              <a:t>We have to keep track of the source and target indices, </a:t>
            </a:r>
            <a:r>
              <a:rPr lang="en-US" altLang="en-US" sz="2400" b="1" kern="1200" dirty="0">
                <a:solidFill>
                  <a:srgbClr val="000000"/>
                </a:solidFill>
                <a:latin typeface="Arial (Body)"/>
                <a:ea typeface="ＭＳ Ｐゴシック" charset="-128"/>
              </a:rPr>
              <a:t>srcSample</a:t>
            </a:r>
            <a:r>
              <a:rPr lang="en-US" altLang="en-US" sz="2400" kern="1200" dirty="0">
                <a:solidFill>
                  <a:srgbClr val="000000"/>
                </a:solidFill>
                <a:latin typeface="Arial (Body)"/>
                <a:ea typeface="ＭＳ Ｐゴシック" charset="-128"/>
              </a:rPr>
              <a:t> and </a:t>
            </a:r>
            <a:r>
              <a:rPr lang="en-US" altLang="en-US" sz="2400" b="1" kern="1200" dirty="0">
                <a:solidFill>
                  <a:srgbClr val="000000"/>
                </a:solidFill>
                <a:latin typeface="Arial (Body)"/>
                <a:ea typeface="ＭＳ Ｐゴシック" charset="-128"/>
              </a:rPr>
              <a:t>destSample</a:t>
            </a:r>
          </a:p>
        </p:txBody>
      </p:sp>
      <p:pic>
        <p:nvPicPr>
          <p:cNvPr id="4" name="Picture 3" descr="Computer code. The code has 5 lines. The lines read as follows. Line 1. d e s t sample equals where dash the dash incoming dash should dash start. Line 2. for s r c sample in range left parenthesis starting point comma ending point right parenthesis colon. Line 3, indented once. sample value equals get sample value at left parenthesis source comma s r c sample right parenthesis. Line 4, indented once. set sample value at left parenthesis d e s t comma d e s t sample comma sample value right parenthesis. Line 5, indented once. d e s t sample equals d e s t sample plus 1."/>
          <p:cNvPicPr>
            <a:picLocks noChangeAspect="1"/>
          </p:cNvPicPr>
          <p:nvPr/>
        </p:nvPicPr>
        <p:blipFill rotWithShape="1">
          <a:blip r:embed="rId2"/>
          <a:srcRect l="1147" t="2461" r="1416" b="4705"/>
          <a:stretch/>
        </p:blipFill>
        <p:spPr>
          <a:xfrm>
            <a:off x="694012" y="2811049"/>
            <a:ext cx="7207298" cy="2309707"/>
          </a:xfrm>
          <a:prstGeom prst="rect">
            <a:avLst/>
          </a:prstGeom>
        </p:spPr>
      </p:pic>
    </p:spTree>
    <p:extLst>
      <p:ext uri="{BB962C8B-B14F-4D97-AF65-F5344CB8AC3E}">
        <p14:creationId xmlns:p14="http://schemas.microsoft.com/office/powerpoint/2010/main" val="37789956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ＭＳ Ｐゴシック" pitchFamily="-111" charset="-128"/>
                <a:cs typeface="+mj-cs"/>
              </a:rPr>
              <a:t>The Whole Splice</a:t>
            </a:r>
            <a:endParaRPr lang="en-US" sz="2000" b="0" kern="1200" dirty="0">
              <a:latin typeface="Times New Roman" panose="02020603050405020304" pitchFamily="18" charset="0"/>
              <a:ea typeface="ＭＳ Ｐゴシック" pitchFamily="-111" charset="-128"/>
              <a:cs typeface="+mj-cs"/>
            </a:endParaRPr>
          </a:p>
        </p:txBody>
      </p:sp>
      <p:pic>
        <p:nvPicPr>
          <p:cNvPr id="3" name="Picture 2" descr="Computer code has 16 lines. The lines read as follows. Line 1. d e f splice preamble left parenthesis right parenthesis colon. Line 2, indented once. file equals get media path left parenthesis double quote preamble10 period wav double quote right parenthesis. Line 3, indented once. source equals make sound left parenthesis file right parenthesis. Line 4, indented once. target equals make sound left parenthesis file right parenthesis. hash This will be the newly spliced sound. Line 5, indented once. target index equals 17408. hash target index starts at just after double quote we the double quote in the new sound. Line 6, indented once. for source index in range left parenthesis 33414 comma 40052 right parenthesis colon. hash Where the word double quote United double quote is in the sound. Line 7, indented twice. set sample value at left parenthesis target comma target index comma get sample value at left parenthesis source comma source index right parenthesis right parenthesis. Line 8, indented twice. target index equals target plus 1. Line 9, indented once. for source index in range left parenthesis 17408 comma 26726 right parenthesis colon. hash Where the word double quote people double quote is in the sound. Line 10, indented twice. set sample value at left parenthesis target index comma get sample value at left parenthesis source comma source index right parenthesis right parenthesis. Line 11, indented twice. target index equals target index plus 1. Line 12, indented once. for index in range left parenthesis 0 comma 1000 right parenthesis colon. hash Stick some quiet space after that. Line 13, indented twice. set sample value at left parenthesis target comma target index comma 0 right parenthesis. Line 14, indented twice. target index equals target index plus 1. Line 15. play left parenthesis target right parenthesis. hash Let's hear and return the result. Line 16. return target."/>
          <p:cNvPicPr>
            <a:picLocks noChangeAspect="1"/>
          </p:cNvPicPr>
          <p:nvPr/>
        </p:nvPicPr>
        <p:blipFill rotWithShape="1">
          <a:blip r:embed="rId2"/>
          <a:srcRect l="695" t="631" r="-1" b="1577"/>
          <a:stretch/>
        </p:blipFill>
        <p:spPr>
          <a:xfrm>
            <a:off x="457200" y="1457878"/>
            <a:ext cx="7405135" cy="4591173"/>
          </a:xfrm>
          <a:prstGeom prst="rect">
            <a:avLst/>
          </a:prstGeom>
        </p:spPr>
      </p:pic>
    </p:spTree>
    <p:extLst>
      <p:ext uri="{BB962C8B-B14F-4D97-AF65-F5344CB8AC3E}">
        <p14:creationId xmlns:p14="http://schemas.microsoft.com/office/powerpoint/2010/main" val="23118343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kern="1200" dirty="0">
                <a:latin typeface="Times New Roman" panose="02020603050405020304" pitchFamily="18" charset="0"/>
                <a:ea typeface="ＭＳ Ｐゴシック" charset="-128"/>
              </a:rPr>
              <a:t>What’s Going on Here?</a:t>
            </a:r>
            <a:endParaRPr lang="en-US" dirty="0"/>
          </a:p>
        </p:txBody>
      </p:sp>
      <p:sp>
        <p:nvSpPr>
          <p:cNvPr id="3" name="Text Placeholder 2"/>
          <p:cNvSpPr>
            <a:spLocks noGrp="1"/>
          </p:cNvSpPr>
          <p:nvPr>
            <p:ph type="body" idx="1"/>
          </p:nvPr>
        </p:nvSpPr>
        <p:spPr>
          <a:xfrm>
            <a:off x="457200" y="1408513"/>
            <a:ext cx="6046839" cy="4962790"/>
          </a:xfrm>
        </p:spPr>
        <p:txBody>
          <a:bodyPr anchor="ctr"/>
          <a:lstStyle/>
          <a:p>
            <a:pPr eaLnBrk="1" hangingPunct="1"/>
            <a:r>
              <a:rPr lang="en-US" altLang="en-US" sz="2000" dirty="0">
                <a:latin typeface="Arial (Body)"/>
                <a:ea typeface="ＭＳ Ｐゴシック" charset="-128"/>
              </a:rPr>
              <a:t>First, set up a source and target.</a:t>
            </a:r>
          </a:p>
          <a:p>
            <a:pPr eaLnBrk="1" hangingPunct="1"/>
            <a:r>
              <a:rPr lang="en-US" altLang="en-US" sz="2000" dirty="0">
                <a:latin typeface="Arial (Body)"/>
                <a:ea typeface="ＭＳ Ｐゴシック" charset="-128"/>
              </a:rPr>
              <a:t>Next, we copy </a:t>
            </a:r>
            <a:r>
              <a:rPr lang="en-US" altLang="ja-JP" sz="2000" dirty="0" smtClean="0">
                <a:latin typeface="Arial (Body)"/>
                <a:ea typeface="ＭＳ Ｐゴシック" charset="-128"/>
              </a:rPr>
              <a:t>“United” </a:t>
            </a:r>
            <a:r>
              <a:rPr lang="en-US" altLang="ja-JP" sz="2000" dirty="0">
                <a:latin typeface="Arial (Body)"/>
                <a:ea typeface="ＭＳ Ｐゴシック" charset="-128"/>
              </a:rPr>
              <a:t>(samples 33414 to 40052) after </a:t>
            </a:r>
            <a:r>
              <a:rPr lang="en-US" altLang="ja-JP" sz="2000" dirty="0" smtClean="0">
                <a:latin typeface="Arial (Body)"/>
                <a:ea typeface="ＭＳ Ｐゴシック" charset="-128"/>
              </a:rPr>
              <a:t>“We the” </a:t>
            </a:r>
            <a:r>
              <a:rPr lang="en-US" altLang="ja-JP" sz="2000" dirty="0">
                <a:latin typeface="Arial (Body)"/>
                <a:ea typeface="ＭＳ Ｐゴシック" charset="-128"/>
              </a:rPr>
              <a:t>(sample 17408)</a:t>
            </a:r>
          </a:p>
          <a:p>
            <a:pPr lvl="1" eaLnBrk="1" hangingPunct="1"/>
            <a:r>
              <a:rPr lang="en-US" altLang="en-US" sz="2000" dirty="0">
                <a:latin typeface="Arial (Body)"/>
                <a:ea typeface="ＭＳ Ｐゴシック" charset="-128"/>
              </a:rPr>
              <a:t>That means that we end up at 17408+(40052-33414) = </a:t>
            </a:r>
            <a:r>
              <a:rPr lang="en-US" altLang="en-US" sz="2000" dirty="0" smtClean="0">
                <a:latin typeface="Arial (Body)"/>
                <a:ea typeface="ＭＳ Ｐゴシック" charset="-128"/>
              </a:rPr>
              <a:t>17408+6638=24046</a:t>
            </a:r>
            <a:endParaRPr lang="en-US" altLang="en-US" sz="2000" dirty="0">
              <a:latin typeface="Arial (Body)"/>
              <a:ea typeface="ＭＳ Ｐゴシック" charset="-128"/>
            </a:endParaRPr>
          </a:p>
          <a:p>
            <a:pPr lvl="1" eaLnBrk="1" hangingPunct="1"/>
            <a:r>
              <a:rPr lang="en-US" altLang="en-US" sz="2000" dirty="0">
                <a:latin typeface="Arial (Body)"/>
                <a:ea typeface="ＭＳ Ｐゴシック" charset="-128"/>
              </a:rPr>
              <a:t>Where does </a:t>
            </a:r>
            <a:r>
              <a:rPr lang="en-US" altLang="ja-JP" sz="2000" dirty="0" smtClean="0">
                <a:latin typeface="Arial (Body)"/>
                <a:ea typeface="ＭＳ Ｐゴシック" charset="-128"/>
              </a:rPr>
              <a:t>“People” </a:t>
            </a:r>
            <a:r>
              <a:rPr lang="en-US" altLang="ja-JP" sz="2000" dirty="0">
                <a:latin typeface="Arial (Body)"/>
                <a:ea typeface="ＭＳ Ｐゴシック" charset="-128"/>
              </a:rPr>
              <a:t>start?</a:t>
            </a:r>
          </a:p>
          <a:p>
            <a:pPr eaLnBrk="1" hangingPunct="1"/>
            <a:r>
              <a:rPr lang="en-US" altLang="en-US" sz="2000" dirty="0">
                <a:latin typeface="Arial (Body)"/>
                <a:ea typeface="ＭＳ Ｐゴシック" charset="-128"/>
              </a:rPr>
              <a:t>Next, we copy </a:t>
            </a:r>
            <a:r>
              <a:rPr lang="en-US" altLang="en-US" sz="2000" dirty="0" smtClean="0">
                <a:latin typeface="Arial (Body)"/>
                <a:ea typeface="ＭＳ Ｐゴシック" charset="-128"/>
              </a:rPr>
              <a:t>“</a:t>
            </a:r>
            <a:r>
              <a:rPr lang="en-US" altLang="ja-JP" sz="2000" dirty="0" smtClean="0">
                <a:latin typeface="Arial (Body)"/>
                <a:ea typeface="ＭＳ Ｐゴシック" charset="-128"/>
              </a:rPr>
              <a:t>People” </a:t>
            </a:r>
            <a:r>
              <a:rPr lang="en-US" altLang="ja-JP" sz="2000" dirty="0">
                <a:latin typeface="Arial (Body)"/>
                <a:ea typeface="ＭＳ Ｐゴシック" charset="-128"/>
              </a:rPr>
              <a:t>(17408 to 26726) immediately afterward.</a:t>
            </a:r>
          </a:p>
          <a:p>
            <a:pPr lvl="1" eaLnBrk="1" hangingPunct="1"/>
            <a:r>
              <a:rPr lang="en-US" altLang="en-US" sz="2000" dirty="0">
                <a:latin typeface="Arial (Body)"/>
                <a:ea typeface="ＭＳ Ｐゴシック" charset="-128"/>
              </a:rPr>
              <a:t>Do we have to copy </a:t>
            </a:r>
            <a:r>
              <a:rPr lang="en-US" altLang="ja-JP" sz="2000" dirty="0" smtClean="0">
                <a:latin typeface="Arial (Body)"/>
                <a:ea typeface="ＭＳ Ｐゴシック" charset="-128"/>
              </a:rPr>
              <a:t>“of” </a:t>
            </a:r>
            <a:r>
              <a:rPr lang="en-US" altLang="ja-JP" sz="2000" dirty="0">
                <a:latin typeface="Arial (Body)"/>
                <a:ea typeface="ＭＳ Ｐゴシック" charset="-128"/>
              </a:rPr>
              <a:t>to?</a:t>
            </a:r>
          </a:p>
          <a:p>
            <a:pPr lvl="1" eaLnBrk="1" hangingPunct="1"/>
            <a:r>
              <a:rPr lang="en-US" altLang="en-US" sz="2000" dirty="0">
                <a:latin typeface="Arial (Body)"/>
                <a:ea typeface="ＭＳ Ｐゴシック" charset="-128"/>
              </a:rPr>
              <a:t>Or is there a pause in there that we can make use of?</a:t>
            </a:r>
          </a:p>
          <a:p>
            <a:pPr eaLnBrk="1" hangingPunct="1"/>
            <a:r>
              <a:rPr lang="en-US" altLang="en-US" sz="2000" dirty="0">
                <a:latin typeface="Arial (Body)"/>
                <a:ea typeface="ＭＳ Ｐゴシック" charset="-128"/>
              </a:rPr>
              <a:t>Finally, we insert a </a:t>
            </a:r>
            <a:r>
              <a:rPr lang="en-US" altLang="en-US" sz="2000" dirty="0" smtClean="0">
                <a:latin typeface="Arial (Body)"/>
                <a:ea typeface="ＭＳ Ｐゴシック" charset="-128"/>
              </a:rPr>
              <a:t>little (1/1441</a:t>
            </a:r>
            <a:r>
              <a:rPr lang="en-US" altLang="en-US" sz="2000" baseline="30000" dirty="0" smtClean="0">
                <a:latin typeface="Arial (Body)"/>
                <a:ea typeface="ＭＳ Ｐゴシック" charset="-128"/>
              </a:rPr>
              <a:t>th</a:t>
            </a:r>
            <a:r>
              <a:rPr lang="en-US" altLang="en-US" sz="2000" dirty="0" smtClean="0">
                <a:latin typeface="Arial (Body)"/>
                <a:ea typeface="ＭＳ Ｐゴシック" charset="-128"/>
              </a:rPr>
              <a:t> </a:t>
            </a:r>
            <a:r>
              <a:rPr lang="en-US" altLang="en-US" sz="2000" dirty="0">
                <a:latin typeface="Arial (Body)"/>
                <a:ea typeface="ＭＳ Ｐゴシック" charset="-128"/>
              </a:rPr>
              <a:t>of a second) of space – </a:t>
            </a:r>
            <a:r>
              <a:rPr lang="en-US" altLang="en-US" sz="2000" dirty="0" smtClean="0">
                <a:latin typeface="Arial (Body)"/>
                <a:ea typeface="ＭＳ Ｐゴシック" charset="-128"/>
              </a:rPr>
              <a:t>0</a:t>
            </a:r>
            <a:r>
              <a:rPr lang="fr-FR" altLang="ja-JP" sz="2000" dirty="0" smtClean="0">
                <a:latin typeface="Arial (Body)"/>
                <a:ea typeface="ＭＳ Ｐゴシック" charset="-128"/>
              </a:rPr>
              <a:t>’</a:t>
            </a:r>
            <a:r>
              <a:rPr lang="en-US" altLang="ja-JP" sz="2000" dirty="0" smtClean="0">
                <a:latin typeface="Arial (Body)"/>
                <a:ea typeface="ＭＳ Ｐゴシック" charset="-128"/>
              </a:rPr>
              <a:t>s</a:t>
            </a:r>
            <a:endParaRPr lang="en-US" altLang="en-US" sz="2000" dirty="0">
              <a:latin typeface="Arial (Body)"/>
              <a:ea typeface="ＭＳ Ｐゴシック" charset="-128"/>
            </a:endParaRPr>
          </a:p>
        </p:txBody>
      </p:sp>
      <p:graphicFrame>
        <p:nvGraphicFramePr>
          <p:cNvPr id="4" name="Table 3"/>
          <p:cNvGraphicFramePr>
            <a:graphicFrameLocks noGrp="1"/>
          </p:cNvGraphicFramePr>
          <p:nvPr>
            <p:extLst>
              <p:ext uri="{D42A27DB-BD31-4B8C-83A1-F6EECF244321}">
                <p14:modId xmlns:p14="http://schemas.microsoft.com/office/powerpoint/2010/main" val="3147507215"/>
              </p:ext>
            </p:extLst>
          </p:nvPr>
        </p:nvGraphicFramePr>
        <p:xfrm>
          <a:off x="6504040" y="2114919"/>
          <a:ext cx="2197510" cy="2516072"/>
        </p:xfrm>
        <a:graphic>
          <a:graphicData uri="http://schemas.openxmlformats.org/drawingml/2006/table">
            <a:tbl>
              <a:tblPr firstRow="1" firstCol="1" bandRow="1">
                <a:tableStyleId>{2D5ABB26-0587-4C30-8999-92F81FD0307C}</a:tableStyleId>
              </a:tblPr>
              <a:tblGrid>
                <a:gridCol w="828957">
                  <a:extLst>
                    <a:ext uri="{9D8B030D-6E8A-4147-A177-3AD203B41FA5}">
                      <a16:colId xmlns:a16="http://schemas.microsoft.com/office/drawing/2014/main" val="3790496333"/>
                    </a:ext>
                  </a:extLst>
                </a:gridCol>
                <a:gridCol w="1368553">
                  <a:extLst>
                    <a:ext uri="{9D8B030D-6E8A-4147-A177-3AD203B41FA5}">
                      <a16:colId xmlns:a16="http://schemas.microsoft.com/office/drawing/2014/main" val="2303893687"/>
                    </a:ext>
                  </a:extLst>
                </a:gridCol>
              </a:tblGrid>
              <a:tr h="314509">
                <a:tc>
                  <a:txBody>
                    <a:bodyPr/>
                    <a:lstStyle/>
                    <a:p>
                      <a:r>
                        <a:rPr lang="en-US" sz="1400" b="1" i="0" u="none" strike="noStrike" cap="none" baseline="0" dirty="0" smtClean="0">
                          <a:solidFill>
                            <a:schemeClr val="tx1"/>
                          </a:solidFill>
                          <a:latin typeface="+mn-lt"/>
                          <a:ea typeface="+mn-ea"/>
                          <a:cs typeface="+mn-cs"/>
                          <a:sym typeface="Arial"/>
                        </a:rPr>
                        <a:t>Word</a:t>
                      </a:r>
                      <a:endParaRPr 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0" u="none" strike="noStrike" cap="none" baseline="0" dirty="0" smtClean="0">
                          <a:solidFill>
                            <a:schemeClr val="tx1"/>
                          </a:solidFill>
                          <a:latin typeface="+mn-lt"/>
                          <a:ea typeface="+mn-ea"/>
                          <a:cs typeface="+mn-cs"/>
                          <a:sym typeface="Arial"/>
                        </a:rPr>
                        <a:t>Ending Index</a:t>
                      </a:r>
                      <a:endParaRPr 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0629521"/>
                  </a:ext>
                </a:extLst>
              </a:tr>
              <a:tr h="314509">
                <a:tc>
                  <a:txBody>
                    <a:bodyPr/>
                    <a:lstStyle/>
                    <a:p>
                      <a:r>
                        <a:rPr lang="en-US" sz="1400" b="0" i="0" u="none" strike="noStrike" cap="none" baseline="0" dirty="0" smtClean="0">
                          <a:solidFill>
                            <a:schemeClr val="tx1"/>
                          </a:solidFill>
                          <a:latin typeface="+mn-lt"/>
                          <a:ea typeface="+mn-ea"/>
                          <a:cs typeface="+mn-cs"/>
                          <a:sym typeface="Arial"/>
                        </a:rPr>
                        <a:t>We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15730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2395449"/>
                  </a:ext>
                </a:extLst>
              </a:tr>
              <a:tr h="314509">
                <a:tc>
                  <a:txBody>
                    <a:bodyPr/>
                    <a:lstStyle/>
                    <a:p>
                      <a:r>
                        <a:rPr lang="en-US" sz="1400" b="0" i="0" u="none" strike="noStrike" cap="none" baseline="0" dirty="0" smtClean="0">
                          <a:solidFill>
                            <a:schemeClr val="tx1"/>
                          </a:solidFill>
                          <a:latin typeface="+mn-lt"/>
                          <a:ea typeface="+mn-ea"/>
                          <a:cs typeface="+mn-cs"/>
                          <a:sym typeface="Arial"/>
                        </a:rPr>
                        <a:t>the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17407</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6086981"/>
                  </a:ext>
                </a:extLst>
              </a:tr>
              <a:tr h="314509">
                <a:tc>
                  <a:txBody>
                    <a:bodyPr/>
                    <a:lstStyle/>
                    <a:p>
                      <a:r>
                        <a:rPr lang="en-US" sz="1400" b="0" i="0" u="none" strike="noStrike" cap="none" baseline="0" dirty="0" smtClean="0">
                          <a:solidFill>
                            <a:schemeClr val="tx1"/>
                          </a:solidFill>
                          <a:latin typeface="+mn-lt"/>
                          <a:ea typeface="+mn-ea"/>
                          <a:cs typeface="+mn-cs"/>
                          <a:sym typeface="Arial"/>
                        </a:rPr>
                        <a:t>People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26726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310808"/>
                  </a:ext>
                </a:extLst>
              </a:tr>
              <a:tr h="314509">
                <a:tc>
                  <a:txBody>
                    <a:bodyPr/>
                    <a:lstStyle/>
                    <a:p>
                      <a:r>
                        <a:rPr lang="en-US" sz="1400" b="0" i="0" u="none" strike="noStrike" cap="none" baseline="0" dirty="0" smtClean="0">
                          <a:solidFill>
                            <a:schemeClr val="tx1"/>
                          </a:solidFill>
                          <a:latin typeface="+mn-lt"/>
                          <a:ea typeface="+mn-ea"/>
                          <a:cs typeface="+mn-cs"/>
                          <a:sym typeface="Arial"/>
                        </a:rPr>
                        <a:t>of</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32131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444964"/>
                  </a:ext>
                </a:extLst>
              </a:tr>
              <a:tr h="314509">
                <a:tc>
                  <a:txBody>
                    <a:bodyPr/>
                    <a:lstStyle/>
                    <a:p>
                      <a:r>
                        <a:rPr lang="en-US" sz="1400" b="0" i="0" u="none" strike="noStrike" cap="none" baseline="0" dirty="0" smtClean="0">
                          <a:solidFill>
                            <a:schemeClr val="tx1"/>
                          </a:solidFill>
                          <a:latin typeface="+mn-lt"/>
                          <a:ea typeface="+mn-ea"/>
                          <a:cs typeface="+mn-cs"/>
                          <a:sym typeface="Arial"/>
                        </a:rPr>
                        <a:t>the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33413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7666221"/>
                  </a:ext>
                </a:extLst>
              </a:tr>
              <a:tr h="314509">
                <a:tc>
                  <a:txBody>
                    <a:bodyPr/>
                    <a:lstStyle/>
                    <a:p>
                      <a:r>
                        <a:rPr lang="en-US" sz="1400" b="0" i="0" u="none" strike="noStrike" cap="none" baseline="0" dirty="0" smtClean="0">
                          <a:solidFill>
                            <a:schemeClr val="tx1"/>
                          </a:solidFill>
                          <a:latin typeface="+mn-lt"/>
                          <a:ea typeface="+mn-ea"/>
                          <a:cs typeface="+mn-cs"/>
                          <a:sym typeface="Arial"/>
                        </a:rPr>
                        <a:t>United</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40052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8690192"/>
                  </a:ext>
                </a:extLst>
              </a:tr>
              <a:tr h="314509">
                <a:tc>
                  <a:txBody>
                    <a:bodyPr/>
                    <a:lstStyle/>
                    <a:p>
                      <a:r>
                        <a:rPr lang="en-US" sz="1400" b="0" i="0" u="none" strike="noStrike" cap="none" baseline="0" dirty="0" smtClean="0">
                          <a:solidFill>
                            <a:schemeClr val="tx1"/>
                          </a:solidFill>
                          <a:latin typeface="+mn-lt"/>
                          <a:ea typeface="+mn-ea"/>
                          <a:cs typeface="+mn-cs"/>
                          <a:sym typeface="Arial"/>
                        </a:rPr>
                        <a:t>States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55510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183070"/>
                  </a:ext>
                </a:extLst>
              </a:tr>
            </a:tbl>
          </a:graphicData>
        </a:graphic>
      </p:graphicFrame>
    </p:spTree>
    <p:extLst>
      <p:ext uri="{BB962C8B-B14F-4D97-AF65-F5344CB8AC3E}">
        <p14:creationId xmlns:p14="http://schemas.microsoft.com/office/powerpoint/2010/main" val="17226082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a:spcBef>
                <a:spcPct val="0"/>
              </a:spcBef>
              <a:buClrTx/>
              <a:defRPr/>
            </a:pPr>
            <a:r>
              <a:rPr lang="en-US" kern="1200" dirty="0" smtClean="0">
                <a:latin typeface="Times New Roman" panose="02020603050405020304" pitchFamily="18" charset="0"/>
                <a:ea typeface="ＭＳ Ｐゴシック" pitchFamily="-111" charset="-128"/>
                <a:cs typeface="+mj-cs"/>
              </a:rPr>
              <a:t>What if we didn’t do that Second Copy? or the Pause?</a:t>
            </a:r>
            <a:endParaRPr lang="en-US" b="0" kern="1200" dirty="0">
              <a:latin typeface="Times New Roman" panose="02020603050405020304" pitchFamily="18" charset="0"/>
              <a:ea typeface="ＭＳ Ｐゴシック" pitchFamily="-111" charset="-128"/>
              <a:cs typeface="+mj-cs"/>
            </a:endParaRPr>
          </a:p>
        </p:txBody>
      </p:sp>
      <p:pic>
        <p:nvPicPr>
          <p:cNvPr id="3" name="Picture 2" descr="Computer code has 13 lines. The lines read as follows. Line 1. d e f splice simpler left parenthesis right parenthesis colon. Line 2, indented once. file equals get media path left parenthesis double quote preamble10 period wav right parenthesis. Line 3, indented once. source equals make sound left parenthesis file right parenthesis. Line 4, indented once. target equals make sound left parenthesis file right parenthesis hash This will be the newly spliced sound. Line 5, indented once. target index equals 17408 hash target index starts at just after double quote We the double quote in the new sound. Line 6, indented once. for source index in range left parenthesis 33414 comma 40052 right parenthesis colon hash Where the word double quote United double quote is in the sound. Line 7, indented twice. set sample value at left parenthesis target comma target index comma get sample value at left parenthesis source comma source index right parenthesis right parenthesis. Line 8, indented twice. target index equals target index plus 1. Line 9, indented once. hash Let's hear and return the result. Line 10, indented once. play left parenthesis target right parenthesis. Line 11, indented once. return target. Line 12. hash Let's hear and return the result. Line 2. play left parenthesis target right parenthesis. Line 13. return target."/>
          <p:cNvPicPr>
            <a:picLocks noChangeAspect="1"/>
          </p:cNvPicPr>
          <p:nvPr/>
        </p:nvPicPr>
        <p:blipFill>
          <a:blip r:embed="rId2"/>
          <a:stretch>
            <a:fillRect/>
          </a:stretch>
        </p:blipFill>
        <p:spPr>
          <a:xfrm>
            <a:off x="457200" y="1689828"/>
            <a:ext cx="8152217" cy="4116416"/>
          </a:xfrm>
          <a:prstGeom prst="rect">
            <a:avLst/>
          </a:prstGeom>
        </p:spPr>
      </p:pic>
    </p:spTree>
    <p:extLst>
      <p:ext uri="{BB962C8B-B14F-4D97-AF65-F5344CB8AC3E}">
        <p14:creationId xmlns:p14="http://schemas.microsoft.com/office/powerpoint/2010/main" val="23106342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ＭＳ Ｐゴシック" pitchFamily="-111" charset="-128"/>
                <a:cs typeface="+mj-cs"/>
              </a:rPr>
              <a:t>General Clip Function</a:t>
            </a:r>
            <a:endParaRPr lang="en-US" kern="1200" dirty="0">
              <a:latin typeface="Times New Roman" panose="02020603050405020304" pitchFamily="18" charset="0"/>
              <a:ea typeface="ＭＳ Ｐゴシック" pitchFamily="-111" charset="-128"/>
              <a:cs typeface="+mj-cs"/>
            </a:endParaRPr>
          </a:p>
        </p:txBody>
      </p:sp>
      <p:sp>
        <p:nvSpPr>
          <p:cNvPr id="4" name="Text Placeholder 3"/>
          <p:cNvSpPr>
            <a:spLocks noGrp="1"/>
          </p:cNvSpPr>
          <p:nvPr>
            <p:ph type="body" idx="1"/>
          </p:nvPr>
        </p:nvSpPr>
        <p:spPr>
          <a:xfrm>
            <a:off x="457199" y="1600200"/>
            <a:ext cx="8362335" cy="1292631"/>
          </a:xfrm>
        </p:spPr>
        <p:txBody>
          <a:bodyPr wrap="square" lIns="91425" tIns="91425" rIns="91425" bIns="91425">
            <a:spAutoFit/>
          </a:bodyPr>
          <a:lstStyle/>
          <a:p>
            <a:pPr marL="0" indent="0" eaLnBrk="0" fontAlgn="base" hangingPunct="0">
              <a:spcAft>
                <a:spcPct val="0"/>
              </a:spcAft>
              <a:buNone/>
              <a:defRPr/>
            </a:pPr>
            <a:r>
              <a:rPr lang="en-US" altLang="en-US" sz="2400" dirty="0">
                <a:latin typeface="Arial (Body)"/>
              </a:rPr>
              <a:t>We can simplify those splicing functions if we had a general clip method that took a start and end index and returned a new sound clip with just that part of the original sound in it</a:t>
            </a:r>
            <a:r>
              <a:rPr lang="en-US" altLang="en-US" sz="2400" dirty="0" smtClean="0">
                <a:latin typeface="Arial (Body)"/>
              </a:rPr>
              <a:t>.</a:t>
            </a:r>
            <a:endParaRPr lang="en-US" altLang="en-US" sz="2400" dirty="0">
              <a:latin typeface="Arial (Body)"/>
            </a:endParaRPr>
          </a:p>
        </p:txBody>
      </p:sp>
      <p:pic>
        <p:nvPicPr>
          <p:cNvPr id="5" name="Picture 4" descr="Computer code has 8 lines. The lines read as follows. Line 1. d e f clip left parenthesis source comma start comma end right parenthesis colon. Line 2, indented once. target equals make empty sound left parenthesis end minus start right parenthesis. Line 3, indented once. t index equals 0. Line 4, indented once. for s index in range left parenthesis start comma end right parenthesis colon. Line 5, indented twice. value equals get sample value at left parenthesis source comma s Index right parenthesis. Line 6, indented twice. set sample value at left parenthesis target comma t index comma value right parenthesis. Line 7, indented twice. t index equals t index plus 1. Line 8, indented once. return target."/>
          <p:cNvPicPr>
            <a:picLocks noChangeAspect="1"/>
          </p:cNvPicPr>
          <p:nvPr/>
        </p:nvPicPr>
        <p:blipFill rotWithShape="1">
          <a:blip r:embed="rId2"/>
          <a:srcRect l="1484" t="2194" r="2486" b="3030"/>
          <a:stretch/>
        </p:blipFill>
        <p:spPr>
          <a:xfrm>
            <a:off x="561704" y="3156154"/>
            <a:ext cx="6120581" cy="3067665"/>
          </a:xfrm>
          <a:prstGeom prst="rect">
            <a:avLst/>
          </a:prstGeom>
        </p:spPr>
      </p:pic>
    </p:spTree>
    <p:extLst>
      <p:ext uri="{BB962C8B-B14F-4D97-AF65-F5344CB8AC3E}">
        <p14:creationId xmlns:p14="http://schemas.microsoft.com/office/powerpoint/2010/main" val="3200544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ＭＳ Ｐゴシック" pitchFamily="-111" charset="-128"/>
                <a:cs typeface="+mj-cs"/>
              </a:rPr>
              <a:t>General Copy Function</a:t>
            </a:r>
            <a:endParaRPr lang="en-US" kern="1200" dirty="0">
              <a:latin typeface="Times New Roman" panose="02020603050405020304" pitchFamily="18" charset="0"/>
              <a:ea typeface="ＭＳ Ｐゴシック" pitchFamily="-111" charset="-128"/>
              <a:cs typeface="+mj-cs"/>
            </a:endParaRPr>
          </a:p>
        </p:txBody>
      </p:sp>
      <p:sp>
        <p:nvSpPr>
          <p:cNvPr id="3" name="Text Placeholder 2"/>
          <p:cNvSpPr>
            <a:spLocks noGrp="1"/>
          </p:cNvSpPr>
          <p:nvPr>
            <p:ph type="body" idx="1"/>
          </p:nvPr>
        </p:nvSpPr>
        <p:spPr>
          <a:xfrm>
            <a:off x="457200" y="1600200"/>
            <a:ext cx="8391832" cy="1292631"/>
          </a:xfrm>
        </p:spPr>
        <p:txBody>
          <a:bodyPr wrap="square" lIns="91425" tIns="91425" rIns="91425" bIns="91425">
            <a:spAutoFit/>
          </a:bodyPr>
          <a:lstStyle/>
          <a:p>
            <a:pPr marL="0" lvl="0" indent="0" eaLnBrk="0" fontAlgn="base" hangingPunct="0">
              <a:spcAft>
                <a:spcPct val="0"/>
              </a:spcAft>
              <a:buNone/>
            </a:pPr>
            <a:r>
              <a:rPr lang="en-US" altLang="en-US" sz="2400" kern="1200" dirty="0">
                <a:solidFill>
                  <a:srgbClr val="000000"/>
                </a:solidFill>
                <a:latin typeface="Arial (Body)"/>
                <a:ea typeface="ＭＳ Ｐゴシック" charset="-128"/>
                <a:cs typeface="+mn-cs"/>
              </a:rPr>
              <a:t>We can also simplify splicing if we had a general copy method that took a source and target sounds and copied the source into the target starting at a specified target location.</a:t>
            </a:r>
          </a:p>
        </p:txBody>
      </p:sp>
      <p:pic>
        <p:nvPicPr>
          <p:cNvPr id="4" name="Picture 3" descr="Computer code has 6 lines. The lines read as follows. Line 1. d e f copy left parenthesis source comma target comma start right parenthesis colon. Line 2, indented once. t index equals start. Line 3, indented once. for s index in range left parenthesis 0 comma get length left parenthesis source right parenthesis right parenthesis colon. Line 4, indented twice. value equals get sample value at left parenthesis source comma s index right parenthesis. Line 5, indented twice. set sample value at left parenthesis target comma t Index comma value right parenthesis. Line 6, indented twice. t Index equals t Index plus 1."/>
          <p:cNvPicPr>
            <a:picLocks noChangeAspect="1"/>
          </p:cNvPicPr>
          <p:nvPr/>
        </p:nvPicPr>
        <p:blipFill rotWithShape="1">
          <a:blip r:embed="rId2"/>
          <a:srcRect l="1406" t="4027" r="1827" b="4571"/>
          <a:stretch/>
        </p:blipFill>
        <p:spPr>
          <a:xfrm>
            <a:off x="457200" y="3062500"/>
            <a:ext cx="7462684" cy="2709279"/>
          </a:xfrm>
          <a:prstGeom prst="rect">
            <a:avLst/>
          </a:prstGeom>
        </p:spPr>
      </p:pic>
    </p:spTree>
    <p:extLst>
      <p:ext uri="{BB962C8B-B14F-4D97-AF65-F5344CB8AC3E}">
        <p14:creationId xmlns:p14="http://schemas.microsoft.com/office/powerpoint/2010/main" val="22757643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solidFill>
                  <a:srgbClr val="007FA3"/>
                </a:solidFill>
                <a:latin typeface="Times New Roman" panose="02020603050405020304" pitchFamily="18" charset="0"/>
                <a:ea typeface="+mj-ea"/>
                <a:cs typeface="+mj-cs"/>
              </a:rPr>
              <a:t>Learning Objectives</a:t>
            </a:r>
            <a:endParaRPr lang="en-US" kern="1200" dirty="0">
              <a:solidFill>
                <a:srgbClr val="007FA3"/>
              </a:solidFill>
              <a:latin typeface="Times New Roman" panose="02020603050405020304" pitchFamily="18" charset="0"/>
              <a:ea typeface="+mj-ea"/>
              <a:cs typeface="+mj-cs"/>
            </a:endParaRPr>
          </a:p>
        </p:txBody>
      </p:sp>
      <p:sp>
        <p:nvSpPr>
          <p:cNvPr id="3" name="Text Placeholder 2"/>
          <p:cNvSpPr>
            <a:spLocks noGrp="1"/>
          </p:cNvSpPr>
          <p:nvPr>
            <p:ph idx="1"/>
          </p:nvPr>
        </p:nvSpPr>
        <p:spPr/>
        <p:txBody>
          <a:bodyPr/>
          <a:lstStyle/>
          <a:p>
            <a:pPr marL="0" indent="0">
              <a:buNone/>
            </a:pPr>
            <a:r>
              <a:rPr lang="en-US" sz="2400" b="1" dirty="0" smtClean="0">
                <a:solidFill>
                  <a:srgbClr val="007FA3"/>
                </a:solidFill>
                <a:latin typeface="Arial (Body)"/>
              </a:rPr>
              <a:t>8.1</a:t>
            </a:r>
            <a:r>
              <a:rPr lang="en-US" sz="2400" dirty="0" smtClean="0">
                <a:latin typeface="Arial (Body)"/>
              </a:rPr>
              <a:t> </a:t>
            </a:r>
            <a:r>
              <a:rPr lang="en-US" sz="2400" dirty="0">
                <a:latin typeface="Arial (Body)"/>
              </a:rPr>
              <a:t>To splice sounds together to make sound compositions.</a:t>
            </a:r>
          </a:p>
          <a:p>
            <a:pPr marL="0" indent="0">
              <a:buNone/>
            </a:pPr>
            <a:r>
              <a:rPr lang="en-US" sz="2400" b="1" dirty="0" smtClean="0">
                <a:solidFill>
                  <a:srgbClr val="007FA3"/>
                </a:solidFill>
                <a:latin typeface="Arial (Body)"/>
              </a:rPr>
              <a:t>8.2</a:t>
            </a:r>
            <a:r>
              <a:rPr lang="en-US" sz="2400" dirty="0" smtClean="0">
                <a:latin typeface="Arial (Body)"/>
              </a:rPr>
              <a:t> </a:t>
            </a:r>
            <a:r>
              <a:rPr lang="en-US" sz="2400" dirty="0">
                <a:latin typeface="Arial (Body)"/>
              </a:rPr>
              <a:t>To reverse sounds.</a:t>
            </a:r>
          </a:p>
          <a:p>
            <a:pPr marL="0" indent="0">
              <a:buNone/>
            </a:pPr>
            <a:r>
              <a:rPr lang="en-US" sz="2400" b="1" dirty="0" smtClean="0">
                <a:solidFill>
                  <a:srgbClr val="007FA3"/>
                </a:solidFill>
                <a:latin typeface="Arial (Body)"/>
              </a:rPr>
              <a:t>8.3</a:t>
            </a:r>
            <a:r>
              <a:rPr lang="en-US" sz="2400" dirty="0" smtClean="0">
                <a:latin typeface="Arial (Body)"/>
              </a:rPr>
              <a:t> </a:t>
            </a:r>
            <a:r>
              <a:rPr lang="en-US" sz="2400" dirty="0">
                <a:latin typeface="Arial (Body)"/>
              </a:rPr>
              <a:t>To mirror sounds</a:t>
            </a:r>
            <a:r>
              <a:rPr lang="en-US" sz="2400" dirty="0" smtClean="0">
                <a:latin typeface="Arial (Body)"/>
              </a:rPr>
              <a:t>.</a:t>
            </a:r>
          </a:p>
          <a:p>
            <a:pPr marL="0" indent="0">
              <a:buNone/>
            </a:pPr>
            <a:r>
              <a:rPr lang="en-US" sz="2400" b="1" dirty="0" smtClean="0">
                <a:solidFill>
                  <a:srgbClr val="007FA3"/>
                </a:solidFill>
                <a:latin typeface="Arial (Body)"/>
              </a:rPr>
              <a:t>8.4</a:t>
            </a:r>
            <a:r>
              <a:rPr lang="en-US" sz="2400" dirty="0" smtClean="0">
                <a:latin typeface="Arial (Body)"/>
              </a:rPr>
              <a:t> </a:t>
            </a:r>
            <a:r>
              <a:rPr lang="en-US" sz="2400" dirty="0">
                <a:latin typeface="Arial (Body)"/>
              </a:rPr>
              <a:t>To iterate an index variable for an array across a range.</a:t>
            </a:r>
          </a:p>
          <a:p>
            <a:pPr marL="0" indent="0">
              <a:buNone/>
            </a:pPr>
            <a:r>
              <a:rPr lang="en-US" sz="2400" b="1" dirty="0" smtClean="0">
                <a:solidFill>
                  <a:srgbClr val="007FA3"/>
                </a:solidFill>
                <a:latin typeface="Arial (Body)"/>
              </a:rPr>
              <a:t>8.5</a:t>
            </a:r>
            <a:r>
              <a:rPr lang="en-US" sz="2400" dirty="0" smtClean="0">
                <a:latin typeface="Arial (Body)"/>
              </a:rPr>
              <a:t> </a:t>
            </a:r>
            <a:r>
              <a:rPr lang="en-US" sz="2400" dirty="0">
                <a:latin typeface="Arial (Body)"/>
              </a:rPr>
              <a:t>To use comments in programs and understand why.</a:t>
            </a:r>
          </a:p>
          <a:p>
            <a:pPr marL="0" indent="0">
              <a:buNone/>
            </a:pPr>
            <a:r>
              <a:rPr lang="en-US" sz="2400" b="1" dirty="0" smtClean="0">
                <a:solidFill>
                  <a:srgbClr val="007FA3"/>
                </a:solidFill>
                <a:latin typeface="Arial (Body)"/>
              </a:rPr>
              <a:t>8.6</a:t>
            </a:r>
            <a:r>
              <a:rPr lang="en-US" sz="2400" dirty="0" smtClean="0">
                <a:latin typeface="Arial (Body)"/>
              </a:rPr>
              <a:t> </a:t>
            </a:r>
            <a:r>
              <a:rPr lang="en-US" sz="2400" dirty="0">
                <a:latin typeface="Arial (Body)"/>
              </a:rPr>
              <a:t>To identify some algorithms that cross media boundaries.</a:t>
            </a:r>
          </a:p>
          <a:p>
            <a:pPr marL="0" indent="0">
              <a:buNone/>
            </a:pPr>
            <a:r>
              <a:rPr lang="en-US" sz="2400" b="1" dirty="0" smtClean="0">
                <a:solidFill>
                  <a:srgbClr val="007FA3"/>
                </a:solidFill>
                <a:latin typeface="Arial (Body)"/>
              </a:rPr>
              <a:t>8.7</a:t>
            </a:r>
            <a:r>
              <a:rPr lang="en-US" sz="2400" dirty="0" smtClean="0">
                <a:latin typeface="Arial (Body)"/>
              </a:rPr>
              <a:t> </a:t>
            </a:r>
            <a:r>
              <a:rPr lang="en-US" sz="2400" dirty="0">
                <a:latin typeface="Arial (Body)"/>
              </a:rPr>
              <a:t>To describe and use scope more carefully.</a:t>
            </a:r>
          </a:p>
        </p:txBody>
      </p:sp>
    </p:spTree>
    <p:extLst>
      <p:ext uri="{BB962C8B-B14F-4D97-AF65-F5344CB8AC3E}">
        <p14:creationId xmlns:p14="http://schemas.microsoft.com/office/powerpoint/2010/main" val="28211554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ＭＳ Ｐゴシック" pitchFamily="-111" charset="-128"/>
                <a:cs typeface="+mj-cs"/>
              </a:rPr>
              <a:t>Simplified Preamble Splice</a:t>
            </a:r>
            <a:endParaRPr lang="en-US" sz="2000" b="0" kern="1200" dirty="0">
              <a:latin typeface="Times New Roman" panose="02020603050405020304" pitchFamily="18" charset="0"/>
              <a:ea typeface="ＭＳ Ｐゴシック" pitchFamily="-111" charset="-128"/>
              <a:cs typeface="+mj-cs"/>
            </a:endParaRPr>
          </a:p>
        </p:txBody>
      </p:sp>
      <p:sp>
        <p:nvSpPr>
          <p:cNvPr id="3" name="Text Placeholder 2"/>
          <p:cNvSpPr>
            <a:spLocks noGrp="1"/>
          </p:cNvSpPr>
          <p:nvPr>
            <p:ph type="body" idx="1"/>
          </p:nvPr>
        </p:nvSpPr>
        <p:spPr>
          <a:xfrm>
            <a:off x="457200" y="1459328"/>
            <a:ext cx="8377084" cy="923299"/>
          </a:xfrm>
        </p:spPr>
        <p:txBody>
          <a:bodyPr wrap="square" lIns="91425" tIns="91425" rIns="91425" bIns="91425" anchor="ctr">
            <a:spAutoFit/>
          </a:bodyPr>
          <a:lstStyle/>
          <a:p>
            <a:pPr marL="0" lvl="0" indent="0" eaLnBrk="0" fontAlgn="base" hangingPunct="0">
              <a:spcAft>
                <a:spcPct val="0"/>
              </a:spcAft>
              <a:buNone/>
            </a:pPr>
            <a:r>
              <a:rPr lang="en-US" altLang="en-US" sz="2400" kern="1200" dirty="0">
                <a:solidFill>
                  <a:srgbClr val="000000"/>
                </a:solidFill>
                <a:latin typeface="Arial (Body)"/>
                <a:ea typeface="ＭＳ Ｐゴシック" charset="-128"/>
                <a:cs typeface="+mn-cs"/>
              </a:rPr>
              <a:t>Now we can use these functions to insert </a:t>
            </a:r>
            <a:r>
              <a:rPr lang="en-US" altLang="ja-JP" sz="2400" kern="1200" dirty="0" smtClean="0">
                <a:solidFill>
                  <a:srgbClr val="000000"/>
                </a:solidFill>
                <a:latin typeface="+mn-lt"/>
                <a:ea typeface="ＭＳ Ｐゴシック" charset="-128"/>
                <a:cs typeface="+mn-cs"/>
              </a:rPr>
              <a:t>“</a:t>
            </a:r>
            <a:r>
              <a:rPr lang="en-US" altLang="ja-JP" sz="2400" kern="1200" dirty="0" smtClean="0">
                <a:solidFill>
                  <a:srgbClr val="000000"/>
                </a:solidFill>
                <a:latin typeface="Arial (Body)"/>
                <a:ea typeface="ＭＳ Ｐゴシック" charset="-128"/>
                <a:cs typeface="+mn-cs"/>
              </a:rPr>
              <a:t>United” </a:t>
            </a:r>
            <a:r>
              <a:rPr lang="en-US" altLang="ja-JP" sz="2400" kern="1200" dirty="0">
                <a:solidFill>
                  <a:srgbClr val="000000"/>
                </a:solidFill>
                <a:latin typeface="Arial (Body)"/>
                <a:ea typeface="ＭＳ Ｐゴシック" charset="-128"/>
                <a:cs typeface="+mn-cs"/>
              </a:rPr>
              <a:t>into the preamble in a much simpler way.</a:t>
            </a:r>
            <a:endParaRPr lang="en-US" altLang="en-US" sz="2400" kern="1200" dirty="0">
              <a:solidFill>
                <a:srgbClr val="000000"/>
              </a:solidFill>
              <a:latin typeface="Arial (Body)"/>
              <a:ea typeface="ＭＳ Ｐゴシック" charset="-128"/>
              <a:cs typeface="+mn-cs"/>
            </a:endParaRPr>
          </a:p>
        </p:txBody>
      </p:sp>
      <p:pic>
        <p:nvPicPr>
          <p:cNvPr id="4" name="Picture 3" descr="Computer code. The code has 13 lines. The lines read as follows. Line 1. d e f create new preamble left parenthesis right parenthesis colon. Line 2, indented once. file equals get Media Path left parenthesis double quote preamble10 period wav double quote right parenthesis. Line 3, indented once. preamble equals make Sound left parenthesis file right parenthesis hash old preamble. Line 4, indented once. united equals clip left parenthesis preamble comma 33414 comma 40052 right parenthesis hash double quote United double quote. Line 5, indented once. start equals clip left parenthesis preamble comma 0 comma 17407 right parenthesis hash double quote We the double quote. Line 6, indented once. end equals clip left parenthesis preamble comma 17408 comma 55510 right parenthesis hash the rest. Line 7, indented once. l e n equals get Length left parenthesis start right parenthesis plus get Length left parenthesis united right parenthesis. Line 8, indented once. l e n equals l e n plus get Length left parenthesis end right parenthesis hash length of everything. Line 9, indented once. new P r e equals make Empty Sound left parenthesis l e n right parenthesis hash new preamble. Line 10, indented once. copy left parenthesis start comma new P r e comma 0 right parenthesis. Line 11, indented once. copy left parenthesis united comma new P r e comma get Length left parenthesis start right parenthesis right parenthesis. Line 12, indented once. copy less than sign end comma new P r e comma get Length left parenthesis start right parenthesis plus get Length left parenthesis united right parenthesis. Line 13, indented once. return new p r e."/>
          <p:cNvPicPr>
            <a:picLocks noChangeAspect="1"/>
          </p:cNvPicPr>
          <p:nvPr/>
        </p:nvPicPr>
        <p:blipFill rotWithShape="1">
          <a:blip r:embed="rId2"/>
          <a:srcRect l="1357" t="1094" r="1458" b="2241"/>
          <a:stretch/>
        </p:blipFill>
        <p:spPr>
          <a:xfrm>
            <a:off x="545691" y="2479255"/>
            <a:ext cx="5766620" cy="3775587"/>
          </a:xfrm>
          <a:prstGeom prst="rect">
            <a:avLst/>
          </a:prstGeom>
        </p:spPr>
      </p:pic>
    </p:spTree>
    <p:extLst>
      <p:ext uri="{BB962C8B-B14F-4D97-AF65-F5344CB8AC3E}">
        <p14:creationId xmlns:p14="http://schemas.microsoft.com/office/powerpoint/2010/main" val="8148885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kern="1200" dirty="0" smtClean="0">
                <a:latin typeface="Times New Roman" panose="02020603050405020304" pitchFamily="18" charset="0"/>
                <a:ea typeface="ＭＳ Ｐゴシック" charset="-128"/>
              </a:rPr>
              <a:t>Changing the Splice</a:t>
            </a:r>
            <a:endParaRPr lang="en-US" altLang="en-US"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a:xfrm>
            <a:off x="457200" y="1600200"/>
            <a:ext cx="8332840" cy="3854871"/>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What if we wanted to increase or decrease the volume of an inserted word?</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Simple! </a:t>
            </a:r>
            <a:r>
              <a:rPr lang="en-US" altLang="en-US" sz="2400" kern="1200" dirty="0" smtClean="0">
                <a:solidFill>
                  <a:srgbClr val="000000"/>
                </a:solidFill>
                <a:latin typeface="Arial (Body)"/>
                <a:ea typeface="ＭＳ Ｐゴシック" charset="-128"/>
                <a:cs typeface="+mn-cs"/>
              </a:rPr>
              <a:t>Multiply </a:t>
            </a:r>
            <a:r>
              <a:rPr lang="en-US" altLang="en-US" sz="2400" kern="1200" dirty="0">
                <a:solidFill>
                  <a:srgbClr val="000000"/>
                </a:solidFill>
                <a:latin typeface="Arial (Body)"/>
                <a:ea typeface="ＭＳ Ｐゴシック" charset="-128"/>
                <a:cs typeface="+mn-cs"/>
              </a:rPr>
              <a:t>each sample by something as </a:t>
            </a:r>
            <a:r>
              <a:rPr lang="en-US" altLang="en-US" sz="2400" kern="1200" dirty="0" smtClean="0">
                <a:solidFill>
                  <a:srgbClr val="000000"/>
                </a:solidFill>
                <a:latin typeface="Arial (Body)"/>
                <a:ea typeface="ＭＳ Ｐゴシック" charset="-128"/>
                <a:cs typeface="+mn-cs"/>
              </a:rPr>
              <a:t>it</a:t>
            </a:r>
            <a:r>
              <a:rPr lang="fr-FR" altLang="ja-JP" sz="2400" kern="1200" dirty="0" smtClean="0">
                <a:solidFill>
                  <a:srgbClr val="000000"/>
                </a:solidFill>
                <a:latin typeface="Arial (Body)"/>
                <a:ea typeface="ＭＳ Ｐゴシック" charset="-128"/>
                <a:cs typeface="+mn-cs"/>
              </a:rPr>
              <a:t>’</a:t>
            </a:r>
            <a:r>
              <a:rPr lang="en-US" altLang="ja-JP" sz="2400" kern="1200" dirty="0" smtClean="0">
                <a:solidFill>
                  <a:srgbClr val="000000"/>
                </a:solidFill>
                <a:latin typeface="Arial (Body)"/>
                <a:ea typeface="ＭＳ Ｐゴシック" charset="-128"/>
                <a:cs typeface="+mn-cs"/>
              </a:rPr>
              <a:t>s </a:t>
            </a:r>
            <a:r>
              <a:rPr lang="en-US" altLang="ja-JP" sz="2400" kern="1200" dirty="0">
                <a:solidFill>
                  <a:srgbClr val="000000"/>
                </a:solidFill>
                <a:latin typeface="Arial (Body)"/>
                <a:ea typeface="ＭＳ Ｐゴシック" charset="-128"/>
                <a:cs typeface="+mn-cs"/>
              </a:rPr>
              <a:t>pulled from the source.</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Could we do something like slowly increase volume (emphasis) or normalize the sound?</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Sure! </a:t>
            </a:r>
            <a:r>
              <a:rPr lang="en-US" altLang="en-US" sz="2400" kern="1200" dirty="0" smtClean="0">
                <a:solidFill>
                  <a:srgbClr val="000000"/>
                </a:solidFill>
                <a:latin typeface="Arial (Body)"/>
                <a:ea typeface="ＭＳ Ｐゴシック" charset="-128"/>
                <a:cs typeface="+mn-cs"/>
              </a:rPr>
              <a:t>Just </a:t>
            </a:r>
            <a:r>
              <a:rPr lang="en-US" altLang="en-US" sz="2400" kern="1200" dirty="0">
                <a:solidFill>
                  <a:srgbClr val="000000"/>
                </a:solidFill>
                <a:latin typeface="Arial (Body)"/>
                <a:ea typeface="ＭＳ Ｐゴシック" charset="-128"/>
                <a:cs typeface="+mn-cs"/>
              </a:rPr>
              <a:t>like </a:t>
            </a:r>
            <a:r>
              <a:rPr lang="en-US" altLang="en-US" sz="2400" kern="1200" dirty="0" smtClean="0">
                <a:solidFill>
                  <a:srgbClr val="000000"/>
                </a:solidFill>
                <a:latin typeface="Arial (Body)"/>
                <a:ea typeface="ＭＳ Ｐゴシック" charset="-128"/>
                <a:cs typeface="+mn-cs"/>
              </a:rPr>
              <a:t>we</a:t>
            </a:r>
            <a:r>
              <a:rPr lang="fr-FR" altLang="ja-JP" sz="2400" kern="1200" dirty="0" smtClean="0">
                <a:solidFill>
                  <a:srgbClr val="000000"/>
                </a:solidFill>
                <a:latin typeface="Arial (Body)"/>
                <a:ea typeface="ＭＳ Ｐゴシック" charset="-128"/>
                <a:cs typeface="+mn-cs"/>
              </a:rPr>
              <a:t>’</a:t>
            </a:r>
            <a:r>
              <a:rPr lang="en-US" altLang="ja-JP" sz="2400" kern="1200" dirty="0" smtClean="0">
                <a:solidFill>
                  <a:srgbClr val="000000"/>
                </a:solidFill>
                <a:latin typeface="Arial (Body)"/>
                <a:ea typeface="ＭＳ Ｐゴシック" charset="-128"/>
                <a:cs typeface="+mn-cs"/>
              </a:rPr>
              <a:t>ve </a:t>
            </a:r>
            <a:r>
              <a:rPr lang="en-US" altLang="ja-JP" sz="2400" kern="1200" dirty="0">
                <a:solidFill>
                  <a:srgbClr val="000000"/>
                </a:solidFill>
                <a:latin typeface="Arial (Body)"/>
                <a:ea typeface="ＭＳ Ｐゴシック" charset="-128"/>
                <a:cs typeface="+mn-cs"/>
              </a:rPr>
              <a:t>done in past programs, but instead of working across </a:t>
            </a:r>
            <a:r>
              <a:rPr lang="en-US" altLang="ja-JP" sz="2400" b="1" kern="1200" dirty="0">
                <a:solidFill>
                  <a:srgbClr val="000000"/>
                </a:solidFill>
                <a:latin typeface="Arial (Body)"/>
                <a:ea typeface="ＭＳ Ｐゴシック" charset="-128"/>
                <a:cs typeface="+mn-cs"/>
              </a:rPr>
              <a:t>all</a:t>
            </a:r>
            <a:r>
              <a:rPr lang="en-US" altLang="ja-JP" sz="2400" kern="1200" dirty="0">
                <a:solidFill>
                  <a:srgbClr val="000000"/>
                </a:solidFill>
                <a:latin typeface="Arial (Body)"/>
                <a:ea typeface="ＭＳ Ｐゴシック" charset="-128"/>
                <a:cs typeface="+mn-cs"/>
              </a:rPr>
              <a:t> samples, we work across only the samples in that sound!</a:t>
            </a:r>
            <a:endParaRPr lang="en-US" altLang="en-US" sz="2400" kern="1200" dirty="0">
              <a:solidFill>
                <a:srgbClr val="000000"/>
              </a:solidFill>
              <a:latin typeface="Arial (Body)"/>
              <a:ea typeface="ＭＳ Ｐゴシック" charset="-128"/>
              <a:cs typeface="+mn-cs"/>
            </a:endParaRPr>
          </a:p>
        </p:txBody>
      </p:sp>
    </p:spTree>
    <p:extLst>
      <p:ext uri="{BB962C8B-B14F-4D97-AF65-F5344CB8AC3E}">
        <p14:creationId xmlns:p14="http://schemas.microsoft.com/office/powerpoint/2010/main" val="14299618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kern="1200" dirty="0" smtClean="0">
                <a:latin typeface="Times New Roman" panose="02020603050405020304" pitchFamily="18" charset="0"/>
                <a:ea typeface="ＭＳ Ｐゴシック" charset="-128"/>
              </a:rPr>
              <a:t>Reversing Sounds</a:t>
            </a:r>
            <a:endParaRPr lang="en-US" altLang="en-US" kern="1200" dirty="0">
              <a:latin typeface="Times New Roman" panose="02020603050405020304" pitchFamily="18" charset="0"/>
              <a:ea typeface="ＭＳ Ｐゴシック" charset="-128"/>
            </a:endParaRPr>
          </a:p>
        </p:txBody>
      </p:sp>
      <p:sp>
        <p:nvSpPr>
          <p:cNvPr id="3" name="Content Placeholder 2"/>
          <p:cNvSpPr>
            <a:spLocks noGrp="1"/>
          </p:cNvSpPr>
          <p:nvPr>
            <p:ph type="body" idx="1"/>
          </p:nvPr>
        </p:nvSpPr>
        <p:spPr>
          <a:xfrm>
            <a:off x="457200" y="1600200"/>
            <a:ext cx="8229600" cy="553968"/>
          </a:xfrm>
        </p:spPr>
        <p:txBody>
          <a:bodyPr wrap="square" lIns="91425" tIns="91425" rIns="91425" bIns="91425">
            <a:spAutoFit/>
          </a:bodyPr>
          <a:lstStyle/>
          <a:p>
            <a:pPr indent="-255600" eaLnBrk="1" hangingPunct="1"/>
            <a:r>
              <a:rPr lang="en-US" altLang="en-US" sz="2400" dirty="0">
                <a:latin typeface="Arial (Body)"/>
                <a:ea typeface="ＭＳ Ｐゴシック" charset="-128"/>
              </a:rPr>
              <a:t>We can also modify sounds by reversing them</a:t>
            </a:r>
          </a:p>
        </p:txBody>
      </p:sp>
      <p:pic>
        <p:nvPicPr>
          <p:cNvPr id="4" name="Picture 3" descr="Computer code has 8 lines. The lines read as follows. Line 1. d e f reverse left parenthesis source right parenthesis colon. Line 2, indented once. target equals make Empty Sound left parenthesis get Length left parenthesis source right parenthesis right parenthesis. Line 3, indented once. source Index equals get Length left parenthesis source right parenthesis dash 1 hash start at end. Line 4, indented once. for target Index in range left parenthesis 0 comma get Length left parenthesis target right parenthesis right parenthesis colon. Line 5, indented twice. value equals get Sample value At left parenthesis source comma source Index right parenthesis. Line 6, indented twice. set Sample value At left parenthesis target comma target Index comma value right parenthesis. Line 7, indented twice. source Index equals source Index dash 1 hash move backwards. Line 8, indented once. return target."/>
          <p:cNvPicPr>
            <a:picLocks noChangeAspect="1"/>
          </p:cNvPicPr>
          <p:nvPr/>
        </p:nvPicPr>
        <p:blipFill rotWithShape="1">
          <a:blip r:embed="rId2"/>
          <a:srcRect t="2521" r="867" b="4486"/>
          <a:stretch/>
        </p:blipFill>
        <p:spPr>
          <a:xfrm>
            <a:off x="642788" y="2212259"/>
            <a:ext cx="6742941" cy="2595715"/>
          </a:xfrm>
          <a:prstGeom prst="rect">
            <a:avLst/>
          </a:prstGeom>
        </p:spPr>
      </p:pic>
      <p:pic>
        <p:nvPicPr>
          <p:cNvPr id="7" name="Picture 6" descr="Screenshot of a dialog box titled, c colon forward slash i p dash book forward slash media sources forward slash back slash croak period w a v illustrates the comparison between original sound and reverse sound. Two sections of black screen represent the original sound wave graph at the left and reversed sound wave graph at the right. Three buttons. Play entire sound, play before and play after are highlighted at the top of the dialog box in both the section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9710" y="4930725"/>
            <a:ext cx="3925455" cy="1427438"/>
          </a:xfrm>
          <a:prstGeom prst="rect">
            <a:avLst/>
          </a:prstGeom>
        </p:spPr>
      </p:pic>
    </p:spTree>
    <p:extLst>
      <p:ext uri="{BB962C8B-B14F-4D97-AF65-F5344CB8AC3E}">
        <p14:creationId xmlns:p14="http://schemas.microsoft.com/office/powerpoint/2010/main" val="1068707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r>
              <a:rPr lang="en-US" altLang="en-US" dirty="0">
                <a:ea typeface="ＭＳ Ｐゴシック" charset="-128"/>
              </a:rPr>
              <a:t>Clicker: What does makeEmptySong </a:t>
            </a:r>
            <a:r>
              <a:rPr lang="en-US" altLang="en-US" dirty="0" smtClean="0">
                <a:ea typeface="ＭＳ Ｐゴシック" charset="-128"/>
              </a:rPr>
              <a:t>Take </a:t>
            </a:r>
            <a:r>
              <a:rPr lang="en-US" altLang="en-US" dirty="0">
                <a:ea typeface="ＭＳ Ｐゴシック" charset="-128"/>
              </a:rPr>
              <a:t>as </a:t>
            </a:r>
            <a:r>
              <a:rPr lang="en-US" altLang="en-US" dirty="0" smtClean="0">
                <a:ea typeface="ＭＳ Ｐゴシック" charset="-128"/>
              </a:rPr>
              <a:t>Input</a:t>
            </a:r>
            <a:r>
              <a:rPr lang="en-US" altLang="en-US" dirty="0">
                <a:ea typeface="ＭＳ Ｐゴシック" charset="-128"/>
              </a:rPr>
              <a:t>?</a:t>
            </a:r>
            <a:endParaRPr lang="en-US" dirty="0">
              <a:latin typeface="Times New Roman" panose="02020603050405020304" pitchFamily="18" charset="0"/>
            </a:endParaRPr>
          </a:p>
        </p:txBody>
      </p:sp>
      <p:sp>
        <p:nvSpPr>
          <p:cNvPr id="3" name="Text Placeholder 2"/>
          <p:cNvSpPr>
            <a:spLocks noGrp="1"/>
          </p:cNvSpPr>
          <p:nvPr>
            <p:ph type="body" idx="1"/>
          </p:nvPr>
        </p:nvSpPr>
        <p:spPr>
          <a:xfrm>
            <a:off x="457200" y="1600200"/>
            <a:ext cx="8037871" cy="923299"/>
          </a:xfrm>
        </p:spPr>
        <p:txBody>
          <a:bodyPr wrap="square" lIns="91425" tIns="91425" rIns="91425" bIns="91425">
            <a:spAutoFit/>
          </a:bodyPr>
          <a:lstStyle/>
          <a:p>
            <a:pPr lvl="0" eaLnBrk="0" fontAlgn="base" hangingPunct="0">
              <a:spcAft>
                <a:spcPct val="0"/>
              </a:spcAft>
              <a:buFont typeface="Arial" panose="020B0604020202020204" pitchFamily="34" charset="0"/>
              <a:buChar char="•"/>
              <a:tabLst/>
              <a:defRPr/>
            </a:pPr>
            <a:r>
              <a:rPr lang="en-US" sz="2400" kern="1200" dirty="0">
                <a:solidFill>
                  <a:srgbClr val="000000"/>
                </a:solidFill>
                <a:latin typeface="Arial (Body)"/>
                <a:ea typeface="ＭＳ Ｐゴシック" charset="0"/>
              </a:rPr>
              <a:t>Based on that last program, what do you think makeEmptySong takes as input</a:t>
            </a:r>
            <a:r>
              <a:rPr lang="en-US" sz="2400" kern="1200" dirty="0" smtClean="0">
                <a:solidFill>
                  <a:srgbClr val="000000"/>
                </a:solidFill>
                <a:latin typeface="Arial (Body)"/>
                <a:ea typeface="ＭＳ Ｐゴシック" charset="0"/>
              </a:rPr>
              <a:t>?</a:t>
            </a:r>
            <a:endParaRPr lang="en-US" sz="2400" kern="1200" dirty="0">
              <a:solidFill>
                <a:srgbClr val="000000"/>
              </a:solidFill>
              <a:latin typeface="Arial (Body)"/>
              <a:ea typeface="ＭＳ Ｐゴシック" charset="0"/>
            </a:endParaRPr>
          </a:p>
        </p:txBody>
      </p:sp>
      <p:sp>
        <p:nvSpPr>
          <p:cNvPr id="4" name="Text Placeholder 3"/>
          <p:cNvSpPr>
            <a:spLocks noGrp="1"/>
          </p:cNvSpPr>
          <p:nvPr>
            <p:ph type="body" idx="2"/>
          </p:nvPr>
        </p:nvSpPr>
        <p:spPr>
          <a:xfrm>
            <a:off x="457200" y="2590808"/>
            <a:ext cx="8037871" cy="2163763"/>
          </a:xfrm>
        </p:spPr>
        <p:txBody>
          <a:bodyPr/>
          <a:lstStyle/>
          <a:p>
            <a:pPr marL="432054" lvl="0" indent="-432054" eaLnBrk="0" fontAlgn="base" hangingPunct="0">
              <a:spcAft>
                <a:spcPct val="0"/>
              </a:spcAft>
              <a:buSzPts val="2400"/>
              <a:buFont typeface="+mj-lt"/>
              <a:buAutoNum type="arabicPeriod"/>
              <a:tabLst/>
              <a:defRPr/>
            </a:pPr>
            <a:r>
              <a:rPr lang="en-US" sz="2400" kern="1200" dirty="0">
                <a:solidFill>
                  <a:srgbClr val="000000"/>
                </a:solidFill>
                <a:latin typeface="Arial (Body)"/>
                <a:ea typeface="ＭＳ Ｐゴシック" charset="0"/>
              </a:rPr>
              <a:t>Number of samples needed in the new song.</a:t>
            </a:r>
          </a:p>
          <a:p>
            <a:pPr marL="432054" lvl="0" indent="-432054" eaLnBrk="0" fontAlgn="base" hangingPunct="0">
              <a:spcAft>
                <a:spcPct val="0"/>
              </a:spcAft>
              <a:buSzPts val="2400"/>
              <a:buFont typeface="+mj-lt"/>
              <a:buAutoNum type="arabicPeriod"/>
              <a:tabLst/>
              <a:defRPr/>
            </a:pPr>
            <a:r>
              <a:rPr lang="en-US" sz="2400" kern="1200" dirty="0">
                <a:solidFill>
                  <a:srgbClr val="000000"/>
                </a:solidFill>
                <a:latin typeface="Arial (Body)"/>
                <a:ea typeface="ＭＳ Ｐゴシック" charset="0"/>
              </a:rPr>
              <a:t>Number of bytes needed in the new sound.</a:t>
            </a:r>
          </a:p>
          <a:p>
            <a:pPr marL="432054" lvl="0" indent="-432054" eaLnBrk="0" fontAlgn="base" hangingPunct="0">
              <a:spcAft>
                <a:spcPct val="0"/>
              </a:spcAft>
              <a:buSzPts val="2400"/>
              <a:buFont typeface="+mj-lt"/>
              <a:buAutoNum type="arabicPeriod"/>
              <a:tabLst/>
              <a:defRPr/>
            </a:pPr>
            <a:r>
              <a:rPr lang="en-US" sz="2400" kern="1200" dirty="0">
                <a:solidFill>
                  <a:srgbClr val="000000"/>
                </a:solidFill>
                <a:latin typeface="Arial (Body)"/>
                <a:ea typeface="ＭＳ Ｐゴシック" charset="0"/>
              </a:rPr>
              <a:t>Number of seconds needed in the new song.</a:t>
            </a:r>
          </a:p>
          <a:p>
            <a:pPr marL="432054" lvl="0" indent="-432054" eaLnBrk="0" fontAlgn="base" hangingPunct="0">
              <a:spcAft>
                <a:spcPct val="0"/>
              </a:spcAft>
              <a:buSzPts val="2400"/>
              <a:buFont typeface="+mj-lt"/>
              <a:buAutoNum type="arabicPeriod"/>
              <a:tabLst/>
              <a:defRPr/>
            </a:pPr>
            <a:r>
              <a:rPr lang="en-US" sz="2400" kern="1200" dirty="0">
                <a:solidFill>
                  <a:srgbClr val="000000"/>
                </a:solidFill>
                <a:latin typeface="Arial (Body)"/>
                <a:ea typeface="ＭＳ Ｐゴシック" charset="0"/>
              </a:rPr>
              <a:t>A song to copy</a:t>
            </a:r>
            <a:r>
              <a:rPr lang="en-US" sz="2400" kern="1200" dirty="0" smtClean="0">
                <a:solidFill>
                  <a:srgbClr val="000000"/>
                </a:solidFill>
                <a:latin typeface="Arial (Body)"/>
                <a:ea typeface="ＭＳ Ｐゴシック" charset="0"/>
              </a:rPr>
              <a:t>.</a:t>
            </a:r>
            <a:endParaRPr lang="en-US" sz="2400" kern="1200" dirty="0">
              <a:solidFill>
                <a:srgbClr val="000000"/>
              </a:solidFill>
              <a:latin typeface="Arial (Body)"/>
              <a:ea typeface="ＭＳ Ｐゴシック" charset="0"/>
            </a:endParaRPr>
          </a:p>
        </p:txBody>
      </p:sp>
    </p:spTree>
    <p:extLst>
      <p:ext uri="{BB962C8B-B14F-4D97-AF65-F5344CB8AC3E}">
        <p14:creationId xmlns:p14="http://schemas.microsoft.com/office/powerpoint/2010/main" val="5450909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kern="1200" dirty="0" smtClean="0">
                <a:latin typeface="Times New Roman" panose="02020603050405020304" pitchFamily="18" charset="0"/>
                <a:ea typeface="ＭＳ Ｐゴシック" charset="-128"/>
              </a:rPr>
              <a:t>Mirroring</a:t>
            </a:r>
            <a:endParaRPr lang="en-US" altLang="en-US" kern="1200" dirty="0">
              <a:latin typeface="Times New Roman" panose="02020603050405020304" pitchFamily="18" charset="0"/>
              <a:ea typeface="ＭＳ Ｐゴシック" charset="-128"/>
            </a:endParaRPr>
          </a:p>
        </p:txBody>
      </p:sp>
      <p:sp>
        <p:nvSpPr>
          <p:cNvPr id="3" name="Content Placeholder 2"/>
          <p:cNvSpPr>
            <a:spLocks noGrp="1"/>
          </p:cNvSpPr>
          <p:nvPr>
            <p:ph type="body" idx="1"/>
          </p:nvPr>
        </p:nvSpPr>
        <p:spPr>
          <a:xfrm>
            <a:off x="457200" y="1384757"/>
            <a:ext cx="8229600" cy="923299"/>
          </a:xfrm>
        </p:spPr>
        <p:txBody>
          <a:bodyPr wrap="square" lIns="91425" tIns="91425" rIns="91425" bIns="91425" anchor="ctr">
            <a:spAutoFit/>
          </a:bodyPr>
          <a:lstStyle/>
          <a:p>
            <a:pPr marL="255651" lvl="0" indent="-255651"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rPr>
              <a:t>We can mirror sounds in exactly the same way we mirrored </a:t>
            </a:r>
            <a:r>
              <a:rPr lang="en-US" altLang="en-US" sz="2400" kern="1200" dirty="0" smtClean="0">
                <a:solidFill>
                  <a:srgbClr val="000000"/>
                </a:solidFill>
                <a:latin typeface="Arial (Body)"/>
                <a:ea typeface="ＭＳ Ｐゴシック" charset="-128"/>
              </a:rPr>
              <a:t>pictures</a:t>
            </a:r>
            <a:endParaRPr lang="en-US" altLang="en-US" sz="2400" kern="1200" dirty="0">
              <a:solidFill>
                <a:srgbClr val="000000"/>
              </a:solidFill>
              <a:latin typeface="Arial (Body)"/>
              <a:ea typeface="ＭＳ Ｐゴシック" charset="-128"/>
            </a:endParaRPr>
          </a:p>
        </p:txBody>
      </p:sp>
      <p:pic>
        <p:nvPicPr>
          <p:cNvPr id="4" name="Picture 3" descr="Computer code has 8 lines. The lines read as follows. Line 1. d e f mirror Sound left parenthesis sound right parenthesis colon. Line 2, indented once. l e n equals get Length left parenthesis sound right parenthesis. Line 3, indented once. mirror point equals l e n forward slash 2. Line 4, indented once. for index in range left parenthesis 0 comma mirror point right parenthesis colon. Line 5, indented twice. left equals get Sample Object At left parenthesis sound comma index right parenthesis. Line 6, indented twice. right equals get Sample Object At left parenthesis sound comma l e n dash index dash 1 right parenthesis. Line 7, indented twice. value equals get Sample Value left parenthesis left right parenthesis. Line 8, indented twice. set Sample Value left parenthesis right comma value right parenthesis."/>
          <p:cNvPicPr>
            <a:picLocks noChangeAspect="1"/>
          </p:cNvPicPr>
          <p:nvPr/>
        </p:nvPicPr>
        <p:blipFill rotWithShape="1">
          <a:blip r:embed="rId2"/>
          <a:srcRect l="1329" t="2109" r="2067" b="4062"/>
          <a:stretch/>
        </p:blipFill>
        <p:spPr>
          <a:xfrm>
            <a:off x="457200" y="2874865"/>
            <a:ext cx="5367944" cy="2146800"/>
          </a:xfrm>
          <a:prstGeom prst="rect">
            <a:avLst/>
          </a:prstGeom>
        </p:spPr>
      </p:pic>
      <p:pic>
        <p:nvPicPr>
          <p:cNvPr id="7" name="Picture 6" descr="Screenshot of a dialog box titled, c colon forward slash i p dash book forward slash media sources forward slash back slash croak period wav illustrates the mirroring of sound through wave graph from left to righ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4066" y="2874865"/>
            <a:ext cx="2634463" cy="1752810"/>
          </a:xfrm>
          <a:prstGeom prst="rect">
            <a:avLst/>
          </a:prstGeom>
        </p:spPr>
      </p:pic>
    </p:spTree>
    <p:extLst>
      <p:ext uri="{BB962C8B-B14F-4D97-AF65-F5344CB8AC3E}">
        <p14:creationId xmlns:p14="http://schemas.microsoft.com/office/powerpoint/2010/main" val="14636003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kern="1200" dirty="0" smtClean="0">
                <a:latin typeface="Times New Roman" panose="02020603050405020304" pitchFamily="18" charset="0"/>
                <a:ea typeface="ＭＳ Ｐゴシック" charset="-128"/>
              </a:rPr>
              <a:t>Functions and Scope</a:t>
            </a:r>
            <a:endParaRPr lang="en-US" altLang="en-US"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a:xfrm>
            <a:off x="457200" y="1600200"/>
            <a:ext cx="8229600" cy="4124176"/>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Defined:</a:t>
            </a:r>
          </a:p>
          <a:p>
            <a:pPr marL="741553" lvl="1" indent="-284353" fontAlgn="base">
              <a:spcAft>
                <a:spcPct val="0"/>
              </a:spcAft>
              <a:buFont typeface="Arial" panose="020B0604020202020204" pitchFamily="34" charset="0"/>
              <a:buChar char="–"/>
            </a:pPr>
            <a:r>
              <a:rPr lang="en-US" altLang="en-US" sz="2400" kern="1200" dirty="0" smtClean="0">
                <a:solidFill>
                  <a:srgbClr val="000000"/>
                </a:solidFill>
                <a:latin typeface="Arial (Body)"/>
                <a:ea typeface="ＭＳ Ｐゴシック" charset="-128"/>
                <a:cs typeface="+mn-cs"/>
              </a:rPr>
              <a:t>Let</a:t>
            </a:r>
            <a:r>
              <a:rPr lang="fr-FR" altLang="en-US" sz="2400" kern="1200" dirty="0" smtClean="0">
                <a:solidFill>
                  <a:srgbClr val="000000"/>
                </a:solidFill>
                <a:latin typeface="Arial (Body)"/>
                <a:ea typeface="ＭＳ Ｐゴシック" charset="-128"/>
                <a:cs typeface="+mn-cs"/>
              </a:rPr>
              <a:t>’</a:t>
            </a:r>
            <a:r>
              <a:rPr lang="en-US" altLang="en-US" sz="2400" kern="1200" dirty="0" smtClean="0">
                <a:solidFill>
                  <a:srgbClr val="000000"/>
                </a:solidFill>
                <a:latin typeface="Arial (Body)"/>
                <a:ea typeface="ＭＳ Ｐゴシック" charset="-128"/>
                <a:cs typeface="+mn-cs"/>
              </a:rPr>
              <a:t>s </a:t>
            </a:r>
            <a:r>
              <a:rPr lang="en-US" altLang="en-US" sz="2400" kern="1200" dirty="0">
                <a:solidFill>
                  <a:srgbClr val="000000"/>
                </a:solidFill>
                <a:latin typeface="Arial (Body)"/>
                <a:ea typeface="ＭＳ Ｐゴシック" charset="-128"/>
                <a:cs typeface="+mn-cs"/>
              </a:rPr>
              <a:t>call the variable that represents the input a “parameter variable”</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Key idea:</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The parameter variable in a function has </a:t>
            </a:r>
            <a:r>
              <a:rPr lang="pt-BR" altLang="en-US" sz="2400" b="1" kern="1200" dirty="0" smtClean="0">
                <a:solidFill>
                  <a:srgbClr val="000000"/>
                </a:solidFill>
                <a:latin typeface="Arial (Body)"/>
                <a:ea typeface="ＭＳ Ｐゴシック" charset="-128"/>
                <a:cs typeface="+mn-cs"/>
              </a:rPr>
              <a:t>Nothing </a:t>
            </a:r>
            <a:r>
              <a:rPr lang="en-US" altLang="en-US" sz="2400" kern="1200" dirty="0" smtClean="0">
                <a:solidFill>
                  <a:srgbClr val="000000"/>
                </a:solidFill>
                <a:latin typeface="Arial (Body)"/>
                <a:ea typeface="ＭＳ Ｐゴシック" charset="-128"/>
                <a:cs typeface="+mn-cs"/>
              </a:rPr>
              <a:t>to </a:t>
            </a:r>
            <a:r>
              <a:rPr lang="en-US" altLang="en-US" sz="2400" kern="1200" dirty="0">
                <a:solidFill>
                  <a:srgbClr val="000000"/>
                </a:solidFill>
                <a:latin typeface="Arial (Body)"/>
                <a:ea typeface="ＭＳ Ｐゴシック" charset="-128"/>
                <a:cs typeface="+mn-cs"/>
              </a:rPr>
              <a:t>do with any variable (even with the same name) in the Command Area – or anywhere else.</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Parameter variables are </a:t>
            </a:r>
            <a:r>
              <a:rPr lang="pt-BR" altLang="en-US" sz="2400" b="1" kern="1200" dirty="0" smtClean="0">
                <a:solidFill>
                  <a:srgbClr val="000000"/>
                </a:solidFill>
                <a:latin typeface="Arial (Body)"/>
                <a:ea typeface="ＭＳ Ｐゴシック" charset="-128"/>
              </a:rPr>
              <a:t>Local </a:t>
            </a:r>
            <a:r>
              <a:rPr lang="en-US" altLang="en-US" sz="2400" kern="1200" dirty="0" smtClean="0">
                <a:solidFill>
                  <a:srgbClr val="000000"/>
                </a:solidFill>
                <a:latin typeface="Arial (Body)"/>
                <a:ea typeface="ＭＳ Ｐゴシック" charset="-128"/>
              </a:rPr>
              <a:t>to </a:t>
            </a:r>
            <a:r>
              <a:rPr lang="en-US" altLang="en-US" sz="2400" kern="1200" dirty="0">
                <a:solidFill>
                  <a:srgbClr val="000000"/>
                </a:solidFill>
                <a:latin typeface="Arial (Body)"/>
                <a:ea typeface="ＭＳ Ｐゴシック" charset="-128"/>
              </a:rPr>
              <a:t>the function.</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We say that </a:t>
            </a:r>
            <a:r>
              <a:rPr lang="en-US" altLang="en-US" sz="2400" kern="1200" dirty="0" smtClean="0">
                <a:solidFill>
                  <a:srgbClr val="000000"/>
                </a:solidFill>
                <a:latin typeface="Arial (Body)"/>
                <a:ea typeface="ＭＳ Ｐゴシック" charset="-128"/>
                <a:cs typeface="+mn-cs"/>
              </a:rPr>
              <a:t>it</a:t>
            </a:r>
            <a:r>
              <a:rPr lang="fr-FR" altLang="en-US" sz="2400" kern="1200" dirty="0" smtClean="0">
                <a:solidFill>
                  <a:srgbClr val="000000"/>
                </a:solidFill>
                <a:latin typeface="Arial (Body)"/>
                <a:ea typeface="ＭＳ Ｐゴシック" charset="-128"/>
                <a:cs typeface="+mn-cs"/>
              </a:rPr>
              <a:t>’</a:t>
            </a:r>
            <a:r>
              <a:rPr lang="en-US" altLang="en-US" sz="2400" kern="1200" dirty="0" smtClean="0">
                <a:solidFill>
                  <a:srgbClr val="000000"/>
                </a:solidFill>
                <a:latin typeface="Arial (Body)"/>
                <a:ea typeface="ＭＳ Ｐゴシック" charset="-128"/>
                <a:cs typeface="+mn-cs"/>
              </a:rPr>
              <a:t>s </a:t>
            </a:r>
            <a:r>
              <a:rPr lang="en-US" altLang="en-US" sz="2400" kern="1200" dirty="0">
                <a:solidFill>
                  <a:srgbClr val="000000"/>
                </a:solidFill>
                <a:latin typeface="Arial (Body)"/>
                <a:ea typeface="ＭＳ Ｐゴシック" charset="-128"/>
                <a:cs typeface="+mn-cs"/>
              </a:rPr>
              <a:t>in the </a:t>
            </a:r>
            <a:r>
              <a:rPr lang="en-US" altLang="en-US" sz="2400" kern="1200" dirty="0" smtClean="0">
                <a:solidFill>
                  <a:srgbClr val="000000"/>
                </a:solidFill>
                <a:latin typeface="Arial (Body)"/>
                <a:ea typeface="ＭＳ Ｐゴシック" charset="-128"/>
                <a:cs typeface="+mn-cs"/>
              </a:rPr>
              <a:t>function’s </a:t>
            </a:r>
            <a:r>
              <a:rPr lang="pt-BR" altLang="en-US" sz="2400" b="1" kern="1200" dirty="0" smtClean="0">
                <a:solidFill>
                  <a:srgbClr val="000000"/>
                </a:solidFill>
                <a:latin typeface="Arial (Body)"/>
                <a:ea typeface="ＭＳ Ｐゴシック" charset="-128"/>
                <a:cs typeface="+mn-cs"/>
              </a:rPr>
              <a:t>Scope</a:t>
            </a:r>
            <a:r>
              <a:rPr lang="en-US" altLang="en-US" sz="2400" kern="1200" dirty="0" smtClean="0">
                <a:solidFill>
                  <a:srgbClr val="000000"/>
                </a:solidFill>
                <a:latin typeface="Arial (Body)"/>
                <a:ea typeface="ＭＳ Ｐゴシック" charset="-128"/>
                <a:cs typeface="+mn-cs"/>
              </a:rPr>
              <a:t>.</a:t>
            </a:r>
            <a:endParaRPr lang="en-US" altLang="en-US" sz="2400" kern="1200" dirty="0">
              <a:solidFill>
                <a:srgbClr val="000000"/>
              </a:solidFill>
              <a:latin typeface="Arial (Body)"/>
              <a:ea typeface="ＭＳ Ｐゴシック" charset="-128"/>
              <a:cs typeface="+mn-cs"/>
            </a:endParaRPr>
          </a:p>
        </p:txBody>
      </p:sp>
    </p:spTree>
    <p:extLst>
      <p:ext uri="{BB962C8B-B14F-4D97-AF65-F5344CB8AC3E}">
        <p14:creationId xmlns:p14="http://schemas.microsoft.com/office/powerpoint/2010/main" val="1473183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tIns="91425">
            <a:spAutoFit/>
          </a:bodyPr>
          <a:lstStyle/>
          <a:p>
            <a:pPr lvl="0" fontAlgn="base">
              <a:spcBef>
                <a:spcPct val="0"/>
              </a:spcBef>
              <a:spcAft>
                <a:spcPct val="0"/>
              </a:spcAft>
              <a:buClrTx/>
            </a:pPr>
            <a:r>
              <a:rPr lang="en-US" altLang="en-US" kern="1200" dirty="0" smtClean="0">
                <a:latin typeface="Times New Roman" panose="02020603050405020304" pitchFamily="18" charset="0"/>
                <a:ea typeface="ＭＳ Ｐゴシック" charset="-128"/>
              </a:rPr>
              <a:t>Think This through:</a:t>
            </a:r>
            <a:endParaRPr lang="en-US" altLang="en-US" kern="1200" dirty="0">
              <a:latin typeface="Times New Roman" panose="02020603050405020304" pitchFamily="18" charset="0"/>
              <a:ea typeface="ＭＳ Ｐゴシック" charset="-128"/>
            </a:endParaRPr>
          </a:p>
        </p:txBody>
      </p:sp>
      <p:pic>
        <p:nvPicPr>
          <p:cNvPr id="3" name="Picture 2" descr="Screenshot of a window titled, J E S dash j y t h o n Environment for students dash fun a b displays a program area at the top and command area at the bottom. Program area has a computer code of 11 lines. The lines read as follows. Line 1. d e f fun 1 left parenthesis a right parenthesis colon. Line 2, indented once. print a. Line 3, indented once. a equals 12. Line 4, indented once. c equals double quote George double quote. Line 5, indented once. print a comma c. Line 6. blank. Line 7. d e f fun 2 left parenthesis b right parenthesis colon. Line 8, indented once. print b. Line 9, indented once. b equals 13. Line 10, indented once. print b comma c. Line 11. blank. Two buttons, load program and watcher are highlighted below the program area. Command area has a computer code of 4 lines. The lines read as follows. Line 1. right angle bracket right angle bracket right angle bracket print a comma b comma c. The corresponding output reads, Hello Goodbye Mark. Line 2. right angle bracket right angle bracket right angle bracket fun 2 left parenthesis b right parenthesis. The corresponding output has two lines. The lines read as follows, Line 1. Goodbye. Line 2. 13 Mark. Line 3. right angle bracket right angle bracket right angle bracket print a comma b comma c. The corresponding output reads, Hello Goodbye Mark. Line 4. right angle bracket right angle bracket right angle bracke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7973" y="1788889"/>
            <a:ext cx="3788054" cy="4274681"/>
          </a:xfrm>
          <a:prstGeom prst="rect">
            <a:avLst/>
          </a:prstGeom>
        </p:spPr>
      </p:pic>
    </p:spTree>
    <p:extLst>
      <p:ext uri="{BB962C8B-B14F-4D97-AF65-F5344CB8AC3E}">
        <p14:creationId xmlns:p14="http://schemas.microsoft.com/office/powerpoint/2010/main" val="24104197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kern="1200" dirty="0" smtClean="0">
                <a:latin typeface="Times New Roman" panose="02020603050405020304" pitchFamily="18" charset="0"/>
                <a:ea typeface="ＭＳ Ｐゴシック" charset="-128"/>
              </a:rPr>
              <a:t>Values are Copied into Parameters</a:t>
            </a:r>
            <a:endParaRPr lang="en-US" altLang="en-US"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p:txBody>
          <a:bodyPr/>
          <a:lstStyle/>
          <a:p>
            <a:pPr eaLnBrk="1" hangingPunct="1"/>
            <a:r>
              <a:rPr lang="en-US" altLang="en-US" sz="2400" dirty="0">
                <a:latin typeface="Arial (Body)"/>
                <a:ea typeface="ＭＳ Ｐゴシック" charset="-128"/>
              </a:rPr>
              <a:t>When a function is called, the input values are copied into the parameter variables.</a:t>
            </a:r>
          </a:p>
          <a:p>
            <a:pPr lvl="1" eaLnBrk="1" hangingPunct="1"/>
            <a:r>
              <a:rPr lang="en-US" altLang="en-US" sz="2400" dirty="0">
                <a:latin typeface="Arial (Body)"/>
                <a:ea typeface="ＭＳ Ｐゴシック" charset="-128"/>
              </a:rPr>
              <a:t>Changing the parameter variables </a:t>
            </a:r>
            <a:r>
              <a:rPr lang="en-US" altLang="en-US" sz="2400" b="1" dirty="0" smtClean="0">
                <a:latin typeface="Arial (Body)"/>
                <a:ea typeface="ＭＳ Ｐゴシック" charset="-128"/>
              </a:rPr>
              <a:t>can’t</a:t>
            </a:r>
            <a:r>
              <a:rPr lang="en-US" altLang="en-US" sz="2400" dirty="0" smtClean="0">
                <a:latin typeface="Arial (Body)"/>
                <a:ea typeface="ＭＳ Ｐゴシック" charset="-128"/>
              </a:rPr>
              <a:t> </a:t>
            </a:r>
            <a:r>
              <a:rPr lang="en-US" altLang="en-US" sz="2400" dirty="0">
                <a:latin typeface="Arial (Body)"/>
                <a:ea typeface="ＭＳ Ｐゴシック" charset="-128"/>
              </a:rPr>
              <a:t>change the input variables.</a:t>
            </a:r>
          </a:p>
          <a:p>
            <a:pPr eaLnBrk="1" hangingPunct="1"/>
            <a:r>
              <a:rPr lang="en-US" altLang="en-US" sz="2400" dirty="0">
                <a:latin typeface="Arial (Body)"/>
                <a:ea typeface="ＭＳ Ｐゴシック" charset="-128"/>
              </a:rPr>
              <a:t>All variables that are local disappear at the end of the function.</a:t>
            </a:r>
          </a:p>
          <a:p>
            <a:pPr eaLnBrk="1" hangingPunct="1"/>
            <a:r>
              <a:rPr lang="en-US" altLang="en-US" sz="2400" dirty="0">
                <a:latin typeface="Arial (Body)"/>
                <a:ea typeface="ＭＳ Ｐゴシック" charset="-128"/>
              </a:rPr>
              <a:t>We can reference variables external to the function, if we </a:t>
            </a:r>
            <a:r>
              <a:rPr lang="en-US" altLang="en-US" sz="2400" dirty="0" smtClean="0">
                <a:latin typeface="Arial (Body)"/>
                <a:ea typeface="ＭＳ Ｐゴシック" charset="-128"/>
              </a:rPr>
              <a:t>don</a:t>
            </a:r>
            <a:r>
              <a:rPr lang="fr-FR" altLang="en-US" sz="2400" dirty="0" smtClean="0">
                <a:latin typeface="Arial (Body)"/>
                <a:ea typeface="ＭＳ Ｐゴシック" charset="-128"/>
              </a:rPr>
              <a:t>’</a:t>
            </a:r>
            <a:r>
              <a:rPr lang="en-US" altLang="en-US" sz="2400" dirty="0" smtClean="0">
                <a:latin typeface="Arial (Body)"/>
                <a:ea typeface="ＭＳ Ｐゴシック" charset="-128"/>
              </a:rPr>
              <a:t>t </a:t>
            </a:r>
            <a:r>
              <a:rPr lang="en-US" altLang="en-US" sz="2400" dirty="0">
                <a:latin typeface="Arial (Body)"/>
                <a:ea typeface="ＭＳ Ｐゴシック" charset="-128"/>
              </a:rPr>
              <a:t>have a local variable with the same name</a:t>
            </a:r>
            <a:r>
              <a:rPr lang="en-US" altLang="en-US" sz="2400" dirty="0" smtClean="0">
                <a:latin typeface="Arial (Body)"/>
                <a:ea typeface="ＭＳ Ｐゴシック" charset="-128"/>
              </a:rPr>
              <a:t>.</a:t>
            </a:r>
            <a:endParaRPr lang="en-US" altLang="en-US" sz="2400" dirty="0">
              <a:latin typeface="Arial (Body)"/>
              <a:ea typeface="ＭＳ Ｐゴシック" charset="-128"/>
            </a:endParaRPr>
          </a:p>
        </p:txBody>
      </p:sp>
    </p:spTree>
    <p:extLst>
      <p:ext uri="{BB962C8B-B14F-4D97-AF65-F5344CB8AC3E}">
        <p14:creationId xmlns:p14="http://schemas.microsoft.com/office/powerpoint/2010/main" val="21373591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kern="1200" dirty="0" smtClean="0">
                <a:latin typeface="Times New Roman" panose="02020603050405020304" pitchFamily="18" charset="0"/>
                <a:ea typeface="ＭＳ Ｐゴシック" charset="-128"/>
              </a:rPr>
              <a:t>Parameters as Objects</a:t>
            </a:r>
            <a:endParaRPr lang="en-US" altLang="en-US" kern="1200" dirty="0">
              <a:latin typeface="Times New Roman" panose="02020603050405020304" pitchFamily="18" charset="0"/>
              <a:ea typeface="ＭＳ Ｐゴシック" charset="-128"/>
            </a:endParaRPr>
          </a:p>
        </p:txBody>
      </p:sp>
      <p:sp>
        <p:nvSpPr>
          <p:cNvPr id="4" name="Content Placeholder 3"/>
          <p:cNvSpPr>
            <a:spLocks noGrp="1"/>
          </p:cNvSpPr>
          <p:nvPr>
            <p:ph idx="1"/>
          </p:nvPr>
        </p:nvSpPr>
        <p:spPr/>
        <p:txBody>
          <a:bodyPr/>
          <a:lstStyle/>
          <a:p>
            <a:pPr indent="-256032">
              <a:defRPr/>
            </a:pPr>
            <a:r>
              <a:rPr lang="en-US" sz="2400" b="1" dirty="0" smtClean="0">
                <a:latin typeface="Arial (Body)"/>
              </a:rPr>
              <a:t>Note:</a:t>
            </a:r>
            <a:r>
              <a:rPr lang="en-US" sz="2400" b="1" i="1" dirty="0" smtClean="0">
                <a:latin typeface="Arial (Body)"/>
              </a:rPr>
              <a:t> </a:t>
            </a:r>
            <a:r>
              <a:rPr lang="en-US" sz="2400" dirty="0">
                <a:latin typeface="Arial (Body)"/>
              </a:rPr>
              <a:t>Slightly different when you pass an object, like a Sound or a Picture</a:t>
            </a:r>
            <a:r>
              <a:rPr lang="en-US" sz="2400" dirty="0" smtClean="0">
                <a:latin typeface="Arial (Body)"/>
              </a:rPr>
              <a:t>.</a:t>
            </a:r>
            <a:endParaRPr lang="en-US" sz="2400" dirty="0">
              <a:latin typeface="Arial (Body)"/>
            </a:endParaRPr>
          </a:p>
          <a:p>
            <a:pPr marL="741600" lvl="1" indent="-284400" eaLnBrk="1" hangingPunct="1">
              <a:buFontTx/>
              <a:buChar char="–"/>
              <a:defRPr/>
            </a:pPr>
            <a:r>
              <a:rPr lang="en-US" sz="2400" dirty="0">
                <a:latin typeface="Arial (Body)"/>
              </a:rPr>
              <a:t>You still can’t change the original variable, but you’ve passed in the object. You can change the object.</a:t>
            </a:r>
          </a:p>
        </p:txBody>
      </p:sp>
      <p:pic>
        <p:nvPicPr>
          <p:cNvPr id="6" name="Picture 5" descr="Computer code has 2 lines. The lines read as follows. Line 1. right angle bracket right angle bracket right angle bracket p equals make picture left parenthesis pick A File right parenthesis right parenthesis right parenthesis. Line 2. right angle bracket right angle bracket right angle bracket increase Red left parenthesis p right parenthesis.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793" y="3497271"/>
            <a:ext cx="4187306" cy="662399"/>
          </a:xfrm>
          <a:prstGeom prst="rect">
            <a:avLst/>
          </a:prstGeom>
        </p:spPr>
      </p:pic>
      <p:sp>
        <p:nvSpPr>
          <p:cNvPr id="5" name="Content Placeholder 4"/>
          <p:cNvSpPr>
            <a:spLocks noGrp="1"/>
          </p:cNvSpPr>
          <p:nvPr>
            <p:ph idx="13"/>
          </p:nvPr>
        </p:nvSpPr>
        <p:spPr>
          <a:xfrm>
            <a:off x="457199" y="4338475"/>
            <a:ext cx="8362336" cy="1900087"/>
          </a:xfrm>
        </p:spPr>
        <p:txBody>
          <a:bodyPr anchor="ctr"/>
          <a:lstStyle/>
          <a:p>
            <a:pPr marL="255600" lvl="1" indent="-255600" eaLnBrk="1" hangingPunct="1">
              <a:spcBef>
                <a:spcPts val="1500"/>
              </a:spcBef>
              <a:buFontTx/>
              <a:buChar char="•"/>
              <a:defRPr/>
            </a:pPr>
            <a:r>
              <a:rPr lang="en-US" sz="2400" dirty="0">
                <a:latin typeface="Arial (Body)"/>
              </a:rPr>
              <a:t>increaseRed() can’t change the variable </a:t>
            </a:r>
            <a:r>
              <a:rPr lang="en-US" sz="2400" b="1" dirty="0">
                <a:latin typeface="Arial (Body)"/>
              </a:rPr>
              <a:t>p</a:t>
            </a:r>
            <a:r>
              <a:rPr lang="en-US" sz="2400" dirty="0">
                <a:latin typeface="Arial (Body)"/>
              </a:rPr>
              <a:t>, but it can apply functions and methods to change the </a:t>
            </a:r>
            <a:r>
              <a:rPr lang="en-US" sz="2400" b="1" dirty="0">
                <a:latin typeface="Arial (Body)"/>
              </a:rPr>
              <a:t>picture</a:t>
            </a:r>
            <a:r>
              <a:rPr lang="en-US" sz="2400" dirty="0">
                <a:latin typeface="Arial (Body)"/>
              </a:rPr>
              <a:t> that </a:t>
            </a:r>
            <a:r>
              <a:rPr lang="en-US" sz="2400" b="1" dirty="0">
                <a:latin typeface="Arial (Body)"/>
              </a:rPr>
              <a:t>p</a:t>
            </a:r>
            <a:r>
              <a:rPr lang="en-US" sz="2400" dirty="0">
                <a:latin typeface="Arial (Body)"/>
              </a:rPr>
              <a:t> references.</a:t>
            </a:r>
          </a:p>
          <a:p>
            <a:pPr marL="255600" lvl="1" indent="-255600" eaLnBrk="1" hangingPunct="1">
              <a:spcBef>
                <a:spcPts val="1500"/>
              </a:spcBef>
              <a:buFontTx/>
              <a:buChar char="•"/>
              <a:defRPr/>
            </a:pPr>
            <a:r>
              <a:rPr lang="en-US" sz="2400" dirty="0">
                <a:latin typeface="Arial (Body)"/>
              </a:rPr>
              <a:t>That picture, the object, is the </a:t>
            </a:r>
            <a:r>
              <a:rPr lang="en-US" sz="2400" b="1" dirty="0">
                <a:latin typeface="Arial (Body)"/>
              </a:rPr>
              <a:t>value</a:t>
            </a:r>
            <a:r>
              <a:rPr lang="en-US" sz="2400" dirty="0">
                <a:latin typeface="Arial (Body)"/>
              </a:rPr>
              <a:t> that we passed in to the function.</a:t>
            </a:r>
          </a:p>
        </p:txBody>
      </p:sp>
    </p:spTree>
    <p:extLst>
      <p:ext uri="{BB962C8B-B14F-4D97-AF65-F5344CB8AC3E}">
        <p14:creationId xmlns:p14="http://schemas.microsoft.com/office/powerpoint/2010/main" val="29906101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r>
              <a:rPr lang="en-US" dirty="0" smtClean="0">
                <a:latin typeface="Times New Roman" panose="02020603050405020304" pitchFamily="18" charset="0"/>
              </a:rPr>
              <a:t>Copyright</a:t>
            </a:r>
            <a:endParaRPr lang="en-US" dirty="0">
              <a:latin typeface="Times New Roman" panose="02020603050405020304" pitchFamily="18" charset="0"/>
            </a:endParaRPr>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9643619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Knowing Where We are in the Sound</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a:lstStyle/>
          <a:p>
            <a:pPr eaLnBrk="1" hangingPunct="1"/>
            <a:r>
              <a:rPr lang="en-US" altLang="en-US" sz="2400" dirty="0">
                <a:latin typeface="Arial (Body)"/>
                <a:ea typeface="ＭＳ Ｐゴシック" charset="-128"/>
              </a:rPr>
              <a:t>More complex operations require us to know where we are in the sound, which sample</a:t>
            </a:r>
          </a:p>
          <a:p>
            <a:pPr lvl="1"/>
            <a:r>
              <a:rPr lang="en-US" altLang="en-US" sz="2400" dirty="0">
                <a:latin typeface="Arial (Body)"/>
                <a:ea typeface="ＭＳ Ｐゴシック" charset="-128"/>
              </a:rPr>
              <a:t>Not just process all the samples exactly the same</a:t>
            </a:r>
          </a:p>
          <a:p>
            <a:pPr eaLnBrk="1" hangingPunct="1"/>
            <a:r>
              <a:rPr lang="en-US" altLang="en-US" sz="2400" dirty="0">
                <a:latin typeface="Arial (Body)"/>
                <a:ea typeface="ＭＳ Ｐゴシック" charset="-128"/>
              </a:rPr>
              <a:t>Examples:</a:t>
            </a:r>
          </a:p>
          <a:p>
            <a:pPr lvl="1"/>
            <a:r>
              <a:rPr lang="en-US" altLang="en-US" sz="2400" b="1" dirty="0">
                <a:latin typeface="Arial (Body)"/>
                <a:ea typeface="ＭＳ Ｐゴシック" charset="-128"/>
              </a:rPr>
              <a:t>Reversing</a:t>
            </a:r>
            <a:r>
              <a:rPr lang="en-US" altLang="en-US" sz="2400" dirty="0">
                <a:latin typeface="Arial (Body)"/>
                <a:ea typeface="ＭＳ Ｐゴシック" charset="-128"/>
              </a:rPr>
              <a:t> a sound</a:t>
            </a:r>
          </a:p>
          <a:p>
            <a:pPr lvl="2"/>
            <a:r>
              <a:rPr lang="en-US" altLang="en-US" sz="2400" dirty="0" smtClean="0">
                <a:latin typeface="Arial (Body)"/>
                <a:ea typeface="ＭＳ Ｐゴシック" charset="-128"/>
              </a:rPr>
              <a:t>It</a:t>
            </a:r>
            <a:r>
              <a:rPr lang="fr-FR" altLang="ja-JP" sz="2400" dirty="0" smtClean="0">
                <a:latin typeface="Arial (Body)"/>
                <a:ea typeface="ＭＳ Ｐゴシック" charset="-128"/>
              </a:rPr>
              <a:t>’</a:t>
            </a:r>
            <a:r>
              <a:rPr lang="en-US" altLang="ja-JP" sz="2400" dirty="0" smtClean="0">
                <a:latin typeface="Arial (Body)"/>
                <a:ea typeface="ＭＳ Ｐゴシック" charset="-128"/>
              </a:rPr>
              <a:t>s </a:t>
            </a:r>
            <a:r>
              <a:rPr lang="en-US" altLang="ja-JP" sz="2400" dirty="0">
                <a:latin typeface="Arial (Body)"/>
                <a:ea typeface="ＭＳ Ｐゴシック" charset="-128"/>
              </a:rPr>
              <a:t>just copying, like we did with pixels</a:t>
            </a:r>
          </a:p>
          <a:p>
            <a:pPr lvl="1"/>
            <a:r>
              <a:rPr lang="en-US" altLang="en-US" sz="2400" b="1" dirty="0">
                <a:latin typeface="Arial (Body)"/>
                <a:ea typeface="ＭＳ Ｐゴシック" charset="-128"/>
              </a:rPr>
              <a:t>Changing the frequency </a:t>
            </a:r>
            <a:r>
              <a:rPr lang="en-US" altLang="en-US" sz="2400" dirty="0">
                <a:latin typeface="Arial (Body)"/>
                <a:ea typeface="ＭＳ Ｐゴシック" charset="-128"/>
              </a:rPr>
              <a:t>of a sound</a:t>
            </a:r>
          </a:p>
          <a:p>
            <a:pPr lvl="2"/>
            <a:r>
              <a:rPr lang="en-US" altLang="en-US" sz="2400" dirty="0">
                <a:latin typeface="Arial (Body)"/>
                <a:ea typeface="ＭＳ Ｐゴシック" charset="-128"/>
              </a:rPr>
              <a:t>Using sampling, like we did with pixels</a:t>
            </a:r>
          </a:p>
          <a:p>
            <a:pPr lvl="1"/>
            <a:r>
              <a:rPr lang="en-US" altLang="en-US" sz="2400" b="1" dirty="0">
                <a:latin typeface="Arial (Body)"/>
                <a:ea typeface="ＭＳ Ｐゴシック" charset="-128"/>
              </a:rPr>
              <a:t>Splicing</a:t>
            </a:r>
            <a:r>
              <a:rPr lang="en-US" altLang="en-US" sz="2400" dirty="0">
                <a:latin typeface="Arial (Body)"/>
                <a:ea typeface="ＭＳ Ｐゴシック" charset="-128"/>
              </a:rPr>
              <a:t> </a:t>
            </a:r>
            <a:r>
              <a:rPr lang="en-US" altLang="en-US" sz="2400" dirty="0" smtClean="0">
                <a:latin typeface="Arial (Body)"/>
                <a:ea typeface="ＭＳ Ｐゴシック" charset="-128"/>
              </a:rPr>
              <a:t>sounds</a:t>
            </a:r>
            <a:endParaRPr lang="en-US" altLang="en-US" sz="2400" dirty="0">
              <a:latin typeface="Arial (Body)"/>
              <a:ea typeface="ＭＳ Ｐゴシック" charset="-128"/>
            </a:endParaRPr>
          </a:p>
        </p:txBody>
      </p:sp>
    </p:spTree>
    <p:extLst>
      <p:ext uri="{BB962C8B-B14F-4D97-AF65-F5344CB8AC3E}">
        <p14:creationId xmlns:p14="http://schemas.microsoft.com/office/powerpoint/2010/main" val="30478163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Using for to Count with Range</a:t>
            </a:r>
            <a:endParaRPr lang="en-US" kern="1200" dirty="0">
              <a:latin typeface="Times New Roman" panose="02020603050405020304" pitchFamily="18" charset="0"/>
              <a:ea typeface="+mj-ea"/>
              <a:cs typeface="+mj-cs"/>
            </a:endParaRPr>
          </a:p>
        </p:txBody>
      </p:sp>
      <p:pic>
        <p:nvPicPr>
          <p:cNvPr id="4" name="Picture 3" descr="Computer code has 4 lines. The lines read as follows. Line 1. Right angle bracket right angle bracket right angle bracket print range left parenthesis 1 comma 3 right parenthesis. The corresponding output reads, left bracket 1 comma 2 right bracket. Line 2. Right angle bracket Right angle bracket Right angle bracket print range left parenthesis 3 comma 1 right parenthesis. The corresponding output reads, Left bracket right bracket. Line 3. right angle bracket right angle bracket right angle bracket print range left parenthesis negative 1 comma 5 right parenthesis. The corresponding output reads, Left bracket negative 1 comma 0 comma 1 comma 2 comma 3 comma 4 right bracket. Line 4. Right angle bracket right angle bracket right angle bracket print range left parenthesis 1 comma 100 right parenthesis. The corresponding output reads, left bracket 1 comma 2 comma 3 comma 4 comma 5 comma 6 comma 7 comma 8 comma 9 comma 10 comma 11 comma period period period 99 right bracke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600" y="1987036"/>
            <a:ext cx="4975041" cy="3127768"/>
          </a:xfrm>
          <a:prstGeom prst="rect">
            <a:avLst/>
          </a:prstGeom>
        </p:spPr>
      </p:pic>
    </p:spTree>
    <p:extLst>
      <p:ext uri="{BB962C8B-B14F-4D97-AF65-F5344CB8AC3E}">
        <p14:creationId xmlns:p14="http://schemas.microsoft.com/office/powerpoint/2010/main" val="26439508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defRPr/>
            </a:pPr>
            <a:r>
              <a:rPr lang="en-US" kern="1200" dirty="0" smtClean="0">
                <a:latin typeface="Times New Roman" panose="02020603050405020304" pitchFamily="18" charset="0"/>
                <a:ea typeface="ＭＳ Ｐゴシック" pitchFamily="-111" charset="-128"/>
                <a:cs typeface="+mj-cs"/>
              </a:rPr>
              <a:t>Increasing Volume by Sample Index</a:t>
            </a:r>
            <a:endParaRPr lang="en-US" sz="2000" b="0" kern="1200" dirty="0">
              <a:latin typeface="Times New Roman" panose="02020603050405020304" pitchFamily="18" charset="0"/>
              <a:ea typeface="ＭＳ Ｐゴシック" pitchFamily="-111" charset="-128"/>
              <a:cs typeface="+mj-cs"/>
            </a:endParaRPr>
          </a:p>
        </p:txBody>
      </p:sp>
      <p:pic>
        <p:nvPicPr>
          <p:cNvPr id="3" name="Picture 2" descr="Computer code has 4 lines. The lines read as follows. Line 1. d e f increase Volume By Range left parenthesis sound right parenthesis colon. Line 2, indented once. for sample Index in range left parenthesis 0 comma get Length left parenthesis sound right parenthesis right parenthesis colon. Line 3, indented twice. value equals get Sample Value At left parenthesis sound comma sample Index right parenthesis. Line 4, indented twice. set Sample Value At left parenthesis sound comma sample Index comma value asterisk 2 right parenthesis."/>
          <p:cNvPicPr>
            <a:picLocks noChangeAspect="1"/>
          </p:cNvPicPr>
          <p:nvPr/>
        </p:nvPicPr>
        <p:blipFill rotWithShape="1">
          <a:blip r:embed="rId2"/>
          <a:srcRect l="1557" t="4440" r="1359" b="4827"/>
          <a:stretch/>
        </p:blipFill>
        <p:spPr>
          <a:xfrm>
            <a:off x="721033" y="1803337"/>
            <a:ext cx="6333067" cy="1659468"/>
          </a:xfrm>
          <a:prstGeom prst="rect">
            <a:avLst/>
          </a:prstGeom>
        </p:spPr>
      </p:pic>
      <p:sp>
        <p:nvSpPr>
          <p:cNvPr id="4" name="Content Placeholder 3"/>
          <p:cNvSpPr>
            <a:spLocks noGrp="1"/>
          </p:cNvSpPr>
          <p:nvPr>
            <p:ph idx="13"/>
          </p:nvPr>
        </p:nvSpPr>
        <p:spPr>
          <a:xfrm>
            <a:off x="457199" y="3574503"/>
            <a:ext cx="8094134" cy="553968"/>
          </a:xfrm>
        </p:spPr>
        <p:txBody>
          <a:bodyPr wrap="square" lIns="91425" tIns="91425" rIns="91425" bIns="91425" anchor="ctr">
            <a:spAutoFit/>
          </a:bodyPr>
          <a:lstStyle/>
          <a:p>
            <a:pPr marL="0" lvl="0" indent="0" eaLnBrk="0" fontAlgn="base" hangingPunct="0">
              <a:spcAft>
                <a:spcPct val="0"/>
              </a:spcAft>
              <a:buNone/>
            </a:pPr>
            <a:r>
              <a:rPr lang="en-US" altLang="en-US" sz="2400" b="1" kern="1200" dirty="0">
                <a:solidFill>
                  <a:srgbClr val="000000"/>
                </a:solidFill>
                <a:latin typeface="Arial (Body)"/>
                <a:ea typeface="ＭＳ Ｐゴシック" charset="-128"/>
                <a:cs typeface="+mn-cs"/>
              </a:rPr>
              <a:t>This really is the same as:</a:t>
            </a:r>
          </a:p>
        </p:txBody>
      </p:sp>
      <p:pic>
        <p:nvPicPr>
          <p:cNvPr id="5" name="Picture 4" descr="Computer code has 4 lines. The lines read as follows. Line 1. d e f increase volume left parenthesis sound right parenthesis colon. Line 2, indented once. for sample in get samples left parenthesis sound right parenthesis colon. Line 3, indented twice. value equals get sample left parenthesis sample right parenthesis. Line 4, indented twice. set sample left parenthesis sample comma value asterisk 2 right parenthesis."/>
          <p:cNvPicPr>
            <a:picLocks noChangeAspect="1"/>
          </p:cNvPicPr>
          <p:nvPr/>
        </p:nvPicPr>
        <p:blipFill rotWithShape="1">
          <a:blip r:embed="rId3"/>
          <a:srcRect l="2628" t="4721" r="2394" b="2693"/>
          <a:stretch/>
        </p:blipFill>
        <p:spPr>
          <a:xfrm>
            <a:off x="721033" y="4558345"/>
            <a:ext cx="4030134" cy="1693334"/>
          </a:xfrm>
          <a:prstGeom prst="rect">
            <a:avLst/>
          </a:prstGeom>
        </p:spPr>
      </p:pic>
    </p:spTree>
    <p:extLst>
      <p:ext uri="{BB962C8B-B14F-4D97-AF65-F5344CB8AC3E}">
        <p14:creationId xmlns:p14="http://schemas.microsoft.com/office/powerpoint/2010/main" val="9661478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ＭＳ Ｐゴシック" pitchFamily="-111" charset="-128"/>
                <a:cs typeface="+mj-cs"/>
              </a:rPr>
              <a:t>Modify Different Sound Sections</a:t>
            </a:r>
            <a:endParaRPr lang="en-US" sz="2000" b="0" kern="1200" dirty="0">
              <a:latin typeface="Times New Roman" panose="02020603050405020304" pitchFamily="18" charset="0"/>
              <a:ea typeface="ＭＳ Ｐゴシック" pitchFamily="-111" charset="-128"/>
              <a:cs typeface="+mj-cs"/>
            </a:endParaRPr>
          </a:p>
        </p:txBody>
      </p:sp>
      <p:sp>
        <p:nvSpPr>
          <p:cNvPr id="3" name="Text Placeholder 2"/>
          <p:cNvSpPr>
            <a:spLocks noGrp="1"/>
          </p:cNvSpPr>
          <p:nvPr>
            <p:ph type="body" idx="1"/>
          </p:nvPr>
        </p:nvSpPr>
        <p:spPr>
          <a:xfrm>
            <a:off x="457200" y="1600200"/>
            <a:ext cx="8229600" cy="1292631"/>
          </a:xfrm>
        </p:spPr>
        <p:txBody>
          <a:bodyPr wrap="square" lIns="91425" tIns="91425" rIns="91425" bIns="91425">
            <a:spAutoFit/>
          </a:bodyPr>
          <a:lstStyle/>
          <a:p>
            <a:pPr marL="0" lvl="0" indent="0" eaLnBrk="0" fontAlgn="base" hangingPunct="0">
              <a:spcAft>
                <a:spcPct val="0"/>
              </a:spcAft>
              <a:buNone/>
              <a:defRPr/>
            </a:pPr>
            <a:r>
              <a:rPr lang="en-US" sz="2400" kern="1200" dirty="0">
                <a:solidFill>
                  <a:srgbClr val="000000"/>
                </a:solidFill>
                <a:latin typeface="Arial (Body)"/>
                <a:ea typeface="ＭＳ Ｐゴシック" pitchFamily="-111" charset="-128"/>
                <a:cs typeface="Times New Roman" pitchFamily="18" charset="0"/>
              </a:rPr>
              <a:t>The index lets us modify parts of the sound now - e.g. here we increase the volume in the first half, and then decrease it in the second </a:t>
            </a:r>
            <a:r>
              <a:rPr lang="en-US" sz="2400" kern="1200" dirty="0" smtClean="0">
                <a:solidFill>
                  <a:srgbClr val="000000"/>
                </a:solidFill>
                <a:latin typeface="Arial (Body)"/>
                <a:ea typeface="ＭＳ Ｐゴシック" pitchFamily="-111" charset="-128"/>
                <a:cs typeface="Times New Roman" pitchFamily="18" charset="0"/>
              </a:rPr>
              <a:t>half.</a:t>
            </a:r>
            <a:endParaRPr lang="en-US" sz="2400" kern="1200" dirty="0">
              <a:solidFill>
                <a:srgbClr val="000000"/>
              </a:solidFill>
              <a:latin typeface="Arial (Body)"/>
              <a:ea typeface="ＭＳ Ｐゴシック" pitchFamily="-111" charset="-128"/>
              <a:cs typeface="Times New Roman" pitchFamily="18" charset="0"/>
            </a:endParaRPr>
          </a:p>
        </p:txBody>
      </p:sp>
      <p:pic>
        <p:nvPicPr>
          <p:cNvPr id="5" name="Picture 4" descr="Computer code has 8 lines. The lines read as follows. Line 1. d e f increase and decrease left parenthesis sound right parenthesis colon. Line 2, indented once. length equals get length left parenthesis sound right parenthesis. Line 3, indented once. for index in range left parenthesis 0 comma length forward slash 2 right parenthesis colon. Line 4, indented twice. value equals get sample value at left parenthesis sound comma index right parenthesis. Line 5, indented twice. set sample value at left parenthesis sound comma index comma value asterisk 2 right parenthesis. Line 6, indented once. for sample index in range left parenthesis length forward slash 2 comma length right parenthesis colon. Line 7, indented twice. value equals get sample value at left parenthesis sound comma index right parenthesis. Line 8, indented twice. set sample value at left parenthesis sound comma index comma value asterisk 0 period 2 right parenthesi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180381"/>
            <a:ext cx="5603579" cy="2602281"/>
          </a:xfrm>
          <a:prstGeom prst="rect">
            <a:avLst/>
          </a:prstGeom>
        </p:spPr>
      </p:pic>
    </p:spTree>
    <p:extLst>
      <p:ext uri="{BB962C8B-B14F-4D97-AF65-F5344CB8AC3E}">
        <p14:creationId xmlns:p14="http://schemas.microsoft.com/office/powerpoint/2010/main" val="14418520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Array References</a:t>
            </a:r>
            <a:endParaRPr lang="en-US" sz="2000" b="0" kern="1200" dirty="0">
              <a:latin typeface="Times New Roman" panose="02020603050405020304" pitchFamily="18" charset="0"/>
              <a:ea typeface="+mj-ea"/>
              <a:cs typeface="+mj-cs"/>
            </a:endParaRPr>
          </a:p>
        </p:txBody>
      </p:sp>
      <p:sp>
        <p:nvSpPr>
          <p:cNvPr id="4" name="Text Placeholder 3"/>
          <p:cNvSpPr>
            <a:spLocks noGrp="1"/>
          </p:cNvSpPr>
          <p:nvPr>
            <p:ph type="body" idx="1"/>
          </p:nvPr>
        </p:nvSpPr>
        <p:spPr>
          <a:xfrm>
            <a:off x="457200" y="1600200"/>
            <a:ext cx="8229600" cy="1292631"/>
          </a:xfrm>
        </p:spPr>
        <p:txBody>
          <a:bodyPr wrap="square" lIns="91425" tIns="91425" rIns="91425" bIns="91425">
            <a:spAutoFit/>
          </a:bodyPr>
          <a:lstStyle/>
          <a:p>
            <a:pPr marL="0" lvl="0" indent="0" eaLnBrk="0" fontAlgn="base" hangingPunct="0">
              <a:spcAft>
                <a:spcPct val="0"/>
              </a:spcAft>
              <a:buNone/>
              <a:defRPr/>
            </a:pPr>
            <a:r>
              <a:rPr lang="en-US" sz="2400" dirty="0">
                <a:latin typeface="Arial (Body)"/>
                <a:ea typeface="ＭＳ Ｐゴシック" pitchFamily="-111" charset="-128"/>
                <a:cs typeface="Times New Roman" pitchFamily="18" charset="0"/>
              </a:rPr>
              <a:t>Square brackets (</a:t>
            </a:r>
            <a:r>
              <a:rPr lang="en-US" sz="2400" dirty="0">
                <a:latin typeface="Arial (Body)"/>
                <a:ea typeface="ＭＳ Ｐゴシック" pitchFamily="-111" charset="-128"/>
              </a:rPr>
              <a:t>[ ]</a:t>
            </a:r>
            <a:r>
              <a:rPr lang="en-US" sz="2400" dirty="0">
                <a:latin typeface="Arial (Body)"/>
                <a:ea typeface="ＭＳ Ｐゴシック" pitchFamily="-111" charset="-128"/>
                <a:cs typeface="Times New Roman" pitchFamily="18" charset="0"/>
              </a:rPr>
              <a:t>) are standard notation for arrays (or lists). </a:t>
            </a:r>
            <a:r>
              <a:rPr lang="en-US" sz="2400" dirty="0" smtClean="0">
                <a:latin typeface="Arial (Body)"/>
                <a:ea typeface="ＭＳ Ｐゴシック" pitchFamily="-111" charset="-128"/>
                <a:cs typeface="Times New Roman" pitchFamily="18" charset="0"/>
              </a:rPr>
              <a:t>To </a:t>
            </a:r>
            <a:r>
              <a:rPr lang="en-US" sz="2400" dirty="0">
                <a:latin typeface="Arial (Body)"/>
                <a:ea typeface="ＭＳ Ｐゴシック" pitchFamily="-111" charset="-128"/>
                <a:cs typeface="Times New Roman" pitchFamily="18" charset="0"/>
              </a:rPr>
              <a:t>access a single array element at position </a:t>
            </a:r>
            <a:r>
              <a:rPr lang="en-US" sz="2400" dirty="0">
                <a:latin typeface="Courier New" panose="02070309020205020404" pitchFamily="49" charset="0"/>
                <a:ea typeface="ＭＳ Ｐゴシック" pitchFamily="-111" charset="-128"/>
                <a:cs typeface="Courier New" panose="02070309020205020404" pitchFamily="49" charset="0"/>
              </a:rPr>
              <a:t>index,</a:t>
            </a:r>
            <a:r>
              <a:rPr lang="en-US" sz="2400" b="1" dirty="0">
                <a:latin typeface="Courier"/>
                <a:ea typeface="ＭＳ Ｐゴシック" pitchFamily="-111" charset="-128"/>
                <a:cs typeface="Times New Roman" pitchFamily="18" charset="0"/>
              </a:rPr>
              <a:t> </a:t>
            </a:r>
            <a:r>
              <a:rPr lang="en-US" sz="2400" dirty="0">
                <a:latin typeface="Arial (Body)"/>
                <a:ea typeface="ＭＳ Ｐゴシック" pitchFamily="-111" charset="-128"/>
                <a:cs typeface="Times New Roman" pitchFamily="18" charset="0"/>
              </a:rPr>
              <a:t>we </a:t>
            </a:r>
            <a:r>
              <a:rPr lang="en-US" sz="2400" dirty="0" smtClean="0">
                <a:latin typeface="Arial (Body)"/>
                <a:ea typeface="ＭＳ Ｐゴシック" pitchFamily="-111" charset="-128"/>
                <a:cs typeface="Times New Roman" pitchFamily="18" charset="0"/>
              </a:rPr>
              <a:t>use </a:t>
            </a:r>
            <a:r>
              <a:rPr lang="en-US" sz="2400" dirty="0" smtClean="0">
                <a:latin typeface="Courier New" panose="02070309020205020404" pitchFamily="49" charset="0"/>
                <a:ea typeface="ＭＳ Ｐゴシック" pitchFamily="-111" charset="-128"/>
                <a:cs typeface="Courier New" panose="02070309020205020404" pitchFamily="49" charset="0"/>
              </a:rPr>
              <a:t>array[index]</a:t>
            </a:r>
            <a:endParaRPr lang="en-US" sz="2400" kern="1200" dirty="0">
              <a:solidFill>
                <a:srgbClr val="000000"/>
              </a:solidFill>
              <a:latin typeface="Courier New" panose="02070309020205020404" pitchFamily="49" charset="0"/>
              <a:ea typeface="ＭＳ Ｐゴシック" pitchFamily="-111" charset="-128"/>
              <a:cs typeface="Courier New" panose="02070309020205020404" pitchFamily="49" charset="0"/>
            </a:endParaRPr>
          </a:p>
        </p:txBody>
      </p:sp>
      <p:pic>
        <p:nvPicPr>
          <p:cNvPr id="3" name="Picture 2" descr="Computer code has 4 lines. The lines read as follows. Line 1. Right angle bracket right angle bracket right angle bracket my array equals range left parenthesis 0 comma 100 right parenthesis. Line 2. Right angle bracket right angle bracket right angle bracket print my array left bracket 0 right bracket. The corresponding output reads, 0. Line 3. Right angle bracket right angle bracket right angle bracket print my array left bracket 1 right bracket. The corresponding output reads, 1. Line 4. right angle bracket right angle bracket right angle bracket print my array left bracket 99 right bracket. The corresponding output reads, 9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936" y="3180381"/>
            <a:ext cx="4837641" cy="2414050"/>
          </a:xfrm>
          <a:prstGeom prst="rect">
            <a:avLst/>
          </a:prstGeom>
        </p:spPr>
      </p:pic>
    </p:spTree>
    <p:extLst>
      <p:ext uri="{BB962C8B-B14F-4D97-AF65-F5344CB8AC3E}">
        <p14:creationId xmlns:p14="http://schemas.microsoft.com/office/powerpoint/2010/main" val="1966035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kern="1200" dirty="0" smtClean="0">
                <a:latin typeface="Times New Roman" panose="02020603050405020304" pitchFamily="18" charset="0"/>
                <a:ea typeface="ＭＳ Ｐゴシック" charset="-128"/>
              </a:rPr>
              <a:t>Splicing Sounds</a:t>
            </a:r>
            <a:endParaRPr lang="en-US" altLang="en-US"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a:xfrm>
            <a:off x="457200" y="1600200"/>
            <a:ext cx="8450826" cy="4278064"/>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Splicing gets its name from literally cutting and pasting pieces of magnetic tape together</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Doing it digitally is easy (in principle), but painstaking</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The easiest kind of splicing is when the component sounds are in separate files.</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All we need to do is copy each sound, in order, into a target sound.</a:t>
            </a:r>
          </a:p>
          <a:p>
            <a:pPr marL="255651" lvl="0" indent="-255651" fontAlgn="base">
              <a:spcAft>
                <a:spcPct val="0"/>
              </a:spcAft>
              <a:buFont typeface="Arial" panose="020B0604020202020204" pitchFamily="34" charset="0"/>
              <a:buChar char="•"/>
              <a:tabLst/>
            </a:pPr>
            <a:r>
              <a:rPr lang="en-US" altLang="en-US" sz="2400" kern="1200" dirty="0" smtClean="0">
                <a:solidFill>
                  <a:srgbClr val="000000"/>
                </a:solidFill>
                <a:latin typeface="Arial (Body)"/>
                <a:ea typeface="ＭＳ Ｐゴシック" charset="-128"/>
              </a:rPr>
              <a:t>Here</a:t>
            </a:r>
            <a:r>
              <a:rPr lang="fr-FR" altLang="ja-JP" sz="2400" kern="1200" dirty="0" smtClean="0">
                <a:solidFill>
                  <a:srgbClr val="000000"/>
                </a:solidFill>
                <a:latin typeface="Arial (Body)"/>
                <a:ea typeface="ＭＳ Ｐゴシック" charset="-128"/>
              </a:rPr>
              <a:t>’</a:t>
            </a:r>
            <a:r>
              <a:rPr lang="en-US" altLang="ja-JP" sz="2400" kern="1200" dirty="0" smtClean="0">
                <a:solidFill>
                  <a:srgbClr val="000000"/>
                </a:solidFill>
                <a:latin typeface="Arial (Body)"/>
                <a:ea typeface="ＭＳ Ｐゴシック" charset="-128"/>
              </a:rPr>
              <a:t>s </a:t>
            </a:r>
            <a:r>
              <a:rPr lang="en-US" altLang="ja-JP" sz="2400" kern="1200" dirty="0">
                <a:solidFill>
                  <a:srgbClr val="000000"/>
                </a:solidFill>
                <a:latin typeface="Arial (Body)"/>
                <a:ea typeface="ＭＳ Ｐゴシック" charset="-128"/>
              </a:rPr>
              <a:t>a recipe that creates the start of a sentence, </a:t>
            </a:r>
            <a:r>
              <a:rPr lang="en-US" altLang="ja-JP" sz="2400" kern="1200" dirty="0" smtClean="0">
                <a:solidFill>
                  <a:srgbClr val="000000"/>
                </a:solidFill>
                <a:latin typeface="Arial (Body)"/>
                <a:ea typeface="ＭＳ Ｐゴシック" charset="-128"/>
              </a:rPr>
              <a:t>“Guzdial </a:t>
            </a:r>
            <a:r>
              <a:rPr lang="en-US" altLang="ja-JP" sz="2400" kern="1200" dirty="0">
                <a:solidFill>
                  <a:srgbClr val="000000"/>
                </a:solidFill>
                <a:latin typeface="Arial (Body)"/>
                <a:ea typeface="ＭＳ Ｐゴシック" charset="-128"/>
              </a:rPr>
              <a:t>is </a:t>
            </a:r>
            <a:r>
              <a:rPr lang="en-US" altLang="ja-JP" sz="2400" kern="1200" dirty="0" smtClean="0">
                <a:solidFill>
                  <a:srgbClr val="000000"/>
                </a:solidFill>
                <a:latin typeface="Arial (Body)"/>
                <a:ea typeface="ＭＳ Ｐゴシック" charset="-128"/>
              </a:rPr>
              <a:t>…” </a:t>
            </a:r>
            <a:r>
              <a:rPr lang="en-US" altLang="ja-JP" sz="2400" kern="1200" dirty="0">
                <a:solidFill>
                  <a:srgbClr val="000000"/>
                </a:solidFill>
                <a:latin typeface="Arial (Body)"/>
                <a:ea typeface="ＭＳ Ｐゴシック" charset="-128"/>
              </a:rPr>
              <a:t>(You may complete the sentence.)</a:t>
            </a:r>
            <a:endParaRPr lang="en-US" altLang="en-US" sz="2400" kern="1200" dirty="0">
              <a:solidFill>
                <a:srgbClr val="000000"/>
              </a:solidFill>
              <a:latin typeface="Arial (Body)"/>
              <a:ea typeface="ＭＳ Ｐゴシック" charset="-128"/>
            </a:endParaRPr>
          </a:p>
        </p:txBody>
      </p:sp>
    </p:spTree>
    <p:extLst>
      <p:ext uri="{BB962C8B-B14F-4D97-AF65-F5344CB8AC3E}">
        <p14:creationId xmlns:p14="http://schemas.microsoft.com/office/powerpoint/2010/main" val="14894952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ea typeface="ＭＳ Ｐゴシック" charset="-128"/>
              </a:rPr>
              <a:t>Splicing Whole Sound Files</a:t>
            </a:r>
            <a:endParaRPr lang="en-US" dirty="0"/>
          </a:p>
        </p:txBody>
      </p:sp>
      <p:pic>
        <p:nvPicPr>
          <p:cNvPr id="6" name="Picture 5" descr="Computer code. The code has 19 lines. The lines read as follows. Line 1. d e f merge left parenthesis right parenthesis colon. Line 2, indented once. guzdial Sound equals make Sound left parenthesis double quote guzdial period wav double quote right parenthesis. Line 3, indented once. is Sound equals make Sound left parenthesis double quote is period wav double quote right parenthesis. Line 4, indented once. target equals make Empty Sound By Seconds left parenthesis 5 right parenthesis. Line 5, indented once. index equals 0. Line 6, indented once. for source in range left parenthesis 0 comma get Length left parenthesis guzdial Sound right parenthesis right parenthesis colon. Line 7, indented twice. value equals get Sample Value At left parenthesis guzdial Sound comma source right parenthesis. Line 8, indented twice. set Sample Value At left parenthesis target comma index comma value right parenthesis. Line 9, indented twice. index equals index plus 1. Line 10, indented once. for source in range left parenthesis 0 comma i n t left parenthesis 0 period 1 asterisk get Sampling Rate left parenthesis target right parenthesis right parenthesis right parenthesis colon. Line 11, indented twice. set Sample Value At left parenthesis target comma index comma 0 right parenthesis. Line 12, indented twice. index equals index plus 1. Line 13, indented once. for source in range left parenthesis 0 comma get Length left parenthesis is Sound right parenthesis right parenthesis colon. Line 14, indented twice. value equals get Sample Value At left parenthesis is Sound comma source right parenthesis. Line 15, indented twice. set Sample Value At left parenthesis target comma index comma value right parenthesis. Line 16, indented twice. index equals index plus 1. Line 17, indented once. normalize left parenthesis target right parenthesis. Line 18, indented once. play left parenthesis target right parenthesis. Line 19, indented once. return targe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167" y="1578069"/>
            <a:ext cx="5272866" cy="4684105"/>
          </a:xfrm>
          <a:prstGeom prst="rect">
            <a:avLst/>
          </a:prstGeom>
        </p:spPr>
      </p:pic>
    </p:spTree>
    <p:extLst>
      <p:ext uri="{BB962C8B-B14F-4D97-AF65-F5344CB8AC3E}">
        <p14:creationId xmlns:p14="http://schemas.microsoft.com/office/powerpoint/2010/main" val="3554478748"/>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8630</TotalTime>
  <Words>1262</Words>
  <Application>Microsoft Office PowerPoint</Application>
  <PresentationFormat>On-screen Show (4:3)</PresentationFormat>
  <Paragraphs>130</Paragraphs>
  <Slides>29</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29</vt:i4>
      </vt:variant>
    </vt:vector>
  </HeadingPairs>
  <TitlesOfParts>
    <vt:vector size="40" baseType="lpstr">
      <vt:lpstr>ＭＳ Ｐゴシック</vt:lpstr>
      <vt:lpstr>Arial</vt:lpstr>
      <vt:lpstr>Arial (Body)</vt:lpstr>
      <vt:lpstr>Calibri</vt:lpstr>
      <vt:lpstr>Courier</vt:lpstr>
      <vt:lpstr>Courier New</vt:lpstr>
      <vt:lpstr>Noto Sans Symbols</vt:lpstr>
      <vt:lpstr>Times New Roman</vt:lpstr>
      <vt:lpstr>Verdana</vt:lpstr>
      <vt:lpstr>508 Lecture</vt:lpstr>
      <vt:lpstr>1_508 Lecture</vt:lpstr>
      <vt:lpstr>Introduction to Computing and Programming in Python™: A Multimedia Approach</vt:lpstr>
      <vt:lpstr>Learning Objectives</vt:lpstr>
      <vt:lpstr>Knowing Where We are in the Sound</vt:lpstr>
      <vt:lpstr>Using for to Count with Range</vt:lpstr>
      <vt:lpstr>Increasing Volume by Sample Index</vt:lpstr>
      <vt:lpstr>Modify Different Sound Sections</vt:lpstr>
      <vt:lpstr>Array References</vt:lpstr>
      <vt:lpstr>Splicing Sounds</vt:lpstr>
      <vt:lpstr>Splicing Whole Sound Files</vt:lpstr>
      <vt:lpstr>Clicker: What Additional Functions Must be in the File for that Program to Work?</vt:lpstr>
      <vt:lpstr>How it Works</vt:lpstr>
      <vt:lpstr>Splicing Words into a Speech</vt:lpstr>
      <vt:lpstr>Finding the Word End-Points</vt:lpstr>
      <vt:lpstr>Now, It’s all about Copying</vt:lpstr>
      <vt:lpstr>The Whole Splice</vt:lpstr>
      <vt:lpstr>What’s Going on Here?</vt:lpstr>
      <vt:lpstr>What if we didn’t do that Second Copy? or the Pause?</vt:lpstr>
      <vt:lpstr>General Clip Function</vt:lpstr>
      <vt:lpstr>General Copy Function</vt:lpstr>
      <vt:lpstr>Simplified Preamble Splice</vt:lpstr>
      <vt:lpstr>Changing the Splice</vt:lpstr>
      <vt:lpstr>Reversing Sounds</vt:lpstr>
      <vt:lpstr>Clicker: What does makeEmptySong Take as Input?</vt:lpstr>
      <vt:lpstr>Mirroring</vt:lpstr>
      <vt:lpstr>Functions and Scope</vt:lpstr>
      <vt:lpstr>Think This through:</vt:lpstr>
      <vt:lpstr>Values are Copied into Parameters</vt:lpstr>
      <vt:lpstr>Parameters as Objects</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Computing and Programming in Python™: A Multimedia Approach, 4e</dc:title>
  <dc:subject>Computer Science</dc:subject>
  <dc:creator>Guzdial/Ericson</dc:creator>
  <cp:keywords>Introduction to Computing and Programming in Python™</cp:keywords>
  <cp:lastModifiedBy>S, TKannan (Cognizant)</cp:lastModifiedBy>
  <cp:revision>1018</cp:revision>
  <dcterms:modified xsi:type="dcterms:W3CDTF">2018-04-10T08:02:35Z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