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98" r:id="rId3"/>
  </p:sldMasterIdLst>
  <p:notesMasterIdLst>
    <p:notesMasterId r:id="rId50"/>
  </p:notesMasterIdLst>
  <p:handoutMasterIdLst>
    <p:handoutMasterId r:id="rId51"/>
  </p:handoutMasterIdLst>
  <p:sldIdLst>
    <p:sldId id="301" r:id="rId4"/>
    <p:sldId id="307" r:id="rId5"/>
    <p:sldId id="361"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62"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05"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17" userDrawn="1">
          <p15:clr>
            <a:srgbClr val="A4A3A4"/>
          </p15:clr>
        </p15:guide>
        <p15:guide id="2" pos="3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6265" autoAdjust="0"/>
  </p:normalViewPr>
  <p:slideViewPr>
    <p:cSldViewPr snapToGrid="0" snapToObjects="1">
      <p:cViewPr varScale="1">
        <p:scale>
          <a:sx n="107" d="100"/>
          <a:sy n="107" d="100"/>
        </p:scale>
        <p:origin x="1104" y="108"/>
      </p:cViewPr>
      <p:guideLst>
        <p:guide orient="horz" pos="1117"/>
        <p:guide pos="317"/>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p>
          <a:p>
            <a:endParaRPr lang="en-US" sz="1200" b="0" i="0" u="none" strike="noStrike" kern="1200" cap="none" dirty="0" smtClean="0">
              <a:solidFill>
                <a:schemeClr val="dk1"/>
              </a:solidFill>
              <a:latin typeface="Arial"/>
              <a:cs typeface="Arial"/>
              <a:sym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latin typeface="Times" panose="02020603050405020304" pitchFamily="18" charset="0"/>
              </a:rPr>
              <a:t>With thanks to John Sanders of Suffolk University for contributions to these slides!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latin typeface="Times" panose="02020603050405020304" pitchFamily="18" charset="0"/>
              </a:rPr>
              <a:t>Really do this – it</a:t>
            </a:r>
            <a:r>
              <a:rPr lang="fr-FR" altLang="ja-JP" dirty="0" smtClean="0">
                <a:latin typeface="Times" panose="02020603050405020304" pitchFamily="18" charset="0"/>
              </a:rPr>
              <a:t>'</a:t>
            </a:r>
            <a:r>
              <a:rPr lang="en-US" altLang="ja-JP" dirty="0" smtClean="0">
                <a:latin typeface="Times" panose="02020603050405020304" pitchFamily="18" charset="0"/>
              </a:rPr>
              <a:t>s fun!</a:t>
            </a:r>
            <a:endParaRPr lang="en-US" altLang="en-US" dirty="0" smtClean="0">
              <a:latin typeface="Times" panose="02020603050405020304" pitchFamily="18"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
        <p:nvSpPr>
          <p:cNvPr id="5" name="Rectangle 3"/>
          <p:cNvSpPr txBox="1">
            <a:spLocks noChangeArrowheads="1"/>
          </p:cNvSpPr>
          <p:nvPr/>
        </p:nvSpPr>
        <p:spPr>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nchorCtr="0"/>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latin typeface="Times" panose="02020603050405020304" pitchFamily="18" charset="0"/>
                <a:ea typeface="ＭＳ Ｐゴシック" charset="-128"/>
              </a:rPr>
              <a:t>Really do this – it</a:t>
            </a:r>
            <a:r>
              <a:rPr lang="fr-FR" altLang="ja-JP" smtClean="0">
                <a:latin typeface="Times" panose="02020603050405020304" pitchFamily="18" charset="0"/>
                <a:ea typeface="ＭＳ Ｐゴシック" charset="-128"/>
              </a:rPr>
              <a:t>'</a:t>
            </a:r>
            <a:r>
              <a:rPr lang="en-US" altLang="ja-JP" smtClean="0">
                <a:latin typeface="Times" panose="02020603050405020304" pitchFamily="18" charset="0"/>
                <a:ea typeface="ＭＳ Ｐゴシック" charset="-128"/>
              </a:rPr>
              <a:t>s fun!</a:t>
            </a:r>
            <a:endParaRPr lang="en-US" altLang="en-US" smtClean="0">
              <a:latin typeface="Times" panose="02020603050405020304" pitchFamily="18" charset="0"/>
              <a:ea typeface="ＭＳ Ｐゴシック" charset="-128"/>
            </a:endParaRPr>
          </a:p>
        </p:txBody>
      </p:sp>
    </p:spTree>
    <p:extLst>
      <p:ext uri="{BB962C8B-B14F-4D97-AF65-F5344CB8AC3E}">
        <p14:creationId xmlns:p14="http://schemas.microsoft.com/office/powerpoint/2010/main" val="19680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latin typeface="Times" panose="02020603050405020304" pitchFamily="18" charset="0"/>
              </a:rPr>
              <a:t>Play with the delay here.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
        <p:nvSpPr>
          <p:cNvPr id="5" name="Rectangle 3"/>
          <p:cNvSpPr txBox="1">
            <a:spLocks noChangeArrowheads="1"/>
          </p:cNvSpPr>
          <p:nvPr/>
        </p:nvSpPr>
        <p:spPr>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nchorCtr="0"/>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latin typeface="Times" panose="02020603050405020304" pitchFamily="18" charset="0"/>
                <a:ea typeface="ＭＳ Ｐゴシック" charset="-128"/>
              </a:rPr>
              <a:t>Play with the delay here.</a:t>
            </a:r>
          </a:p>
        </p:txBody>
      </p:sp>
    </p:spTree>
    <p:extLst>
      <p:ext uri="{BB962C8B-B14F-4D97-AF65-F5344CB8AC3E}">
        <p14:creationId xmlns:p14="http://schemas.microsoft.com/office/powerpoint/2010/main" val="319943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latin typeface="Times" panose="02020603050405020304" pitchFamily="18" charset="0"/>
              </a:rPr>
              <a:t>Try playing with the parameters here – more repetition, longer notes, different notes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
        <p:nvSpPr>
          <p:cNvPr id="5" name="Rectangle 3"/>
          <p:cNvSpPr txBox="1">
            <a:spLocks noChangeArrowheads="1"/>
          </p:cNvSpPr>
          <p:nvPr/>
        </p:nvSpPr>
        <p:spPr>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nchorCtr="0"/>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latin typeface="Times" panose="02020603050405020304" pitchFamily="18" charset="0"/>
                <a:ea typeface="ＭＳ Ｐゴシック" charset="-128"/>
              </a:rPr>
              <a:t>Try playing with the parameters here – more repetition, longer notes, different notes</a:t>
            </a:r>
          </a:p>
        </p:txBody>
      </p:sp>
    </p:spTree>
    <p:extLst>
      <p:ext uri="{BB962C8B-B14F-4D97-AF65-F5344CB8AC3E}">
        <p14:creationId xmlns:p14="http://schemas.microsoft.com/office/powerpoint/2010/main" val="120687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6"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35040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3.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21226931"/>
      </p:ext>
    </p:extLst>
  </p:cSld>
  <p:clrMap bg1="lt1" tx1="dk1" bg2="lt2" tx2="dk2" accent1="accent1" accent2="accent2" accent3="accent3" accent4="accent4" accent5="accent5" accent6="accent6" hlink="hlink" folHlink="folHlink"/>
  <p:sldLayoutIdLst>
    <p:sldLayoutId id="2147483699"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7.wmf"/><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8.png"/><Relationship Id="rId4" Type="http://schemas.openxmlformats.org/officeDocument/2006/relationships/image" Target="../media/image26.wmf"/></Relationships>
</file>

<file path=ppt/slides/_rels/slide3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6.bin"/><Relationship Id="rId4" Type="http://schemas.openxmlformats.org/officeDocument/2006/relationships/image" Target="../media/image29.wmf"/></Relationships>
</file>

<file path=ppt/slides/_rels/slide3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41.wmf"/><Relationship Id="rId5" Type="http://schemas.openxmlformats.org/officeDocument/2006/relationships/oleObject" Target="../embeddings/oleObject9.bin"/><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169"/>
            <a:ext cx="8302702" cy="1098000"/>
          </a:xfrm>
        </p:spPr>
        <p:txBody>
          <a:bodyPr anchor="b"/>
          <a:lstStyle/>
          <a:p>
            <a:r>
              <a:rPr lang="en-US" sz="3200" dirty="0"/>
              <a:t>Introduction to Computing </a:t>
            </a:r>
            <a:r>
              <a:rPr lang="en-US" sz="3200" dirty="0" smtClean="0"/>
              <a:t>and Programming </a:t>
            </a:r>
            <a:r>
              <a:rPr lang="en-US" sz="3200" dirty="0"/>
              <a:t>in </a:t>
            </a:r>
            <a:r>
              <a:rPr lang="en-US" sz="3200" dirty="0" smtClean="0"/>
              <a:t>Python™: </a:t>
            </a:r>
            <a:r>
              <a:rPr lang="en-US" sz="3200" dirty="0"/>
              <a:t>A </a:t>
            </a:r>
            <a:r>
              <a:rPr lang="en-US" sz="3200" dirty="0" smtClean="0"/>
              <a:t>Multimedia Approach</a:t>
            </a:r>
            <a:endParaRPr lang="en-US" sz="3200" dirty="0"/>
          </a:p>
        </p:txBody>
      </p:sp>
      <p:sp>
        <p:nvSpPr>
          <p:cNvPr id="3" name="Text Placeholder 2"/>
          <p:cNvSpPr>
            <a:spLocks noGrp="1"/>
          </p:cNvSpPr>
          <p:nvPr>
            <p:ph type="body" idx="1"/>
          </p:nvPr>
        </p:nvSpPr>
        <p:spPr>
          <a:xfrm>
            <a:off x="457200" y="1380077"/>
            <a:ext cx="8302702" cy="374286"/>
          </a:xfrm>
        </p:spPr>
        <p:txBody>
          <a:bodyPr/>
          <a:lstStyle/>
          <a:p>
            <a:r>
              <a:rPr lang="en-US" dirty="0" smtClean="0">
                <a:solidFill>
                  <a:schemeClr val="tx2"/>
                </a:solidFill>
                <a:latin typeface="+mn-lt"/>
              </a:rPr>
              <a:t>Fourth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9</a:t>
            </a:r>
            <a:endParaRPr lang="en-US" b="1" dirty="0">
              <a:latin typeface="+mn-lt"/>
            </a:endParaRPr>
          </a:p>
        </p:txBody>
      </p:sp>
      <p:sp>
        <p:nvSpPr>
          <p:cNvPr id="5" name="Text Placeholder 4"/>
          <p:cNvSpPr>
            <a:spLocks noGrp="1"/>
          </p:cNvSpPr>
          <p:nvPr>
            <p:ph type="body" idx="3"/>
          </p:nvPr>
        </p:nvSpPr>
        <p:spPr>
          <a:xfrm>
            <a:off x="4876800" y="3143957"/>
            <a:ext cx="3657600" cy="1210329"/>
          </a:xfrm>
        </p:spPr>
        <p:txBody>
          <a:bodyPr/>
          <a:lstStyle/>
          <a:p>
            <a:pPr algn="ctr"/>
            <a:r>
              <a:rPr lang="en-US" altLang="en-US" dirty="0" smtClean="0">
                <a:latin typeface="+mn-lt"/>
              </a:rPr>
              <a:t>Making </a:t>
            </a:r>
            <a:r>
              <a:rPr lang="en-US" altLang="en-US" dirty="0">
                <a:latin typeface="+mn-lt"/>
              </a:rPr>
              <a:t>Sounds </a:t>
            </a:r>
            <a:r>
              <a:rPr lang="en-US" altLang="en-US" dirty="0" smtClean="0">
                <a:latin typeface="+mn-lt"/>
              </a:rPr>
              <a:t>by Combining </a:t>
            </a:r>
            <a:r>
              <a:rPr lang="en-US" altLang="en-US" dirty="0">
                <a:latin typeface="+mn-lt"/>
              </a:rPr>
              <a:t>Pieces</a:t>
            </a:r>
          </a:p>
        </p:txBody>
      </p:sp>
      <p:pic>
        <p:nvPicPr>
          <p:cNvPr id="7" name="Picture 6" descr="Front Cover: Introduction to Computing and Programming in Python™: A Multimedia Approach Fourth Edition by Guzdial and Eric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24" y="1927940"/>
            <a:ext cx="3510521" cy="439549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Adding Sounds with a Delay</a:t>
            </a:r>
            <a:endParaRPr lang="en-US" kern="1200" dirty="0">
              <a:latin typeface="Times New Roman" panose="02020603050405020304" pitchFamily="18" charset="0"/>
              <a:ea typeface="ＭＳ Ｐゴシック" pitchFamily="-111" charset="-128"/>
              <a:cs typeface="+mj-cs"/>
            </a:endParaRPr>
          </a:p>
        </p:txBody>
      </p:sp>
      <p:pic>
        <p:nvPicPr>
          <p:cNvPr id="7" name="Picture 6" descr="Computer code has 10 lines. The lines read as follows. Line 1. d e f make Chord left parenthesis sound 1 comma sound 2 comma sound 3 right parenthesis colon. Line 2, indented once. for index in range left parenthesis 0 comma get Length left parenthesis sound 1 right parenthesis right parenthesis colon. Line 3, indented twice. s 1 Sample equals get Sample Value At left parenthesis sound 1 comma index right parenthesis. Line 4, indented twice. set Sample Value At left parenthesis sound 1 comma index s 1 Sample right parenthesis. Line 5, indented twice. if index right angle bracket 1000 colon. Line 6, indented 3 times. s 2 Sample equals get Sample Value At left parenthesis sound 2 comma index minus 1000 right parenthesis. Line 7, indented 3 times. set Sample Value At left parenthesis sound 1 comma index comma s 1 Sample plus s 2 Sample right parenthesis. Line 8, indented twice. if index right angle bracket 2000 colon. Line 9, indented 3 times. s 3 Sample equals get Sample Value At left parenthesis sound 3 comma index minus 2000 right parenthesis. Line 10, indented 3 times. set Sample Value left parenthesis sound 1 comma index comma s1 Sample plus s 2 Sample plus s 3 Sample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23077"/>
            <a:ext cx="7213600" cy="2603500"/>
          </a:xfrm>
          <a:prstGeom prst="rect">
            <a:avLst/>
          </a:prstGeom>
        </p:spPr>
      </p:pic>
      <p:sp>
        <p:nvSpPr>
          <p:cNvPr id="5" name="Content Placeholder 4"/>
          <p:cNvSpPr>
            <a:spLocks noGrp="1"/>
          </p:cNvSpPr>
          <p:nvPr>
            <p:ph type="body" idx="2"/>
          </p:nvPr>
        </p:nvSpPr>
        <p:spPr>
          <a:xfrm>
            <a:off x="457200" y="4462268"/>
            <a:ext cx="8229600" cy="1000244"/>
          </a:xfrm>
        </p:spPr>
        <p:txBody>
          <a:bodyPr wrap="square" lIns="91425" tIns="91425" rIns="91425" bIns="91425">
            <a:spAutoFit/>
          </a:bodyPr>
          <a:lstStyle/>
          <a:p>
            <a:pPr lvl="1" eaLnBrk="0" fontAlgn="base" hangingPunct="0">
              <a:spcAft>
                <a:spcPct val="0"/>
              </a:spcAft>
            </a:pPr>
            <a:r>
              <a:rPr lang="en-US" altLang="en-US" sz="2400" kern="1200" dirty="0">
                <a:solidFill>
                  <a:srgbClr val="000000"/>
                </a:solidFill>
                <a:latin typeface="Arial (Body)"/>
                <a:ea typeface="ＭＳ Ｐゴシック" charset="-128"/>
                <a:cs typeface="+mn-cs"/>
              </a:rPr>
              <a:t>Add in sound2 after 1000 samples</a:t>
            </a:r>
          </a:p>
          <a:p>
            <a:pPr lvl="1" eaLnBrk="0" fontAlgn="base" hangingPunct="0">
              <a:spcAft>
                <a:spcPct val="0"/>
              </a:spcAft>
            </a:pPr>
            <a:r>
              <a:rPr lang="en-US" altLang="en-US" sz="2400" kern="1200" dirty="0">
                <a:solidFill>
                  <a:srgbClr val="000000"/>
                </a:solidFill>
                <a:latin typeface="Arial (Body)"/>
                <a:ea typeface="ＭＳ Ｐゴシック" charset="-128"/>
                <a:cs typeface="+mn-cs"/>
              </a:rPr>
              <a:t>Add in sound3 after 2000 samples</a:t>
            </a:r>
          </a:p>
        </p:txBody>
      </p:sp>
      <p:sp>
        <p:nvSpPr>
          <p:cNvPr id="4" name="Content Placeholder 3"/>
          <p:cNvSpPr>
            <a:spLocks noGrp="1"/>
          </p:cNvSpPr>
          <p:nvPr>
            <p:ph type="body" idx="1"/>
          </p:nvPr>
        </p:nvSpPr>
        <p:spPr>
          <a:xfrm>
            <a:off x="457200" y="5529187"/>
            <a:ext cx="6448567" cy="523190"/>
          </a:xfrm>
        </p:spPr>
        <p:txBody>
          <a:bodyPr wrap="square" lIns="91425" tIns="91425" rIns="91425" bIns="91425">
            <a:spAutoFit/>
          </a:bodyPr>
          <a:lstStyle/>
          <a:p>
            <a:pPr marL="0" lvl="0" indent="0" eaLnBrk="0" fontAlgn="base" hangingPunct="0">
              <a:spcAft>
                <a:spcPct val="0"/>
              </a:spcAft>
              <a:buNone/>
              <a:defRPr/>
            </a:pPr>
            <a:r>
              <a:rPr lang="en-US" sz="2200" kern="1200" dirty="0">
                <a:solidFill>
                  <a:srgbClr val="000000"/>
                </a:solidFill>
                <a:latin typeface="Arial (Body)"/>
                <a:ea typeface="ＭＳ Ｐゴシック" charset="-128"/>
                <a:cs typeface="+mn-cs"/>
              </a:rPr>
              <a:t>Note that in this version </a:t>
            </a:r>
            <a:r>
              <a:rPr lang="en-US" sz="2200" kern="1200" dirty="0" smtClean="0">
                <a:solidFill>
                  <a:srgbClr val="000000"/>
                </a:solidFill>
                <a:latin typeface="Arial (Body)"/>
                <a:ea typeface="ＭＳ Ｐゴシック" charset="-128"/>
                <a:cs typeface="+mn-cs"/>
              </a:rPr>
              <a:t>we</a:t>
            </a:r>
            <a:r>
              <a:rPr lang="fr-FR" altLang="ja-JP" sz="2200" kern="1200" dirty="0" smtClean="0">
                <a:solidFill>
                  <a:srgbClr val="000000"/>
                </a:solidFill>
                <a:latin typeface="Arial (Body)"/>
                <a:ea typeface="ＭＳ Ｐゴシック" charset="-128"/>
                <a:cs typeface="+mn-cs"/>
              </a:rPr>
              <a:t>’</a:t>
            </a:r>
            <a:r>
              <a:rPr lang="en-US" sz="2200" kern="1200" dirty="0" smtClean="0">
                <a:solidFill>
                  <a:srgbClr val="000000"/>
                </a:solidFill>
                <a:latin typeface="Arial (Body)"/>
                <a:ea typeface="ＭＳ Ｐゴシック" charset="-128"/>
                <a:cs typeface="+mn-cs"/>
              </a:rPr>
              <a:t>re </a:t>
            </a:r>
            <a:r>
              <a:rPr lang="en-US" sz="2200" kern="1200" dirty="0">
                <a:solidFill>
                  <a:srgbClr val="000000"/>
                </a:solidFill>
                <a:latin typeface="Arial (Body)"/>
                <a:ea typeface="ＭＳ Ｐゴシック" charset="-128"/>
                <a:cs typeface="+mn-cs"/>
              </a:rPr>
              <a:t>adding into sound1</a:t>
            </a:r>
            <a:r>
              <a:rPr lang="en-US" sz="2200" kern="1200" dirty="0" smtClean="0">
                <a:solidFill>
                  <a:srgbClr val="000000"/>
                </a:solidFill>
                <a:latin typeface="Arial (Body)"/>
                <a:ea typeface="ＭＳ Ｐゴシック" charset="-128"/>
                <a:cs typeface="+mn-cs"/>
              </a:rPr>
              <a:t>!</a:t>
            </a:r>
            <a:endParaRPr lang="en-US" sz="22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54756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Creating an Echo</a:t>
            </a:r>
            <a:endParaRPr lang="en-US" kern="1200" dirty="0">
              <a:latin typeface="Times New Roman" panose="02020603050405020304" pitchFamily="18" charset="0"/>
              <a:ea typeface="+mj-ea"/>
              <a:cs typeface="+mj-cs"/>
            </a:endParaRPr>
          </a:p>
        </p:txBody>
      </p:sp>
      <p:pic>
        <p:nvPicPr>
          <p:cNvPr id="3" name="Picture 2" descr="Computer code has 9 lines. The lines read as follows. Line 1. d e f echo left parenthesis s n d File comma delay right parenthesis colon. Line 2, indented once. s 1 equals make Sound left parenthesis s n d File right parenthesis. Line 3, indented once. s 2 equals make sound left parenthesis s n d File right parenthesis. Line 4, indented once. for index in range left parenthesis delay comma get Length left parenthesis s 1 right parenthesis right parenthesis colon. Line 5, indented twice. echo equals 0 period 6 asterisk get Sample Value At left parenthesis s 2 comma index minus delay right parenthesis. Line 6, indented twice. combo equals get Sample Value At left parenthesis s 1 comma index right parenthesis plus echo. Line 7, indented twice. set Sample Value At left parenthesis s 1 comma index comma combo right parenthesis. Line 8, indented once. play left parenthesis s 1 right parenthesis. Line 9, indented once. return s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8" y="1682133"/>
            <a:ext cx="5778500" cy="2819400"/>
          </a:xfrm>
          <a:prstGeom prst="rect">
            <a:avLst/>
          </a:prstGeom>
        </p:spPr>
      </p:pic>
      <p:sp>
        <p:nvSpPr>
          <p:cNvPr id="4" name="Text Placeholder 3"/>
          <p:cNvSpPr>
            <a:spLocks noGrp="1"/>
          </p:cNvSpPr>
          <p:nvPr>
            <p:ph type="body" idx="1"/>
          </p:nvPr>
        </p:nvSpPr>
        <p:spPr>
          <a:xfrm>
            <a:off x="457200" y="5039442"/>
            <a:ext cx="8229600" cy="923299"/>
          </a:xfrm>
        </p:spPr>
        <p:txBody>
          <a:bodyPr wrap="square" lIns="91425" tIns="91425" rIns="91425" bIns="91425">
            <a:spAutoFit/>
          </a:bodyPr>
          <a:lstStyle/>
          <a:p>
            <a:pPr marL="0" lvl="0" indent="0" eaLnBrk="0" fontAlgn="base" hangingPunct="0">
              <a:spcAft>
                <a:spcPct val="0"/>
              </a:spcAft>
              <a:buNone/>
              <a:defRPr/>
            </a:pPr>
            <a:r>
              <a:rPr lang="en-US" sz="2400" kern="1200" dirty="0">
                <a:solidFill>
                  <a:srgbClr val="000000"/>
                </a:solidFill>
                <a:latin typeface="Arial (Body)"/>
                <a:ea typeface="ＭＳ Ｐゴシック" pitchFamily="-111" charset="-128"/>
                <a:cs typeface="+mn-cs"/>
              </a:rPr>
              <a:t>This creates a delayed echo sound, multiplies it by 0.6 to make it fainter and then adds it into the original sound</a:t>
            </a:r>
            <a:r>
              <a:rPr lang="en-US" sz="2400" kern="1200" dirty="0" smtClean="0">
                <a:solidFill>
                  <a:srgbClr val="000000"/>
                </a:solidFill>
                <a:latin typeface="Arial (Body)"/>
                <a:ea typeface="ＭＳ Ｐゴシック" pitchFamily="-111" charset="-128"/>
                <a:cs typeface="+mn-cs"/>
              </a:rPr>
              <a:t>.</a:t>
            </a:r>
            <a:endParaRPr lang="en-US" sz="2400" kern="1200" dirty="0">
              <a:solidFill>
                <a:srgbClr val="000000"/>
              </a:solidFill>
              <a:latin typeface="Arial (Body)"/>
              <a:ea typeface="ＭＳ Ｐゴシック" pitchFamily="-111" charset="-128"/>
              <a:cs typeface="+mn-cs"/>
            </a:endParaRPr>
          </a:p>
        </p:txBody>
      </p:sp>
    </p:spTree>
    <p:extLst>
      <p:ext uri="{BB962C8B-B14F-4D97-AF65-F5344CB8AC3E}">
        <p14:creationId xmlns:p14="http://schemas.microsoft.com/office/powerpoint/2010/main" val="370489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wrap="square"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Clicker: What is Sndfile in the Echo Function?</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spAutoFit/>
          </a:bodyPr>
          <a:lstStyle/>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Path to a sound file.</a:t>
            </a:r>
          </a:p>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A sound that </a:t>
            </a:r>
            <a:r>
              <a:rPr lang="en-US" altLang="en-US" sz="2400" kern="1200" dirty="0" smtClean="0">
                <a:solidFill>
                  <a:srgbClr val="000000"/>
                </a:solidFill>
                <a:latin typeface="Arial (Body)"/>
                <a:ea typeface="ＭＳ Ｐゴシック" charset="-128"/>
              </a:rPr>
              <a:t>we</a:t>
            </a:r>
            <a:r>
              <a:rPr lang="fr-FR" altLang="en-US" sz="2400" kern="1200" dirty="0" smtClean="0">
                <a:solidFill>
                  <a:srgbClr val="000000"/>
                </a:solidFill>
                <a:latin typeface="Arial (Body)"/>
                <a:ea typeface="ＭＳ Ｐゴシック" charset="-128"/>
              </a:rPr>
              <a:t>’</a:t>
            </a:r>
            <a:r>
              <a:rPr lang="en-US" altLang="en-US" sz="2400" kern="1200" dirty="0" smtClean="0">
                <a:solidFill>
                  <a:srgbClr val="000000"/>
                </a:solidFill>
                <a:latin typeface="Arial (Body)"/>
                <a:ea typeface="ＭＳ Ｐゴシック" charset="-128"/>
              </a:rPr>
              <a:t>re </a:t>
            </a:r>
            <a:r>
              <a:rPr lang="en-US" altLang="en-US" sz="2400" kern="1200" dirty="0">
                <a:solidFill>
                  <a:srgbClr val="000000"/>
                </a:solidFill>
                <a:latin typeface="Arial (Body)"/>
                <a:ea typeface="ＭＳ Ｐゴシック" charset="-128"/>
              </a:rPr>
              <a:t>going to make echoes from.</a:t>
            </a:r>
          </a:p>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A base filename (like “</a:t>
            </a:r>
            <a:r>
              <a:rPr lang="en-US" altLang="ja-JP" sz="2400" kern="1200" dirty="0">
                <a:solidFill>
                  <a:srgbClr val="000000"/>
                </a:solidFill>
                <a:latin typeface="Arial (Body)"/>
                <a:ea typeface="ＭＳ Ｐゴシック" charset="-128"/>
              </a:rPr>
              <a:t>aah.wav</a:t>
            </a:r>
            <a:r>
              <a:rPr lang="en-US" altLang="en-US" sz="2400" kern="1200" dirty="0">
                <a:solidFill>
                  <a:srgbClr val="000000"/>
                </a:solidFill>
                <a:latin typeface="Arial (Body)"/>
                <a:ea typeface="ＭＳ Ｐゴシック" charset="-128"/>
              </a:rPr>
              <a:t>”</a:t>
            </a:r>
            <a:r>
              <a:rPr lang="en-US" altLang="ja-JP" sz="2400" kern="1200" dirty="0">
                <a:solidFill>
                  <a:srgbClr val="000000"/>
                </a:solidFill>
                <a:latin typeface="Arial (Body)"/>
                <a:ea typeface="ＭＳ Ｐゴシック" charset="-128"/>
              </a:rPr>
              <a:t>) that </a:t>
            </a:r>
            <a:r>
              <a:rPr lang="en-US" altLang="ja-JP" sz="2400" kern="1200" dirty="0" smtClean="0">
                <a:solidFill>
                  <a:srgbClr val="000000"/>
                </a:solidFill>
                <a:latin typeface="Arial (Body)"/>
                <a:ea typeface="ＭＳ Ｐゴシック" charset="-128"/>
              </a:rPr>
              <a:t>we</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re </a:t>
            </a:r>
            <a:r>
              <a:rPr lang="en-US" altLang="ja-JP" sz="2400" kern="1200" dirty="0">
                <a:solidFill>
                  <a:srgbClr val="000000"/>
                </a:solidFill>
                <a:latin typeface="Arial (Body)"/>
                <a:ea typeface="ＭＳ Ｐゴシック" charset="-128"/>
              </a:rPr>
              <a:t>going to use with getMediaPath()</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203446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defRPr/>
            </a:pPr>
            <a:r>
              <a:rPr lang="en-US" kern="1200" dirty="0" smtClean="0">
                <a:latin typeface="Times New Roman" panose="02020603050405020304" pitchFamily="18" charset="0"/>
                <a:ea typeface="+mj-ea"/>
                <a:cs typeface="+mj-cs"/>
              </a:rPr>
              <a:t>How the Echo Works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0" lvl="0" indent="0" eaLnBrk="0" fontAlgn="base" hangingPunct="0">
              <a:spcAft>
                <a:spcPct val="0"/>
              </a:spcAft>
              <a:buNone/>
            </a:pPr>
            <a:r>
              <a:rPr lang="en-US" altLang="en-US" sz="2400" kern="1200" dirty="0">
                <a:solidFill>
                  <a:srgbClr val="000000"/>
                </a:solidFill>
                <a:latin typeface="Arial (Body)"/>
                <a:ea typeface="ＭＳ Ｐゴシック" charset="-128"/>
                <a:cs typeface="+mn-cs"/>
              </a:rPr>
              <a:t>Top row is the samples of our sound</a:t>
            </a:r>
            <a:r>
              <a:rPr lang="en-US" altLang="en-US" sz="2400" kern="1200" dirty="0" smtClean="0">
                <a:solidFill>
                  <a:srgbClr val="000000"/>
                </a:solidFill>
                <a:latin typeface="Arial (Body)"/>
                <a:ea typeface="ＭＳ Ｐゴシック" charset="-128"/>
                <a:cs typeface="+mn-cs"/>
              </a:rPr>
              <a:t>. We</a:t>
            </a:r>
            <a:r>
              <a:rPr lang="fr-FR" altLang="en-US" sz="2400" kern="1200" dirty="0" smtClean="0">
                <a:solidFill>
                  <a:srgbClr val="000000"/>
                </a:solidFill>
                <a:latin typeface="Arial (Body)"/>
                <a:ea typeface="ＭＳ Ｐゴシック" charset="-128"/>
                <a:cs typeface="+mn-cs"/>
              </a:rPr>
              <a:t>’</a:t>
            </a:r>
            <a:r>
              <a:rPr lang="en-US" altLang="en-US" sz="2400" kern="1200" dirty="0" smtClean="0">
                <a:solidFill>
                  <a:srgbClr val="000000"/>
                </a:solidFill>
                <a:latin typeface="Arial (Body)"/>
                <a:ea typeface="ＭＳ Ｐゴシック" charset="-128"/>
                <a:cs typeface="+mn-cs"/>
              </a:rPr>
              <a:t>re </a:t>
            </a:r>
            <a:r>
              <a:rPr lang="en-US" altLang="en-US" sz="2400" kern="1200" dirty="0">
                <a:solidFill>
                  <a:srgbClr val="000000"/>
                </a:solidFill>
                <a:latin typeface="Arial (Body)"/>
                <a:ea typeface="ＭＳ Ｐゴシック" charset="-128"/>
                <a:cs typeface="+mn-cs"/>
              </a:rPr>
              <a:t>adding it to us, but delayed a few samples down, and multiplied to make it softer</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pic>
        <p:nvPicPr>
          <p:cNvPr id="5" name="Picture 2" descr="The figure contains the following information: Row 1 corresponds to the original sound. The entries are as follows: 100, 200, 1000, negative 150, negative 350, 200, 500, 19, negative 500, negative 1000, negative 350, 25, negative 10, 1000, the sequence continues. With a delay of 3, the entries in row 2 are as follows: 100, 200, 1000, negative 150, negative 350, 200, 500, 10, negative 500, negative 1000, negative 350, 25, negative 10, 1000, the sequence continues. Row 2 is multiplied by 0.6. The entries on row 4 are, 60, 120, 600, negative 90, negative 210 point 0, 120, 300, 6, negative 300, negative 600, negative 210, 15, negative 6, 600. The sequence continues. The sum of row 1 and row 4: 100, 200, 1000, negative 90, negative 230, 800, 410, negative 200, negative 380, 290, negative 344, negative 275, negative 610, 890, the sequence continue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500" y="3084847"/>
            <a:ext cx="82550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129"/>
            <a:ext cx="8229600" cy="1169521"/>
          </a:xfrm>
        </p:spPr>
        <p:txBody>
          <a:bodyPr tIns="91425">
            <a:spAutoFit/>
          </a:bodyPr>
          <a:lstStyle/>
          <a:p>
            <a:pPr lvl="0" eaLnBrk="0" fontAlgn="base" hangingPunct="0">
              <a:spcBef>
                <a:spcPct val="0"/>
              </a:spcBef>
              <a:spcAft>
                <a:spcPct val="0"/>
              </a:spcAft>
              <a:buClrTx/>
            </a:pPr>
            <a:r>
              <a:rPr lang="en-US" altLang="en-US" sz="3200" kern="1200" dirty="0" smtClean="0">
                <a:latin typeface="Times New Roman" panose="02020603050405020304" pitchFamily="18" charset="0"/>
                <a:ea typeface="ＭＳ Ｐゴシック" charset="-128"/>
              </a:rPr>
              <a:t>Clicker: Could you Go Past the End of the Sound?</a:t>
            </a:r>
            <a:endParaRPr lang="en-US" altLang="en-US" sz="3200"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spAutoFit/>
          </a:bodyPr>
          <a:lstStyle/>
          <a:p>
            <a:pPr marL="0" lvl="0" indent="0" eaLnBrk="0" fontAlgn="base" hangingPunct="0">
              <a:spcAft>
                <a:spcPct val="0"/>
              </a:spcAft>
              <a:buNone/>
              <a:tabLst/>
            </a:pPr>
            <a:r>
              <a:rPr lang="en-US" altLang="en-US" sz="2400" kern="1200" dirty="0">
                <a:solidFill>
                  <a:srgbClr val="000000"/>
                </a:solidFill>
                <a:latin typeface="Arial (Body)"/>
                <a:ea typeface="ＭＳ Ｐゴシック" charset="-128"/>
              </a:rPr>
              <a:t>If </a:t>
            </a:r>
            <a:r>
              <a:rPr lang="en-US" altLang="en-US" sz="2400" kern="1200" dirty="0" smtClean="0">
                <a:solidFill>
                  <a:srgbClr val="000000"/>
                </a:solidFill>
                <a:latin typeface="Arial (Body)"/>
                <a:ea typeface="ＭＳ Ｐゴシック" charset="-128"/>
              </a:rPr>
              <a:t>you</a:t>
            </a:r>
            <a:r>
              <a:rPr lang="fr-FR" altLang="en-US" sz="2400" kern="1200" dirty="0" smtClean="0">
                <a:solidFill>
                  <a:srgbClr val="000000"/>
                </a:solidFill>
                <a:latin typeface="Arial (Body)"/>
                <a:ea typeface="ＭＳ Ｐゴシック" charset="-128"/>
              </a:rPr>
              <a:t>’</a:t>
            </a:r>
            <a:r>
              <a:rPr lang="en-US" altLang="en-US" sz="2400" kern="1200" dirty="0" smtClean="0">
                <a:solidFill>
                  <a:srgbClr val="000000"/>
                </a:solidFill>
                <a:latin typeface="Arial (Body)"/>
                <a:ea typeface="ＭＳ Ｐゴシック" charset="-128"/>
              </a:rPr>
              <a:t>re </a:t>
            </a:r>
            <a:r>
              <a:rPr lang="en-US" altLang="en-US" sz="2400" kern="1200" dirty="0">
                <a:solidFill>
                  <a:srgbClr val="000000"/>
                </a:solidFill>
                <a:latin typeface="Arial (Body)"/>
                <a:ea typeface="ＭＳ Ｐゴシック" charset="-128"/>
              </a:rPr>
              <a:t>adding two sounds together, one offset by a “delay,” </a:t>
            </a:r>
            <a:r>
              <a:rPr lang="en-US" altLang="en-US" sz="2400" kern="1200" dirty="0" smtClean="0">
                <a:solidFill>
                  <a:srgbClr val="000000"/>
                </a:solidFill>
                <a:latin typeface="Arial (Body)"/>
                <a:ea typeface="ＭＳ Ｐゴシック" charset="-128"/>
              </a:rPr>
              <a:t>couldn</a:t>
            </a:r>
            <a:r>
              <a:rPr lang="fr-FR" altLang="en-US" sz="2400" kern="1200" dirty="0" smtClean="0">
                <a:solidFill>
                  <a:srgbClr val="000000"/>
                </a:solidFill>
                <a:latin typeface="Arial (Body)"/>
                <a:ea typeface="ＭＳ Ｐゴシック" charset="-128"/>
              </a:rPr>
              <a:t>’</a:t>
            </a:r>
            <a:r>
              <a:rPr lang="en-US" altLang="en-US" sz="2400" kern="1200" dirty="0" smtClean="0">
                <a:solidFill>
                  <a:srgbClr val="000000"/>
                </a:solidFill>
                <a:latin typeface="Arial (Body)"/>
                <a:ea typeface="ＭＳ Ｐゴシック" charset="-128"/>
              </a:rPr>
              <a:t>t </a:t>
            </a:r>
            <a:r>
              <a:rPr lang="en-US" altLang="en-US" sz="2400" kern="1200" dirty="0">
                <a:solidFill>
                  <a:srgbClr val="000000"/>
                </a:solidFill>
                <a:latin typeface="Arial (Body)"/>
                <a:ea typeface="ＭＳ Ｐゴシック" charset="-128"/>
              </a:rPr>
              <a:t>you go past the end?</a:t>
            </a:r>
          </a:p>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Absolutely – you only want to do this with short sounds.</a:t>
            </a:r>
          </a:p>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No, </a:t>
            </a:r>
            <a:r>
              <a:rPr lang="en-US" altLang="en-US" sz="2400" kern="1200" dirty="0" smtClean="0">
                <a:solidFill>
                  <a:srgbClr val="000000"/>
                </a:solidFill>
                <a:latin typeface="Arial (Body)"/>
                <a:ea typeface="ＭＳ Ｐゴシック" charset="-128"/>
              </a:rPr>
              <a:t>we</a:t>
            </a:r>
            <a:r>
              <a:rPr lang="fr-FR" altLang="en-US" sz="2400" kern="1200" dirty="0" smtClean="0">
                <a:solidFill>
                  <a:srgbClr val="000000"/>
                </a:solidFill>
                <a:latin typeface="Arial (Body)"/>
                <a:ea typeface="ＭＳ Ｐゴシック" charset="-128"/>
              </a:rPr>
              <a:t>’</a:t>
            </a:r>
            <a:r>
              <a:rPr lang="en-US" altLang="en-US" sz="2400" kern="1200" dirty="0" smtClean="0">
                <a:solidFill>
                  <a:srgbClr val="000000"/>
                </a:solidFill>
                <a:latin typeface="Arial (Body)"/>
                <a:ea typeface="ＭＳ Ｐゴシック" charset="-128"/>
              </a:rPr>
              <a:t>re </a:t>
            </a:r>
            <a:r>
              <a:rPr lang="en-US" altLang="en-US" sz="2400" kern="1200" dirty="0">
                <a:solidFill>
                  <a:srgbClr val="000000"/>
                </a:solidFill>
                <a:latin typeface="Arial (Body)"/>
                <a:ea typeface="ＭＳ Ｐゴシック" charset="-128"/>
              </a:rPr>
              <a:t>only going to the end of the sound with the </a:t>
            </a:r>
            <a:r>
              <a:rPr lang="en-US" altLang="en-US" sz="2400" kern="1200" dirty="0" smtClean="0">
                <a:solidFill>
                  <a:srgbClr val="000000"/>
                </a:solidFill>
                <a:latin typeface="Arial (Body)"/>
                <a:ea typeface="ＭＳ Ｐゴシック" charset="-128"/>
              </a:rPr>
              <a:t>FOR loop</a:t>
            </a:r>
            <a:r>
              <a:rPr lang="en-US" altLang="en-US" sz="2400" kern="1200" dirty="0">
                <a:solidFill>
                  <a:srgbClr val="000000"/>
                </a:solidFill>
                <a:latin typeface="Arial (Body)"/>
                <a:ea typeface="ＭＳ Ｐゴシック" charset="-128"/>
              </a:rPr>
              <a:t>.</a:t>
            </a:r>
          </a:p>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Yes, so we make the target sound extra big to make space</a:t>
            </a:r>
            <a:r>
              <a:rPr lang="en-US" altLang="en-US"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357349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Echo with a Single Sound</a:t>
            </a:r>
            <a:endParaRPr lang="en-US" altLang="en-US" kern="1200" dirty="0">
              <a:latin typeface="Times New Roman" panose="02020603050405020304" pitchFamily="18" charset="0"/>
              <a:ea typeface="ＭＳ Ｐゴシック" charset="-128"/>
            </a:endParaRPr>
          </a:p>
        </p:txBody>
      </p:sp>
      <p:pic>
        <p:nvPicPr>
          <p:cNvPr id="5" name="Picture 4" descr="Computer code has 6 lines. The lines read as follows. Line 1. d e f echo One left parenthesis delay comma sound right parenthesis colon. Line 2, indented once. sound Samples equals get Samples left parenthesis sound right parenthesis. Line 3, indented once. for index in range left parenthesis l e n left parenthesis sound Samples right parenthesis minus delay comma 0 comma negative 1 right parenthesis colon. Line 4, indented twice. value equals get Sample Value left parenthesis sound Samples left bracket index right bracket right parenthesis. Line 5, indented twice. value 2 equals get Sample Value left parenthesis sound Samples left bracket index minus delay right bracket right parenthesis. Line 6, indented twice. set Sample Value left parenthesis sound Samples left bracket index right bracket comma value plus value 2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7" y="1736724"/>
            <a:ext cx="6742251" cy="1825341"/>
          </a:xfrm>
          <a:prstGeom prst="rect">
            <a:avLst/>
          </a:prstGeom>
        </p:spPr>
      </p:pic>
    </p:spTree>
    <p:extLst>
      <p:ext uri="{BB962C8B-B14F-4D97-AF65-F5344CB8AC3E}">
        <p14:creationId xmlns:p14="http://schemas.microsoft.com/office/powerpoint/2010/main" val="30005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Echo with Feedback</a:t>
            </a:r>
            <a:endParaRPr lang="en-US" altLang="en-US" kern="1200" dirty="0">
              <a:latin typeface="Times New Roman" panose="02020603050405020304" pitchFamily="18" charset="0"/>
              <a:ea typeface="ＭＳ Ｐゴシック" charset="-128"/>
            </a:endParaRPr>
          </a:p>
        </p:txBody>
      </p:sp>
      <p:pic>
        <p:nvPicPr>
          <p:cNvPr id="7" name="Picture 6" descr="The code has 7 lines. The lines read as follows. Line 1. d e f echo Feedback left parenthesis sound right parenthesis colon. Line 2, indented once. delay equals 5000. Line 3, indented once. sound Samples equals get Samples left parenthesis sound right parenthesis. Line 4, indented once. for index in range left parenthesis 0 comma l e n left parenthesis sound Samples right parenthesis minus delay right parenthesis colon. Line 5, indented twice. value equals get Sample Value left parenthesis sound Samples left bracket index right bracket right parenthesis. Line 6, indented twice. value 2 equals get Sample Value left parenthesis sound Samples left bracket index plus delay right bracket right parenthesis. Line 7, indented twice. set Sample Value left parenthesis sound Samples left bracket index plus delay right bracket comma value plus value 2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04" y="1621998"/>
            <a:ext cx="6388100" cy="2413000"/>
          </a:xfrm>
          <a:prstGeom prst="rect">
            <a:avLst/>
          </a:prstGeom>
        </p:spPr>
      </p:pic>
      <p:pic>
        <p:nvPicPr>
          <p:cNvPr id="5" name="Picture 3" descr="Illustration of a sound wav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238" y="4141455"/>
            <a:ext cx="64770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39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Creating Multiple Echoes</a:t>
            </a:r>
            <a:endParaRPr lang="en-US" sz="2000" b="0" kern="1200" dirty="0">
              <a:latin typeface="Times New Roman" panose="02020603050405020304" pitchFamily="18" charset="0"/>
              <a:ea typeface="+mj-ea"/>
              <a:cs typeface="+mj-cs"/>
            </a:endParaRPr>
          </a:p>
        </p:txBody>
      </p:sp>
      <p:pic>
        <p:nvPicPr>
          <p:cNvPr id="5" name="Picture 4" descr="Computer code has 16 lines. The lines read as follows. Line 1. d e f echoes left parenthesis s n d File comma delay comma n u m right parenthesis period. Line 2, indented once. s 1 equals make Sound left parenthesis s n d File right parenthesis. Line 3, indented once. ends 1 equals get Length left parenthesis s 1 right parenthesis. Line 4, indented once. ends 2 equals ends 1 plus left parenthesis delay asterisk n u m right parenthesis hash convert samples. Line 5, indented once. s e c equals i n t left parenthesis ends 2 forward slash get Sampling Rate left parenthesis s 1 right parenthesis right parenthesis hash to s e c s. Line 6, indented once. s 2 equals make Empty Sound left parenthesis s e c plus 1 right parenthesis. Line 7, indented once. a m p equals 1 period 0 hash make Empty amplitude smaller for each echo. Line 8, indented once. for echo Count in range left parenthesis 0 comma n u m right parenthesis colon. Line 9, indented twice. a m p equals a m p asterisk 0 period 6 hash amplitude 60 percent sign smaller each time. Line 10, indented twice. for p o s n s 1 in range left parenthesis 0 comma ends1 right parenthesis colon. Line 11, indented 3 times. p o s n s 2 equals p o s n s 1 plus left parenthesis delay asterisk echo Count right parenthesis. Line 12, indented 3 times. v a l 1 equals get Sample Value At left parenthesis s 1 comma p o s n s 1 right parenthesis asterisk a m p. Line 13, indented 3 times. v a l equals get Sample Value At left parenthesis s 2 comma p o s n s 2 right parenthesis. Line 14, indented 3 times. set Sample Value At left parenthesis s 2 comma p o s m s 2 comma v a l 1 plus v a l2 right parenthesis. Line 15, indented once. play left parenthesis s 2 right parenthesis. Line 16, indented once. return s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8" y="1736725"/>
            <a:ext cx="6794500" cy="4432300"/>
          </a:xfrm>
          <a:prstGeom prst="rect">
            <a:avLst/>
          </a:prstGeom>
        </p:spPr>
      </p:pic>
    </p:spTree>
    <p:extLst>
      <p:ext uri="{BB962C8B-B14F-4D97-AF65-F5344CB8AC3E}">
        <p14:creationId xmlns:p14="http://schemas.microsoft.com/office/powerpoint/2010/main" val="350057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How Sampling Keyboards Work</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a:lstStyle/>
          <a:p>
            <a:pPr eaLnBrk="1" hangingPunct="1"/>
            <a:r>
              <a:rPr lang="en-US" altLang="en-US" sz="2400" dirty="0">
                <a:latin typeface="+mn-lt"/>
              </a:rPr>
              <a:t>They have a huge memory with recordings of lots of different instruments played at different notes</a:t>
            </a:r>
          </a:p>
          <a:p>
            <a:pPr eaLnBrk="1" hangingPunct="1"/>
            <a:r>
              <a:rPr lang="en-US" altLang="en-US" sz="2400" dirty="0">
                <a:latin typeface="+mn-lt"/>
              </a:rPr>
              <a:t>When you press a key on the keyboard, the recording closest to the note you just pressed is selected, and then the recording is shifted to exactly the note you requested.</a:t>
            </a:r>
          </a:p>
          <a:p>
            <a:pPr eaLnBrk="1" hangingPunct="1"/>
            <a:r>
              <a:rPr lang="en-US" altLang="en-US" sz="2400" dirty="0">
                <a:latin typeface="+mn-lt"/>
              </a:rPr>
              <a:t>The shifting is a generalization of the half/double functions we saw earlier.</a:t>
            </a:r>
          </a:p>
        </p:txBody>
      </p:sp>
    </p:spTree>
    <p:extLst>
      <p:ext uri="{BB962C8B-B14F-4D97-AF65-F5344CB8AC3E}">
        <p14:creationId xmlns:p14="http://schemas.microsoft.com/office/powerpoint/2010/main" val="21993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Doubling the Frequency</a:t>
            </a:r>
            <a:endParaRPr lang="en-US" sz="2000" b="0" kern="1200" dirty="0">
              <a:latin typeface="Times New Roman" panose="02020603050405020304" pitchFamily="18" charset="0"/>
              <a:ea typeface="+mj-ea"/>
              <a:cs typeface="+mj-cs"/>
            </a:endParaRPr>
          </a:p>
        </p:txBody>
      </p:sp>
      <p:pic>
        <p:nvPicPr>
          <p:cNvPr id="9" name="Picture 8" descr="Computer code has 10 lines. The lines read as follows. Line 1. d e f double left parenthesis source right parenthesis colon. Line 2, indented once. l e n equals get Length left parenthesis source right parenthesis forward slash 2 plus 1. Line 2 is labeled as why plus 1 here question mark. Line 3, indented once. target equals make Empty Sound left parenthesis l e n right parenthesis. Line 4, indented once. target Index equals 0. Line 5, indented once. for source Index in range left parenthesis 0 comma get Length left parenthesis source right parenthesis comma 2 right parenthesis colon. Line 5 is labelled as Here’s the piece that does the doubling. Line 6, indented twice. Value equals get Sample Value At left parenthesis source comma source Index right parenthesis. Line 7, indented twice. set Sample Value At left parenthesis target comma target Index comma Value right parenthesis. Line 8, indented twice. target Index equals target Index plus 1. Line 9, indented once. play left parenthesis target right parenthesis. Line 10, indented once. return targ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8" y="1736725"/>
            <a:ext cx="7721600" cy="3924300"/>
          </a:xfrm>
          <a:prstGeom prst="rect">
            <a:avLst/>
          </a:prstGeom>
        </p:spPr>
      </p:pic>
    </p:spTree>
    <p:extLst>
      <p:ext uri="{BB962C8B-B14F-4D97-AF65-F5344CB8AC3E}">
        <p14:creationId xmlns:p14="http://schemas.microsoft.com/office/powerpoint/2010/main" val="341512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139953" cy="4525963"/>
          </a:xfrm>
        </p:spPr>
        <p:txBody>
          <a:bodyPr/>
          <a:lstStyle/>
          <a:p>
            <a:pPr marL="0" indent="0">
              <a:buNone/>
            </a:pPr>
            <a:r>
              <a:rPr lang="en-US" sz="2400" b="1" dirty="0" smtClean="0">
                <a:solidFill>
                  <a:schemeClr val="tx2"/>
                </a:solidFill>
                <a:latin typeface="+mn-lt"/>
              </a:rPr>
              <a:t>9.1</a:t>
            </a:r>
            <a:r>
              <a:rPr lang="en-US" sz="2400" dirty="0" smtClean="0">
                <a:latin typeface="+mn-lt"/>
              </a:rPr>
              <a:t> To </a:t>
            </a:r>
            <a:r>
              <a:rPr lang="en-US" sz="2400" dirty="0">
                <a:latin typeface="+mn-lt"/>
              </a:rPr>
              <a:t>blend sounds so that one fades into another</a:t>
            </a:r>
            <a:r>
              <a:rPr lang="en-US" sz="2400" dirty="0" smtClean="0">
                <a:latin typeface="+mn-lt"/>
              </a:rPr>
              <a:t>.</a:t>
            </a:r>
          </a:p>
          <a:p>
            <a:pPr marL="0" indent="0">
              <a:buNone/>
            </a:pPr>
            <a:r>
              <a:rPr lang="en-US" sz="2400" b="1" dirty="0" smtClean="0">
                <a:solidFill>
                  <a:schemeClr val="tx2"/>
                </a:solidFill>
                <a:latin typeface="+mn-lt"/>
              </a:rPr>
              <a:t>9.2 </a:t>
            </a:r>
            <a:r>
              <a:rPr lang="en-US" sz="2400" dirty="0" smtClean="0">
                <a:latin typeface="+mn-lt"/>
              </a:rPr>
              <a:t>To </a:t>
            </a:r>
            <a:r>
              <a:rPr lang="en-US" sz="2400" dirty="0">
                <a:latin typeface="+mn-lt"/>
              </a:rPr>
              <a:t>create echoes</a:t>
            </a:r>
            <a:r>
              <a:rPr lang="en-US" sz="2400" dirty="0" smtClean="0">
                <a:latin typeface="+mn-lt"/>
              </a:rPr>
              <a:t>.</a:t>
            </a:r>
          </a:p>
          <a:p>
            <a:pPr marL="0" indent="0">
              <a:buNone/>
            </a:pPr>
            <a:r>
              <a:rPr lang="en-US" sz="2400" b="1" dirty="0" smtClean="0">
                <a:solidFill>
                  <a:schemeClr val="tx2"/>
                </a:solidFill>
                <a:latin typeface="+mn-lt"/>
              </a:rPr>
              <a:t>9.3 </a:t>
            </a:r>
            <a:r>
              <a:rPr lang="en-US" sz="2400" dirty="0" smtClean="0">
                <a:latin typeface="+mn-lt"/>
              </a:rPr>
              <a:t>To </a:t>
            </a:r>
            <a:r>
              <a:rPr lang="en-US" sz="2400" dirty="0">
                <a:latin typeface="+mn-lt"/>
              </a:rPr>
              <a:t>change the frequency (pitch) of a sound</a:t>
            </a:r>
            <a:r>
              <a:rPr lang="en-US" sz="2400" dirty="0" smtClean="0">
                <a:latin typeface="+mn-lt"/>
              </a:rPr>
              <a:t>.</a:t>
            </a:r>
          </a:p>
          <a:p>
            <a:pPr marL="0" indent="0">
              <a:buNone/>
            </a:pPr>
            <a:r>
              <a:rPr lang="en-US" sz="2400" b="1" dirty="0" smtClean="0">
                <a:solidFill>
                  <a:schemeClr val="tx2"/>
                </a:solidFill>
                <a:latin typeface="+mn-lt"/>
              </a:rPr>
              <a:t>9.4 </a:t>
            </a:r>
            <a:r>
              <a:rPr lang="en-US" sz="2400" dirty="0" smtClean="0">
                <a:latin typeface="+mn-lt"/>
              </a:rPr>
              <a:t>To </a:t>
            </a:r>
            <a:r>
              <a:rPr lang="en-US" sz="2400" dirty="0">
                <a:latin typeface="+mn-lt"/>
              </a:rPr>
              <a:t>create sounds that don’t exist in nature by </a:t>
            </a:r>
            <a:r>
              <a:rPr lang="en-US" sz="2400" dirty="0" smtClean="0">
                <a:latin typeface="+mn-lt"/>
              </a:rPr>
              <a:t>composing </a:t>
            </a:r>
            <a:r>
              <a:rPr lang="en-US" sz="2400" dirty="0">
                <a:latin typeface="+mn-lt"/>
              </a:rPr>
              <a:t>more basic sounds (sine waves</a:t>
            </a:r>
            <a:r>
              <a:rPr lang="en-US" sz="2400" dirty="0" smtClean="0">
                <a:latin typeface="+mn-lt"/>
              </a:rPr>
              <a:t>).</a:t>
            </a:r>
          </a:p>
          <a:p>
            <a:pPr marL="0" indent="0">
              <a:buNone/>
            </a:pPr>
            <a:r>
              <a:rPr lang="en-US" sz="2400" b="1" dirty="0" smtClean="0">
                <a:solidFill>
                  <a:schemeClr val="tx2"/>
                </a:solidFill>
                <a:latin typeface="+mn-lt"/>
              </a:rPr>
              <a:t>9.5 </a:t>
            </a:r>
            <a:r>
              <a:rPr lang="en-US" sz="2400" dirty="0" smtClean="0">
                <a:latin typeface="+mn-lt"/>
              </a:rPr>
              <a:t>To </a:t>
            </a:r>
            <a:r>
              <a:rPr lang="en-US" sz="2400" dirty="0">
                <a:latin typeface="+mn-lt"/>
              </a:rPr>
              <a:t>choose between sound formats such as </a:t>
            </a:r>
            <a:r>
              <a:rPr lang="en-US" sz="2400" dirty="0" smtClean="0">
                <a:latin typeface="+mn-lt"/>
              </a:rPr>
              <a:t>M</a:t>
            </a:r>
            <a:r>
              <a:rPr lang="en-US" sz="100" dirty="0" smtClean="0">
                <a:latin typeface="+mn-lt"/>
              </a:rPr>
              <a:t> </a:t>
            </a:r>
            <a:r>
              <a:rPr lang="en-US" sz="2400" dirty="0" smtClean="0">
                <a:latin typeface="+mn-lt"/>
              </a:rPr>
              <a:t>I</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I </a:t>
            </a:r>
            <a:r>
              <a:rPr lang="en-US" sz="2400" dirty="0">
                <a:latin typeface="+mn-lt"/>
              </a:rPr>
              <a:t>and </a:t>
            </a:r>
            <a:r>
              <a:rPr lang="en-US" sz="2400" dirty="0" smtClean="0">
                <a:latin typeface="+mn-lt"/>
              </a:rPr>
              <a:t>M</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3 </a:t>
            </a:r>
            <a:r>
              <a:rPr lang="en-US" sz="2400" dirty="0">
                <a:latin typeface="+mn-lt"/>
              </a:rPr>
              <a:t>for different purposes.</a:t>
            </a:r>
          </a:p>
        </p:txBody>
      </p:sp>
    </p:spTree>
    <p:extLst>
      <p:ext uri="{BB962C8B-B14F-4D97-AF65-F5344CB8AC3E}">
        <p14:creationId xmlns:p14="http://schemas.microsoft.com/office/powerpoint/2010/main" val="875320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Halving the Frequency</a:t>
            </a:r>
            <a:endParaRPr lang="en-US" sz="2000" b="0" kern="1200" dirty="0">
              <a:latin typeface="Times New Roman" panose="02020603050405020304" pitchFamily="18" charset="0"/>
              <a:ea typeface="+mj-ea"/>
              <a:cs typeface="+mj-cs"/>
            </a:endParaRPr>
          </a:p>
        </p:txBody>
      </p:sp>
      <p:pic>
        <p:nvPicPr>
          <p:cNvPr id="4" name="Picture 3" descr="Computer code describes how a sampling synthesizer works. The code has 9 lines. The lines read as follows. Line 1. d e f half left parenthesis source right parenthesis colon. Line 2, indented once. target equals make Empty Sound left parenthesis get Length left parenthesis source right parenthesis asterisk 2 right parenthesis. Line 3, indented once. source Index equals 0. i n t in the Line 5 is highlighted. Line 4, indented once. for target Index in range left parenthesis 0 comma get Length left parenthesis target right parenthesis right parenthesis colon. Line 5, indented twice. value equals get Sample Value At left parenthesis source comma I n t left parenthesis source Index right parenthesis right parenthesis. Line 6, indented twice. set Sample Value At left parenthesis target comma target Index comma value right parenthesis. Line 7, indented twice. source Index equals source Index plus 0 period 5. 0 period 5 in the Line 7 is underlined. Line 8, indented once. play left parenthesis target right parenthesis. Line 9, indented once. return targ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37286"/>
            <a:ext cx="6809048" cy="3591982"/>
          </a:xfrm>
          <a:prstGeom prst="rect">
            <a:avLst/>
          </a:prstGeom>
        </p:spPr>
      </p:pic>
    </p:spTree>
    <p:extLst>
      <p:ext uri="{BB962C8B-B14F-4D97-AF65-F5344CB8AC3E}">
        <p14:creationId xmlns:p14="http://schemas.microsoft.com/office/powerpoint/2010/main" val="2275284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Can We Generalize Shifting a Sound into Other Frequencies?</a:t>
            </a:r>
            <a:endParaRPr lang="en-US"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b="1" kern="1200" dirty="0">
                <a:solidFill>
                  <a:srgbClr val="000000"/>
                </a:solidFill>
                <a:latin typeface="Arial (Body)"/>
                <a:ea typeface="ＭＳ Ｐゴシック" charset="-128"/>
              </a:rPr>
              <a:t>This way does </a:t>
            </a:r>
            <a:r>
              <a:rPr lang="en-US" altLang="en-US" sz="2400" b="1" kern="1200" dirty="0" smtClean="0">
                <a:solidFill>
                  <a:srgbClr val="000000"/>
                </a:solidFill>
                <a:latin typeface="Arial (Body)"/>
                <a:ea typeface="ＭＳ Ｐゴシック" charset="-128"/>
              </a:rPr>
              <a:t>Not work:</a:t>
            </a:r>
            <a:endParaRPr lang="en-US" altLang="en-US" sz="2400" b="1" kern="1200" dirty="0">
              <a:solidFill>
                <a:srgbClr val="000000"/>
              </a:solidFill>
              <a:latin typeface="Arial (Body)"/>
              <a:ea typeface="ＭＳ Ｐゴシック" charset="-128"/>
            </a:endParaRPr>
          </a:p>
        </p:txBody>
      </p:sp>
      <p:pic>
        <p:nvPicPr>
          <p:cNvPr id="4" name="Picture 3" descr="Computer code has 9 lines. The lines read as follows. Line 1. d e f shift left parenthesis source comma factor right parenthesis colon. Line 2, indented once. target equals make Empty Sound left parenthesis get Length left parenthesis source right parenthesis right parenthesis. Line 3, indented once. source Index equals 0. Line 4, indented once. for target Index in range left parenthesis 0 comma get Length left parenthesis target right parenthesis right parenthesis colon. Line 5, indented twice. source Value equals get Sample Value At left parenthesis source comma i n t left parenthesis source Index right parenthesis right parenthesis. Line 6, indented twice. set Sample Value At left parenthesis target comma target Index comma source Value right parenthesis. Line 7, indented twice. source Index equals source Index plus factor. Line 8, indented once. play left parenthesis target right parenthesis. Line 9, indented once. return targ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4" y="2523603"/>
            <a:ext cx="5803900" cy="2946400"/>
          </a:xfrm>
          <a:prstGeom prst="rect">
            <a:avLst/>
          </a:prstGeom>
        </p:spPr>
      </p:pic>
    </p:spTree>
    <p:extLst>
      <p:ext uri="{BB962C8B-B14F-4D97-AF65-F5344CB8AC3E}">
        <p14:creationId xmlns:p14="http://schemas.microsoft.com/office/powerpoint/2010/main" val="76796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Watching it not Work</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marL="0" lvl="0" indent="0" eaLnBrk="0" fontAlgn="base" hangingPunct="0">
              <a:spcAft>
                <a:spcPct val="0"/>
              </a:spcAft>
              <a:buNone/>
              <a:tabLst/>
            </a:pPr>
            <a:r>
              <a:rPr lang="en-US" altLang="en-US" sz="2400" b="1" kern="1200" dirty="0" smtClean="0">
                <a:solidFill>
                  <a:srgbClr val="000000"/>
                </a:solidFill>
                <a:latin typeface="Arial (Body)"/>
                <a:ea typeface="ＭＳ Ｐゴシック" charset="-128"/>
                <a:cs typeface="+mn-cs"/>
              </a:rPr>
              <a:t>It</a:t>
            </a:r>
            <a:r>
              <a:rPr lang="fr-FR" altLang="ja-JP" sz="2400" b="1" kern="1200" dirty="0" smtClean="0">
                <a:solidFill>
                  <a:srgbClr val="000000"/>
                </a:solidFill>
                <a:latin typeface="Arial (Body)"/>
                <a:ea typeface="ＭＳ Ｐゴシック" charset="-128"/>
                <a:cs typeface="+mn-cs"/>
              </a:rPr>
              <a:t>’</a:t>
            </a:r>
            <a:r>
              <a:rPr lang="en-US" altLang="ja-JP" sz="2400" b="1" kern="1200" dirty="0" smtClean="0">
                <a:solidFill>
                  <a:srgbClr val="000000"/>
                </a:solidFill>
                <a:latin typeface="Arial (Body)"/>
                <a:ea typeface="ＭＳ Ｐゴシック" charset="-128"/>
                <a:cs typeface="+mn-cs"/>
              </a:rPr>
              <a:t>ll </a:t>
            </a:r>
            <a:r>
              <a:rPr lang="en-US" altLang="ja-JP" sz="2400" b="1" kern="1200" dirty="0">
                <a:solidFill>
                  <a:srgbClr val="000000"/>
                </a:solidFill>
                <a:latin typeface="Arial (Body)"/>
                <a:ea typeface="ＭＳ Ｐゴシック" charset="-128"/>
                <a:cs typeface="+mn-cs"/>
              </a:rPr>
              <a:t>work for shifting down, but not shifting </a:t>
            </a:r>
            <a:r>
              <a:rPr lang="en-US" altLang="ja-JP" sz="2400" b="1" kern="1200" dirty="0" smtClean="0">
                <a:solidFill>
                  <a:srgbClr val="000000"/>
                </a:solidFill>
                <a:latin typeface="Arial (Body)"/>
                <a:ea typeface="ＭＳ Ｐゴシック" charset="-128"/>
                <a:cs typeface="+mn-cs"/>
              </a:rPr>
              <a:t>up. Why?</a:t>
            </a:r>
            <a:endParaRPr lang="en-US" altLang="en-US" sz="2400" b="1" kern="1200" dirty="0">
              <a:solidFill>
                <a:srgbClr val="000000"/>
              </a:solidFill>
              <a:latin typeface="Arial (Body)"/>
              <a:ea typeface="ＭＳ Ｐゴシック" charset="-128"/>
              <a:cs typeface="+mn-cs"/>
            </a:endParaRPr>
          </a:p>
        </p:txBody>
      </p:sp>
      <p:pic>
        <p:nvPicPr>
          <p:cNvPr id="5" name="Picture 4" descr="Computer code has 5 lines. The lines read as follows. Line 1. right angle bracket right angle bracket right angle bracket hello equals pick A File left parenthesis right parenthesis. Line 2. right angle bracket right angle bracket right angle bracket print hello. Line 3. forward slash Users forward slash guzdial forward slash media sources forward slash hello period Wav. Line 4. right angle bracket right angle bracket right angle bracket lower hello equals shift left parenthesis hello comma 0 period 7 5 right parenthesis. Line 5. right angle bracket right angle bracket right angle bracket higher hello equals shift left parenthesis hello comma 1 period 5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7" y="2262306"/>
            <a:ext cx="5421989" cy="2020248"/>
          </a:xfrm>
          <a:prstGeom prst="rect">
            <a:avLst/>
          </a:prstGeom>
        </p:spPr>
      </p:pic>
      <p:sp>
        <p:nvSpPr>
          <p:cNvPr id="4" name="Text Placeholder 3"/>
          <p:cNvSpPr>
            <a:spLocks noGrp="1"/>
          </p:cNvSpPr>
          <p:nvPr>
            <p:ph type="body" idx="2"/>
          </p:nvPr>
        </p:nvSpPr>
        <p:spPr>
          <a:xfrm>
            <a:off x="457200" y="4387970"/>
            <a:ext cx="8229600" cy="1738194"/>
          </a:xfrm>
        </p:spPr>
        <p:txBody>
          <a:bodyPr/>
          <a:lstStyle/>
          <a:p>
            <a:pPr marL="0" indent="0">
              <a:spcBef>
                <a:spcPts val="0"/>
              </a:spcBef>
              <a:buNone/>
            </a:pPr>
            <a:r>
              <a:rPr lang="en-US" altLang="en-US" sz="2400" dirty="0">
                <a:latin typeface="+mn-lt"/>
              </a:rPr>
              <a:t>I </a:t>
            </a:r>
            <a:r>
              <a:rPr lang="en-US" altLang="en-US" sz="2400" dirty="0" smtClean="0">
                <a:latin typeface="+mn-lt"/>
              </a:rPr>
              <a:t>wasn</a:t>
            </a:r>
            <a:r>
              <a:rPr lang="fr-FR" altLang="en-US" sz="2400" dirty="0" smtClean="0">
                <a:latin typeface="+mn-lt"/>
              </a:rPr>
              <a:t>’</a:t>
            </a:r>
            <a:r>
              <a:rPr lang="en-US" altLang="en-US" sz="2400" dirty="0" smtClean="0">
                <a:latin typeface="+mn-lt"/>
              </a:rPr>
              <a:t>t </a:t>
            </a:r>
            <a:r>
              <a:rPr lang="en-US" altLang="en-US" sz="2400" dirty="0">
                <a:latin typeface="+mn-lt"/>
              </a:rPr>
              <a:t>able to do what you wanted.</a:t>
            </a:r>
          </a:p>
          <a:p>
            <a:pPr marL="0" indent="0">
              <a:spcBef>
                <a:spcPts val="0"/>
              </a:spcBef>
              <a:buNone/>
            </a:pPr>
            <a:r>
              <a:rPr lang="en-US" altLang="en-US" sz="2400" dirty="0">
                <a:latin typeface="+mn-lt"/>
              </a:rPr>
              <a:t>The error java.lang.ArrayIndexOutOfBoundsException has occured</a:t>
            </a:r>
          </a:p>
          <a:p>
            <a:pPr marL="0" indent="0">
              <a:spcBef>
                <a:spcPts val="0"/>
              </a:spcBef>
              <a:buNone/>
            </a:pPr>
            <a:r>
              <a:rPr lang="en-US" altLang="en-US" sz="2400" dirty="0">
                <a:latin typeface="+mn-lt"/>
              </a:rPr>
              <a:t>Please check line 7 of /Users/guzdial/shift-broken.py</a:t>
            </a:r>
            <a:endParaRPr lang="en-US" sz="2400" dirty="0">
              <a:latin typeface="+mn-lt"/>
            </a:endParaRPr>
          </a:p>
        </p:txBody>
      </p:sp>
    </p:spTree>
    <p:extLst>
      <p:ext uri="{BB962C8B-B14F-4D97-AF65-F5344CB8AC3E}">
        <p14:creationId xmlns:p14="http://schemas.microsoft.com/office/powerpoint/2010/main" val="2109318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We Need to Prevent Going Past the End of the Sound</a:t>
            </a:r>
            <a:endParaRPr lang="en-US" b="0" kern="1200" dirty="0">
              <a:latin typeface="Times New Roman" panose="02020603050405020304" pitchFamily="18" charset="0"/>
              <a:ea typeface="+mj-ea"/>
              <a:cs typeface="+mj-cs"/>
            </a:endParaRPr>
          </a:p>
        </p:txBody>
      </p:sp>
      <p:pic>
        <p:nvPicPr>
          <p:cNvPr id="5" name="Picture 4" descr="Computer code has 11 lines. The lines read as follows. Line 1. d e f shift left parenthesis source comma factor right parenthesis colon. Line 2, indented once. target equals make Empty Sound left parenthesis get Length left parenthesis source right parenthesis right parenthesis. Line 3, indented once. source Index equals 0. Line 4, indented once. for target Index in range left parenthesis 0 comma get Length left parenthesis target right parenthesis right parenthesis colon. Line 5, indented twice. source Value equals get Sample Value At left parenthesis source comma i n t left parenthesis source Index right parenthesis right parenthesis. Line 6, indented twice. set Sample Value At left parenthesis target comma target Index comma source Value right parenthesis. Line 7, indented twice. source Index equals source Index plus factor. Line 8, indented twice. if left parenthesis source Index Right angle bracket equals get Length left parenthesis source right parenthesis right parenthesis colon. Line 9, indented 3 times. source Index equals 0. Line 10, indented once. play left parenthesis target right parenthesis. Line 11, indented once. return targ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8" y="1791317"/>
            <a:ext cx="5803900" cy="3568700"/>
          </a:xfrm>
          <a:prstGeom prst="rect">
            <a:avLst/>
          </a:prstGeom>
        </p:spPr>
      </p:pic>
    </p:spTree>
    <p:extLst>
      <p:ext uri="{BB962C8B-B14F-4D97-AF65-F5344CB8AC3E}">
        <p14:creationId xmlns:p14="http://schemas.microsoft.com/office/powerpoint/2010/main" val="354501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Now We have the Basics of a Sampling Synthesizer</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0" lvl="0" indent="0" eaLnBrk="0" fontAlgn="base" hangingPunct="0">
              <a:spcAft>
                <a:spcPct val="0"/>
              </a:spcAft>
              <a:buNone/>
            </a:pPr>
            <a:r>
              <a:rPr lang="en-US" altLang="en-US" sz="2400" kern="1200" dirty="0">
                <a:solidFill>
                  <a:srgbClr val="000000"/>
                </a:solidFill>
                <a:latin typeface="Arial (Body)"/>
                <a:ea typeface="ＭＳ Ｐゴシック" charset="-128"/>
                <a:cs typeface="+mn-cs"/>
              </a:rPr>
              <a:t>For a desired frequency </a:t>
            </a:r>
            <a:r>
              <a:rPr lang="en-US" altLang="en-US" sz="2400" i="1" kern="1200" dirty="0">
                <a:solidFill>
                  <a:srgbClr val="000000"/>
                </a:solidFill>
                <a:latin typeface="Arial (Body)"/>
                <a:ea typeface="ＭＳ Ｐゴシック" charset="-128"/>
                <a:cs typeface="+mn-cs"/>
              </a:rPr>
              <a:t>f</a:t>
            </a:r>
            <a:r>
              <a:rPr lang="en-US" altLang="en-US" sz="2400" kern="1200" dirty="0">
                <a:solidFill>
                  <a:srgbClr val="000000"/>
                </a:solidFill>
                <a:latin typeface="Arial (Body)"/>
                <a:ea typeface="ＭＳ Ｐゴシック" charset="-128"/>
                <a:cs typeface="+mn-cs"/>
              </a:rPr>
              <a:t> we want a </a:t>
            </a:r>
            <a:r>
              <a:rPr lang="en-US" altLang="en-US" sz="2400" b="1" kern="1200" dirty="0">
                <a:solidFill>
                  <a:srgbClr val="000000"/>
                </a:solidFill>
                <a:latin typeface="Arial (Body)"/>
                <a:ea typeface="ＭＳ Ｐゴシック" charset="-128"/>
                <a:cs typeface="+mn-cs"/>
              </a:rPr>
              <a:t>sampling interval </a:t>
            </a:r>
            <a:r>
              <a:rPr lang="en-US" altLang="en-US" sz="2400" kern="1200" dirty="0">
                <a:solidFill>
                  <a:srgbClr val="000000"/>
                </a:solidFill>
                <a:latin typeface="Arial (Body)"/>
                <a:ea typeface="ＭＳ Ｐゴシック" charset="-128"/>
                <a:cs typeface="+mn-cs"/>
              </a:rPr>
              <a:t>like this</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graphicFrame>
        <p:nvGraphicFramePr>
          <p:cNvPr id="4" name="Object 3" descr="Sampling Interval equals left parenthesis size left parenthesis size sound right parenthesis size right parenthesis size f over sampling minus rate."/>
          <p:cNvGraphicFramePr>
            <a:graphicFrameLocks noChangeAspect="1"/>
          </p:cNvGraphicFramePr>
          <p:nvPr>
            <p:extLst>
              <p:ext uri="{D42A27DB-BD31-4B8C-83A1-F6EECF244321}">
                <p14:modId xmlns:p14="http://schemas.microsoft.com/office/powerpoint/2010/main" val="3684126302"/>
              </p:ext>
            </p:extLst>
          </p:nvPr>
        </p:nvGraphicFramePr>
        <p:xfrm>
          <a:off x="1333500" y="2811463"/>
          <a:ext cx="6478588" cy="815975"/>
        </p:xfrm>
        <a:graphic>
          <a:graphicData uri="http://schemas.openxmlformats.org/presentationml/2006/ole">
            <mc:AlternateContent xmlns:mc="http://schemas.openxmlformats.org/markup-compatibility/2006">
              <mc:Choice xmlns:v="urn:schemas-microsoft-com:vml" Requires="v">
                <p:oleObj spid="_x0000_s3122" name="Equation" r:id="rId3" imgW="3327120" imgH="419040" progId="Equation.DSMT4">
                  <p:embed/>
                </p:oleObj>
              </mc:Choice>
              <mc:Fallback>
                <p:oleObj name="Equation" r:id="rId3" imgW="3327120" imgH="419040" progId="Equation.DSMT4">
                  <p:embed/>
                  <p:pic>
                    <p:nvPicPr>
                      <p:cNvPr id="0" name=""/>
                      <p:cNvPicPr/>
                      <p:nvPr/>
                    </p:nvPicPr>
                    <p:blipFill>
                      <a:blip r:embed="rId4"/>
                      <a:stretch>
                        <a:fillRect/>
                      </a:stretch>
                    </p:blipFill>
                    <p:spPr>
                      <a:xfrm>
                        <a:off x="1333500" y="2811463"/>
                        <a:ext cx="6478588" cy="815975"/>
                      </a:xfrm>
                      <a:prstGeom prst="rect">
                        <a:avLst/>
                      </a:prstGeom>
                    </p:spPr>
                  </p:pic>
                </p:oleObj>
              </mc:Fallback>
            </mc:AlternateContent>
          </a:graphicData>
        </a:graphic>
      </p:graphicFrame>
    </p:spTree>
    <p:extLst>
      <p:ext uri="{BB962C8B-B14F-4D97-AF65-F5344CB8AC3E}">
        <p14:creationId xmlns:p14="http://schemas.microsoft.com/office/powerpoint/2010/main" val="1348062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wrap="square" tIns="91425">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How the Original Sound Synthesizers Worked</a:t>
            </a:r>
            <a:endParaRPr lang="en-US"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a:xfrm>
            <a:off x="457200" y="1600200"/>
            <a:ext cx="8229600" cy="464739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ＭＳ Ｐゴシック" charset="-128"/>
              </a:rPr>
              <a:t>What if we added pure sine waves?</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cs typeface="+mn-cs"/>
              </a:rPr>
              <a:t>We can generate a sound that is just a single tone (see the book)</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cs typeface="+mn-cs"/>
              </a:rPr>
              <a:t>We can then add them together (perhaps manipulating their volume) to create sounds that </a:t>
            </a:r>
            <a:r>
              <a:rPr lang="en-US" altLang="en-US" sz="2000" kern="1200" dirty="0" smtClean="0">
                <a:solidFill>
                  <a:srgbClr val="000000"/>
                </a:solidFill>
                <a:latin typeface="Arial (Body)"/>
                <a:ea typeface="ＭＳ Ｐゴシック" charset="-128"/>
                <a:cs typeface="+mn-cs"/>
              </a:rPr>
              <a:t>don</a:t>
            </a:r>
            <a:r>
              <a:rPr lang="fr-FR" altLang="ja-JP" sz="2000" kern="1200" dirty="0" smtClean="0">
                <a:solidFill>
                  <a:srgbClr val="000000"/>
                </a:solidFill>
                <a:latin typeface="Arial (Body)"/>
                <a:ea typeface="ＭＳ Ｐゴシック" charset="-128"/>
                <a:cs typeface="+mn-cs"/>
              </a:rPr>
              <a:t>’</a:t>
            </a:r>
            <a:r>
              <a:rPr lang="en-US" altLang="ja-JP" sz="2000" kern="1200" dirty="0" smtClean="0">
                <a:solidFill>
                  <a:srgbClr val="000000"/>
                </a:solidFill>
                <a:latin typeface="Arial (Body)"/>
                <a:ea typeface="ＭＳ Ｐゴシック" charset="-128"/>
                <a:cs typeface="+mn-cs"/>
              </a:rPr>
              <a:t>t </a:t>
            </a:r>
            <a:r>
              <a:rPr lang="en-US" altLang="ja-JP" sz="2000" kern="1200" dirty="0">
                <a:solidFill>
                  <a:srgbClr val="000000"/>
                </a:solidFill>
                <a:latin typeface="Arial (Body)"/>
                <a:ea typeface="ＭＳ Ｐゴシック" charset="-128"/>
                <a:cs typeface="+mn-cs"/>
              </a:rPr>
              <a:t>exist in nature</a:t>
            </a:r>
          </a:p>
          <a:p>
            <a:pPr marL="255651" lvl="0" indent="-255651" fontAlgn="base">
              <a:spcAft>
                <a:spcPct val="0"/>
              </a:spcAft>
              <a:buFont typeface="Arial" panose="020B0604020202020204" pitchFamily="34" charset="0"/>
              <a:buChar char="•"/>
              <a:tabLst/>
            </a:pPr>
            <a:r>
              <a:rPr lang="en-US" altLang="en-US" sz="2000" kern="1200" dirty="0" smtClean="0">
                <a:solidFill>
                  <a:srgbClr val="000000"/>
                </a:solidFill>
                <a:latin typeface="Arial (Body)"/>
                <a:ea typeface="ＭＳ Ｐゴシック" charset="-128"/>
              </a:rPr>
              <a:t>Don</a:t>
            </a:r>
            <a:r>
              <a:rPr lang="fr-FR" altLang="ja-JP" sz="2000" kern="1200" dirty="0" smtClean="0">
                <a:solidFill>
                  <a:srgbClr val="000000"/>
                </a:solidFill>
                <a:latin typeface="Arial (Body)"/>
                <a:ea typeface="ＭＳ Ｐゴシック" charset="-128"/>
              </a:rPr>
              <a:t>’</a:t>
            </a:r>
            <a:r>
              <a:rPr lang="en-US" altLang="ja-JP" sz="2000" kern="1200" dirty="0" smtClean="0">
                <a:solidFill>
                  <a:srgbClr val="000000"/>
                </a:solidFill>
                <a:latin typeface="Arial (Body)"/>
                <a:ea typeface="ＭＳ Ｐゴシック" charset="-128"/>
              </a:rPr>
              <a:t>t </a:t>
            </a:r>
            <a:r>
              <a:rPr lang="en-US" altLang="ja-JP" sz="2000" kern="1200" dirty="0">
                <a:solidFill>
                  <a:srgbClr val="000000"/>
                </a:solidFill>
                <a:latin typeface="Arial (Body)"/>
                <a:ea typeface="ＭＳ Ｐゴシック" charset="-128"/>
              </a:rPr>
              <a:t>have to use just sine waves</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cs typeface="+mn-cs"/>
              </a:rPr>
              <a:t>Waves that are square or triangular (seriously!) can be heard and have interesting dynamics</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cs typeface="+mn-cs"/>
              </a:rPr>
              <a:t>We can add together waves of lots of types to create unique sounds that </a:t>
            </a:r>
            <a:r>
              <a:rPr lang="en-US" altLang="en-US" sz="2000" kern="1200" dirty="0" smtClean="0">
                <a:solidFill>
                  <a:srgbClr val="000000"/>
                </a:solidFill>
                <a:latin typeface="Arial (Body)"/>
                <a:ea typeface="ＭＳ Ｐゴシック" charset="-128"/>
                <a:cs typeface="+mn-cs"/>
              </a:rPr>
              <a:t>can</a:t>
            </a:r>
            <a:r>
              <a:rPr lang="fr-FR" altLang="ja-JP" sz="2000" kern="1200" dirty="0" smtClean="0">
                <a:solidFill>
                  <a:srgbClr val="000000"/>
                </a:solidFill>
                <a:latin typeface="Arial (Body)"/>
                <a:ea typeface="ＭＳ Ｐゴシック" charset="-128"/>
                <a:cs typeface="+mn-cs"/>
              </a:rPr>
              <a:t>’</a:t>
            </a:r>
            <a:r>
              <a:rPr lang="en-US" altLang="ja-JP" sz="2000" kern="1200" dirty="0" smtClean="0">
                <a:solidFill>
                  <a:srgbClr val="000000"/>
                </a:solidFill>
                <a:latin typeface="Arial (Body)"/>
                <a:ea typeface="ＭＳ Ｐゴシック" charset="-128"/>
                <a:cs typeface="+mn-cs"/>
              </a:rPr>
              <a:t>t </a:t>
            </a:r>
            <a:r>
              <a:rPr lang="en-US" altLang="ja-JP" sz="2000" kern="1200" dirty="0">
                <a:solidFill>
                  <a:srgbClr val="000000"/>
                </a:solidFill>
                <a:latin typeface="Arial (Body)"/>
                <a:ea typeface="ＭＳ Ｐゴシック" charset="-128"/>
                <a:cs typeface="+mn-cs"/>
              </a:rPr>
              <a:t>be created by physical instruments</a:t>
            </a: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ＭＳ Ｐゴシック" charset="-128"/>
              </a:rPr>
              <a:t>We call this additive synthesis</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cs typeface="+mn-cs"/>
              </a:rPr>
              <a:t>Additive synthesis as-is </a:t>
            </a:r>
            <a:r>
              <a:rPr lang="en-US" altLang="en-US" sz="2000" kern="1200" dirty="0" smtClean="0">
                <a:solidFill>
                  <a:srgbClr val="000000"/>
                </a:solidFill>
                <a:latin typeface="Arial (Body)"/>
                <a:ea typeface="ＭＳ Ｐゴシック" charset="-128"/>
                <a:cs typeface="+mn-cs"/>
              </a:rPr>
              <a:t>isn</a:t>
            </a:r>
            <a:r>
              <a:rPr lang="fr-FR" altLang="ja-JP" sz="2000" kern="1200" dirty="0" smtClean="0">
                <a:solidFill>
                  <a:srgbClr val="000000"/>
                </a:solidFill>
                <a:latin typeface="Arial (Body)"/>
                <a:ea typeface="ＭＳ Ｐゴシック" charset="-128"/>
                <a:cs typeface="+mn-cs"/>
              </a:rPr>
              <a:t>’</a:t>
            </a:r>
            <a:r>
              <a:rPr lang="en-US" altLang="ja-JP" sz="2000" kern="1200" dirty="0" smtClean="0">
                <a:solidFill>
                  <a:srgbClr val="000000"/>
                </a:solidFill>
                <a:latin typeface="Arial (Body)"/>
                <a:ea typeface="ＭＳ Ｐゴシック" charset="-128"/>
                <a:cs typeface="+mn-cs"/>
              </a:rPr>
              <a:t>t </a:t>
            </a:r>
            <a:r>
              <a:rPr lang="en-US" altLang="ja-JP" sz="2000" kern="1200" dirty="0">
                <a:solidFill>
                  <a:srgbClr val="000000"/>
                </a:solidFill>
                <a:latin typeface="Arial (Body)"/>
                <a:ea typeface="ＭＳ Ｐゴシック" charset="-128"/>
                <a:cs typeface="+mn-cs"/>
              </a:rPr>
              <a:t>used much </a:t>
            </a:r>
            <a:r>
              <a:rPr lang="en-US" altLang="ja-JP" sz="2000" kern="1200" dirty="0" smtClean="0">
                <a:solidFill>
                  <a:srgbClr val="000000"/>
                </a:solidFill>
                <a:latin typeface="Arial (Body)"/>
                <a:ea typeface="ＭＳ Ｐゴシック" charset="-128"/>
                <a:cs typeface="+mn-cs"/>
              </a:rPr>
              <a:t>anymore</a:t>
            </a:r>
            <a:endParaRPr lang="en-US" altLang="en-US" sz="20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254642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Sampling as an Algorithm</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18518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Think about the similarities between:</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Halving the </a:t>
            </a:r>
            <a:r>
              <a:rPr lang="en-US" altLang="en-US" sz="2400" kern="1200" dirty="0" smtClean="0">
                <a:solidFill>
                  <a:srgbClr val="000000"/>
                </a:solidFill>
                <a:latin typeface="Arial (Body)"/>
                <a:ea typeface="ＭＳ Ｐゴシック" charset="-128"/>
                <a:cs typeface="+mn-cs"/>
              </a:rPr>
              <a:t>sound</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frequency </a:t>
            </a:r>
            <a:r>
              <a:rPr lang="en-US" altLang="ja-JP" sz="2400" kern="1200" dirty="0" smtClean="0">
                <a:solidFill>
                  <a:srgbClr val="000000"/>
                </a:solidFill>
                <a:latin typeface="Arial (Body)"/>
                <a:ea typeface="ＭＳ Ｐゴシック" charset="-128"/>
                <a:cs typeface="+mn-cs"/>
              </a:rPr>
              <a:t>and scaling </a:t>
            </a:r>
            <a:r>
              <a:rPr lang="en-US" altLang="ja-JP" sz="2400" kern="1200" dirty="0">
                <a:solidFill>
                  <a:srgbClr val="000000"/>
                </a:solidFill>
                <a:latin typeface="Arial (Body)"/>
                <a:ea typeface="ＭＳ Ｐゴシック" charset="-128"/>
                <a:cs typeface="+mn-cs"/>
              </a:rPr>
              <a:t>a picture larger.</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Doubling the </a:t>
            </a:r>
            <a:r>
              <a:rPr lang="en-US" altLang="en-US" sz="2400" kern="1200" dirty="0" smtClean="0">
                <a:solidFill>
                  <a:srgbClr val="000000"/>
                </a:solidFill>
                <a:latin typeface="Arial (Body)"/>
                <a:ea typeface="ＭＳ Ｐゴシック" charset="-128"/>
                <a:cs typeface="+mn-cs"/>
              </a:rPr>
              <a:t>sound</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frequency </a:t>
            </a:r>
            <a:r>
              <a:rPr lang="en-US" altLang="ja-JP" sz="2400" kern="1200" dirty="0" smtClean="0">
                <a:solidFill>
                  <a:srgbClr val="000000"/>
                </a:solidFill>
                <a:latin typeface="Arial (Body)"/>
                <a:ea typeface="ＭＳ Ｐゴシック" charset="-128"/>
                <a:cs typeface="+mn-cs"/>
              </a:rPr>
              <a:t>and scaling </a:t>
            </a:r>
            <a:r>
              <a:rPr lang="en-US" altLang="ja-JP" sz="2400" kern="1200" dirty="0">
                <a:solidFill>
                  <a:srgbClr val="000000"/>
                </a:solidFill>
                <a:latin typeface="Arial (Body)"/>
                <a:ea typeface="ＭＳ Ｐゴシック" charset="-128"/>
                <a:cs typeface="+mn-cs"/>
              </a:rPr>
              <a:t>a picture smaller</a:t>
            </a:r>
            <a:r>
              <a:rPr lang="en-US" altLang="ja-JP"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2601748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Recall These Two Functions</a:t>
            </a:r>
            <a:endParaRPr lang="en-US" sz="2000" b="0" kern="1200" dirty="0">
              <a:latin typeface="Times New Roman" panose="02020603050405020304" pitchFamily="18" charset="0"/>
              <a:ea typeface="+mj-ea"/>
              <a:cs typeface="+mj-cs"/>
            </a:endParaRPr>
          </a:p>
        </p:txBody>
      </p:sp>
      <p:pic>
        <p:nvPicPr>
          <p:cNvPr id="5" name="Picture 4" descr="Computer code has 11 lines. The lines read as follows. Line 1. d e f half left parenthesis file name right parenthesis colon. Line 2. source equals make Sound left parenthesis file name right parenthesis. Line 3. target equals make Sound left parenthesis file name right parenthesis. Line 4. source index equals 1. Line 5. for target Index in range left parenthesis 1 comma get Length left parenthesis target right parenthesis plus 1 right parenthesis colon. Line 6. set Sample Value At left parenthesis target comma target Index comma. Line 7. get Sample Value At left parenthesis source comma. Line 8. i n t left parenthesis source Index right parenthesis right parenthesis right parenthesis. Line 9. source Index equals source Index plus 0 period 5. Line 10. play left parenthesis target right parenthesis. Line 11. return targ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40833"/>
            <a:ext cx="4087107" cy="3277162"/>
          </a:xfrm>
          <a:prstGeom prst="rect">
            <a:avLst/>
          </a:prstGeom>
        </p:spPr>
      </p:pic>
      <p:pic>
        <p:nvPicPr>
          <p:cNvPr id="4" name="Picture 3" descr="Computer code has 19 lines. The lines read as follows. Line 1. d e f copy barbs face larger left parenthesis right parenthesis colon. Line 2, indented once. Hash set up the source and target pictures. Line 3, indented once. barb f = get media path left parenthesis double quote barbara period j p g double quote right parenthesis. Line 4, indented once. barb = make picture left parenthesis barb f right parenthesis. Line 5, indented once. canvas f = get media path left parenthesis double quote 7 in X 9 5 i n period j p g double quote right parenthesis. Line 6, indented once. canvas = make picture left parenthesis canvas f right parenthesis. Line 7, indented once. hash Now, do the actual copying. Line 8, indented once. source X = 45. Line 9, indented once. for target X in range left parenthesis 100 comma 100 + left parenthesis left parenthesis 200 minus 45 right parenthesis asterisk 2 right parenthesis right parenthesis colon. Line 10, indented twice. source Y = 25. Line 11, indented twice. for target Y in range left parenthesis 100 comma 100 + left parenthesis left parenthesis 200 minus 25 right parenthesis asterisk 2 right parenthesis right parenthesis colon. Line 12, indented thrice. color = get color left parenthesis. Line 13, indented four times. get pixel left parenthesis barb comma i n t left parenthesis source X right parenthesis comma i n t left parenthesis source Y right parenthesis right parenthesis right parenthesis. Line 14, indented thrice. set color left parenthesis get pixel left parenthesis canvas comma target X comma target Y right parenthesis comma color right parenthesis. Line 15, indnted thrice. source Y = source Y + 0.5. Line 16, indented twice. source X = source X + 0.5. Line 17, indented once. show left parenthesis barb right parenthesis. Line 18, indented once. show left parenthesis canvas right parenthesis. Line 19, indented once. return canvas."/>
          <p:cNvPicPr>
            <a:picLocks noChangeAspect="1"/>
          </p:cNvPicPr>
          <p:nvPr/>
        </p:nvPicPr>
        <p:blipFill rotWithShape="1">
          <a:blip r:embed="rId3">
            <a:extLst>
              <a:ext uri="{28A0092B-C50C-407E-A947-70E740481C1C}">
                <a14:useLocalDpi xmlns:a14="http://schemas.microsoft.com/office/drawing/2010/main" val="0"/>
              </a:ext>
            </a:extLst>
          </a:blip>
          <a:srcRect l="2068"/>
          <a:stretch/>
        </p:blipFill>
        <p:spPr>
          <a:xfrm>
            <a:off x="4681182" y="1640833"/>
            <a:ext cx="4005618" cy="4204130"/>
          </a:xfrm>
          <a:prstGeom prst="rect">
            <a:avLst/>
          </a:prstGeom>
        </p:spPr>
      </p:pic>
    </p:spTree>
    <p:extLst>
      <p:ext uri="{BB962C8B-B14F-4D97-AF65-F5344CB8AC3E}">
        <p14:creationId xmlns:p14="http://schemas.microsoft.com/office/powerpoint/2010/main" val="4252751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Our Programs (Functions) Implement Algorithms</a:t>
            </a:r>
            <a:endParaRPr lang="en-US"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a:xfrm>
            <a:off x="457200" y="1600200"/>
            <a:ext cx="8229600" cy="360095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Algorithms are descriptions of behavior for solving a problem.</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 program (our Python functions) is an executable interpretations of algorithms.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The same algorithm can be implemented in many different languages.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 same algorithm can be applied to many different data sets with similar results</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2378332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Both of These Functions Implement a Sampling Algorithm</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469384"/>
            <a:ext cx="5056496" cy="492412"/>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rPr>
              <a:t>Both of them do very similar things</a:t>
            </a:r>
            <a:r>
              <a:rPr lang="en-US" altLang="en-US" sz="2000" kern="1200" dirty="0" smtClean="0">
                <a:solidFill>
                  <a:srgbClr val="000000"/>
                </a:solidFill>
                <a:latin typeface="Arial (Body)"/>
                <a:ea typeface="ＭＳ Ｐゴシック" charset="-128"/>
              </a:rPr>
              <a:t>:</a:t>
            </a:r>
          </a:p>
        </p:txBody>
      </p:sp>
      <p:sp>
        <p:nvSpPr>
          <p:cNvPr id="4" name="Text Placeholder 3"/>
          <p:cNvSpPr>
            <a:spLocks noGrp="1"/>
          </p:cNvSpPr>
          <p:nvPr>
            <p:ph sz="quarter" idx="13"/>
          </p:nvPr>
        </p:nvSpPr>
        <p:spPr>
          <a:xfrm>
            <a:off x="457200" y="1992574"/>
            <a:ext cx="7990764" cy="3070041"/>
          </a:xfrm>
        </p:spPr>
        <p:txBody>
          <a:bodyPr wrap="square" lIns="91425" tIns="91425" rIns="91425" bIns="91425">
            <a:spAutoFit/>
          </a:bodyPr>
          <a:lstStyle/>
          <a:p>
            <a:pPr marL="0" lvl="0" indent="0" fontAlgn="base">
              <a:spcAft>
                <a:spcPct val="0"/>
              </a:spcAft>
              <a:buNone/>
            </a:pPr>
            <a:r>
              <a:rPr lang="en-US" altLang="en-US" sz="2000" kern="1200" dirty="0">
                <a:solidFill>
                  <a:srgbClr val="000000"/>
                </a:solidFill>
                <a:latin typeface="Arial (Body)"/>
                <a:ea typeface="ＭＳ Ｐゴシック" charset="-128"/>
              </a:rPr>
              <a:t>Get an index to a source</a:t>
            </a:r>
          </a:p>
          <a:p>
            <a:pPr marL="0" lvl="0" indent="0" fontAlgn="base">
              <a:spcAft>
                <a:spcPct val="0"/>
              </a:spcAft>
              <a:buNone/>
            </a:pPr>
            <a:r>
              <a:rPr lang="en-US" altLang="en-US" sz="2000" kern="1200" dirty="0">
                <a:solidFill>
                  <a:srgbClr val="000000"/>
                </a:solidFill>
                <a:latin typeface="Arial (Body)"/>
                <a:ea typeface="ＭＳ Ｐゴシック" charset="-128"/>
              </a:rPr>
              <a:t>Get an index to a target</a:t>
            </a:r>
          </a:p>
          <a:p>
            <a:pPr marL="0" lvl="0" indent="0" fontAlgn="base">
              <a:spcAft>
                <a:spcPct val="0"/>
              </a:spcAft>
              <a:buNone/>
            </a:pPr>
            <a:r>
              <a:rPr lang="en-US" altLang="en-US" sz="2000" kern="1200" dirty="0">
                <a:solidFill>
                  <a:srgbClr val="000000"/>
                </a:solidFill>
                <a:latin typeface="Arial (Body)"/>
                <a:ea typeface="ＭＳ Ｐゴシック" charset="-128"/>
              </a:rPr>
              <a:t>For all the elements that we want to process:</a:t>
            </a:r>
          </a:p>
          <a:p>
            <a:pPr marL="457200" lvl="1" indent="0" fontAlgn="base">
              <a:spcAft>
                <a:spcPct val="0"/>
              </a:spcAft>
              <a:buNone/>
            </a:pPr>
            <a:r>
              <a:rPr lang="en-US" altLang="en-US" sz="2000" kern="1200" dirty="0">
                <a:solidFill>
                  <a:srgbClr val="000000"/>
                </a:solidFill>
                <a:latin typeface="Arial (Body)"/>
                <a:ea typeface="ＭＳ Ｐゴシック" charset="-128"/>
              </a:rPr>
              <a:t>Copy an element from the source at the integer value of the source index to the target at the target index</a:t>
            </a:r>
          </a:p>
          <a:p>
            <a:pPr marL="457200" lvl="1" indent="0" fontAlgn="base">
              <a:spcAft>
                <a:spcPct val="0"/>
              </a:spcAft>
              <a:buNone/>
            </a:pPr>
            <a:r>
              <a:rPr lang="en-US" altLang="en-US" sz="2000" kern="1200" dirty="0">
                <a:solidFill>
                  <a:srgbClr val="000000"/>
                </a:solidFill>
                <a:latin typeface="Arial (Body)"/>
                <a:ea typeface="ＭＳ Ｐゴシック" charset="-128"/>
              </a:rPr>
              <a:t>Increment the source index by</a:t>
            </a:r>
          </a:p>
          <a:p>
            <a:pPr marL="0" indent="0" eaLnBrk="0" fontAlgn="base" hangingPunct="0">
              <a:spcAft>
                <a:spcPct val="0"/>
              </a:spcAft>
              <a:buNone/>
              <a:defRPr/>
            </a:pPr>
            <a:r>
              <a:rPr lang="en-US" altLang="en-US" sz="2000" kern="1200" dirty="0" smtClean="0">
                <a:solidFill>
                  <a:srgbClr val="000000"/>
                </a:solidFill>
                <a:latin typeface="Arial (Body)"/>
                <a:ea typeface="ＭＳ Ｐゴシック" charset="-128"/>
              </a:rPr>
              <a:t>Return </a:t>
            </a:r>
            <a:r>
              <a:rPr lang="en-US" altLang="en-US" sz="2000" kern="1200" dirty="0">
                <a:solidFill>
                  <a:srgbClr val="000000"/>
                </a:solidFill>
                <a:latin typeface="Arial (Body)"/>
                <a:ea typeface="ＭＳ Ｐゴシック" charset="-128"/>
              </a:rPr>
              <a:t>the target when </a:t>
            </a:r>
            <a:r>
              <a:rPr lang="en-US" altLang="en-US" sz="2000" kern="1200" dirty="0" smtClean="0">
                <a:solidFill>
                  <a:srgbClr val="000000"/>
                </a:solidFill>
                <a:latin typeface="Arial (Body)"/>
                <a:ea typeface="ＭＳ Ｐゴシック" charset="-128"/>
              </a:rPr>
              <a:t>completed</a:t>
            </a:r>
            <a:endParaRPr lang="en-US" altLang="en-US" sz="2000" kern="1200" dirty="0">
              <a:solidFill>
                <a:srgbClr val="000000"/>
              </a:solidFill>
              <a:latin typeface="Arial (Body)"/>
              <a:ea typeface="ＭＳ Ｐゴシック" charset="-128"/>
            </a:endParaRPr>
          </a:p>
        </p:txBody>
      </p:sp>
      <p:graphicFrame>
        <p:nvGraphicFramePr>
          <p:cNvPr id="9" name="Object 8" descr="1 over 2"/>
          <p:cNvGraphicFramePr>
            <a:graphicFrameLocks noChangeAspect="1"/>
          </p:cNvGraphicFramePr>
          <p:nvPr>
            <p:extLst>
              <p:ext uri="{D42A27DB-BD31-4B8C-83A1-F6EECF244321}">
                <p14:modId xmlns:p14="http://schemas.microsoft.com/office/powerpoint/2010/main" val="3133871892"/>
              </p:ext>
            </p:extLst>
          </p:nvPr>
        </p:nvGraphicFramePr>
        <p:xfrm>
          <a:off x="4497341" y="4010339"/>
          <a:ext cx="224655" cy="580358"/>
        </p:xfrm>
        <a:graphic>
          <a:graphicData uri="http://schemas.openxmlformats.org/presentationml/2006/ole">
            <mc:AlternateContent xmlns:mc="http://schemas.openxmlformats.org/markup-compatibility/2006">
              <mc:Choice xmlns:v="urn:schemas-microsoft-com:vml" Requires="v">
                <p:oleObj spid="_x0000_s2101"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4497341" y="4010339"/>
                        <a:ext cx="224655" cy="580358"/>
                      </a:xfrm>
                      <a:prstGeom prst="rect">
                        <a:avLst/>
                      </a:prstGeom>
                    </p:spPr>
                  </p:pic>
                </p:oleObj>
              </mc:Fallback>
            </mc:AlternateContent>
          </a:graphicData>
        </a:graphic>
      </p:graphicFrame>
      <p:sp>
        <p:nvSpPr>
          <p:cNvPr id="5" name="Content Placeholder 4"/>
          <p:cNvSpPr>
            <a:spLocks noGrp="1"/>
          </p:cNvSpPr>
          <p:nvPr>
            <p:ph sz="quarter" idx="14"/>
          </p:nvPr>
        </p:nvSpPr>
        <p:spPr>
          <a:xfrm>
            <a:off x="457200" y="5225870"/>
            <a:ext cx="2302823" cy="1120338"/>
          </a:xfrm>
        </p:spPr>
        <p:txBody>
          <a:bodyPr/>
          <a:lstStyle/>
          <a:p>
            <a:pPr marL="432" lvl="0" indent="0">
              <a:buNone/>
            </a:pPr>
            <a:r>
              <a:rPr lang="en-US" sz="2000" kern="1200" dirty="0">
                <a:solidFill>
                  <a:srgbClr val="000000"/>
                </a:solidFill>
                <a:latin typeface="Arial (Body)"/>
                <a:ea typeface="ＭＳ Ｐゴシック" pitchFamily="-111" charset="-128"/>
              </a:rPr>
              <a:t>This is a description of the algorithm</a:t>
            </a:r>
            <a:r>
              <a:rPr lang="en-US" sz="2000" kern="1200" dirty="0" smtClean="0">
                <a:solidFill>
                  <a:srgbClr val="000000"/>
                </a:solidFill>
                <a:latin typeface="Arial (Body)"/>
                <a:ea typeface="ＭＳ Ｐゴシック" pitchFamily="-111" charset="-128"/>
              </a:rPr>
              <a:t>.</a:t>
            </a:r>
            <a:endParaRPr lang="en-US" sz="2000" kern="1200" dirty="0">
              <a:solidFill>
                <a:srgbClr val="000000"/>
              </a:solidFill>
              <a:latin typeface="Arial (Body)"/>
              <a:ea typeface="ＭＳ Ｐゴシック" pitchFamily="-111" charset="-128"/>
            </a:endParaRPr>
          </a:p>
        </p:txBody>
      </p:sp>
    </p:spTree>
    <p:extLst>
      <p:ext uri="{BB962C8B-B14F-4D97-AF65-F5344CB8AC3E}">
        <p14:creationId xmlns:p14="http://schemas.microsoft.com/office/powerpoint/2010/main" val="376523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Learning Objectives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2)</a:t>
            </a:r>
            <a:endParaRPr lang="en-US" dirty="0"/>
          </a:p>
        </p:txBody>
      </p:sp>
      <p:sp>
        <p:nvSpPr>
          <p:cNvPr id="3" name="Text Placeholder 2"/>
          <p:cNvSpPr>
            <a:spLocks noGrp="1"/>
          </p:cNvSpPr>
          <p:nvPr>
            <p:ph type="body" idx="1"/>
          </p:nvPr>
        </p:nvSpPr>
        <p:spPr/>
        <p:txBody>
          <a:bodyPr/>
          <a:lstStyle/>
          <a:p>
            <a:pPr marL="0" indent="0">
              <a:buNone/>
            </a:pPr>
            <a:r>
              <a:rPr lang="en-US" sz="2400" b="1" dirty="0" smtClean="0">
                <a:solidFill>
                  <a:schemeClr val="tx2"/>
                </a:solidFill>
                <a:latin typeface="+mn-lt"/>
              </a:rPr>
              <a:t>9.6 </a:t>
            </a:r>
            <a:r>
              <a:rPr lang="en-US" sz="2400" dirty="0" smtClean="0">
                <a:latin typeface="+mn-lt"/>
              </a:rPr>
              <a:t>To </a:t>
            </a:r>
            <a:r>
              <a:rPr lang="en-US" sz="2400" dirty="0">
                <a:latin typeface="+mn-lt"/>
              </a:rPr>
              <a:t>use ﬁle paths to reference ﬁles at different places on the disk</a:t>
            </a:r>
            <a:r>
              <a:rPr lang="en-US" sz="2400" dirty="0" smtClean="0">
                <a:latin typeface="+mn-lt"/>
              </a:rPr>
              <a:t>.</a:t>
            </a:r>
          </a:p>
          <a:p>
            <a:pPr marL="0" indent="0">
              <a:buNone/>
            </a:pPr>
            <a:r>
              <a:rPr lang="en-US" sz="2400" b="1" dirty="0" smtClean="0">
                <a:solidFill>
                  <a:schemeClr val="tx2"/>
                </a:solidFill>
                <a:latin typeface="+mn-lt"/>
              </a:rPr>
              <a:t>9.7 </a:t>
            </a:r>
            <a:r>
              <a:rPr lang="en-US" sz="2400" dirty="0" smtClean="0">
                <a:solidFill>
                  <a:schemeClr val="tx1"/>
                </a:solidFill>
                <a:latin typeface="+mn-lt"/>
              </a:rPr>
              <a:t>To</a:t>
            </a:r>
            <a:r>
              <a:rPr lang="en-US" sz="2400" b="1" dirty="0" smtClean="0">
                <a:solidFill>
                  <a:schemeClr val="tx2"/>
                </a:solidFill>
                <a:latin typeface="+mn-lt"/>
              </a:rPr>
              <a:t> </a:t>
            </a:r>
            <a:r>
              <a:rPr lang="en-US" sz="2400" dirty="0" smtClean="0">
                <a:latin typeface="+mn-lt"/>
              </a:rPr>
              <a:t>explain </a:t>
            </a:r>
            <a:r>
              <a:rPr lang="en-US" sz="2400" dirty="0">
                <a:latin typeface="+mn-lt"/>
              </a:rPr>
              <a:t>blending as an algorithm that crosses media boundaries</a:t>
            </a:r>
            <a:r>
              <a:rPr lang="en-US" sz="2400" dirty="0" smtClean="0">
                <a:latin typeface="+mn-lt"/>
              </a:rPr>
              <a:t>.</a:t>
            </a:r>
          </a:p>
          <a:p>
            <a:pPr marL="0" indent="0">
              <a:buNone/>
            </a:pPr>
            <a:r>
              <a:rPr lang="en-US" sz="2400" b="1" dirty="0" smtClean="0">
                <a:solidFill>
                  <a:schemeClr val="tx2"/>
                </a:solidFill>
                <a:latin typeface="+mn-lt"/>
              </a:rPr>
              <a:t>9.8 </a:t>
            </a:r>
            <a:r>
              <a:rPr lang="en-US" sz="2400" dirty="0" smtClean="0">
                <a:latin typeface="+mn-lt"/>
              </a:rPr>
              <a:t>To </a:t>
            </a:r>
            <a:r>
              <a:rPr lang="en-US" sz="2400" dirty="0">
                <a:latin typeface="+mn-lt"/>
              </a:rPr>
              <a:t>build programs from multiple functions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7681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IN" dirty="0"/>
              <a:t>Adding Sine Waves to Make Something Completely New</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5562600" cy="3893343"/>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We saw earlier that complex sounds (like the sound of your voice or a trumpet) can be seen as being a sum of sine waves.</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We can </a:t>
            </a:r>
            <a:r>
              <a:rPr lang="en-US" altLang="en-US" sz="2400" b="1" kern="1200" dirty="0">
                <a:solidFill>
                  <a:srgbClr val="000000"/>
                </a:solidFill>
                <a:latin typeface="Arial (Body)"/>
                <a:ea typeface="ＭＳ Ｐゴシック" charset="-128"/>
              </a:rPr>
              <a:t>create</a:t>
            </a:r>
            <a:r>
              <a:rPr lang="en-US" altLang="en-US" sz="2400" kern="1200" dirty="0">
                <a:solidFill>
                  <a:srgbClr val="000000"/>
                </a:solidFill>
                <a:latin typeface="Arial (Body)"/>
                <a:ea typeface="ＭＳ Ｐゴシック" charset="-128"/>
              </a:rPr>
              <a:t> complex sounds by summing sine waves.</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These are sounds made by mathematics, by invention, not based on anything in nature</a:t>
            </a:r>
            <a:r>
              <a:rPr lang="en-US" altLang="en-US"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p:txBody>
      </p:sp>
      <p:pic>
        <p:nvPicPr>
          <p:cNvPr id="5" name="Picture 5" descr="A sound graph shows varying sound waves. In which, the highest points of waves are labeled as spik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1736725"/>
            <a:ext cx="2360612"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074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Basic Idea: Build a Sine Wave</a:t>
            </a:r>
            <a:endParaRPr lang="en-US" altLang="en-US" kern="1200" dirty="0">
              <a:latin typeface="Times New Roman" panose="02020603050405020304" pitchFamily="18" charset="0"/>
              <a:ea typeface="ＭＳ Ｐゴシック" charset="-128"/>
            </a:endParaRPr>
          </a:p>
        </p:txBody>
      </p:sp>
      <p:sp>
        <p:nvSpPr>
          <p:cNvPr id="3" name="Content Placeholder 2"/>
          <p:cNvSpPr>
            <a:spLocks noGrp="1"/>
          </p:cNvSpPr>
          <p:nvPr>
            <p:ph type="body" idx="1"/>
          </p:nvPr>
        </p:nvSpPr>
        <p:spPr>
          <a:xfrm>
            <a:off x="457200" y="1600200"/>
            <a:ext cx="3406877" cy="1661963"/>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If we want a 440 </a:t>
            </a:r>
            <a:r>
              <a:rPr lang="en-US" altLang="en-US" sz="2400" kern="1200" dirty="0" smtClean="0">
                <a:solidFill>
                  <a:srgbClr val="000000"/>
                </a:solidFill>
                <a:latin typeface="Arial (Body)"/>
                <a:ea typeface="ＭＳ Ｐゴシック" charset="-128"/>
              </a:rPr>
              <a:t>H</a:t>
            </a:r>
            <a:r>
              <a:rPr lang="en-US" altLang="en-US" sz="100" kern="1200" dirty="0" smtClean="0">
                <a:solidFill>
                  <a:schemeClr val="bg1"/>
                </a:solidFill>
                <a:latin typeface="Arial (Body)"/>
                <a:ea typeface="ＭＳ Ｐゴシック" charset="-128"/>
              </a:rPr>
              <a:t>ert</a:t>
            </a:r>
            <a:r>
              <a:rPr lang="en-US" altLang="en-US" sz="2400" kern="1200" dirty="0" smtClean="0">
                <a:solidFill>
                  <a:srgbClr val="000000"/>
                </a:solidFill>
                <a:latin typeface="Arial (Body)"/>
                <a:ea typeface="ＭＳ Ｐゴシック" charset="-128"/>
              </a:rPr>
              <a:t>z </a:t>
            </a:r>
            <a:r>
              <a:rPr lang="en-US" altLang="en-US" sz="2400" kern="1200" dirty="0">
                <a:solidFill>
                  <a:srgbClr val="000000"/>
                </a:solidFill>
                <a:latin typeface="Arial (Body)"/>
                <a:ea typeface="ＭＳ Ｐゴシック" charset="-128"/>
              </a:rPr>
              <a:t>sound wave, then we need one of these cycles </a:t>
            </a:r>
            <a:r>
              <a:rPr lang="en-US" altLang="en-US" sz="2400" kern="1200" dirty="0" smtClean="0">
                <a:solidFill>
                  <a:srgbClr val="000000"/>
                </a:solidFill>
                <a:latin typeface="Arial (Body)"/>
                <a:ea typeface="ＭＳ Ｐゴシック" charset="-128"/>
              </a:rPr>
              <a:t>every</a:t>
            </a:r>
            <a:endParaRPr lang="en-US" altLang="en-US" sz="2400" b="1" kern="1200" dirty="0">
              <a:solidFill>
                <a:srgbClr val="000000"/>
              </a:solidFill>
              <a:latin typeface="Arial (Body)"/>
              <a:ea typeface="ＭＳ Ｐゴシック" charset="-128"/>
            </a:endParaRPr>
          </a:p>
        </p:txBody>
      </p:sp>
      <p:graphicFrame>
        <p:nvGraphicFramePr>
          <p:cNvPr id="5" name="Object 4" descr="The expression start fraction 1 over 440 end fraction sup t h."/>
          <p:cNvGraphicFramePr>
            <a:graphicFrameLocks noChangeAspect="1"/>
          </p:cNvGraphicFramePr>
          <p:nvPr>
            <p:extLst>
              <p:ext uri="{D42A27DB-BD31-4B8C-83A1-F6EECF244321}">
                <p14:modId xmlns:p14="http://schemas.microsoft.com/office/powerpoint/2010/main" val="2662162376"/>
              </p:ext>
            </p:extLst>
          </p:nvPr>
        </p:nvGraphicFramePr>
        <p:xfrm>
          <a:off x="2532927" y="2681697"/>
          <a:ext cx="614653" cy="653069"/>
        </p:xfrm>
        <a:graphic>
          <a:graphicData uri="http://schemas.openxmlformats.org/presentationml/2006/ole">
            <mc:AlternateContent xmlns:mc="http://schemas.openxmlformats.org/markup-compatibility/2006">
              <mc:Choice xmlns:v="urn:schemas-microsoft-com:vml" Requires="v">
                <p:oleObj spid="_x0000_s4178" name="Equation" r:id="rId3" imgW="406080" imgH="431640" progId="Equation.DSMT4">
                  <p:embed/>
                </p:oleObj>
              </mc:Choice>
              <mc:Fallback>
                <p:oleObj name="Equation" r:id="rId3" imgW="406080" imgH="431640" progId="Equation.DSMT4">
                  <p:embed/>
                  <p:pic>
                    <p:nvPicPr>
                      <p:cNvPr id="0" name=""/>
                      <p:cNvPicPr/>
                      <p:nvPr/>
                    </p:nvPicPr>
                    <p:blipFill>
                      <a:blip r:embed="rId4"/>
                      <a:stretch>
                        <a:fillRect/>
                      </a:stretch>
                    </p:blipFill>
                    <p:spPr>
                      <a:xfrm>
                        <a:off x="2532927" y="2681697"/>
                        <a:ext cx="614653" cy="653069"/>
                      </a:xfrm>
                      <a:prstGeom prst="rect">
                        <a:avLst/>
                      </a:prstGeom>
                    </p:spPr>
                  </p:pic>
                </p:oleObj>
              </mc:Fallback>
            </mc:AlternateContent>
          </a:graphicData>
        </a:graphic>
      </p:graphicFrame>
      <p:sp>
        <p:nvSpPr>
          <p:cNvPr id="4" name="Text Placeholder 3"/>
          <p:cNvSpPr>
            <a:spLocks noGrp="1"/>
          </p:cNvSpPr>
          <p:nvPr>
            <p:ph type="body" idx="2"/>
          </p:nvPr>
        </p:nvSpPr>
        <p:spPr>
          <a:xfrm>
            <a:off x="457199" y="2664539"/>
            <a:ext cx="3583859" cy="2605551"/>
          </a:xfrm>
        </p:spPr>
        <p:txBody>
          <a:bodyPr/>
          <a:lstStyle/>
          <a:p>
            <a:pPr marL="265113" lvl="0" indent="2330450" fontAlgn="base">
              <a:spcAft>
                <a:spcPct val="0"/>
              </a:spcAft>
              <a:buNone/>
            </a:pPr>
            <a:r>
              <a:rPr lang="en-US" altLang="en-US" sz="2400" kern="1200" dirty="0">
                <a:solidFill>
                  <a:srgbClr val="000000"/>
                </a:solidFill>
                <a:latin typeface="Arial (Body)"/>
                <a:ea typeface="ＭＳ Ｐゴシック" charset="-128"/>
              </a:rPr>
              <a:t>of </a:t>
            </a:r>
            <a:r>
              <a:rPr lang="en-US" altLang="en-US" sz="2400" kern="1200" dirty="0" smtClean="0">
                <a:solidFill>
                  <a:srgbClr val="000000"/>
                </a:solidFill>
                <a:latin typeface="Arial (Body)"/>
                <a:ea typeface="ＭＳ Ｐゴシック" charset="-128"/>
              </a:rPr>
              <a:t>a </a:t>
            </a:r>
            <a:r>
              <a:rPr lang="en-US" altLang="en-US" sz="2400" kern="1200" dirty="0">
                <a:solidFill>
                  <a:srgbClr val="000000"/>
                </a:solidFill>
                <a:latin typeface="Arial (Body)"/>
                <a:ea typeface="ＭＳ Ｐゴシック" charset="-128"/>
              </a:rPr>
              <a:t>second.</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We need to break this wave into the number of pieces in our </a:t>
            </a:r>
            <a:r>
              <a:rPr lang="en-US" altLang="en-US" sz="2400" b="1" kern="1200" dirty="0">
                <a:solidFill>
                  <a:srgbClr val="000000"/>
                </a:solidFill>
                <a:latin typeface="Arial (Body)"/>
                <a:ea typeface="ＭＳ Ｐゴシック" charset="-128"/>
              </a:rPr>
              <a:t>sampling rate</a:t>
            </a:r>
            <a:r>
              <a:rPr lang="en-US" altLang="en-US" sz="2400" b="1" kern="1200" dirty="0" smtClean="0">
                <a:solidFill>
                  <a:srgbClr val="000000"/>
                </a:solidFill>
                <a:latin typeface="Arial (Body)"/>
                <a:ea typeface="ＭＳ Ｐゴシック" charset="-128"/>
              </a:rPr>
              <a:t>.</a:t>
            </a:r>
            <a:endParaRPr lang="en-US" altLang="en-US" sz="2400" b="1" kern="1200" dirty="0">
              <a:solidFill>
                <a:srgbClr val="000000"/>
              </a:solidFill>
              <a:latin typeface="Arial (Body)"/>
              <a:ea typeface="ＭＳ Ｐゴシック" charset="-128"/>
            </a:endParaRPr>
          </a:p>
        </p:txBody>
      </p:sp>
      <p:pic>
        <p:nvPicPr>
          <p:cNvPr id="6" name="Picture 2" descr="Graphical representation a sine wave. The wave has a crest and a trough. The horizontal axis contains the following values: 1 to 20. The vertical axis contains the following values: 1.5, 1, 0.5, 0, negative 0.5, negative 1 and negative 1.5. The initial point of the wave is 1 and the terminal point of the wave is 20. The maximum crest amplitude is 1 and the trough amplitude is minus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0050" y="1736725"/>
            <a:ext cx="4476750" cy="2350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 descr="Interval equals 1 over frequency, samples Per C y l e equals interval over 1 over Sampling Rate equals left parenthesis Sampling Rate right parenthesis left parenthesis interval right parenthesis"/>
          <p:cNvGraphicFramePr>
            <a:graphicFrameLocks noChangeAspect="1"/>
          </p:cNvGraphicFramePr>
          <p:nvPr>
            <p:extLst>
              <p:ext uri="{D42A27DB-BD31-4B8C-83A1-F6EECF244321}">
                <p14:modId xmlns:p14="http://schemas.microsoft.com/office/powerpoint/2010/main" val="2343223908"/>
              </p:ext>
            </p:extLst>
          </p:nvPr>
        </p:nvGraphicFramePr>
        <p:xfrm>
          <a:off x="4114800" y="4346575"/>
          <a:ext cx="4379913" cy="1103313"/>
        </p:xfrm>
        <a:graphic>
          <a:graphicData uri="http://schemas.openxmlformats.org/presentationml/2006/ole">
            <mc:AlternateContent xmlns:mc="http://schemas.openxmlformats.org/markup-compatibility/2006">
              <mc:Choice xmlns:v="urn:schemas-microsoft-com:vml" Requires="v">
                <p:oleObj spid="_x0000_s4179" name="Equation" r:id="rId6" imgW="4127400" imgH="1041120" progId="Equation.DSMT4">
                  <p:embed/>
                </p:oleObj>
              </mc:Choice>
              <mc:Fallback>
                <p:oleObj name="Equation" r:id="rId6" imgW="4127400" imgH="1041120" progId="Equation.DSMT4">
                  <p:embed/>
                  <p:pic>
                    <p:nvPicPr>
                      <p:cNvPr id="0" name=""/>
                      <p:cNvPicPr/>
                      <p:nvPr/>
                    </p:nvPicPr>
                    <p:blipFill>
                      <a:blip r:embed="rId7"/>
                      <a:stretch>
                        <a:fillRect/>
                      </a:stretch>
                    </p:blipFill>
                    <p:spPr>
                      <a:xfrm>
                        <a:off x="4114800" y="4346575"/>
                        <a:ext cx="4379913" cy="1103313"/>
                      </a:xfrm>
                      <a:prstGeom prst="rect">
                        <a:avLst/>
                      </a:prstGeom>
                    </p:spPr>
                  </p:pic>
                </p:oleObj>
              </mc:Fallback>
            </mc:AlternateContent>
          </a:graphicData>
        </a:graphic>
      </p:graphicFrame>
    </p:spTree>
    <p:extLst>
      <p:ext uri="{BB962C8B-B14F-4D97-AF65-F5344CB8AC3E}">
        <p14:creationId xmlns:p14="http://schemas.microsoft.com/office/powerpoint/2010/main" val="2857882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Our Algorithm</a:t>
            </a:r>
            <a:endParaRPr lang="en-IN" dirty="0"/>
          </a:p>
        </p:txBody>
      </p:sp>
      <p:sp>
        <p:nvSpPr>
          <p:cNvPr id="3" name="Text Placeholder 2"/>
          <p:cNvSpPr>
            <a:spLocks noGrp="1"/>
          </p:cNvSpPr>
          <p:nvPr>
            <p:ph type="body" idx="1"/>
          </p:nvPr>
        </p:nvSpPr>
        <p:spPr>
          <a:xfrm>
            <a:off x="457200" y="1600201"/>
            <a:ext cx="8229600" cy="1023680"/>
          </a:xfrm>
        </p:spPr>
        <p:txBody>
          <a:bodyPr/>
          <a:lstStyle/>
          <a:p>
            <a:pPr marL="0" indent="0">
              <a:buNone/>
            </a:pPr>
            <a:r>
              <a:rPr lang="en-US" sz="2400" dirty="0">
                <a:latin typeface="+mn-lt"/>
              </a:rPr>
              <a:t>At each entry of the sound </a:t>
            </a:r>
            <a:r>
              <a:rPr lang="en-US" sz="2400" b="1" dirty="0">
                <a:latin typeface="+mn-lt"/>
              </a:rPr>
              <a:t>sampleIndex</a:t>
            </a:r>
            <a:r>
              <a:rPr lang="en-US" sz="2400" dirty="0">
                <a:latin typeface="+mn-lt"/>
              </a:rPr>
              <a:t>, we want to:</a:t>
            </a:r>
          </a:p>
          <a:p>
            <a:r>
              <a:rPr lang="en-US" sz="2400" dirty="0">
                <a:latin typeface="+mn-lt"/>
              </a:rPr>
              <a:t>Get the fraction of </a:t>
            </a:r>
            <a:r>
              <a:rPr lang="en-US" sz="2400" b="1" dirty="0">
                <a:latin typeface="+mn-lt"/>
              </a:rPr>
              <a:t>sampleIndex/samplesPerCycle</a:t>
            </a:r>
            <a:r>
              <a:rPr lang="en-US" sz="2400" dirty="0">
                <a:latin typeface="+mn-lt"/>
              </a:rPr>
              <a:t>.</a:t>
            </a:r>
          </a:p>
          <a:p>
            <a:r>
              <a:rPr lang="en-US" sz="2400" dirty="0">
                <a:latin typeface="+mn-lt"/>
              </a:rPr>
              <a:t>Multiply that fraction by</a:t>
            </a:r>
            <a:endParaRPr lang="en-IN" sz="2400" dirty="0">
              <a:latin typeface="+mn-lt"/>
            </a:endParaRPr>
          </a:p>
        </p:txBody>
      </p:sp>
      <p:sp>
        <p:nvSpPr>
          <p:cNvPr id="4" name="Content Placeholder 3"/>
          <p:cNvSpPr>
            <a:spLocks noGrp="1"/>
          </p:cNvSpPr>
          <p:nvPr>
            <p:ph sz="quarter" idx="13"/>
          </p:nvPr>
        </p:nvSpPr>
        <p:spPr>
          <a:xfrm>
            <a:off x="437536" y="2710683"/>
            <a:ext cx="8229600" cy="760103"/>
          </a:xfrm>
        </p:spPr>
        <p:txBody>
          <a:bodyPr/>
          <a:lstStyle/>
          <a:p>
            <a:pPr marL="265113" indent="3589338">
              <a:buNone/>
            </a:pPr>
            <a:r>
              <a:rPr lang="en-US" sz="2400" dirty="0">
                <a:latin typeface="+mn-lt"/>
              </a:rPr>
              <a:t>That’s the number of radians we need.Take the sine of</a:t>
            </a:r>
            <a:endParaRPr lang="en-IN" sz="2400" dirty="0">
              <a:latin typeface="+mn-lt"/>
            </a:endParaRPr>
          </a:p>
        </p:txBody>
      </p:sp>
      <p:graphicFrame>
        <p:nvGraphicFramePr>
          <p:cNvPr id="9" name="Object" descr="2 pi."/>
          <p:cNvGraphicFramePr>
            <a:graphicFrameLocks noGrp="1" noChangeAspect="1"/>
          </p:cNvGraphicFramePr>
          <p:nvPr>
            <p:ph sz="quarter" idx="14"/>
            <p:extLst>
              <p:ext uri="{D42A27DB-BD31-4B8C-83A1-F6EECF244321}">
                <p14:modId xmlns:p14="http://schemas.microsoft.com/office/powerpoint/2010/main" val="2533545173"/>
              </p:ext>
            </p:extLst>
          </p:nvPr>
        </p:nvGraphicFramePr>
        <p:xfrm>
          <a:off x="3935413" y="2854325"/>
          <a:ext cx="409575" cy="301625"/>
        </p:xfrm>
        <a:graphic>
          <a:graphicData uri="http://schemas.openxmlformats.org/presentationml/2006/ole">
            <mc:AlternateContent xmlns:mc="http://schemas.openxmlformats.org/markup-compatibility/2006">
              <mc:Choice xmlns:v="urn:schemas-microsoft-com:vml" Requires="v">
                <p:oleObj spid="_x0000_s5218"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3935413" y="2854325"/>
                        <a:ext cx="409575" cy="301625"/>
                      </a:xfrm>
                      <a:prstGeom prst="rect">
                        <a:avLst/>
                      </a:prstGeom>
                    </p:spPr>
                  </p:pic>
                </p:oleObj>
              </mc:Fallback>
            </mc:AlternateContent>
          </a:graphicData>
        </a:graphic>
      </p:graphicFrame>
      <p:graphicFrame>
        <p:nvGraphicFramePr>
          <p:cNvPr id="8" name="Object" descr="2 pi."/>
          <p:cNvGraphicFramePr>
            <a:graphicFrameLocks noGrp="1" noChangeAspect="1"/>
          </p:cNvGraphicFramePr>
          <p:nvPr>
            <p:ph sz="quarter" idx="14"/>
            <p:extLst>
              <p:ext uri="{D42A27DB-BD31-4B8C-83A1-F6EECF244321}">
                <p14:modId xmlns:p14="http://schemas.microsoft.com/office/powerpoint/2010/main" val="264816613"/>
              </p:ext>
            </p:extLst>
          </p:nvPr>
        </p:nvGraphicFramePr>
        <p:xfrm>
          <a:off x="4293394" y="3242104"/>
          <a:ext cx="428801" cy="300327"/>
        </p:xfrm>
        <a:graphic>
          <a:graphicData uri="http://schemas.openxmlformats.org/presentationml/2006/ole">
            <mc:AlternateContent xmlns:mc="http://schemas.openxmlformats.org/markup-compatibility/2006">
              <mc:Choice xmlns:v="urn:schemas-microsoft-com:vml" Requires="v">
                <p:oleObj spid="_x0000_s5219" name="Equation" r:id="rId5" imgW="253800" imgH="177480" progId="Equation.DSMT4">
                  <p:embed/>
                </p:oleObj>
              </mc:Choice>
              <mc:Fallback>
                <p:oleObj name="Equation" r:id="rId5" imgW="253800" imgH="177480" progId="Equation.DSMT4">
                  <p:embed/>
                  <p:pic>
                    <p:nvPicPr>
                      <p:cNvPr id="9" name="Object"/>
                      <p:cNvPicPr/>
                      <p:nvPr/>
                    </p:nvPicPr>
                    <p:blipFill>
                      <a:blip r:embed="rId6"/>
                      <a:stretch>
                        <a:fillRect/>
                      </a:stretch>
                    </p:blipFill>
                    <p:spPr>
                      <a:xfrm>
                        <a:off x="4293394" y="3242104"/>
                        <a:ext cx="428801" cy="300327"/>
                      </a:xfrm>
                      <a:prstGeom prst="rect">
                        <a:avLst/>
                      </a:prstGeom>
                    </p:spPr>
                  </p:pic>
                </p:oleObj>
              </mc:Fallback>
            </mc:AlternateContent>
          </a:graphicData>
        </a:graphic>
      </p:graphicFrame>
      <p:graphicFrame>
        <p:nvGraphicFramePr>
          <p:cNvPr id="10" name="Object 9" descr="Computer code reads, left parenthesis sample index forward slash samples per cycle right parenthesis asterisk 2 pi."/>
          <p:cNvGraphicFramePr>
            <a:graphicFrameLocks noChangeAspect="1"/>
          </p:cNvGraphicFramePr>
          <p:nvPr>
            <p:extLst>
              <p:ext uri="{D42A27DB-BD31-4B8C-83A1-F6EECF244321}">
                <p14:modId xmlns:p14="http://schemas.microsoft.com/office/powerpoint/2010/main" val="1091732025"/>
              </p:ext>
            </p:extLst>
          </p:nvPr>
        </p:nvGraphicFramePr>
        <p:xfrm>
          <a:off x="744538" y="3557588"/>
          <a:ext cx="4829175" cy="438150"/>
        </p:xfrm>
        <a:graphic>
          <a:graphicData uri="http://schemas.openxmlformats.org/presentationml/2006/ole">
            <mc:AlternateContent xmlns:mc="http://schemas.openxmlformats.org/markup-compatibility/2006">
              <mc:Choice xmlns:v="urn:schemas-microsoft-com:vml" Requires="v">
                <p:oleObj spid="_x0000_s5220" name="Equation" r:id="rId7" imgW="2793960" imgH="253800" progId="Equation.DSMT4">
                  <p:embed/>
                </p:oleObj>
              </mc:Choice>
              <mc:Fallback>
                <p:oleObj name="Equation" r:id="rId7" imgW="2793960" imgH="253800" progId="Equation.DSMT4">
                  <p:embed/>
                  <p:pic>
                    <p:nvPicPr>
                      <p:cNvPr id="4" name="Object 3"/>
                      <p:cNvPicPr/>
                      <p:nvPr/>
                    </p:nvPicPr>
                    <p:blipFill>
                      <a:blip r:embed="rId8"/>
                      <a:stretch>
                        <a:fillRect/>
                      </a:stretch>
                    </p:blipFill>
                    <p:spPr>
                      <a:xfrm>
                        <a:off x="744538" y="3557588"/>
                        <a:ext cx="4829175" cy="438150"/>
                      </a:xfrm>
                      <a:prstGeom prst="rect">
                        <a:avLst/>
                      </a:prstGeom>
                    </p:spPr>
                  </p:pic>
                </p:oleObj>
              </mc:Fallback>
            </mc:AlternateContent>
          </a:graphicData>
        </a:graphic>
      </p:graphicFrame>
      <p:sp>
        <p:nvSpPr>
          <p:cNvPr id="6" name="Content Placeholder 5"/>
          <p:cNvSpPr>
            <a:spLocks noGrp="1"/>
          </p:cNvSpPr>
          <p:nvPr>
            <p:ph sz="quarter" idx="15"/>
          </p:nvPr>
        </p:nvSpPr>
        <p:spPr>
          <a:xfrm>
            <a:off x="457200" y="4122486"/>
            <a:ext cx="8229600" cy="749557"/>
          </a:xfrm>
        </p:spPr>
        <p:txBody>
          <a:bodyPr anchor="ctr"/>
          <a:lstStyle/>
          <a:p>
            <a:r>
              <a:rPr lang="en-US" sz="2400" dirty="0">
                <a:latin typeface="+mn-lt"/>
              </a:rPr>
              <a:t>Multiply the result by the desired amplitude and put it in the </a:t>
            </a:r>
            <a:r>
              <a:rPr lang="en-US" sz="2400" dirty="0" err="1">
                <a:latin typeface="Consolas" panose="020B0609020204030204" pitchFamily="49" charset="0"/>
                <a:cs typeface="Courier New" panose="02070309020205020404" pitchFamily="49" charset="0"/>
              </a:rPr>
              <a:t>sampleIndex</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098957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Our Code</a:t>
            </a:r>
            <a:endParaRPr lang="en-US" altLang="en-US" sz="2000" b="0" kern="1200" dirty="0">
              <a:latin typeface="Times New Roman" panose="02020603050405020304" pitchFamily="18" charset="0"/>
              <a:ea typeface="ＭＳ Ｐゴシック" charset="-128"/>
            </a:endParaRPr>
          </a:p>
        </p:txBody>
      </p:sp>
      <p:pic>
        <p:nvPicPr>
          <p:cNvPr id="6" name="Picture 5" descr="Computer code has 13 lines. The lines read as follows. Line 1. d e f sine Wave left parenthesis f r e q comma amplitude right parenthesis colon. Line 2, indented once. hash Get a blank sound. Line 3, indented once. my Sound equals get Media Path left parenthesis single quote s e c 1 silence period w a v single quote right parenthesis. Line 4. build Sin equals make Sound left parenthesis my sound right parenthesis. Line 5, indented once. hash Set sound constant. Line 5, indented once. s r equals get Sampling Rate left parenthesis build Sin right parenthesis hash sampling rate. Line 7, indented once. interval equals 1 period 0 per f r e q hash Make sure it’s floating point. Line 8, indented once. samples Per Cycle equals interval asterisk s r hash samples per cycle. Line 8, indented once. max Cycle equals 2 asterisk p i. Line 109, indented once. for p o s in range left parenthesis 0 comma get Length left parenthesis build Sin right parenthesis right parenthesis colon. Line 11, indented twice. raw Sample equals sin left parenthesis left parenthesis p o s per samples Per Cycle right parenthesis asterisk max Cycle right parenthesis. Line 12, indented twice. sample V a l equals i n t left parenthesis amplitude asterisk raw Sample right parenthesis. Line 13, indented twice. set Sample Value At left parenthesis build Sin comma p o s comma sample V a l right parenthesis. Line 14, indented once. return build Si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8" y="1736725"/>
            <a:ext cx="5842000" cy="3784600"/>
          </a:xfrm>
          <a:prstGeom prst="rect">
            <a:avLst/>
          </a:prstGeom>
        </p:spPr>
      </p:pic>
    </p:spTree>
    <p:extLst>
      <p:ext uri="{BB962C8B-B14F-4D97-AF65-F5344CB8AC3E}">
        <p14:creationId xmlns:p14="http://schemas.microsoft.com/office/powerpoint/2010/main" val="1323936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Adding Pure Sine Waves Together</a:t>
            </a:r>
            <a:endParaRPr lang="en-US" sz="2000" b="0" kern="1200" dirty="0">
              <a:latin typeface="Times New Roman" panose="02020603050405020304" pitchFamily="18" charset="0"/>
              <a:ea typeface="ＭＳ Ｐゴシック" charset="0"/>
              <a:cs typeface="+mj-cs"/>
            </a:endParaRPr>
          </a:p>
        </p:txBody>
      </p:sp>
      <p:pic>
        <p:nvPicPr>
          <p:cNvPr id="6" name="Picture 5" descr="Computer code has 10 lines. The lines read as follows. Line 1. Right angle bracket Right angle bracket Right angle bracket f 440 equals sine Wave left parenthesis 440 comma 2000 right parenthesis. Line 2. Right angle bracket Right angle bracket Right angle bracket f 880 equals sine Wave left parenthesis 880 comma 4000 right parenthesis. Line 3. Right angle bracket Right angle bracket Right angle bracket f 1320 equals sine Wave left parenthesis 1320 comma 8000 right parenthesis. Line 4. Right angle bracket Right angle bracket Right angle bracket add Sounds left parenthesis f 880 comma f 440 right parenthesis. Line 5. Right angle bracket Right angle bracket Right angle bracket add Sounds left parenthesis f 1320 comma f 440 right parenthesis. Line 6. Right angle bracket Right angle bracket Right angle bracket play left parenthesis f 440 right parenthesis. Line 7. Right angle bracket Right angle bracket Right angle bracket explore left parenthesis f 440 right parenthesis. Line 8. Right angle bracket Right angle bracket Right angle bracket just 440 equals sine Wave left parenthesis 440 comma 2000 comma 3 right parenthesis. Line 9. Right angle bracket Right angle bracket Right angle bracket play left parenthesis just 440 right parenthesis. Line 10. Right angle bracket Right angle bracket Right angle bracket explore left parenthesis f 440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2664"/>
            <a:ext cx="4762500" cy="4089400"/>
          </a:xfrm>
          <a:prstGeom prst="rect">
            <a:avLst/>
          </a:prstGeom>
        </p:spPr>
      </p:pic>
      <p:sp>
        <p:nvSpPr>
          <p:cNvPr id="4" name="Text Placeholder 3"/>
          <p:cNvSpPr>
            <a:spLocks noGrp="1"/>
          </p:cNvSpPr>
          <p:nvPr>
            <p:ph type="body" idx="1"/>
          </p:nvPr>
        </p:nvSpPr>
        <p:spPr>
          <a:xfrm>
            <a:off x="5486400" y="1602664"/>
            <a:ext cx="3200400" cy="1915879"/>
          </a:xfrm>
        </p:spPr>
        <p:txBody>
          <a:bodyPr wrap="square" lIns="91425" tIns="91425" rIns="91425" bIns="91425">
            <a:spAutoFit/>
          </a:bodyPr>
          <a:lstStyle/>
          <a:p>
            <a:pPr marL="0" lvl="0" indent="0" eaLnBrk="0" fontAlgn="base" hangingPunct="0">
              <a:spcAft>
                <a:spcPct val="0"/>
              </a:spcAft>
              <a:buNone/>
            </a:pPr>
            <a:r>
              <a:rPr lang="en-US" altLang="en-US" sz="2000" kern="1200" dirty="0">
                <a:solidFill>
                  <a:srgbClr val="000000"/>
                </a:solidFill>
                <a:latin typeface="Arial (Body)"/>
                <a:ea typeface="ＭＳ Ｐゴシック" charset="-128"/>
                <a:cs typeface="+mn-cs"/>
              </a:rPr>
              <a:t>Adding together </a:t>
            </a:r>
            <a:r>
              <a:rPr lang="en-US" altLang="en-US" sz="2000" kern="1200" dirty="0" smtClean="0">
                <a:solidFill>
                  <a:srgbClr val="000000"/>
                </a:solidFill>
                <a:latin typeface="Arial (Body)"/>
                <a:ea typeface="ＭＳ Ｐゴシック" charset="-128"/>
                <a:cs typeface="+mn-cs"/>
              </a:rPr>
              <a:t>440H</a:t>
            </a:r>
            <a:r>
              <a:rPr lang="en-US" altLang="en-US" sz="100" kern="1200" dirty="0" smtClean="0">
                <a:solidFill>
                  <a:schemeClr val="bg1"/>
                </a:solidFill>
                <a:latin typeface="Arial (Body)"/>
                <a:ea typeface="ＭＳ Ｐゴシック" charset="-128"/>
                <a:cs typeface="+mn-cs"/>
              </a:rPr>
              <a:t>ert</a:t>
            </a:r>
            <a:r>
              <a:rPr lang="en-US" altLang="en-US" sz="2000" kern="1200" dirty="0" smtClean="0">
                <a:solidFill>
                  <a:srgbClr val="000000"/>
                </a:solidFill>
                <a:latin typeface="Arial (Body)"/>
                <a:ea typeface="ＭＳ Ｐゴシック" charset="-128"/>
                <a:cs typeface="+mn-cs"/>
              </a:rPr>
              <a:t>z</a:t>
            </a:r>
            <a:r>
              <a:rPr lang="en-US" altLang="en-US" sz="2000" kern="1200" dirty="0">
                <a:solidFill>
                  <a:srgbClr val="000000"/>
                </a:solidFill>
                <a:latin typeface="Arial (Body)"/>
                <a:ea typeface="ＭＳ Ｐゴシック" charset="-128"/>
                <a:cs typeface="+mn-cs"/>
              </a:rPr>
              <a:t>, </a:t>
            </a:r>
            <a:r>
              <a:rPr lang="en-US" altLang="en-US" sz="2000" kern="1200" dirty="0" smtClean="0">
                <a:solidFill>
                  <a:srgbClr val="000000"/>
                </a:solidFill>
                <a:latin typeface="Arial (Body)"/>
                <a:ea typeface="ＭＳ Ｐゴシック" charset="-128"/>
                <a:cs typeface="+mn-cs"/>
              </a:rPr>
              <a:t>880H</a:t>
            </a:r>
            <a:r>
              <a:rPr lang="en-US" altLang="en-US" sz="100" kern="1200" dirty="0" smtClean="0">
                <a:solidFill>
                  <a:schemeClr val="bg1"/>
                </a:solidFill>
                <a:latin typeface="Arial (Body)"/>
                <a:ea typeface="ＭＳ Ｐゴシック" charset="-128"/>
                <a:cs typeface="+mn-cs"/>
              </a:rPr>
              <a:t>ert</a:t>
            </a:r>
            <a:r>
              <a:rPr lang="en-US" altLang="en-US" sz="2000" kern="1200" dirty="0" smtClean="0">
                <a:solidFill>
                  <a:srgbClr val="000000"/>
                </a:solidFill>
                <a:latin typeface="Arial (Body)"/>
                <a:ea typeface="ＭＳ Ｐゴシック" charset="-128"/>
                <a:cs typeface="+mn-cs"/>
              </a:rPr>
              <a:t>z</a:t>
            </a:r>
            <a:r>
              <a:rPr lang="en-US" altLang="en-US" sz="2000" kern="1200" dirty="0">
                <a:solidFill>
                  <a:srgbClr val="000000"/>
                </a:solidFill>
                <a:latin typeface="Arial (Body)"/>
                <a:ea typeface="ＭＳ Ｐゴシック" charset="-128"/>
                <a:cs typeface="+mn-cs"/>
              </a:rPr>
              <a:t>, and </a:t>
            </a:r>
            <a:r>
              <a:rPr lang="en-US" altLang="en-US" sz="2000" kern="1200" dirty="0" smtClean="0">
                <a:solidFill>
                  <a:srgbClr val="000000"/>
                </a:solidFill>
                <a:latin typeface="Arial (Body)"/>
                <a:ea typeface="ＭＳ Ｐゴシック" charset="-128"/>
                <a:cs typeface="+mn-cs"/>
              </a:rPr>
              <a:t>1320H</a:t>
            </a:r>
            <a:r>
              <a:rPr lang="en-US" altLang="en-US" sz="100" kern="1200" dirty="0" smtClean="0">
                <a:solidFill>
                  <a:schemeClr val="bg1"/>
                </a:solidFill>
                <a:latin typeface="Arial (Body)"/>
                <a:ea typeface="ＭＳ Ｐゴシック" charset="-128"/>
                <a:cs typeface="+mn-cs"/>
              </a:rPr>
              <a:t>ert</a:t>
            </a:r>
            <a:r>
              <a:rPr lang="en-US" altLang="en-US" sz="2000" kern="1200" dirty="0" smtClean="0">
                <a:solidFill>
                  <a:srgbClr val="000000"/>
                </a:solidFill>
                <a:latin typeface="Arial (Body)"/>
                <a:ea typeface="ＭＳ Ｐゴシック" charset="-128"/>
                <a:cs typeface="+mn-cs"/>
              </a:rPr>
              <a:t>z</a:t>
            </a:r>
            <a:r>
              <a:rPr lang="en-US" altLang="en-US" sz="2000" kern="1200" dirty="0">
                <a:solidFill>
                  <a:srgbClr val="000000"/>
                </a:solidFill>
                <a:latin typeface="Arial (Body)"/>
                <a:ea typeface="ＭＳ Ｐゴシック" charset="-128"/>
                <a:cs typeface="+mn-cs"/>
              </a:rPr>
              <a:t>, with increasing amplitudes.</a:t>
            </a:r>
          </a:p>
          <a:p>
            <a:pPr marL="0" lvl="0" indent="0" eaLnBrk="0" fontAlgn="base" hangingPunct="0">
              <a:spcAft>
                <a:spcPct val="0"/>
              </a:spcAft>
              <a:buNone/>
            </a:pPr>
            <a:r>
              <a:rPr lang="en-US" altLang="en-US" sz="2000" kern="1200" dirty="0" smtClean="0">
                <a:solidFill>
                  <a:srgbClr val="000000"/>
                </a:solidFill>
                <a:latin typeface="Arial (Body)"/>
                <a:ea typeface="ＭＳ Ｐゴシック" charset="-128"/>
                <a:cs typeface="+mn-cs"/>
              </a:rPr>
              <a:t>Comparing </a:t>
            </a:r>
            <a:r>
              <a:rPr lang="en-US" altLang="en-US" sz="2000" kern="1200" dirty="0">
                <a:solidFill>
                  <a:srgbClr val="000000"/>
                </a:solidFill>
                <a:latin typeface="Arial (Body)"/>
                <a:ea typeface="ＭＳ Ｐゴシック" charset="-128"/>
                <a:cs typeface="+mn-cs"/>
              </a:rPr>
              <a:t>to a </a:t>
            </a:r>
            <a:r>
              <a:rPr lang="en-US" altLang="en-US" sz="2000" kern="1200" dirty="0" smtClean="0">
                <a:solidFill>
                  <a:srgbClr val="000000"/>
                </a:solidFill>
                <a:latin typeface="Arial (Body)"/>
                <a:ea typeface="ＭＳ Ｐゴシック" charset="-128"/>
                <a:cs typeface="+mn-cs"/>
              </a:rPr>
              <a:t>440H</a:t>
            </a:r>
            <a:r>
              <a:rPr lang="en-US" altLang="en-US" sz="100" kern="1200" dirty="0" smtClean="0">
                <a:solidFill>
                  <a:schemeClr val="bg1"/>
                </a:solidFill>
                <a:latin typeface="Arial (Body)"/>
                <a:ea typeface="ＭＳ Ｐゴシック" charset="-128"/>
                <a:cs typeface="+mn-cs"/>
              </a:rPr>
              <a:t>ert</a:t>
            </a:r>
            <a:r>
              <a:rPr lang="en-US" altLang="en-US" sz="2000" kern="1200" dirty="0" smtClean="0">
                <a:solidFill>
                  <a:srgbClr val="000000"/>
                </a:solidFill>
                <a:latin typeface="Arial (Body)"/>
                <a:ea typeface="ＭＳ Ｐゴシック" charset="-128"/>
                <a:cs typeface="+mn-cs"/>
              </a:rPr>
              <a:t>z wave</a:t>
            </a:r>
            <a:endParaRPr lang="en-US" altLang="en-US" sz="20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2442192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Comparing the Waves</a:t>
            </a:r>
            <a:endParaRPr lang="en-US" altLang="en-US" kern="1200" dirty="0">
              <a:latin typeface="Times New Roman" panose="02020603050405020304" pitchFamily="18" charset="0"/>
              <a:ea typeface="ＭＳ Ｐゴシック" charset="-128"/>
            </a:endParaRPr>
          </a:p>
        </p:txBody>
      </p:sp>
      <p:sp>
        <p:nvSpPr>
          <p:cNvPr id="3" name="Content Placeholder 2"/>
          <p:cNvSpPr>
            <a:spLocks noGrp="1"/>
          </p:cNvSpPr>
          <p:nvPr>
            <p:ph idx="1"/>
          </p:nvPr>
        </p:nvSpPr>
        <p:spPr>
          <a:xfrm>
            <a:off x="457200" y="1600200"/>
            <a:ext cx="8229600" cy="523190"/>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rPr>
              <a:t>Left, 440 </a:t>
            </a:r>
            <a:r>
              <a:rPr lang="en-US" altLang="en-US" sz="2200" kern="1200" dirty="0" smtClean="0">
                <a:solidFill>
                  <a:srgbClr val="000000"/>
                </a:solidFill>
                <a:latin typeface="Arial (Body)"/>
                <a:ea typeface="ＭＳ Ｐゴシック" charset="-128"/>
              </a:rPr>
              <a:t>H</a:t>
            </a:r>
            <a:r>
              <a:rPr lang="en-US" altLang="en-US" sz="100" kern="1200" dirty="0" smtClean="0">
                <a:solidFill>
                  <a:schemeClr val="bg1"/>
                </a:solidFill>
                <a:latin typeface="Arial (Body)"/>
                <a:ea typeface="ＭＳ Ｐゴシック" charset="-128"/>
              </a:rPr>
              <a:t>ert</a:t>
            </a:r>
            <a:r>
              <a:rPr lang="en-US" altLang="en-US" sz="2200" kern="1200" dirty="0" smtClean="0">
                <a:solidFill>
                  <a:srgbClr val="000000"/>
                </a:solidFill>
                <a:latin typeface="Arial (Body)"/>
                <a:ea typeface="ＭＳ Ｐゴシック" charset="-128"/>
              </a:rPr>
              <a:t>z</a:t>
            </a:r>
            <a:r>
              <a:rPr lang="en-US" altLang="en-US" sz="2200" kern="1200" dirty="0">
                <a:solidFill>
                  <a:srgbClr val="000000"/>
                </a:solidFill>
                <a:latin typeface="Arial (Body)"/>
                <a:ea typeface="ＭＳ Ｐゴシック" charset="-128"/>
              </a:rPr>
              <a:t>; Right, combined wave.</a:t>
            </a:r>
          </a:p>
        </p:txBody>
      </p:sp>
      <p:sp>
        <p:nvSpPr>
          <p:cNvPr id="4" name="Content Placeholder 3"/>
          <p:cNvSpPr>
            <a:spLocks noGrp="1"/>
          </p:cNvSpPr>
          <p:nvPr>
            <p:ph idx="13"/>
          </p:nvPr>
        </p:nvSpPr>
        <p:spPr>
          <a:xfrm>
            <a:off x="473720" y="2807084"/>
            <a:ext cx="1688455" cy="523190"/>
          </a:xfrm>
        </p:spPr>
        <p:txBody>
          <a:bodyPr wrap="square" lIns="91425" tIns="91425" rIns="91425" bIns="91425">
            <a:spAutoFit/>
          </a:bodyPr>
          <a:lstStyle/>
          <a:p>
            <a:pPr marL="0" lvl="0" indent="0" eaLnBrk="0" fontAlgn="base" hangingPunct="0">
              <a:spcAft>
                <a:spcPct val="0"/>
              </a:spcAft>
              <a:buNone/>
            </a:pPr>
            <a:r>
              <a:rPr lang="en-US" altLang="en-US" sz="2200" kern="1200" dirty="0">
                <a:solidFill>
                  <a:srgbClr val="000000"/>
                </a:solidFill>
                <a:latin typeface="Arial (Body)"/>
                <a:ea typeface="ＭＳ Ｐゴシック" charset="-128"/>
                <a:cs typeface="+mn-cs"/>
              </a:rPr>
              <a:t>In Explorer</a:t>
            </a:r>
          </a:p>
        </p:txBody>
      </p:sp>
      <p:pic>
        <p:nvPicPr>
          <p:cNvPr id="8" name="Picture 2" descr="A figure illustrates the different wave forms produced by combination of three sounds. The figure contains two screenshots of an audio editing application. The current index, sample value and the number of samples between the pixels are common in both the screenshots and they are 0, 0 and 1 respectively. However, unlike the single spike in screenshot 1, the resultant wave post combination, has three spikes and the each succeeding spike is double the height of the last 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2154168"/>
            <a:ext cx="53054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4"/>
          </p:nvPr>
        </p:nvSpPr>
        <p:spPr>
          <a:xfrm>
            <a:off x="473720" y="4685712"/>
            <a:ext cx="3945880" cy="861744"/>
          </a:xfrm>
        </p:spPr>
        <p:txBody>
          <a:bodyPr wrap="square" lIns="91425" tIns="91425" rIns="91425" bIns="91425">
            <a:spAutoFit/>
          </a:bodyPr>
          <a:lstStyle/>
          <a:p>
            <a:pPr marL="0" lvl="0" indent="0" eaLnBrk="0" fontAlgn="base" hangingPunct="0">
              <a:spcAft>
                <a:spcPct val="0"/>
              </a:spcAft>
              <a:buNone/>
            </a:pPr>
            <a:r>
              <a:rPr lang="en-US" altLang="en-US" sz="2200" kern="1200" dirty="0">
                <a:solidFill>
                  <a:srgbClr val="000000"/>
                </a:solidFill>
                <a:latin typeface="Arial (Body)"/>
                <a:ea typeface="ＭＳ Ｐゴシック" charset="-128"/>
                <a:cs typeface="+mn-cs"/>
              </a:rPr>
              <a:t>In the Spectrum view </a:t>
            </a:r>
            <a:r>
              <a:rPr lang="en-US" altLang="en-US" sz="2200" kern="1200" dirty="0" smtClean="0">
                <a:solidFill>
                  <a:srgbClr val="000000"/>
                </a:solidFill>
                <a:latin typeface="Arial (Body)"/>
                <a:ea typeface="ＭＳ Ｐゴシック" charset="-128"/>
                <a:cs typeface="+mn-cs"/>
              </a:rPr>
              <a:t>in MediaTools</a:t>
            </a:r>
            <a:endParaRPr lang="en-US" altLang="en-US" sz="2200" kern="1200" dirty="0">
              <a:solidFill>
                <a:srgbClr val="000000"/>
              </a:solidFill>
              <a:latin typeface="Arial (Body)"/>
              <a:ea typeface="ＭＳ Ｐゴシック" charset="-128"/>
              <a:cs typeface="+mn-cs"/>
            </a:endParaRPr>
          </a:p>
        </p:txBody>
      </p:sp>
      <p:pic>
        <p:nvPicPr>
          <p:cNvPr id="6" name="Picture 5" descr="A figure compares the Fast Fourier transform of the 440 Hertz sound and the combined sound. The Fast Fourier transform of the 440 Hertz sound contains a single spike. The F F T of the combined sound has three spikes of which, the amplitude of the first spike is at the minimum with value 440, second spike has the value 880 and the third is at the maximum with value 13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210" y="4444840"/>
            <a:ext cx="2674961" cy="1748613"/>
          </a:xfrm>
          <a:prstGeom prst="rect">
            <a:avLst/>
          </a:prstGeom>
        </p:spPr>
      </p:pic>
    </p:spTree>
    <p:extLst>
      <p:ext uri="{BB962C8B-B14F-4D97-AF65-F5344CB8AC3E}">
        <p14:creationId xmlns:p14="http://schemas.microsoft.com/office/powerpoint/2010/main" val="848048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Making More Complicated Waves</a:t>
            </a:r>
            <a:endParaRPr lang="en-US" sz="2000" b="0" kern="1200" dirty="0">
              <a:latin typeface="Times New Roman" panose="02020603050405020304" pitchFamily="18" charset="0"/>
              <a:ea typeface="ＭＳ Ｐゴシック" charset="0"/>
              <a:cs typeface="+mj-cs"/>
            </a:endParaRPr>
          </a:p>
        </p:txBody>
      </p:sp>
      <p:sp>
        <p:nvSpPr>
          <p:cNvPr id="3" name="Conten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a:spcAft>
                <a:spcPct val="0"/>
              </a:spcAft>
              <a:buFont typeface="Arial" panose="020B0604020202020204" pitchFamily="34" charset="0"/>
              <a:buChar char="•"/>
              <a:defRPr/>
            </a:pPr>
            <a:r>
              <a:rPr lang="en-US" sz="2400" kern="1200" dirty="0">
                <a:solidFill>
                  <a:srgbClr val="000000"/>
                </a:solidFill>
                <a:latin typeface="Arial (Body)"/>
                <a:ea typeface="ＭＳ Ｐゴシック" charset="0"/>
                <a:cs typeface="+mn-cs"/>
              </a:rPr>
              <a:t>Using square waves, instead of sine waves, can be a richer </a:t>
            </a:r>
            <a:r>
              <a:rPr lang="en-US" sz="2400" kern="1200" dirty="0" smtClean="0">
                <a:solidFill>
                  <a:srgbClr val="000000"/>
                </a:solidFill>
                <a:latin typeface="Arial (Body)"/>
                <a:ea typeface="ＭＳ Ｐゴシック" charset="0"/>
                <a:cs typeface="+mn-cs"/>
              </a:rPr>
              <a:t>sound</a:t>
            </a:r>
            <a:endParaRPr lang="en-US" sz="2400" kern="1200" dirty="0">
              <a:solidFill>
                <a:srgbClr val="000000"/>
              </a:solidFill>
              <a:latin typeface="Arial (Body)"/>
              <a:ea typeface="ＭＳ Ｐゴシック" charset="0"/>
              <a:cs typeface="+mn-cs"/>
            </a:endParaRPr>
          </a:p>
        </p:txBody>
      </p:sp>
      <p:pic>
        <p:nvPicPr>
          <p:cNvPr id="8" name="Picture 7" descr="Computer code has 10 lines. The lines read as follows. Line 1. d e f square Wave left parenthesis f r e q comma amplitude right parenthesis colon. Line 2, indented once. hash Get a blank sound. Line 3, indented once. my Sound equals get Media path left parenthesis double quote s e c 1 silence period w a v double quote right parenthesis. Line 4, indented once. square equals make Sound left parenthesis my sound right parenthesis. Line 5, indented once. hash Set music constants. Line 6, indented once. Sampling Rate equals get Sampling Rate left parenthesis square right parenthesis. Line 7, indented once. seconds equals 1 hash play for 1 second. Line 8, indented once hash Build tools for this wave. Line 9, indented once. hash seconds per cycle. Line 10, indented once. interval equals 1 period 0 asterisk seconds forward slash f r e q."/>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899" y="2593018"/>
            <a:ext cx="4013200" cy="2501900"/>
          </a:xfrm>
          <a:prstGeom prst="rect">
            <a:avLst/>
          </a:prstGeom>
        </p:spPr>
      </p:pic>
      <p:pic>
        <p:nvPicPr>
          <p:cNvPr id="9" name="Picture 8" descr="Computer code has 16 lines. The lines read as follows. Line 1. hash use float since interval is f l point. Line 2. samples Per Cycle equals interval asterisk sampling Rate. Line 3. hash we need to switch every half dash cycle. Line 4. samples Per Half Cycle equals i n t left parenthesis samples Per Cycle over 2 right parenthesis. Line 5. sample V a l equals amplitude. Line 6. s equals 1. Line 7. i equals 1. Line 8. for s in range left parenthesis 0 comma get Length left parenthesis square right parenthesis right parenthesis colon. Line 9, indented once. hash if end of a half dash cycle. Line 10, indented once. if left parenthesis i right angle bracket samples Per Half Cycle. Line 11, indented once. hash reverse the amplitude every half dash cycle. Line 12, intended once. sample V a l equals sample V a l asterisk minus 1. Line 13, indented once. hash and reinitialize the half dash cycle counter. Line 14, indented once. i equals 0. Line 15, indented once. set Sample Value At left parenthesis asterisk square comma s comma sample V a l right parenthesis. Line 15, indented once. i equals i plus 1. Line 16. return left parenthesis square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313" y="2593018"/>
            <a:ext cx="3739487" cy="3841783"/>
          </a:xfrm>
          <a:prstGeom prst="rect">
            <a:avLst/>
          </a:prstGeom>
        </p:spPr>
      </p:pic>
    </p:spTree>
    <p:extLst>
      <p:ext uri="{BB962C8B-B14F-4D97-AF65-F5344CB8AC3E}">
        <p14:creationId xmlns:p14="http://schemas.microsoft.com/office/powerpoint/2010/main" val="1520883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charset="0"/>
                <a:cs typeface="+mj-cs"/>
              </a:rPr>
              <a:t>Building Sounds with Square Waves</a:t>
            </a:r>
            <a:endParaRPr lang="en-US" kern="1200" dirty="0">
              <a:latin typeface="Times New Roman" panose="02020603050405020304" pitchFamily="18" charset="0"/>
              <a:ea typeface="ＭＳ Ｐゴシック" charset="0"/>
              <a:cs typeface="+mj-cs"/>
            </a:endParaRPr>
          </a:p>
        </p:txBody>
      </p:sp>
      <p:pic>
        <p:nvPicPr>
          <p:cNvPr id="8" name="Picture 7" descr="Computer code has 9 lines. The lines read as follows. Line 1. Right angle bracket Right angle bracket Right angle bracket s q 440 equals square Wave left parenthesis 440 comma 4000 right parenthesis. Line 2. Right angle bracket Right angle bracket Right angle bracket play left parenthesis s q 440 right parenthesis. Line 3. Right angle bracket Right angle bracket Right angle bracket s q 880 equals square Wave left parenthesis 880 comma 8000 right parenthesis. Line 4. Right angle bracket Right angle bracket Right angle bracket s q 1320 equals square Wave left parenthesis 1320 comma 10000 right parenthesis. Line 5. Right angle bracket Right angle bracket Right angle bracket write Sound To left parenthesis s q 440 comma double quote square 440 period w a v double quote right parenthesis. Line 6. add sounds left parenthesis s q 880 comma s q 440 right parenthesis. Line 7. add sounds left parenthesis s q 1320 comma s q 440 right parenthesis. Line 8. play left parenthesis s q 440 right parenthesis. Line 9. Write Sound To left parenthesis s q 440 comma double quote square combined 440 period w a v double quote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68485"/>
            <a:ext cx="5752532" cy="2492314"/>
          </a:xfrm>
          <a:prstGeom prst="rect">
            <a:avLst/>
          </a:prstGeom>
        </p:spPr>
      </p:pic>
      <p:pic>
        <p:nvPicPr>
          <p:cNvPr id="7" name="Picture 6" descr="A screenshot compares a 440 Hertz square wave to a resultant wave form synthesized by the additive combination of the same square waves. Screenshot 1 contains a square wave. Post additive combination, a more complex waveform results with varying degrees of spikes. The current index, sample value and the number of samples between the pixels in the 440 Hertz square wave are 0, 4000 and 1 respectively. The values of the combined wave are 0, 22000 and 1 respectivel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4226735"/>
            <a:ext cx="5067300" cy="2146300"/>
          </a:xfrm>
          <a:prstGeom prst="rect">
            <a:avLst/>
          </a:prstGeom>
        </p:spPr>
      </p:pic>
    </p:spTree>
    <p:extLst>
      <p:ext uri="{BB962C8B-B14F-4D97-AF65-F5344CB8AC3E}">
        <p14:creationId xmlns:p14="http://schemas.microsoft.com/office/powerpoint/2010/main" val="913702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Sound Synthesis Techniques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Adding sine and square (and triangle) waves is </a:t>
            </a:r>
            <a:r>
              <a:rPr lang="en-US" altLang="en-US" sz="2400" b="1" kern="1200" dirty="0">
                <a:solidFill>
                  <a:srgbClr val="000000"/>
                </a:solidFill>
                <a:latin typeface="Arial (Body)"/>
                <a:ea typeface="ＭＳ Ｐゴシック" charset="-128"/>
              </a:rPr>
              <a:t>additive sound synthesis</a:t>
            </a:r>
            <a:r>
              <a:rPr lang="en-US" altLang="en-US" sz="2400" kern="1200" dirty="0">
                <a:solidFill>
                  <a:srgbClr val="000000"/>
                </a:solidFill>
                <a:latin typeface="Arial (Body)"/>
                <a:ea typeface="ＭＳ Ｐゴシック" charset="-128"/>
              </a:rPr>
              <a: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Most common modern synthesis technique is </a:t>
            </a:r>
            <a:r>
              <a:rPr lang="en-US" altLang="en-US" sz="2400" b="1" kern="1200" dirty="0">
                <a:solidFill>
                  <a:srgbClr val="000000"/>
                </a:solidFill>
                <a:latin typeface="Arial (Body)"/>
                <a:ea typeface="ＭＳ Ｐゴシック" charset="-128"/>
              </a:rPr>
              <a:t>frequency modulation </a:t>
            </a:r>
            <a:r>
              <a:rPr lang="en-US" altLang="en-US" sz="2400" b="1" kern="1200" dirty="0" smtClean="0">
                <a:solidFill>
                  <a:srgbClr val="000000"/>
                </a:solidFill>
                <a:latin typeface="Arial (Body)"/>
                <a:ea typeface="ＭＳ Ｐゴシック" charset="-128"/>
              </a:rPr>
              <a:t>(F</a:t>
            </a:r>
            <a:r>
              <a:rPr lang="en-US" altLang="en-US" sz="100" b="1" kern="1200" dirty="0" smtClean="0">
                <a:solidFill>
                  <a:srgbClr val="000000"/>
                </a:solidFill>
                <a:latin typeface="Arial (Body)"/>
                <a:ea typeface="ＭＳ Ｐゴシック" charset="-128"/>
              </a:rPr>
              <a:t> </a:t>
            </a:r>
            <a:r>
              <a:rPr lang="en-US" altLang="en-US" sz="2400" b="1" kern="1200" dirty="0" smtClean="0">
                <a:solidFill>
                  <a:srgbClr val="000000"/>
                </a:solidFill>
                <a:latin typeface="Arial (Body)"/>
                <a:ea typeface="ＭＳ Ｐゴシック" charset="-128"/>
              </a:rPr>
              <a:t>M) </a:t>
            </a:r>
            <a:r>
              <a:rPr lang="en-US" altLang="en-US" sz="2400" b="1" kern="1200" dirty="0">
                <a:solidFill>
                  <a:srgbClr val="000000"/>
                </a:solidFill>
                <a:latin typeface="Arial (Body)"/>
                <a:ea typeface="ＭＳ Ｐゴシック" charset="-128"/>
              </a:rPr>
              <a:t>synthesis.</a:t>
            </a:r>
          </a:p>
          <a:p>
            <a:pPr lvl="1" fontAlgn="base">
              <a:spcAft>
                <a:spcPct val="0"/>
              </a:spcAft>
            </a:pPr>
            <a:r>
              <a:rPr lang="en-US" altLang="en-US" sz="2400" kern="1200" dirty="0">
                <a:solidFill>
                  <a:srgbClr val="000000"/>
                </a:solidFill>
                <a:latin typeface="Arial (Body)"/>
                <a:ea typeface="ＭＳ Ｐゴシック" charset="-128"/>
                <a:cs typeface="+mn-cs"/>
              </a:rPr>
              <a:t>Much richer sound.</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Just about any way you can imagine to fill a sound mathematically can lead to an interesting synthesis technique.</a:t>
            </a:r>
          </a:p>
          <a:p>
            <a:pPr lvl="1" fontAlgn="base">
              <a:spcAft>
                <a:spcPct val="0"/>
              </a:spcAft>
            </a:pPr>
            <a:r>
              <a:rPr lang="en-US" altLang="en-US" sz="2400" kern="1200" dirty="0">
                <a:solidFill>
                  <a:srgbClr val="000000"/>
                </a:solidFill>
                <a:latin typeface="Arial (Body)"/>
                <a:ea typeface="ＭＳ Ｐゴシック" charset="-128"/>
                <a:cs typeface="+mn-cs"/>
              </a:rPr>
              <a:t>Create random noise, then filter parts out: </a:t>
            </a:r>
            <a:r>
              <a:rPr lang="en-US" altLang="en-US" sz="2400" b="1" kern="1200" dirty="0">
                <a:solidFill>
                  <a:srgbClr val="000000"/>
                </a:solidFill>
                <a:latin typeface="Arial (Body)"/>
                <a:ea typeface="ＭＳ Ｐゴシック" charset="-128"/>
                <a:cs typeface="+mn-cs"/>
              </a:rPr>
              <a:t>Subtractive </a:t>
            </a:r>
            <a:r>
              <a:rPr lang="en-US" altLang="en-US" sz="2400" b="1" kern="1200" dirty="0" smtClean="0">
                <a:solidFill>
                  <a:srgbClr val="000000"/>
                </a:solidFill>
                <a:latin typeface="Arial (Body)"/>
                <a:ea typeface="ＭＳ Ｐゴシック" charset="-128"/>
                <a:cs typeface="+mn-cs"/>
              </a:rPr>
              <a:t>synthesis</a:t>
            </a:r>
            <a:endParaRPr lang="en-US" altLang="en-US" sz="2400" b="1"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1681147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Adding Envelopes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buFont typeface="Arial" panose="020B0604020202020204" pitchFamily="34" charset="0"/>
              <a:buChar char="•"/>
              <a:tabLst/>
              <a:defRPr/>
            </a:pPr>
            <a:r>
              <a:rPr lang="en-US" sz="2400" kern="1200" dirty="0">
                <a:solidFill>
                  <a:srgbClr val="000000"/>
                </a:solidFill>
                <a:latin typeface="Arial (Body)"/>
                <a:ea typeface="ＭＳ Ｐゴシック" charset="0"/>
                <a:cs typeface="+mn-cs"/>
              </a:rPr>
              <a:t>Most real synthesizers today also allow you to manipulate envelopes</a:t>
            </a:r>
          </a:p>
          <a:p>
            <a:pPr marL="741553" lvl="1" indent="-284353">
              <a:spcAft>
                <a:spcPct val="0"/>
              </a:spcAft>
              <a:buFont typeface="Arial" panose="020B0604020202020204" pitchFamily="34" charset="0"/>
              <a:buChar char="–"/>
              <a:defRPr/>
            </a:pPr>
            <a:r>
              <a:rPr lang="en-US" sz="2400" kern="1200" dirty="0">
                <a:solidFill>
                  <a:srgbClr val="000000"/>
                </a:solidFill>
                <a:latin typeface="Arial (Body)"/>
                <a:ea typeface="ＭＳ Ｐゴシック" charset="0"/>
                <a:cs typeface="+mn-cs"/>
              </a:rPr>
              <a:t>An envelope is a definition of how quickly the aspects of the sound change over time</a:t>
            </a:r>
          </a:p>
          <a:p>
            <a:pPr marL="741553" lvl="1" indent="-284353">
              <a:spcAft>
                <a:spcPct val="0"/>
              </a:spcAft>
              <a:buFont typeface="Arial" panose="020B0604020202020204" pitchFamily="34" charset="0"/>
              <a:buChar char="–"/>
              <a:defRPr/>
            </a:pPr>
            <a:r>
              <a:rPr lang="en-US" sz="2400" kern="1200" dirty="0">
                <a:solidFill>
                  <a:srgbClr val="000000"/>
                </a:solidFill>
                <a:latin typeface="Arial (Body)"/>
                <a:ea typeface="ＭＳ Ｐゴシック" charset="0"/>
                <a:cs typeface="+mn-cs"/>
              </a:rPr>
              <a:t>For example, the rise in volume (attack), how the volume is sustained over time (sustain), how quickly the sound decays (decay): The </a:t>
            </a:r>
            <a:r>
              <a:rPr lang="en-US" sz="2400" kern="1200" dirty="0" smtClean="0">
                <a:solidFill>
                  <a:srgbClr val="000000"/>
                </a:solidFill>
                <a:latin typeface="Arial (Body)"/>
                <a:ea typeface="ＭＳ Ｐゴシック" charset="0"/>
                <a:cs typeface="+mn-cs"/>
              </a:rPr>
              <a:t>A</a:t>
            </a:r>
            <a:r>
              <a:rPr lang="en-US" sz="100" kern="1200" dirty="0" smtClean="0">
                <a:solidFill>
                  <a:srgbClr val="000000"/>
                </a:solidFill>
                <a:latin typeface="Arial (Body)"/>
                <a:ea typeface="ＭＳ Ｐゴシック" charset="0"/>
                <a:cs typeface="+mn-cs"/>
              </a:rPr>
              <a:t> </a:t>
            </a:r>
            <a:r>
              <a:rPr lang="en-US" sz="2400" kern="1200" dirty="0" smtClean="0">
                <a:solidFill>
                  <a:srgbClr val="000000"/>
                </a:solidFill>
                <a:latin typeface="Arial (Body)"/>
                <a:ea typeface="ＭＳ Ｐゴシック" charset="0"/>
                <a:cs typeface="+mn-cs"/>
              </a:rPr>
              <a:t>S</a:t>
            </a:r>
            <a:r>
              <a:rPr lang="en-US" sz="100" kern="1200" dirty="0" smtClean="0">
                <a:solidFill>
                  <a:srgbClr val="000000"/>
                </a:solidFill>
                <a:latin typeface="Arial (Body)"/>
                <a:ea typeface="ＭＳ Ｐゴシック" charset="0"/>
                <a:cs typeface="+mn-cs"/>
              </a:rPr>
              <a:t> </a:t>
            </a:r>
            <a:r>
              <a:rPr lang="en-US" sz="2400" kern="1200" dirty="0" smtClean="0">
                <a:solidFill>
                  <a:srgbClr val="000000"/>
                </a:solidFill>
                <a:latin typeface="Arial (Body)"/>
                <a:ea typeface="ＭＳ Ｐゴシック" charset="0"/>
                <a:cs typeface="+mn-cs"/>
              </a:rPr>
              <a:t>D envelope</a:t>
            </a:r>
            <a:endParaRPr lang="en-US" sz="2400" kern="1200" dirty="0">
              <a:solidFill>
                <a:srgbClr val="000000"/>
              </a:solidFill>
              <a:latin typeface="Arial (Body)"/>
              <a:ea typeface="ＭＳ Ｐゴシック" charset="0"/>
              <a:cs typeface="+mn-cs"/>
            </a:endParaRPr>
          </a:p>
          <a:p>
            <a:pPr marL="255651" lvl="0" indent="-255651">
              <a:spcAft>
                <a:spcPct val="0"/>
              </a:spcAft>
              <a:buFont typeface="Arial" panose="020B0604020202020204" pitchFamily="34" charset="0"/>
              <a:buChar char="•"/>
              <a:tabLst/>
              <a:defRPr/>
            </a:pPr>
            <a:r>
              <a:rPr lang="en-US" sz="2400" kern="1200" dirty="0">
                <a:solidFill>
                  <a:srgbClr val="000000"/>
                </a:solidFill>
                <a:latin typeface="Arial (Body)"/>
                <a:ea typeface="ＭＳ Ｐゴシック" charset="0"/>
                <a:cs typeface="+mn-cs"/>
              </a:rPr>
              <a:t>Pianos tend to attack quickly, then decay quickly (without pedals)</a:t>
            </a:r>
          </a:p>
          <a:p>
            <a:pPr marL="255651" lvl="0" indent="-255651">
              <a:spcAft>
                <a:spcPct val="0"/>
              </a:spcAft>
              <a:buFont typeface="Arial" panose="020B0604020202020204" pitchFamily="34" charset="0"/>
              <a:buChar char="•"/>
              <a:tabLst/>
              <a:defRPr/>
            </a:pPr>
            <a:r>
              <a:rPr lang="en-US" sz="2400" kern="1200" dirty="0">
                <a:solidFill>
                  <a:srgbClr val="000000"/>
                </a:solidFill>
                <a:latin typeface="Arial (Body)"/>
                <a:ea typeface="ＭＳ Ｐゴシック" charset="0"/>
                <a:cs typeface="+mn-cs"/>
              </a:rPr>
              <a:t>Flutes tend to attack slowly and sustain as long as you want</a:t>
            </a:r>
            <a:r>
              <a:rPr lang="en-US" sz="2400" kern="1200" dirty="0" smtClean="0">
                <a:solidFill>
                  <a:srgbClr val="000000"/>
                </a:solidFill>
                <a:latin typeface="Arial (Body)"/>
                <a:ea typeface="ＭＳ Ｐゴシック" charset="0"/>
                <a:cs typeface="+mn-cs"/>
              </a:rPr>
              <a:t>.</a:t>
            </a:r>
            <a:endParaRPr lang="en-US" sz="2400" kern="1200" dirty="0">
              <a:solidFill>
                <a:srgbClr val="000000"/>
              </a:solidFill>
              <a:latin typeface="Arial (Body)"/>
              <a:ea typeface="ＭＳ Ｐゴシック" charset="0"/>
              <a:cs typeface="+mn-cs"/>
            </a:endParaRPr>
          </a:p>
        </p:txBody>
      </p:sp>
    </p:spTree>
    <p:extLst>
      <p:ext uri="{BB962C8B-B14F-4D97-AF65-F5344CB8AC3E}">
        <p14:creationId xmlns:p14="http://schemas.microsoft.com/office/powerpoint/2010/main" val="383466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Making More Complex Sounds</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We know that natural sounds are often the combination of multiple sounds.</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Adding waves in physics or math is hard.</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In computer science, </a:t>
            </a:r>
            <a:r>
              <a:rPr lang="en-US" altLang="en-US" sz="2400" kern="1200" dirty="0" smtClean="0">
                <a:solidFill>
                  <a:srgbClr val="000000"/>
                </a:solidFill>
                <a:latin typeface="Arial (Body)"/>
                <a:ea typeface="ＭＳ Ｐゴシック" charset="-128"/>
              </a:rPr>
              <a:t>it</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easy</a:t>
            </a:r>
            <a:r>
              <a:rPr lang="en-US" altLang="ja-JP" sz="2400" kern="1200" dirty="0" smtClean="0">
                <a:solidFill>
                  <a:srgbClr val="000000"/>
                </a:solidFill>
                <a:latin typeface="Arial (Body)"/>
                <a:ea typeface="ＭＳ Ｐゴシック" charset="-128"/>
              </a:rPr>
              <a:t>! Simply </a:t>
            </a:r>
            <a:r>
              <a:rPr lang="en-US" altLang="ja-JP" sz="2400" kern="1200" dirty="0">
                <a:solidFill>
                  <a:srgbClr val="000000"/>
                </a:solidFill>
                <a:latin typeface="Arial (Body)"/>
                <a:ea typeface="ＭＳ Ｐゴシック" charset="-128"/>
              </a:rPr>
              <a:t>add the samples at the same index in the two waves</a:t>
            </a:r>
            <a:r>
              <a:rPr lang="en-US" altLang="ja-JP" sz="2400" kern="1200" dirty="0" smtClean="0">
                <a:solidFill>
                  <a:srgbClr val="000000"/>
                </a:solidFill>
                <a:latin typeface="Arial (Body)"/>
                <a:ea typeface="ＭＳ Ｐゴシック" charset="-128"/>
              </a:rPr>
              <a:t>:</a:t>
            </a:r>
          </a:p>
        </p:txBody>
      </p:sp>
      <p:pic>
        <p:nvPicPr>
          <p:cNvPr id="5" name="Picture 4" descr="Computer code has 4 lines. The lines read as follows. Line 1. for s r c sample in range left parenthesis 0 comma get Length left parenthesis source right parenthesis right parenthesis colon. Line 2, indented once. d e s t value equals get Sample Value At left parenthesis d e s t comma s r c Sample right parenthesis. Line 3, indented once. s r c value equals get Sample Value at left parenthesis source comma s r c Sample right parenthesis. Line 4, indented once. set Sample Value At left parenthesis source comma s r c Sample comma s r c Value plus d e s t Value right parenthesis. S r c Value plus d e s t Value in the Line 4 is highligh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62" y="4303765"/>
            <a:ext cx="7468039" cy="1223577"/>
          </a:xfrm>
          <a:prstGeom prst="rect">
            <a:avLst/>
          </a:prstGeom>
        </p:spPr>
      </p:pic>
    </p:spTree>
    <p:extLst>
      <p:ext uri="{BB962C8B-B14F-4D97-AF65-F5344CB8AC3E}">
        <p14:creationId xmlns:p14="http://schemas.microsoft.com/office/powerpoint/2010/main" val="1750025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Why Write Sound Programs?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a:lstStyle/>
          <a:p>
            <a:pPr eaLnBrk="1" hangingPunct="1"/>
            <a:r>
              <a:rPr lang="en-US" altLang="ja-JP" sz="2400" dirty="0" smtClean="0">
                <a:latin typeface="+mn-lt"/>
              </a:rPr>
              <a:t>“Aren</a:t>
            </a:r>
            <a:r>
              <a:rPr lang="fr-FR" altLang="ja-JP" sz="2400" dirty="0" smtClean="0">
                <a:latin typeface="+mn-lt"/>
              </a:rPr>
              <a:t>’</a:t>
            </a:r>
            <a:r>
              <a:rPr lang="en-US" altLang="ja-JP" sz="2400" dirty="0" smtClean="0">
                <a:latin typeface="+mn-lt"/>
              </a:rPr>
              <a:t>t </a:t>
            </a:r>
            <a:r>
              <a:rPr lang="en-US" altLang="ja-JP" sz="2400" dirty="0">
                <a:latin typeface="+mn-lt"/>
              </a:rPr>
              <a:t>there audio tools that can do many of these things</a:t>
            </a:r>
            <a:r>
              <a:rPr lang="en-US" altLang="ja-JP" sz="2400" dirty="0" smtClean="0">
                <a:latin typeface="+mn-lt"/>
              </a:rPr>
              <a:t>?”</a:t>
            </a:r>
            <a:endParaRPr lang="en-US" altLang="ja-JP" sz="2400" dirty="0">
              <a:latin typeface="+mn-lt"/>
            </a:endParaRPr>
          </a:p>
          <a:p>
            <a:pPr eaLnBrk="1" hangingPunct="1"/>
            <a:r>
              <a:rPr lang="en-US" altLang="en-US" sz="2400" dirty="0">
                <a:latin typeface="+mn-lt"/>
              </a:rPr>
              <a:t>Sure, and </a:t>
            </a:r>
            <a:r>
              <a:rPr lang="en-US" altLang="en-US" sz="2400" dirty="0" smtClean="0">
                <a:latin typeface="+mn-lt"/>
              </a:rPr>
              <a:t>that</a:t>
            </a:r>
            <a:r>
              <a:rPr lang="fr-FR" altLang="ja-JP" sz="2400" dirty="0" smtClean="0">
                <a:latin typeface="+mn-lt"/>
              </a:rPr>
              <a:t>’</a:t>
            </a:r>
            <a:r>
              <a:rPr lang="en-US" altLang="ja-JP" sz="2400" dirty="0" smtClean="0">
                <a:latin typeface="+mn-lt"/>
              </a:rPr>
              <a:t>s </a:t>
            </a:r>
            <a:r>
              <a:rPr lang="en-US" altLang="ja-JP" sz="2400" dirty="0">
                <a:latin typeface="+mn-lt"/>
              </a:rPr>
              <a:t>good enough…if </a:t>
            </a:r>
            <a:r>
              <a:rPr lang="en-US" altLang="ja-JP" sz="2400" dirty="0" smtClean="0">
                <a:latin typeface="+mn-lt"/>
              </a:rPr>
              <a:t>that</a:t>
            </a:r>
            <a:r>
              <a:rPr lang="fr-FR" altLang="ja-JP" sz="2400" dirty="0" smtClean="0">
                <a:latin typeface="+mn-lt"/>
              </a:rPr>
              <a:t>’</a:t>
            </a:r>
            <a:r>
              <a:rPr lang="en-US" altLang="ja-JP" sz="2400" dirty="0" smtClean="0">
                <a:latin typeface="+mn-lt"/>
              </a:rPr>
              <a:t>s </a:t>
            </a:r>
            <a:r>
              <a:rPr lang="en-US" altLang="ja-JP" sz="2400" dirty="0">
                <a:latin typeface="+mn-lt"/>
              </a:rPr>
              <a:t>good enough.</a:t>
            </a:r>
          </a:p>
          <a:p>
            <a:pPr lvl="1" eaLnBrk="1" hangingPunct="1"/>
            <a:r>
              <a:rPr lang="en-US" altLang="en-US" sz="2400" dirty="0">
                <a:latin typeface="+mn-lt"/>
              </a:rPr>
              <a:t>If you just want to use a sound, then simply using tools to generate the noise/instrument/sound you want is fine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307399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Communicating Process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What if you want to tell someone else how you got that sound, so that they can replicate the process, or even modify the sound in some way, or make it better?</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You could write down all the steps in a sound application tool.</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Tedious, error prone.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Or you could provide a program.</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A succinct, executable definition of a process</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1452507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What is M</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p</a:t>
            </a:r>
            <a:r>
              <a:rPr lang="en-US" altLang="en-US" sz="100" kern="1200" dirty="0" smtClean="0">
                <a:latin typeface="Times New Roman" panose="02020603050405020304" pitchFamily="18" charset="0"/>
                <a:ea typeface="ＭＳ Ｐゴシック" charset="-128"/>
              </a:rPr>
              <a:t> </a:t>
            </a:r>
            <a:r>
              <a:rPr lang="en-US" altLang="en-US" kern="1200" smtClean="0">
                <a:latin typeface="Times New Roman" panose="02020603050405020304" pitchFamily="18" charset="0"/>
                <a:ea typeface="ＭＳ Ｐゴシック" charset="-128"/>
              </a:rPr>
              <a:t>3?</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400106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000" kern="1200" dirty="0" smtClean="0">
                <a:solidFill>
                  <a:srgbClr val="000000"/>
                </a:solidFill>
                <a:latin typeface="Arial (Body)"/>
                <a:ea typeface="ＭＳ Ｐゴシック" charset="-128"/>
              </a:rPr>
              <a:t>M</a:t>
            </a:r>
            <a:r>
              <a:rPr lang="en-US" altLang="en-US" sz="100" kern="1200" dirty="0" smtClean="0">
                <a:solidFill>
                  <a:srgbClr val="000000"/>
                </a:solidFill>
                <a:latin typeface="Arial (Body)"/>
                <a:ea typeface="ＭＳ Ｐゴシック" charset="-128"/>
              </a:rPr>
              <a:t> </a:t>
            </a:r>
            <a:r>
              <a:rPr lang="en-US" altLang="en-US" sz="2000" kern="1200" dirty="0" smtClean="0">
                <a:solidFill>
                  <a:srgbClr val="000000"/>
                </a:solidFill>
                <a:latin typeface="Arial (Body)"/>
                <a:ea typeface="ＭＳ Ｐゴシック" charset="-128"/>
              </a:rPr>
              <a:t>P</a:t>
            </a:r>
            <a:r>
              <a:rPr lang="en-US" altLang="en-US" sz="100" kern="1200" dirty="0" smtClean="0">
                <a:solidFill>
                  <a:srgbClr val="000000"/>
                </a:solidFill>
                <a:latin typeface="Arial (Body)"/>
                <a:ea typeface="ＭＳ Ｐゴシック" charset="-128"/>
              </a:rPr>
              <a:t> </a:t>
            </a:r>
            <a:r>
              <a:rPr lang="en-US" altLang="en-US" sz="2000" kern="1200" dirty="0" smtClean="0">
                <a:solidFill>
                  <a:srgbClr val="000000"/>
                </a:solidFill>
                <a:latin typeface="Arial (Body)"/>
                <a:ea typeface="ＭＳ Ｐゴシック" charset="-128"/>
              </a:rPr>
              <a:t>3 </a:t>
            </a:r>
            <a:r>
              <a:rPr lang="en-US" altLang="en-US" sz="2000" kern="1200" dirty="0">
                <a:solidFill>
                  <a:srgbClr val="000000"/>
                </a:solidFill>
                <a:latin typeface="Arial (Body)"/>
                <a:ea typeface="ＭＳ Ｐゴシック" charset="-128"/>
              </a:rPr>
              <a:t>files are files encoded according to the </a:t>
            </a:r>
            <a:r>
              <a:rPr lang="en-US" altLang="en-US" sz="2000" kern="1200" dirty="0" smtClean="0">
                <a:solidFill>
                  <a:srgbClr val="000000"/>
                </a:solidFill>
                <a:latin typeface="Arial (Body)"/>
                <a:ea typeface="ＭＳ Ｐゴシック" charset="-128"/>
              </a:rPr>
              <a:t>M</a:t>
            </a:r>
            <a:r>
              <a:rPr lang="en-US" altLang="en-US" sz="100" kern="1200" dirty="0" smtClean="0">
                <a:solidFill>
                  <a:srgbClr val="000000"/>
                </a:solidFill>
                <a:latin typeface="Arial (Body)"/>
                <a:ea typeface="ＭＳ Ｐゴシック" charset="-128"/>
              </a:rPr>
              <a:t> </a:t>
            </a:r>
            <a:r>
              <a:rPr lang="en-US" altLang="en-US" sz="2000" kern="1200" dirty="0" smtClean="0">
                <a:solidFill>
                  <a:srgbClr val="000000"/>
                </a:solidFill>
                <a:latin typeface="Arial (Body)"/>
                <a:ea typeface="ＭＳ Ｐゴシック" charset="-128"/>
              </a:rPr>
              <a:t>P</a:t>
            </a:r>
            <a:r>
              <a:rPr lang="en-US" altLang="en-US" sz="100" kern="1200" dirty="0" smtClean="0">
                <a:solidFill>
                  <a:srgbClr val="000000"/>
                </a:solidFill>
                <a:latin typeface="Arial (Body)"/>
                <a:ea typeface="ＭＳ Ｐゴシック" charset="-128"/>
              </a:rPr>
              <a:t> </a:t>
            </a:r>
            <a:r>
              <a:rPr lang="en-US" altLang="en-US" sz="2000" kern="1200" dirty="0" smtClean="0">
                <a:solidFill>
                  <a:srgbClr val="000000"/>
                </a:solidFill>
                <a:latin typeface="Arial (Body)"/>
                <a:ea typeface="ＭＳ Ｐゴシック" charset="-128"/>
              </a:rPr>
              <a:t>E</a:t>
            </a:r>
            <a:r>
              <a:rPr lang="en-US" altLang="en-US" sz="100" kern="1200" dirty="0" smtClean="0">
                <a:solidFill>
                  <a:srgbClr val="000000"/>
                </a:solidFill>
                <a:latin typeface="Arial (Body)"/>
                <a:ea typeface="ＭＳ Ｐゴシック" charset="-128"/>
              </a:rPr>
              <a:t> </a:t>
            </a:r>
            <a:r>
              <a:rPr lang="en-US" altLang="en-US" sz="2000" kern="1200" dirty="0" smtClean="0">
                <a:solidFill>
                  <a:srgbClr val="000000"/>
                </a:solidFill>
                <a:latin typeface="Arial (Body)"/>
                <a:ea typeface="ＭＳ Ｐゴシック" charset="-128"/>
              </a:rPr>
              <a:t>G</a:t>
            </a:r>
            <a:r>
              <a:rPr lang="en-US" altLang="en-US" sz="100" kern="1200" dirty="0" smtClean="0">
                <a:solidFill>
                  <a:srgbClr val="000000"/>
                </a:solidFill>
                <a:latin typeface="Arial (Body)"/>
                <a:ea typeface="ＭＳ Ｐゴシック" charset="-128"/>
              </a:rPr>
              <a:t> </a:t>
            </a:r>
            <a:r>
              <a:rPr lang="en-US" altLang="en-US" sz="2000" kern="1200" dirty="0" smtClean="0">
                <a:solidFill>
                  <a:srgbClr val="000000"/>
                </a:solidFill>
                <a:latin typeface="Arial (Body)"/>
                <a:ea typeface="ＭＳ Ｐゴシック" charset="-128"/>
              </a:rPr>
              <a:t>-</a:t>
            </a:r>
            <a:r>
              <a:rPr lang="en-US" altLang="en-US" sz="100" kern="1200" dirty="0" smtClean="0">
                <a:solidFill>
                  <a:srgbClr val="000000"/>
                </a:solidFill>
                <a:latin typeface="Arial (Body)"/>
                <a:ea typeface="ＭＳ Ｐゴシック" charset="-128"/>
              </a:rPr>
              <a:t> </a:t>
            </a:r>
            <a:r>
              <a:rPr lang="en-US" altLang="en-US" sz="2000" kern="1200" dirty="0" smtClean="0">
                <a:solidFill>
                  <a:srgbClr val="000000"/>
                </a:solidFill>
                <a:latin typeface="Arial (Body)"/>
                <a:ea typeface="ＭＳ Ｐゴシック" charset="-128"/>
              </a:rPr>
              <a:t>3 standard</a:t>
            </a:r>
            <a:r>
              <a:rPr lang="en-US" altLang="en-US" sz="2000" kern="1200" dirty="0">
                <a:solidFill>
                  <a:srgbClr val="000000"/>
                </a:solidFill>
                <a:latin typeface="Arial (Body)"/>
                <a:ea typeface="ＭＳ Ｐゴシック" charset="-128"/>
              </a:rPr>
              <a:t>.</a:t>
            </a:r>
          </a:p>
          <a:p>
            <a:pPr marL="255651" lvl="0" indent="-255651" fontAlgn="base">
              <a:spcAft>
                <a:spcPct val="0"/>
              </a:spcAft>
              <a:buFont typeface="Arial" panose="020B0604020202020204" pitchFamily="34" charset="0"/>
              <a:buChar char="•"/>
              <a:tabLst/>
            </a:pPr>
            <a:r>
              <a:rPr lang="en-US" altLang="en-US" sz="2000" kern="1200" dirty="0">
                <a:solidFill>
                  <a:srgbClr val="000000"/>
                </a:solidFill>
                <a:latin typeface="Arial (Body)"/>
                <a:ea typeface="ＭＳ Ｐゴシック" charset="-128"/>
              </a:rPr>
              <a:t>They are audio files, but they are compressed in </a:t>
            </a:r>
            <a:r>
              <a:rPr lang="en-US" altLang="en-US" sz="2000" kern="1200" dirty="0" smtClean="0">
                <a:solidFill>
                  <a:srgbClr val="000000"/>
                </a:solidFill>
                <a:latin typeface="Arial (Body)"/>
                <a:ea typeface="ＭＳ Ｐゴシック" charset="-128"/>
              </a:rPr>
              <a:t>special </a:t>
            </a:r>
            <a:r>
              <a:rPr lang="en-US" altLang="en-US" sz="2000" kern="1200" dirty="0">
                <a:solidFill>
                  <a:srgbClr val="000000"/>
                </a:solidFill>
                <a:latin typeface="Arial (Body)"/>
                <a:ea typeface="ＭＳ Ｐゴシック" charset="-128"/>
              </a:rPr>
              <a:t>ways.</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cs typeface="+mn-cs"/>
              </a:rPr>
              <a:t>They use a model of how we hear to get rid of some of the sound.</a:t>
            </a:r>
          </a:p>
          <a:p>
            <a:pPr lvl="2" fontAlgn="base">
              <a:spcAft>
                <a:spcPct val="0"/>
              </a:spcAft>
            </a:pPr>
            <a:r>
              <a:rPr lang="en-US" altLang="en-US" sz="2000" kern="1200" dirty="0">
                <a:solidFill>
                  <a:srgbClr val="000000"/>
                </a:solidFill>
                <a:latin typeface="Arial (Body)"/>
                <a:ea typeface="ＭＳ Ｐゴシック" charset="-128"/>
                <a:cs typeface="+mn-cs"/>
              </a:rPr>
              <a:t>If there is a soft sound at the same time as a loud sound, </a:t>
            </a:r>
            <a:r>
              <a:rPr lang="en-US" altLang="en-US" sz="2000" kern="1200" dirty="0" smtClean="0">
                <a:solidFill>
                  <a:srgbClr val="000000"/>
                </a:solidFill>
                <a:latin typeface="Arial (Body)"/>
                <a:ea typeface="ＭＳ Ｐゴシック" charset="-128"/>
                <a:cs typeface="+mn-cs"/>
              </a:rPr>
              <a:t>don</a:t>
            </a:r>
            <a:r>
              <a:rPr lang="fr-FR" altLang="ja-JP" sz="2000" kern="1200" dirty="0" smtClean="0">
                <a:solidFill>
                  <a:srgbClr val="000000"/>
                </a:solidFill>
                <a:latin typeface="Arial (Body)"/>
                <a:ea typeface="ＭＳ Ｐゴシック" charset="-128"/>
                <a:cs typeface="+mn-cs"/>
              </a:rPr>
              <a:t>’</a:t>
            </a:r>
            <a:r>
              <a:rPr lang="en-US" altLang="ja-JP" sz="2000" kern="1200" dirty="0" smtClean="0">
                <a:solidFill>
                  <a:srgbClr val="000000"/>
                </a:solidFill>
                <a:latin typeface="Arial (Body)"/>
                <a:ea typeface="ＭＳ Ｐゴシック" charset="-128"/>
                <a:cs typeface="+mn-cs"/>
              </a:rPr>
              <a:t>t </a:t>
            </a:r>
            <a:r>
              <a:rPr lang="en-US" altLang="ja-JP" sz="2000" kern="1200" dirty="0">
                <a:solidFill>
                  <a:srgbClr val="000000"/>
                </a:solidFill>
                <a:latin typeface="Arial (Body)"/>
                <a:ea typeface="ＭＳ Ｐゴシック" charset="-128"/>
                <a:cs typeface="+mn-cs"/>
              </a:rPr>
              <a:t>record the soft sound</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Arial (Body)"/>
                <a:ea typeface="ＭＳ Ｐゴシック" charset="-128"/>
                <a:cs typeface="+mn-cs"/>
              </a:rPr>
              <a:t>They use various compression techniques to make the sound smaller.</a:t>
            </a:r>
          </a:p>
          <a:p>
            <a:pPr marL="255651" lvl="0" indent="-255651" fontAlgn="base">
              <a:spcAft>
                <a:spcPct val="0"/>
              </a:spcAft>
              <a:buFont typeface="Arial" panose="020B0604020202020204" pitchFamily="34" charset="0"/>
              <a:buChar char="•"/>
              <a:tabLst/>
            </a:pPr>
            <a:r>
              <a:rPr lang="en-US" altLang="en-US" sz="2000" kern="1200" dirty="0" smtClean="0">
                <a:solidFill>
                  <a:srgbClr val="000000"/>
                </a:solidFill>
                <a:latin typeface="Arial (Body)"/>
                <a:ea typeface="ＭＳ Ｐゴシック" charset="-128"/>
              </a:rPr>
              <a:t>W</a:t>
            </a:r>
            <a:r>
              <a:rPr lang="en-US" altLang="en-US" sz="100" kern="1200" dirty="0" smtClean="0">
                <a:solidFill>
                  <a:srgbClr val="000000"/>
                </a:solidFill>
                <a:latin typeface="Arial (Body)"/>
                <a:ea typeface="ＭＳ Ｐゴシック" charset="-128"/>
              </a:rPr>
              <a:t> </a:t>
            </a:r>
            <a:r>
              <a:rPr lang="en-US" altLang="en-US" sz="2000" kern="1200" dirty="0" smtClean="0">
                <a:solidFill>
                  <a:srgbClr val="000000"/>
                </a:solidFill>
                <a:latin typeface="Arial (Body)"/>
                <a:ea typeface="ＭＳ Ｐゴシック" charset="-128"/>
              </a:rPr>
              <a:t>A</a:t>
            </a:r>
            <a:r>
              <a:rPr lang="en-US" altLang="en-US" sz="100" kern="1200" dirty="0" smtClean="0">
                <a:solidFill>
                  <a:srgbClr val="000000"/>
                </a:solidFill>
                <a:latin typeface="Arial (Body)"/>
                <a:ea typeface="ＭＳ Ｐゴシック" charset="-128"/>
              </a:rPr>
              <a:t> </a:t>
            </a:r>
            <a:r>
              <a:rPr lang="en-US" altLang="en-US" sz="2000" kern="1200" dirty="0" smtClean="0">
                <a:solidFill>
                  <a:srgbClr val="000000"/>
                </a:solidFill>
                <a:latin typeface="Arial (Body)"/>
                <a:ea typeface="ＭＳ Ｐゴシック" charset="-128"/>
              </a:rPr>
              <a:t>V files </a:t>
            </a:r>
            <a:r>
              <a:rPr lang="en-US" altLang="en-US" sz="2000" kern="1200" dirty="0">
                <a:solidFill>
                  <a:srgbClr val="000000"/>
                </a:solidFill>
                <a:latin typeface="Arial (Body)"/>
                <a:ea typeface="ＭＳ Ｐゴシック" charset="-128"/>
              </a:rPr>
              <a:t>are compressed, but not as much, and </a:t>
            </a:r>
            <a:r>
              <a:rPr lang="en-US" altLang="en-US" sz="2000" kern="1200" dirty="0" smtClean="0">
                <a:solidFill>
                  <a:srgbClr val="000000"/>
                </a:solidFill>
                <a:latin typeface="Arial (Body)"/>
                <a:ea typeface="ＭＳ Ｐゴシック" charset="-128"/>
              </a:rPr>
              <a:t>don</a:t>
            </a:r>
            <a:r>
              <a:rPr lang="fr-FR" altLang="ja-JP" sz="2000" kern="1200" dirty="0" smtClean="0">
                <a:solidFill>
                  <a:srgbClr val="000000"/>
                </a:solidFill>
                <a:latin typeface="Arial (Body)"/>
                <a:ea typeface="ＭＳ Ｐゴシック" charset="-128"/>
              </a:rPr>
              <a:t>’</a:t>
            </a:r>
            <a:r>
              <a:rPr lang="en-US" altLang="ja-JP" sz="2000" kern="1200" dirty="0" smtClean="0">
                <a:solidFill>
                  <a:srgbClr val="000000"/>
                </a:solidFill>
                <a:latin typeface="Arial (Body)"/>
                <a:ea typeface="ＭＳ Ｐゴシック" charset="-128"/>
              </a:rPr>
              <a:t>t </a:t>
            </a:r>
            <a:r>
              <a:rPr lang="en-US" altLang="ja-JP" sz="2000" kern="1200" dirty="0">
                <a:solidFill>
                  <a:srgbClr val="000000"/>
                </a:solidFill>
                <a:latin typeface="Arial (Body)"/>
                <a:ea typeface="ＭＳ Ｐゴシック" charset="-128"/>
              </a:rPr>
              <a:t>use any smart models to make themselves smaller</a:t>
            </a:r>
            <a:r>
              <a:rPr lang="en-US" altLang="ja-JP" sz="2000" kern="1200" dirty="0" smtClean="0">
                <a:solidFill>
                  <a:srgbClr val="000000"/>
                </a:solidFill>
                <a:latin typeface="Arial (Body)"/>
                <a:ea typeface="ＭＳ Ｐゴシック" charset="-128"/>
              </a:rPr>
              <a:t>.</a:t>
            </a:r>
            <a:endParaRPr lang="en-US" altLang="en-US" sz="20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3312158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altLang="en-US" dirty="0"/>
              <a:t>What is </a:t>
            </a:r>
            <a:r>
              <a:rPr lang="en-US" altLang="en-US" dirty="0" smtClean="0"/>
              <a:t>M</a:t>
            </a:r>
            <a:r>
              <a:rPr lang="en-US" altLang="en-US" sz="100" dirty="0" smtClean="0"/>
              <a:t> </a:t>
            </a:r>
            <a:r>
              <a:rPr lang="en-US" altLang="en-US" dirty="0" smtClean="0"/>
              <a:t>I</a:t>
            </a:r>
            <a:r>
              <a:rPr lang="en-US" altLang="en-US" sz="100" dirty="0" smtClean="0"/>
              <a:t> </a:t>
            </a:r>
            <a:r>
              <a:rPr lang="en-US" altLang="en-US" dirty="0" smtClean="0"/>
              <a:t>D</a:t>
            </a:r>
            <a:r>
              <a:rPr lang="en-US" altLang="en-US" sz="100" dirty="0" smtClean="0"/>
              <a:t> </a:t>
            </a:r>
            <a:r>
              <a:rPr lang="en-US" altLang="en-US" dirty="0" smtClean="0"/>
              <a:t>I</a:t>
            </a:r>
            <a:r>
              <a:rPr lang="en-US" altLang="en-US" dirty="0"/>
              <a:t>?</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486283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M</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I</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D</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I is </a:t>
            </a:r>
            <a:r>
              <a:rPr lang="en-US" altLang="en-US" sz="2400" kern="1200" dirty="0">
                <a:solidFill>
                  <a:srgbClr val="000000"/>
                </a:solidFill>
                <a:latin typeface="Arial (Body)"/>
                <a:ea typeface="ＭＳ Ｐゴシック" charset="-128"/>
              </a:rPr>
              <a:t>a standard for encoding music, not sound</a:t>
            </a:r>
            <a:r>
              <a:rPr lang="en-US" altLang="en-US"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M</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I</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D</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I literally </a:t>
            </a:r>
            <a:r>
              <a:rPr lang="en-US" altLang="en-US" sz="2400" kern="1200" dirty="0">
                <a:solidFill>
                  <a:srgbClr val="000000"/>
                </a:solidFill>
                <a:latin typeface="Arial (Body)"/>
                <a:ea typeface="ＭＳ Ｐゴシック" charset="-128"/>
                <a:cs typeface="+mn-cs"/>
              </a:rPr>
              <a:t>encodes </a:t>
            </a:r>
            <a:r>
              <a:rPr lang="en-US" altLang="en-US"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For </a:t>
            </a:r>
            <a:r>
              <a:rPr lang="en-US" altLang="ja-JP" sz="2400" kern="1200" dirty="0">
                <a:solidFill>
                  <a:srgbClr val="000000"/>
                </a:solidFill>
                <a:latin typeface="Arial (Body)"/>
                <a:ea typeface="ＭＳ Ｐゴシック" charset="-128"/>
                <a:cs typeface="+mn-cs"/>
              </a:rPr>
              <a:t>this instrument (track), turn key #42 </a:t>
            </a:r>
            <a:r>
              <a:rPr lang="en-US" altLang="ja-JP" sz="2400" kern="1200" dirty="0" smtClean="0">
                <a:solidFill>
                  <a:srgbClr val="000000"/>
                </a:solidFill>
                <a:latin typeface="Arial (Body)"/>
                <a:ea typeface="ＭＳ Ｐゴシック" charset="-128"/>
                <a:cs typeface="+mn-cs"/>
              </a:rPr>
              <a:t>on” </a:t>
            </a:r>
            <a:r>
              <a:rPr lang="en-US" altLang="ja-JP" sz="2400" kern="1200" dirty="0">
                <a:solidFill>
                  <a:srgbClr val="000000"/>
                </a:solidFill>
                <a:latin typeface="Arial (Body)"/>
                <a:ea typeface="ＭＳ Ｐゴシック" charset="-128"/>
                <a:cs typeface="+mn-cs"/>
              </a:rPr>
              <a:t>then later </a:t>
            </a:r>
            <a:r>
              <a:rPr lang="en-US" altLang="ja-JP" sz="2400" kern="1200" dirty="0" smtClean="0">
                <a:solidFill>
                  <a:srgbClr val="000000"/>
                </a:solidFill>
                <a:latin typeface="Arial (Body)"/>
                <a:ea typeface="ＭＳ Ｐゴシック" charset="-128"/>
                <a:cs typeface="+mn-cs"/>
              </a:rPr>
              <a:t>“For </a:t>
            </a:r>
            <a:r>
              <a:rPr lang="en-US" altLang="ja-JP" sz="2400" kern="1200" dirty="0">
                <a:solidFill>
                  <a:srgbClr val="000000"/>
                </a:solidFill>
                <a:latin typeface="Arial (Body)"/>
                <a:ea typeface="ＭＳ Ｐゴシック" charset="-128"/>
                <a:cs typeface="+mn-cs"/>
              </a:rPr>
              <a:t>this instrument (track), turn key #31 off</a:t>
            </a:r>
            <a:r>
              <a:rPr lang="en-US" altLang="ja-JP" sz="2400" kern="1200" dirty="0" smtClean="0">
                <a:solidFill>
                  <a:srgbClr val="000000"/>
                </a:solidFill>
                <a:latin typeface="Arial (Body)"/>
                <a:ea typeface="ＭＳ Ｐゴシック" charset="-128"/>
                <a:cs typeface="+mn-cs"/>
              </a:rPr>
              <a:t>.”</a:t>
            </a:r>
            <a:endParaRPr lang="en-US" altLang="ja-JP" sz="2400" kern="1200" dirty="0">
              <a:solidFill>
                <a:srgbClr val="000000"/>
              </a:solidFill>
              <a:latin typeface="Arial (Body)"/>
              <a:ea typeface="ＭＳ Ｐゴシック" charset="-128"/>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The quality of the actual sound depends entirely on the synthesizer—the quality of the instrument generation (whether recorded or synthesized).</a:t>
            </a:r>
          </a:p>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M</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I</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D</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I files </a:t>
            </a:r>
            <a:r>
              <a:rPr lang="en-US" altLang="en-US" sz="2400" kern="1200" dirty="0">
                <a:solidFill>
                  <a:srgbClr val="000000"/>
                </a:solidFill>
                <a:latin typeface="Arial (Body)"/>
                <a:ea typeface="ＭＳ Ｐゴシック" charset="-128"/>
              </a:rPr>
              <a:t>tend to be very, very small.</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Each </a:t>
            </a:r>
            <a:r>
              <a:rPr lang="en-US" altLang="en-US" sz="2400" kern="1200" dirty="0" smtClean="0">
                <a:solidFill>
                  <a:srgbClr val="000000"/>
                </a:solidFill>
                <a:latin typeface="Arial (Body)"/>
                <a:ea typeface="ＭＳ Ｐゴシック" charset="-128"/>
                <a:cs typeface="+mn-cs"/>
              </a:rPr>
              <a:t>M</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I</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D</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I instruction (“</a:t>
            </a:r>
            <a:r>
              <a:rPr lang="en-US" altLang="ja-JP" sz="2400" kern="1200" dirty="0" smtClean="0">
                <a:solidFill>
                  <a:srgbClr val="000000"/>
                </a:solidFill>
                <a:latin typeface="Arial (Body)"/>
                <a:ea typeface="ＭＳ Ｐゴシック" charset="-128"/>
                <a:cs typeface="+mn-cs"/>
              </a:rPr>
              <a:t>Play </a:t>
            </a:r>
            <a:r>
              <a:rPr lang="en-US" altLang="ja-JP" sz="2400" kern="1200" dirty="0">
                <a:solidFill>
                  <a:srgbClr val="000000"/>
                </a:solidFill>
                <a:latin typeface="Arial (Body)"/>
                <a:ea typeface="ＭＳ Ｐゴシック" charset="-128"/>
                <a:cs typeface="+mn-cs"/>
              </a:rPr>
              <a:t>key #42 track </a:t>
            </a:r>
            <a:r>
              <a:rPr lang="en-US" altLang="ja-JP" sz="2400" kern="1200" dirty="0" smtClean="0">
                <a:solidFill>
                  <a:srgbClr val="000000"/>
                </a:solidFill>
                <a:latin typeface="Arial (Body)"/>
                <a:ea typeface="ＭＳ Ｐゴシック" charset="-128"/>
                <a:cs typeface="+mn-cs"/>
              </a:rPr>
              <a:t>7”) </a:t>
            </a:r>
            <a:r>
              <a:rPr lang="en-US" altLang="ja-JP" sz="2400" kern="1200" dirty="0">
                <a:solidFill>
                  <a:srgbClr val="000000"/>
                </a:solidFill>
                <a:latin typeface="Arial (Body)"/>
                <a:ea typeface="ＭＳ Ｐゴシック" charset="-128"/>
                <a:cs typeface="+mn-cs"/>
              </a:rPr>
              <a:t>is only about five bytes long.</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Not thousands of bytes long</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3885178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Playing M</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I</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D</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I in J</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E</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1"/>
            <a:ext cx="8045355" cy="319315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The function </a:t>
            </a:r>
            <a:r>
              <a:rPr lang="en-US" altLang="en-US" sz="2400" b="1" kern="1200" dirty="0">
                <a:solidFill>
                  <a:srgbClr val="000000"/>
                </a:solidFill>
                <a:latin typeface="Arial (Body)"/>
                <a:ea typeface="ＭＳ Ｐゴシック" charset="-128"/>
              </a:rPr>
              <a:t>playNote</a:t>
            </a:r>
            <a:r>
              <a:rPr lang="en-US" altLang="en-US" sz="2400" kern="1200" dirty="0">
                <a:solidFill>
                  <a:srgbClr val="000000"/>
                </a:solidFill>
                <a:latin typeface="Arial (Body)"/>
                <a:ea typeface="ＭＳ Ｐゴシック" charset="-128"/>
              </a:rPr>
              <a:t> allows you to play </a:t>
            </a:r>
            <a:r>
              <a:rPr lang="en-US" altLang="en-US" sz="2400" kern="1200" dirty="0" smtClean="0">
                <a:solidFill>
                  <a:srgbClr val="000000"/>
                </a:solidFill>
                <a:latin typeface="Arial (Body)"/>
                <a:ea typeface="ＭＳ Ｐゴシック" charset="-128"/>
              </a:rPr>
              <a:t>M</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I</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D</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I piano </a:t>
            </a:r>
            <a:r>
              <a:rPr lang="en-US" altLang="en-US" sz="2400" kern="1200" dirty="0">
                <a:solidFill>
                  <a:srgbClr val="000000"/>
                </a:solidFill>
                <a:latin typeface="Arial (Body)"/>
                <a:ea typeface="ＭＳ Ｐゴシック" charset="-128"/>
              </a:rPr>
              <a:t>with </a:t>
            </a:r>
            <a:r>
              <a:rPr lang="en-US" altLang="en-US" sz="2400" kern="1200" dirty="0" smtClean="0">
                <a:solidFill>
                  <a:srgbClr val="000000"/>
                </a:solidFill>
                <a:latin typeface="Arial (Body)"/>
                <a:ea typeface="ＭＳ Ｐゴシック" charset="-128"/>
              </a:rPr>
              <a:t>J</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E</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S.</a:t>
            </a:r>
            <a:endParaRPr lang="en-US" altLang="en-US" sz="2400" kern="1200" dirty="0">
              <a:solidFill>
                <a:srgbClr val="000000"/>
              </a:solidFill>
              <a:latin typeface="Arial (Body)"/>
              <a:ea typeface="ＭＳ Ｐゴシック" charset="-128"/>
            </a:endParaRPr>
          </a:p>
          <a:p>
            <a:pPr marL="255651" lvl="0" indent="-255651" fontAlgn="base">
              <a:spcAft>
                <a:spcPct val="0"/>
              </a:spcAft>
              <a:buFont typeface="Arial" panose="020B0604020202020204" pitchFamily="34" charset="0"/>
              <a:buChar char="•"/>
              <a:tabLst/>
            </a:pPr>
            <a:r>
              <a:rPr lang="en-US" altLang="en-US" sz="2400" b="1" kern="1200" dirty="0">
                <a:solidFill>
                  <a:srgbClr val="000000"/>
                </a:solidFill>
                <a:latin typeface="Arial (Body)"/>
                <a:ea typeface="ＭＳ Ｐゴシック" charset="-128"/>
              </a:rPr>
              <a:t>playNote</a:t>
            </a:r>
            <a:r>
              <a:rPr lang="en-US" altLang="en-US" sz="2400" kern="1200" dirty="0">
                <a:solidFill>
                  <a:srgbClr val="000000"/>
                </a:solidFill>
                <a:latin typeface="Arial (Body)"/>
                <a:ea typeface="ＭＳ Ｐゴシック" charset="-128"/>
              </a:rPr>
              <a:t> takes three inputs: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A note number</a:t>
            </a:r>
          </a:p>
          <a:p>
            <a:pPr lvl="2" indent="-230400" fontAlgn="base">
              <a:spcAft>
                <a:spcPct val="0"/>
              </a:spcAft>
            </a:pPr>
            <a:r>
              <a:rPr lang="en-US" altLang="en-US" sz="2400" b="1" kern="1200" dirty="0">
                <a:solidFill>
                  <a:srgbClr val="000000"/>
                </a:solidFill>
                <a:latin typeface="Arial (Body)"/>
                <a:ea typeface="ＭＳ Ｐゴシック" charset="-128"/>
                <a:cs typeface="+mn-cs"/>
              </a:rPr>
              <a:t>Not</a:t>
            </a:r>
            <a:r>
              <a:rPr lang="en-US" altLang="en-US" sz="2400" kern="1200" dirty="0">
                <a:solidFill>
                  <a:srgbClr val="000000"/>
                </a:solidFill>
                <a:latin typeface="Arial (Body)"/>
                <a:ea typeface="ＭＳ Ｐゴシック" charset="-128"/>
                <a:cs typeface="+mn-cs"/>
              </a:rPr>
              <a:t> a </a:t>
            </a:r>
            <a:r>
              <a:rPr lang="en-US" altLang="en-US" sz="2400" kern="1200" dirty="0" smtClean="0">
                <a:solidFill>
                  <a:srgbClr val="000000"/>
                </a:solidFill>
                <a:latin typeface="Arial (Body)"/>
                <a:ea typeface="ＭＳ Ｐゴシック" charset="-128"/>
                <a:cs typeface="+mn-cs"/>
              </a:rPr>
              <a:t>frequency—it</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literally the piano key number</a:t>
            </a:r>
          </a:p>
          <a:p>
            <a:pPr lvl="2" indent="-230400" fontAlgn="base">
              <a:spcAft>
                <a:spcPct val="0"/>
              </a:spcAft>
            </a:pPr>
            <a:r>
              <a:rPr lang="en-US" altLang="en-US" sz="2400" kern="1200" dirty="0">
                <a:solidFill>
                  <a:srgbClr val="000000"/>
                </a:solidFill>
                <a:latin typeface="Arial (Body)"/>
                <a:ea typeface="ＭＳ Ｐゴシック" charset="-128"/>
                <a:cs typeface="+mn-cs"/>
              </a:rPr>
              <a:t>C in the first octave is 1</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graphicFrame>
        <p:nvGraphicFramePr>
          <p:cNvPr id="5" name="Object 4" descr="C hash."/>
          <p:cNvGraphicFramePr>
            <a:graphicFrameLocks noChangeAspect="1"/>
          </p:cNvGraphicFramePr>
          <p:nvPr>
            <p:extLst>
              <p:ext uri="{D42A27DB-BD31-4B8C-83A1-F6EECF244321}">
                <p14:modId xmlns:p14="http://schemas.microsoft.com/office/powerpoint/2010/main" val="519101857"/>
              </p:ext>
            </p:extLst>
          </p:nvPr>
        </p:nvGraphicFramePr>
        <p:xfrm>
          <a:off x="4991618" y="4345201"/>
          <a:ext cx="456164" cy="336125"/>
        </p:xfrm>
        <a:graphic>
          <a:graphicData uri="http://schemas.openxmlformats.org/presentationml/2006/ole">
            <mc:AlternateContent xmlns:mc="http://schemas.openxmlformats.org/markup-compatibility/2006">
              <mc:Choice xmlns:v="urn:schemas-microsoft-com:vml" Requires="v">
                <p:oleObj spid="_x0000_s1133"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4991618" y="4345201"/>
                        <a:ext cx="456164" cy="336125"/>
                      </a:xfrm>
                      <a:prstGeom prst="rect">
                        <a:avLst/>
                      </a:prstGeom>
                    </p:spPr>
                  </p:pic>
                </p:oleObj>
              </mc:Fallback>
            </mc:AlternateContent>
          </a:graphicData>
        </a:graphic>
      </p:graphicFrame>
      <p:sp>
        <p:nvSpPr>
          <p:cNvPr id="4" name="Text Placeholder 3"/>
          <p:cNvSpPr>
            <a:spLocks noGrp="1"/>
          </p:cNvSpPr>
          <p:nvPr>
            <p:ph sz="quarter" idx="13"/>
          </p:nvPr>
        </p:nvSpPr>
        <p:spPr>
          <a:xfrm>
            <a:off x="457200" y="4192588"/>
            <a:ext cx="8229600" cy="1402994"/>
          </a:xfrm>
        </p:spPr>
        <p:txBody>
          <a:bodyPr/>
          <a:lstStyle/>
          <a:p>
            <a:pPr marL="1162050" lvl="2" indent="3771900" fontAlgn="base">
              <a:spcAft>
                <a:spcPct val="0"/>
              </a:spcAft>
              <a:buNone/>
              <a:tabLst>
                <a:tab pos="4933950" algn="l"/>
              </a:tabLst>
            </a:pPr>
            <a:r>
              <a:rPr lang="en-US" altLang="en-US" sz="2400" kern="1200" dirty="0">
                <a:solidFill>
                  <a:srgbClr val="000000"/>
                </a:solidFill>
                <a:latin typeface="Arial (Body)"/>
                <a:ea typeface="ＭＳ Ｐゴシック" charset="-128"/>
              </a:rPr>
              <a:t>is 2, C in the fourth octave is 60, D in the fourth octave is 62.</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A duration in </a:t>
            </a:r>
            <a:r>
              <a:rPr lang="en-US" altLang="en-US" sz="2400" kern="1200" dirty="0" smtClean="0">
                <a:solidFill>
                  <a:srgbClr val="000000"/>
                </a:solidFill>
                <a:latin typeface="Arial (Body)"/>
                <a:ea typeface="ＭＳ Ｐゴシック" charset="-128"/>
              </a:rPr>
              <a:t>milliseconds</a:t>
            </a:r>
            <a:endParaRPr lang="en-US" altLang="en-US" sz="2400" kern="1200" dirty="0">
              <a:solidFill>
                <a:srgbClr val="000000"/>
              </a:solidFill>
              <a:latin typeface="Arial (Body)"/>
              <a:ea typeface="ＭＳ Ｐゴシック" charset="-128"/>
            </a:endParaRPr>
          </a:p>
        </p:txBody>
      </p:sp>
      <p:graphicFrame>
        <p:nvGraphicFramePr>
          <p:cNvPr id="10" name="Object 9" descr="left parenthesis 1 over 1000 of a second right parenthesis."/>
          <p:cNvGraphicFramePr>
            <a:graphicFrameLocks noChangeAspect="1"/>
          </p:cNvGraphicFramePr>
          <p:nvPr>
            <p:extLst>
              <p:ext uri="{D42A27DB-BD31-4B8C-83A1-F6EECF244321}">
                <p14:modId xmlns:p14="http://schemas.microsoft.com/office/powerpoint/2010/main" val="3186185077"/>
              </p:ext>
            </p:extLst>
          </p:nvPr>
        </p:nvGraphicFramePr>
        <p:xfrm>
          <a:off x="4796954" y="4975700"/>
          <a:ext cx="2236142" cy="717253"/>
        </p:xfrm>
        <a:graphic>
          <a:graphicData uri="http://schemas.openxmlformats.org/presentationml/2006/ole">
            <mc:AlternateContent xmlns:mc="http://schemas.openxmlformats.org/markup-compatibility/2006">
              <mc:Choice xmlns:v="urn:schemas-microsoft-com:vml" Requires="v">
                <p:oleObj spid="_x0000_s1134" name="Equation" r:id="rId5" imgW="1346040" imgH="431640" progId="Equation.DSMT4">
                  <p:embed/>
                </p:oleObj>
              </mc:Choice>
              <mc:Fallback>
                <p:oleObj name="Equation" r:id="rId5" imgW="1346040" imgH="431640" progId="Equation.DSMT4">
                  <p:embed/>
                  <p:pic>
                    <p:nvPicPr>
                      <p:cNvPr id="0" name=""/>
                      <p:cNvPicPr/>
                      <p:nvPr/>
                    </p:nvPicPr>
                    <p:blipFill>
                      <a:blip r:embed="rId6"/>
                      <a:stretch>
                        <a:fillRect/>
                      </a:stretch>
                    </p:blipFill>
                    <p:spPr>
                      <a:xfrm>
                        <a:off x="4796954" y="4975700"/>
                        <a:ext cx="2236142" cy="717253"/>
                      </a:xfrm>
                      <a:prstGeom prst="rect">
                        <a:avLst/>
                      </a:prstGeom>
                    </p:spPr>
                  </p:pic>
                </p:oleObj>
              </mc:Fallback>
            </mc:AlternateContent>
          </a:graphicData>
        </a:graphic>
      </p:graphicFrame>
      <p:sp>
        <p:nvSpPr>
          <p:cNvPr id="6" name="Content Placeholder 5"/>
          <p:cNvSpPr>
            <a:spLocks noGrp="1"/>
          </p:cNvSpPr>
          <p:nvPr>
            <p:ph sz="quarter" idx="14"/>
          </p:nvPr>
        </p:nvSpPr>
        <p:spPr>
          <a:xfrm>
            <a:off x="457200" y="5487988"/>
            <a:ext cx="8232775" cy="855662"/>
          </a:xfrm>
        </p:spPr>
        <p:txBody>
          <a:bodyPr/>
          <a:lstStyle/>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An </a:t>
            </a:r>
            <a:r>
              <a:rPr lang="en-US" altLang="en-US" sz="2400" b="1" kern="1200" dirty="0">
                <a:solidFill>
                  <a:srgbClr val="000000"/>
                </a:solidFill>
                <a:latin typeface="Arial (Body)"/>
                <a:ea typeface="ＭＳ Ｐゴシック" charset="-128"/>
              </a:rPr>
              <a:t>intensity </a:t>
            </a:r>
            <a:r>
              <a:rPr lang="en-US" altLang="en-US" sz="2400" kern="1200" dirty="0">
                <a:solidFill>
                  <a:srgbClr val="000000"/>
                </a:solidFill>
                <a:latin typeface="Arial (Body)"/>
                <a:ea typeface="ＭＳ Ｐゴシック" charset="-128"/>
              </a:rPr>
              <a:t>(0-127)</a:t>
            </a:r>
          </a:p>
          <a:p>
            <a:pPr lvl="2" indent="-230400" fontAlgn="base">
              <a:spcAft>
                <a:spcPct val="0"/>
              </a:spcAft>
            </a:pPr>
            <a:r>
              <a:rPr lang="en-US" altLang="en-US" sz="2400" b="1" kern="1200" dirty="0">
                <a:solidFill>
                  <a:srgbClr val="000000"/>
                </a:solidFill>
                <a:latin typeface="Arial (Body)"/>
                <a:ea typeface="ＭＳ Ｐゴシック" charset="-128"/>
              </a:rPr>
              <a:t>Literally, how hard the key is </a:t>
            </a:r>
            <a:r>
              <a:rPr lang="en-US" altLang="en-US" sz="2400" b="1" kern="1200" dirty="0" smtClean="0">
                <a:solidFill>
                  <a:srgbClr val="000000"/>
                </a:solidFill>
                <a:latin typeface="Arial (Body)"/>
                <a:ea typeface="ＭＳ Ｐゴシック" charset="-128"/>
              </a:rPr>
              <a:t>pressed</a:t>
            </a:r>
            <a:endParaRPr lang="en-US" altLang="en-US" sz="2400" b="1"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242606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M</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I</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D</a:t>
            </a:r>
            <a:r>
              <a:rPr lang="en-US" altLang="en-US" sz="100" kern="1200" dirty="0" smtClean="0">
                <a:latin typeface="Times New Roman" panose="02020603050405020304" pitchFamily="18" charset="0"/>
                <a:ea typeface="ＭＳ Ｐゴシック" charset="-128"/>
              </a:rPr>
              <a:t> </a:t>
            </a:r>
            <a:r>
              <a:rPr lang="en-US" altLang="en-US" kern="1200" dirty="0" smtClean="0">
                <a:latin typeface="Times New Roman" panose="02020603050405020304" pitchFamily="18" charset="0"/>
                <a:ea typeface="ＭＳ Ｐゴシック" charset="-128"/>
              </a:rPr>
              <a:t>I Example</a:t>
            </a:r>
            <a:endParaRPr lang="en-US" altLang="en-US" kern="1200" dirty="0">
              <a:latin typeface="Times New Roman" panose="02020603050405020304" pitchFamily="18" charset="0"/>
              <a:ea typeface="ＭＳ Ｐゴシック" charset="-128"/>
            </a:endParaRPr>
          </a:p>
        </p:txBody>
      </p:sp>
      <p:pic>
        <p:nvPicPr>
          <p:cNvPr id="5" name="Picture 4" descr="Computer code has 5 lines. The lines read as follows. Line 1. d e f song left parenthesis right parenthesis colon. Line 2, intended once. Play Note left parenthesis 60 comma 200 comma 127 right parenthesis. Line 3, intended once. Play Note left parenthesis 62 comma 500 comma 127 right parenthesis. Line 4, intended once. Play Note left parenthesis 64 comma 800 comma 127 right parenthesis. Line 5, intended once. Play Note left parenthesis 60 comma 600 comma 127 right parenthesis. Line 6, intended once. for i in range left parenthesis 1 comma 2 right parenthesis. Line 7, intended twice. play Note left parenthesis 64 comma 120 comma 127 right parenthesis Line 8, intended twice. play Note left parenthesis 65 comma 120 comma 127 right parenthesis Line 9, intended twice. play Note left parenthesis 67 coma 60 comma 127.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38" y="1733550"/>
            <a:ext cx="3073400" cy="3390900"/>
          </a:xfrm>
          <a:prstGeom prst="rect">
            <a:avLst/>
          </a:prstGeom>
        </p:spPr>
      </p:pic>
    </p:spTree>
    <p:extLst>
      <p:ext uri="{BB962C8B-B14F-4D97-AF65-F5344CB8AC3E}">
        <p14:creationId xmlns:p14="http://schemas.microsoft.com/office/powerpoint/2010/main" val="4084116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Adding Sounds</a:t>
            </a:r>
            <a:endParaRPr lang="en-US" kern="1200" dirty="0">
              <a:latin typeface="Times New Roman" panose="02020603050405020304" pitchFamily="18" charset="0"/>
              <a:ea typeface="ＭＳ Ｐゴシック" pitchFamily="-111" charset="-128"/>
              <a:cs typeface="+mj-cs"/>
            </a:endParaRPr>
          </a:p>
        </p:txBody>
      </p:sp>
      <p:sp>
        <p:nvSpPr>
          <p:cNvPr id="10" name="Text Placeholder 9"/>
          <p:cNvSpPr>
            <a:spLocks noGrp="1"/>
          </p:cNvSpPr>
          <p:nvPr>
            <p:ph type="body" idx="1"/>
          </p:nvPr>
        </p:nvSpPr>
        <p:spPr>
          <a:xfrm>
            <a:off x="457200" y="1600200"/>
            <a:ext cx="3829050" cy="1876425"/>
          </a:xfrm>
        </p:spPr>
        <p:txBody>
          <a:bodyPr/>
          <a:lstStyle/>
          <a:p>
            <a:pPr marL="0" indent="0">
              <a:spcBef>
                <a:spcPct val="50000"/>
              </a:spcBef>
              <a:buNone/>
            </a:pPr>
            <a:r>
              <a:rPr lang="en-US" altLang="en-US" sz="2400" dirty="0">
                <a:latin typeface="+mn-lt"/>
              </a:rPr>
              <a:t>The first two are sine waves generated in Excel.</a:t>
            </a:r>
          </a:p>
          <a:p>
            <a:pPr marL="0" indent="0">
              <a:spcBef>
                <a:spcPct val="50000"/>
              </a:spcBef>
              <a:buNone/>
            </a:pPr>
            <a:r>
              <a:rPr lang="en-US" altLang="en-US" sz="2400" dirty="0">
                <a:latin typeface="+mn-lt"/>
              </a:rPr>
              <a:t>The third is just the sum of the first two </a:t>
            </a:r>
            <a:r>
              <a:rPr lang="en-US" altLang="en-US" sz="2400" dirty="0" smtClean="0">
                <a:latin typeface="+mn-lt"/>
              </a:rPr>
              <a:t>columns.</a:t>
            </a:r>
          </a:p>
        </p:txBody>
      </p:sp>
      <p:pic>
        <p:nvPicPr>
          <p:cNvPr id="11" name="Picture 10" descr="A set of three graphs with seven horizontal lines each. The top graph depicts two complete cycles of sine waves with value a. The middle graph depicts four complete sine waves with value b. The bottom graph depicts four irregular sine waves with value c which is the sum of a and 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354" y="1603375"/>
            <a:ext cx="3946446" cy="4607686"/>
          </a:xfrm>
          <a:prstGeom prst="rect">
            <a:avLst/>
          </a:prstGeom>
        </p:spPr>
      </p:pic>
    </p:spTree>
    <p:extLst>
      <p:ext uri="{BB962C8B-B14F-4D97-AF65-F5344CB8AC3E}">
        <p14:creationId xmlns:p14="http://schemas.microsoft.com/office/powerpoint/2010/main" val="267598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Uses for Adding Sounds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can mix sounds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We even know how to change the volumes of the two sounds, even over time (e.g., fading in or fading out)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can create echoes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We can add sine (or other) waves together to create kinds of instruments/sounds that do not physically exist, but which sound interesting and </a:t>
            </a:r>
            <a:r>
              <a:rPr lang="en-US" altLang="en-US" sz="2400" kern="1200" dirty="0" smtClean="0">
                <a:solidFill>
                  <a:srgbClr val="000000"/>
                </a:solidFill>
                <a:latin typeface="Arial (Body)"/>
                <a:ea typeface="ＭＳ Ｐゴシック" charset="-128"/>
              </a:rPr>
              <a:t>complex</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365623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Blending Two Sounds</a:t>
            </a:r>
            <a:endParaRPr lang="en-US" altLang="en-US" sz="2000" b="0" kern="1200" dirty="0">
              <a:latin typeface="Times New Roman" panose="02020603050405020304" pitchFamily="18" charset="0"/>
              <a:ea typeface="ＭＳ Ｐゴシック" charset="-128"/>
            </a:endParaRPr>
          </a:p>
        </p:txBody>
      </p:sp>
      <p:pic>
        <p:nvPicPr>
          <p:cNvPr id="5" name="Picture 4" descr="Computer code has 17 lines. The lines read as follows. Line 1. d e f blend Sounds left parenthesis right parenthesis colon. Line 2, indented once. bass equals make Sound left parenthesis double quote bassoon minus c 4 period w a v double quote right parenthesis. Line 3, indented once. a a h equals make Sound left parenthesis double quote a a h period w a v double quote right parenthesis. Line 4, indented once. canvas equals make Empty Sound By Seconds left parenthesis 3 right parenthesis. Line 5, indented once. for index in range left parenthesis 0 comma 20000 right parenthesis colon. Line 6, indented twice. a a h Sample equals get Sample Value At left parenthesis a a h comma index right parenthesis. Line 7, indented twice. set Sample Value At left parenthesis canvas comma index comma a a h Sample right parenthesis. Line 8, indented once. for index in range left parenthesis 0 comma 20000 right parenthesis colon. Line 9, indented twice. a a h Sample equals get Sample Value At left parenthesis a a h comma index plus 20000 right parenthesis. Line 10, indented twice. bass Sample equals get Sample Value At left parenthesis bass comma index right parenthesis. Line 11, indented twice. new Sample equals 0 period 5 asterisk a a h Sample plus 0 period 5 asterisk bass Sample. Line 12, indented twice. set Sample Value At left parenthesis canvas comma index plus 20000 comma new Sample right parenthesis. Line 13, indented once. for index in range left parenthesis 20000 comma 40000 right parenthesis colon. Line 14, indented twice. bass Sample equals get Sample Value At left parenthesis bass comma index right parenthesis. Line 15, indented twice. set Sample Value At left parenthesis canvas comma index plus 20000 comma bass Sample right parenthesis. Line 16, indented once. play left parenthesis canvas right parenthesis. Line 17, indented once. return canva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300" y="1612900"/>
            <a:ext cx="5599400" cy="4541245"/>
          </a:xfrm>
          <a:prstGeom prst="rect">
            <a:avLst/>
          </a:prstGeom>
        </p:spPr>
      </p:pic>
    </p:spTree>
    <p:extLst>
      <p:ext uri="{BB962C8B-B14F-4D97-AF65-F5344CB8AC3E}">
        <p14:creationId xmlns:p14="http://schemas.microsoft.com/office/powerpoint/2010/main" val="365996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A Function for Adding Two Sounds</a:t>
            </a:r>
            <a:endParaRPr lang="en-US" kern="1200" dirty="0">
              <a:latin typeface="Times New Roman" panose="02020603050405020304" pitchFamily="18" charset="0"/>
              <a:ea typeface="+mj-ea"/>
              <a:cs typeface="+mj-cs"/>
            </a:endParaRPr>
          </a:p>
        </p:txBody>
      </p:sp>
      <p:pic>
        <p:nvPicPr>
          <p:cNvPr id="8" name="Picture 7" descr="Computer code has 5 lines. The lines read as follows. Line 1. d e f add Sound Into left parenthesis sound 1 comma sound 2 right parenthesis colon. Line 2, indented once. for sample N m r in range left parenthesis 0 comma get Length left parenthesis sound 1 right parenthesis colon. Line 3, indented twice. sample 1 equals get sample value At left parenthesis sound 1 comma sample N m r right parenthesis. Line 4, indented twice. sample 2 equals get sample Value At left parenthesis sound 2 comma sample N m r right parenthesis. Line 5, indented twice. set Sample Value At left parenthesis sound 2 comma sample N m r comma sample 1 plus sample 2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8" y="1736725"/>
            <a:ext cx="6832600" cy="1727200"/>
          </a:xfrm>
          <a:prstGeom prst="rect">
            <a:avLst/>
          </a:prstGeom>
        </p:spPr>
      </p:pic>
      <p:sp>
        <p:nvSpPr>
          <p:cNvPr id="4" name="Text Placeholder 3"/>
          <p:cNvSpPr>
            <a:spLocks noGrp="1"/>
          </p:cNvSpPr>
          <p:nvPr>
            <p:ph type="body" idx="1"/>
          </p:nvPr>
        </p:nvSpPr>
        <p:spPr>
          <a:xfrm>
            <a:off x="457200" y="3838444"/>
            <a:ext cx="8229600" cy="923299"/>
          </a:xfrm>
        </p:spPr>
        <p:txBody>
          <a:bodyPr wrap="square" lIns="91425" tIns="91425" rIns="91425" bIns="91425">
            <a:spAutoFit/>
          </a:bodyPr>
          <a:lstStyle/>
          <a:p>
            <a:pPr marL="0" lvl="0" indent="0" eaLnBrk="0" fontAlgn="base" hangingPunct="0">
              <a:spcAft>
                <a:spcPct val="0"/>
              </a:spcAft>
              <a:buNone/>
              <a:defRPr/>
            </a:pPr>
            <a:r>
              <a:rPr lang="en-US" sz="2400" kern="1200" dirty="0">
                <a:solidFill>
                  <a:srgbClr val="000000"/>
                </a:solidFill>
                <a:latin typeface="Arial (Body)"/>
                <a:ea typeface="ＭＳ Ｐゴシック" pitchFamily="-111" charset="-128"/>
                <a:cs typeface="+mn-cs"/>
              </a:rPr>
              <a:t>Notice that this adds sound1 and sound2 by adding sound1 </a:t>
            </a:r>
            <a:r>
              <a:rPr lang="en-US" sz="2400" b="1" kern="1200" dirty="0">
                <a:solidFill>
                  <a:srgbClr val="000000"/>
                </a:solidFill>
                <a:latin typeface="Arial (Body)"/>
                <a:ea typeface="ＭＳ Ｐゴシック" pitchFamily="-111" charset="-128"/>
                <a:cs typeface="+mn-cs"/>
              </a:rPr>
              <a:t>into</a:t>
            </a:r>
            <a:r>
              <a:rPr lang="en-US" sz="2400" kern="1200" dirty="0">
                <a:solidFill>
                  <a:srgbClr val="000000"/>
                </a:solidFill>
                <a:latin typeface="Arial (Body)"/>
                <a:ea typeface="ＭＳ Ｐゴシック" pitchFamily="-111" charset="-128"/>
                <a:cs typeface="+mn-cs"/>
              </a:rPr>
              <a:t> </a:t>
            </a:r>
            <a:r>
              <a:rPr lang="en-US" sz="2400" kern="1200" dirty="0" smtClean="0">
                <a:solidFill>
                  <a:srgbClr val="000000"/>
                </a:solidFill>
                <a:latin typeface="Arial (Body)"/>
                <a:ea typeface="ＭＳ Ｐゴシック" pitchFamily="-111" charset="-128"/>
                <a:cs typeface="+mn-cs"/>
              </a:rPr>
              <a:t>sound2</a:t>
            </a:r>
            <a:endParaRPr lang="en-US" sz="2400" kern="1200" dirty="0">
              <a:solidFill>
                <a:srgbClr val="000000"/>
              </a:solidFill>
              <a:latin typeface="Arial (Body)"/>
              <a:ea typeface="ＭＳ Ｐゴシック" pitchFamily="-111" charset="-128"/>
              <a:cs typeface="+mn-cs"/>
            </a:endParaRPr>
          </a:p>
        </p:txBody>
      </p:sp>
    </p:spTree>
    <p:extLst>
      <p:ext uri="{BB962C8B-B14F-4D97-AF65-F5344CB8AC3E}">
        <p14:creationId xmlns:p14="http://schemas.microsoft.com/office/powerpoint/2010/main" val="302153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Making a Chord by Mixing Three Notes</a:t>
            </a:r>
            <a:endParaRPr lang="en-US" kern="1200" dirty="0">
              <a:latin typeface="Times New Roman" panose="02020603050405020304" pitchFamily="18" charset="0"/>
              <a:ea typeface="+mj-ea"/>
              <a:cs typeface="+mj-cs"/>
            </a:endParaRPr>
          </a:p>
        </p:txBody>
      </p:sp>
      <p:pic>
        <p:nvPicPr>
          <p:cNvPr id="6" name="Picture 5" descr="Computer code has 6 lines. The lines read as follows. Line 1. right angle bracket right angle bracket right angle bracket c 4 equals make Sound left parenthesis get Media Path left parenthesis double quote bassoon dash c 4 period w a v double quote right parenthesis right parenthesis. Line 2. right angle bracket right angle bracket right angle bracket e 4 equals make sound left parenthesis get Media Path left parenthesis double quote bassoon dash e 4 period w a v double quote right parenthesis right parenthesis. Line 3. right angle bracket right angle bracket right angle bracket g 4 equals make Sound left parenthesis get Media path left parenthesis double quote bassoon dash g 4 period W a v double quote right parenthesis right parenthesis. Line 4. right angle bracket right angle bracket right angle bracket add Sound Into left parenthesis e 4 comma c 4 right parenthesis. Line 5. right angle bracket right angle bracket right angle bracket add Sound Into left parenthesis g 4 comma c 4 right parenthesis. Line 6. right angle bracket right angle bracket right angle bracket play left parenthesis c 4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29" y="1695781"/>
            <a:ext cx="6489700" cy="2413000"/>
          </a:xfrm>
          <a:prstGeom prst="rect">
            <a:avLst/>
          </a:prstGeom>
        </p:spPr>
      </p:pic>
    </p:spTree>
    <p:extLst>
      <p:ext uri="{BB962C8B-B14F-4D97-AF65-F5344CB8AC3E}">
        <p14:creationId xmlns:p14="http://schemas.microsoft.com/office/powerpoint/2010/main" val="147668686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508 Lectur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resentation_Temp" id="{841517FF-3A20-4F34-AD92-9702F7011F6B}" vid="{CF7028F9-6930-4001-8C35-6850134F465D}"/>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8792</TotalTime>
  <Words>1942</Words>
  <Application>Microsoft Office PowerPoint</Application>
  <PresentationFormat>On-screen Show (4:3)</PresentationFormat>
  <Paragraphs>184</Paragraphs>
  <Slides>46</Slides>
  <Notes>4</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61" baseType="lpstr">
      <vt:lpstr>ＭＳ Ｐゴシック</vt:lpstr>
      <vt:lpstr>Arial</vt:lpstr>
      <vt:lpstr>Arial (Body)</vt:lpstr>
      <vt:lpstr>Calibri</vt:lpstr>
      <vt:lpstr>Consolas</vt:lpstr>
      <vt:lpstr>Courier New</vt:lpstr>
      <vt:lpstr>Noto Sans Symbols</vt:lpstr>
      <vt:lpstr>Times</vt:lpstr>
      <vt:lpstr>Times New Roman</vt:lpstr>
      <vt:lpstr>Verdana</vt:lpstr>
      <vt:lpstr>Wingdings</vt:lpstr>
      <vt:lpstr>508 Lecture</vt:lpstr>
      <vt:lpstr>1_508 Lecture</vt:lpstr>
      <vt:lpstr>2_508 Lecture</vt:lpstr>
      <vt:lpstr>Equation</vt:lpstr>
      <vt:lpstr>Introduction to Computing and Programming in Python™: A Multimedia Approach</vt:lpstr>
      <vt:lpstr>Learning Objectives (1 of 2)</vt:lpstr>
      <vt:lpstr>Learning Objectives (2 of 2)</vt:lpstr>
      <vt:lpstr>Making More Complex Sounds</vt:lpstr>
      <vt:lpstr>Adding Sounds</vt:lpstr>
      <vt:lpstr>Uses for Adding Sounds</vt:lpstr>
      <vt:lpstr>Blending Two Sounds</vt:lpstr>
      <vt:lpstr>A Function for Adding Two Sounds</vt:lpstr>
      <vt:lpstr>Making a Chord by Mixing Three Notes</vt:lpstr>
      <vt:lpstr>Adding Sounds with a Delay</vt:lpstr>
      <vt:lpstr>Creating an Echo</vt:lpstr>
      <vt:lpstr>Clicker: What is Sndfile in the Echo Function?</vt:lpstr>
      <vt:lpstr>How the Echo Works</vt:lpstr>
      <vt:lpstr>Clicker: Could you Go Past the End of the Sound?</vt:lpstr>
      <vt:lpstr>Echo with a Single Sound</vt:lpstr>
      <vt:lpstr>Echo with Feedback</vt:lpstr>
      <vt:lpstr>Creating Multiple Echoes</vt:lpstr>
      <vt:lpstr>How Sampling Keyboards Work</vt:lpstr>
      <vt:lpstr>Doubling the Frequency</vt:lpstr>
      <vt:lpstr>Halving the Frequency</vt:lpstr>
      <vt:lpstr>Can We Generalize Shifting a Sound into Other Frequencies?</vt:lpstr>
      <vt:lpstr>Watching it not Work</vt:lpstr>
      <vt:lpstr>We Need to Prevent Going Past the End of the Sound</vt:lpstr>
      <vt:lpstr>Now We have the Basics of a Sampling Synthesizer</vt:lpstr>
      <vt:lpstr>How the Original Sound Synthesizers Worked</vt:lpstr>
      <vt:lpstr>Sampling as an Algorithm</vt:lpstr>
      <vt:lpstr>Recall These Two Functions</vt:lpstr>
      <vt:lpstr>Our Programs (Functions) Implement Algorithms</vt:lpstr>
      <vt:lpstr>Both of These Functions Implement a Sampling Algorithm</vt:lpstr>
      <vt:lpstr>Adding Sine Waves to Make Something Completely New</vt:lpstr>
      <vt:lpstr>Basic Idea: Build a Sine Wave</vt:lpstr>
      <vt:lpstr>Our Algorithm</vt:lpstr>
      <vt:lpstr>Our Code</vt:lpstr>
      <vt:lpstr>Adding Pure Sine Waves Together</vt:lpstr>
      <vt:lpstr>Comparing the Waves</vt:lpstr>
      <vt:lpstr>Making More Complicated Waves</vt:lpstr>
      <vt:lpstr>Building Sounds with Square Waves</vt:lpstr>
      <vt:lpstr>Sound Synthesis Techniques</vt:lpstr>
      <vt:lpstr>Adding Envelopes</vt:lpstr>
      <vt:lpstr>Why Write Sound Programs?</vt:lpstr>
      <vt:lpstr>Communicating Process</vt:lpstr>
      <vt:lpstr>What is M p 3?</vt:lpstr>
      <vt:lpstr>What is M I D I?</vt:lpstr>
      <vt:lpstr>Playing M I D I in J E S</vt:lpstr>
      <vt:lpstr>M I D I Example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and Programming in Python™: A Multimedia Approach, 4e</dc:title>
  <dc:subject>Computer Science</dc:subject>
  <dc:creator>Guzdial/Ericson</dc:creator>
  <cp:keywords>Introduction to Computing and Programming in Python™</cp:keywords>
  <cp:lastModifiedBy>P, Pavendan (Cognizant)</cp:lastModifiedBy>
  <cp:revision>925</cp:revision>
  <dcterms:modified xsi:type="dcterms:W3CDTF">2018-04-17T11:43:08Z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