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94"/>
  </p:notesMasterIdLst>
  <p:handoutMasterIdLst>
    <p:handoutMasterId r:id="rId95"/>
  </p:handoutMasterIdLst>
  <p:sldIdLst>
    <p:sldId id="301" r:id="rId3"/>
    <p:sldId id="307" r:id="rId4"/>
    <p:sldId id="308" r:id="rId5"/>
    <p:sldId id="417" r:id="rId6"/>
    <p:sldId id="419"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412" r:id="rId38"/>
    <p:sldId id="342" r:id="rId39"/>
    <p:sldId id="343" r:id="rId40"/>
    <p:sldId id="344" r:id="rId41"/>
    <p:sldId id="345" r:id="rId42"/>
    <p:sldId id="346" r:id="rId43"/>
    <p:sldId id="347" r:id="rId44"/>
    <p:sldId id="348" r:id="rId45"/>
    <p:sldId id="349" r:id="rId46"/>
    <p:sldId id="418" r:id="rId47"/>
    <p:sldId id="351" r:id="rId48"/>
    <p:sldId id="352" r:id="rId49"/>
    <p:sldId id="353" r:id="rId50"/>
    <p:sldId id="354" r:id="rId51"/>
    <p:sldId id="355" r:id="rId52"/>
    <p:sldId id="356" r:id="rId53"/>
    <p:sldId id="357" r:id="rId54"/>
    <p:sldId id="358" r:id="rId55"/>
    <p:sldId id="359" r:id="rId56"/>
    <p:sldId id="360" r:id="rId57"/>
    <p:sldId id="361" r:id="rId58"/>
    <p:sldId id="362" r:id="rId59"/>
    <p:sldId id="363" r:id="rId60"/>
    <p:sldId id="364" r:id="rId61"/>
    <p:sldId id="365" r:id="rId62"/>
    <p:sldId id="366" r:id="rId63"/>
    <p:sldId id="367" r:id="rId64"/>
    <p:sldId id="368" r:id="rId65"/>
    <p:sldId id="369" r:id="rId66"/>
    <p:sldId id="370" r:id="rId67"/>
    <p:sldId id="371" r:id="rId68"/>
    <p:sldId id="372" r:id="rId69"/>
    <p:sldId id="373" r:id="rId70"/>
    <p:sldId id="374" r:id="rId71"/>
    <p:sldId id="375" r:id="rId72"/>
    <p:sldId id="376" r:id="rId73"/>
    <p:sldId id="377" r:id="rId74"/>
    <p:sldId id="378" r:id="rId75"/>
    <p:sldId id="379" r:id="rId76"/>
    <p:sldId id="380" r:id="rId77"/>
    <p:sldId id="381" r:id="rId78"/>
    <p:sldId id="382" r:id="rId79"/>
    <p:sldId id="383" r:id="rId80"/>
    <p:sldId id="384" r:id="rId81"/>
    <p:sldId id="385" r:id="rId82"/>
    <p:sldId id="386" r:id="rId83"/>
    <p:sldId id="387" r:id="rId84"/>
    <p:sldId id="388" r:id="rId85"/>
    <p:sldId id="389" r:id="rId86"/>
    <p:sldId id="390" r:id="rId87"/>
    <p:sldId id="391" r:id="rId88"/>
    <p:sldId id="392" r:id="rId89"/>
    <p:sldId id="393" r:id="rId90"/>
    <p:sldId id="394" r:id="rId91"/>
    <p:sldId id="395" r:id="rId92"/>
    <p:sldId id="305" r:id="rId93"/>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DD9"/>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23" autoAdjust="0"/>
    <p:restoredTop sz="94337" autoAdjust="0"/>
  </p:normalViewPr>
  <p:slideViewPr>
    <p:cSldViewPr snapToGrid="0" snapToObjects="1">
      <p:cViewPr varScale="1">
        <p:scale>
          <a:sx n="105" d="100"/>
          <a:sy n="105" d="100"/>
        </p:scale>
        <p:origin x="1908" y="102"/>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notesViewPr>
    <p:cSldViewPr snapToGrid="0" snapToObjects="1">
      <p:cViewPr>
        <p:scale>
          <a:sx n="125" d="100"/>
          <a:sy n="125" d="100"/>
        </p:scale>
        <p:origin x="1332" y="-22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handoutMaster" Target="handoutMasters/handoutMaster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Header Placeholder 1"/>
          <p:cNvSpPr>
            <a:spLocks noGrp="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dirty="0"/>
          </a:p>
        </p:txBody>
      </p:sp>
      <p:sp>
        <p:nvSpPr>
          <p:cNvPr id="37891" name="Date Placeholder 2"/>
          <p:cNvSpPr>
            <a:spLocks noGrp="1"/>
          </p:cNvSpPr>
          <p:nvPr>
            <p:ph type="dt" sz="quarter"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vl1pPr>
          </a:lstStyle>
          <a:p>
            <a:fld id="{CD7EAC12-09C5-4F42-87A1-0A6597302E20}" type="datetimeFigureOut">
              <a:rPr lang="en-US" altLang="en-US"/>
              <a:pPr/>
              <a:t>4/10/2018</a:t>
            </a:fld>
            <a:endParaRPr lang="en-US" altLang="en-US" dirty="0"/>
          </a:p>
        </p:txBody>
      </p:sp>
      <p:sp>
        <p:nvSpPr>
          <p:cNvPr id="37892" name="Footer Placeholder 3"/>
          <p:cNvSpPr>
            <a:spLocks noGrp="1"/>
          </p:cNvSpPr>
          <p:nvPr>
            <p:ph type="ftr" sz="quarter" idx="2"/>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dirty="0"/>
          </a:p>
        </p:txBody>
      </p:sp>
      <p:sp>
        <p:nvSpPr>
          <p:cNvPr id="37893" name="Slide Number Placeholder 4"/>
          <p:cNvSpPr>
            <a:spLocks noGrp="1"/>
          </p:cNvSpPr>
          <p:nvPr>
            <p:ph type="sldNum" sz="quarter" idx="3"/>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8B88320B-7E24-4731-B154-4F39199653F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Shape 3"/>
          <p:cNvSpPr txBox="1">
            <a:spLocks noGrp="1"/>
          </p:cNvSpPr>
          <p:nvPr>
            <p:ph type="hdr" idx="2"/>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eaLnBrk="1" hangingPunct="1">
              <a:defRPr sz="1200"/>
            </a:lvl1pPr>
          </a:lstStyle>
          <a:p>
            <a:endParaRPr lang="en-US" altLang="en-US" dirty="0"/>
          </a:p>
        </p:txBody>
      </p:sp>
      <p:sp>
        <p:nvSpPr>
          <p:cNvPr id="36867" name="Shape 4"/>
          <p:cNvSpPr txBox="1">
            <a:spLocks noGrp="1"/>
          </p:cNvSpPr>
          <p:nvPr>
            <p:ph type="dt" idx="10"/>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algn="r" eaLnBrk="1" hangingPunct="1">
              <a:defRPr sz="1200"/>
            </a:lvl1pPr>
          </a:lstStyle>
          <a:p>
            <a:endParaRPr lang="en-US" altLang="en-US" dirty="0"/>
          </a:p>
        </p:txBody>
      </p:sp>
      <p:sp>
        <p:nvSpPr>
          <p:cNvPr id="36868" name="Shape 5"/>
          <p:cNvSpPr>
            <a:spLocks noGrp="1" noRot="1" noChangeAspect="1"/>
          </p:cNvSpPr>
          <p:nvPr>
            <p:ph type="sldImg" idx="3"/>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6" name="Shape 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pPr lvl="0"/>
            <a:endParaRPr noProof="0">
              <a:sym typeface="Arial"/>
            </a:endParaRPr>
          </a:p>
        </p:txBody>
      </p:sp>
      <p:sp>
        <p:nvSpPr>
          <p:cNvPr id="36870" name="Shape 7"/>
          <p:cNvSpPr txBox="1">
            <a:spLocks noGrp="1"/>
          </p:cNvSpPr>
          <p:nvPr>
            <p:ph type="ftr" idx="11"/>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200"/>
            </a:lvl1pPr>
          </a:lstStyle>
          <a:p>
            <a:endParaRPr lang="en-US" altLang="en-US" dirty="0"/>
          </a:p>
        </p:txBody>
      </p:sp>
      <p:sp>
        <p:nvSpPr>
          <p:cNvPr id="36871" name="Shape 8"/>
          <p:cNvSpPr txBox="1">
            <a:spLocks noGrp="1"/>
          </p:cNvSpPr>
          <p:nvPr>
            <p:ph type="sldNum" idx="12"/>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b" anchorCtr="0" compatLnSpc="1">
            <a:prstTxWarp prst="textNoShape">
              <a:avLst/>
            </a:prstTxWarp>
          </a:bodyPr>
          <a:lstStyle>
            <a:lvl1pPr algn="r" eaLnBrk="1" hangingPunct="1">
              <a:buSzPct val="25000"/>
              <a:defRPr sz="1200"/>
            </a:lvl1pPr>
          </a:lstStyle>
          <a:p>
            <a:fld id="{F2A52A71-EF28-4D74-BABE-D4AF793C9449}" type="slidenum">
              <a:rPr lang="en-US" altLang="en-US"/>
              <a:pPr/>
              <a:t>‹#›</a:t>
            </a:fld>
            <a:endParaRPr lang="en-US" altLang="en-US" dirty="0"/>
          </a:p>
        </p:txBody>
      </p:sp>
    </p:spTree>
  </p:cSld>
  <p:clrMap bg1="lt1" tx1="dk1" bg2="dk2" tx2="lt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a:headEnd/>
            <a:tailEnd/>
          </a:ln>
        </p:spPr>
      </p:sp>
      <p:sp>
        <p:nvSpPr>
          <p:cNvPr id="39939" name="Notes Placeholder 2"/>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If this PowerPoint presentation contains mathematical equations, you may need to check that your computer has the following installed:</a:t>
            </a:r>
          </a:p>
          <a:p>
            <a:pPr>
              <a:spcBef>
                <a:spcPct val="0"/>
              </a:spcBef>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1) MathType Plugin</a:t>
            </a:r>
          </a:p>
          <a:p>
            <a:pPr>
              <a:spcBef>
                <a:spcPct val="0"/>
              </a:spcBef>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2) Math Player (free versions available)</a:t>
            </a:r>
          </a:p>
          <a:p>
            <a:pPr>
              <a:spcBef>
                <a:spcPct val="0"/>
              </a:spcBef>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3) NVDA Reader (free versions available)</a:t>
            </a:r>
          </a:p>
          <a:p>
            <a:pPr>
              <a:spcBef>
                <a:spcPct val="0"/>
              </a:spcBef>
            </a:pPr>
            <a:endPar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0" marR="0" indent="0" algn="l" defTabSz="457200" rtl="0" eaLnBrk="1" fontAlgn="base" latinLnBrk="0" hangingPunct="1">
              <a:lnSpc>
                <a:spcPct val="100000"/>
              </a:lnSpc>
              <a:spcBef>
                <a:spcPct val="0"/>
              </a:spcBef>
              <a:spcAft>
                <a:spcPct val="0"/>
              </a:spcAft>
              <a:buClrTx/>
              <a:buSzTx/>
              <a:buFontTx/>
              <a:buNone/>
              <a:tabLst/>
              <a:defRPr/>
            </a:pPr>
            <a:r>
              <a:rPr lang="en-US" altLang="en-US" dirty="0" smtClean="0"/>
              <a:t>Thanks to John Sanders of Suffolk University for contributions to these slides!</a:t>
            </a:r>
            <a:endPar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39940" name="Slide Number Placeholder 3"/>
          <p:cNvSpPr>
            <a:spLocks noGrp="1"/>
          </p:cNvSpPr>
          <p:nvPr>
            <p:ph type="sldNum" sz="quarter" idx="12"/>
          </p:nvPr>
        </p:nvSpPr>
        <p:spPr>
          <a:noFill/>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BD69BFBF-CF40-44A8-9B82-B877F7EAEA7E}" type="slidenum">
              <a:rPr lang="en-US" altLang="en-US" sz="1200"/>
              <a:pPr/>
              <a:t>1</a:t>
            </a:fld>
            <a:endParaRPr lang="en-US"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F2A52A71-EF28-4D74-BABE-D4AF793C9449}" type="slidenum">
              <a:rPr lang="en-US" altLang="en-US" smtClean="0"/>
              <a:pPr/>
              <a:t>11</a:t>
            </a:fld>
            <a:endParaRPr lang="en-US" altLang="en-US" dirty="0"/>
          </a:p>
        </p:txBody>
      </p:sp>
    </p:spTree>
    <p:extLst>
      <p:ext uri="{BB962C8B-B14F-4D97-AF65-F5344CB8AC3E}">
        <p14:creationId xmlns:p14="http://schemas.microsoft.com/office/powerpoint/2010/main" val="2649968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F2A52A71-EF28-4D74-BABE-D4AF793C9449}" type="slidenum">
              <a:rPr lang="en-US" altLang="en-US" smtClean="0"/>
              <a:pPr/>
              <a:t>12</a:t>
            </a:fld>
            <a:endParaRPr lang="en-US" altLang="en-US" dirty="0"/>
          </a:p>
        </p:txBody>
      </p:sp>
    </p:spTree>
    <p:extLst>
      <p:ext uri="{BB962C8B-B14F-4D97-AF65-F5344CB8AC3E}">
        <p14:creationId xmlns:p14="http://schemas.microsoft.com/office/powerpoint/2010/main" val="428881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F2A52A71-EF28-4D74-BABE-D4AF793C9449}" type="slidenum">
              <a:rPr lang="en-US" altLang="en-US" smtClean="0"/>
              <a:pPr/>
              <a:t>13</a:t>
            </a:fld>
            <a:endParaRPr lang="en-US" altLang="en-US" dirty="0"/>
          </a:p>
        </p:txBody>
      </p:sp>
    </p:spTree>
    <p:extLst>
      <p:ext uri="{BB962C8B-B14F-4D97-AF65-F5344CB8AC3E}">
        <p14:creationId xmlns:p14="http://schemas.microsoft.com/office/powerpoint/2010/main" val="622827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F2A52A71-EF28-4D74-BABE-D4AF793C9449}" type="slidenum">
              <a:rPr lang="en-US" altLang="en-US" smtClean="0"/>
              <a:pPr/>
              <a:t>14</a:t>
            </a:fld>
            <a:endParaRPr lang="en-US" altLang="en-US" dirty="0"/>
          </a:p>
        </p:txBody>
      </p:sp>
    </p:spTree>
    <p:extLst>
      <p:ext uri="{BB962C8B-B14F-4D97-AF65-F5344CB8AC3E}">
        <p14:creationId xmlns:p14="http://schemas.microsoft.com/office/powerpoint/2010/main" val="1030934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F2A52A71-EF28-4D74-BABE-D4AF793C9449}" type="slidenum">
              <a:rPr lang="en-US" altLang="en-US" smtClean="0"/>
              <a:pPr/>
              <a:t>15</a:t>
            </a:fld>
            <a:endParaRPr lang="en-US" altLang="en-US" dirty="0"/>
          </a:p>
        </p:txBody>
      </p:sp>
    </p:spTree>
    <p:extLst>
      <p:ext uri="{BB962C8B-B14F-4D97-AF65-F5344CB8AC3E}">
        <p14:creationId xmlns:p14="http://schemas.microsoft.com/office/powerpoint/2010/main" val="720251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F2A52A71-EF28-4D74-BABE-D4AF793C9449}" type="slidenum">
              <a:rPr lang="en-US" altLang="en-US" smtClean="0"/>
              <a:pPr/>
              <a:t>16</a:t>
            </a:fld>
            <a:endParaRPr lang="en-US" altLang="en-US" dirty="0"/>
          </a:p>
        </p:txBody>
      </p:sp>
    </p:spTree>
    <p:extLst>
      <p:ext uri="{BB962C8B-B14F-4D97-AF65-F5344CB8AC3E}">
        <p14:creationId xmlns:p14="http://schemas.microsoft.com/office/powerpoint/2010/main" val="593493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a:headEnd/>
            <a:tailEnd/>
          </a:ln>
        </p:spPr>
      </p:sp>
      <p:sp>
        <p:nvSpPr>
          <p:cNvPr id="65539" name="Notes Placeholder 2"/>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altLang="en-US" dirty="0" smtClean="0"/>
              <a:t>Heuristics don</a:t>
            </a:r>
            <a:r>
              <a:rPr lang="fr-FR" altLang="ja-JP" dirty="0" smtClean="0"/>
              <a:t>'</a:t>
            </a:r>
            <a:r>
              <a:rPr lang="en-US" altLang="ja-JP" dirty="0" smtClean="0"/>
              <a:t>t always work, but often do.</a:t>
            </a:r>
            <a:endParaRPr lang="en-US" altLang="en-US" dirty="0" smtClean="0"/>
          </a:p>
        </p:txBody>
      </p:sp>
      <p:sp>
        <p:nvSpPr>
          <p:cNvPr id="4" name="Slide Number Placeholder 3"/>
          <p:cNvSpPr>
            <a:spLocks noGrp="1"/>
          </p:cNvSpPr>
          <p:nvPr>
            <p:ph type="sldNum" sz="quarter" idx="12"/>
          </p:nvPr>
        </p:nvSpPr>
        <p:spPr>
          <a:noFill/>
        </p:spPr>
        <p:txBody>
          <a:bodyPr>
            <a:noAutofit/>
          </a:bodyPr>
          <a:lstStyle/>
          <a:p>
            <a:pPr algn="l">
              <a:buSzTx/>
              <a:defRPr/>
            </a:pPr>
            <a:r>
              <a:rPr lang="en-US" altLang="en-US" dirty="0">
                <a:solidFill>
                  <a:prstClr val="black"/>
                </a:solidFill>
                <a:latin typeface="Calibri"/>
                <a:ea typeface="ＭＳ Ｐゴシック" charset="-128"/>
                <a:cs typeface="Arial"/>
                <a:sym typeface="Arial"/>
              </a:rPr>
              <a:t>Heuristics don</a:t>
            </a:r>
            <a:r>
              <a:rPr lang="fr-FR" altLang="ja-JP" dirty="0">
                <a:solidFill>
                  <a:prstClr val="black"/>
                </a:solidFill>
                <a:latin typeface="Calibri"/>
                <a:cs typeface="Arial"/>
                <a:sym typeface="Arial"/>
              </a:rPr>
              <a:t>'</a:t>
            </a:r>
            <a:r>
              <a:rPr lang="en-US" altLang="ja-JP" dirty="0">
                <a:solidFill>
                  <a:prstClr val="black"/>
                </a:solidFill>
                <a:latin typeface="Calibri"/>
                <a:cs typeface="Arial"/>
                <a:sym typeface="Arial"/>
              </a:rPr>
              <a:t>t always work, but often do.</a:t>
            </a:r>
            <a:endParaRPr lang="en-US" altLang="en-US" dirty="0">
              <a:solidFill>
                <a:prstClr val="black"/>
              </a:solidFill>
              <a:latin typeface="Calibri"/>
              <a:ea typeface="ＭＳ Ｐゴシック" charset="-128"/>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F2A52A71-EF28-4D74-BABE-D4AF793C9449}" type="slidenum">
              <a:rPr lang="en-US" altLang="en-US" smtClean="0"/>
              <a:pPr/>
              <a:t>18</a:t>
            </a:fld>
            <a:endParaRPr lang="en-US" altLang="en-US" dirty="0"/>
          </a:p>
        </p:txBody>
      </p:sp>
    </p:spTree>
    <p:extLst>
      <p:ext uri="{BB962C8B-B14F-4D97-AF65-F5344CB8AC3E}">
        <p14:creationId xmlns:p14="http://schemas.microsoft.com/office/powerpoint/2010/main" val="34328051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F2A52A71-EF28-4D74-BABE-D4AF793C9449}" type="slidenum">
              <a:rPr lang="en-US" altLang="en-US" smtClean="0"/>
              <a:pPr/>
              <a:t>19</a:t>
            </a:fld>
            <a:endParaRPr lang="en-US" altLang="en-US" dirty="0"/>
          </a:p>
        </p:txBody>
      </p:sp>
    </p:spTree>
    <p:extLst>
      <p:ext uri="{BB962C8B-B14F-4D97-AF65-F5344CB8AC3E}">
        <p14:creationId xmlns:p14="http://schemas.microsoft.com/office/powerpoint/2010/main" val="1470806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F2A52A71-EF28-4D74-BABE-D4AF793C9449}" type="slidenum">
              <a:rPr lang="en-US" altLang="en-US" smtClean="0"/>
              <a:pPr/>
              <a:t>76</a:t>
            </a:fld>
            <a:endParaRPr lang="en-US" altLang="en-US" dirty="0"/>
          </a:p>
        </p:txBody>
      </p:sp>
    </p:spTree>
    <p:extLst>
      <p:ext uri="{BB962C8B-B14F-4D97-AF65-F5344CB8AC3E}">
        <p14:creationId xmlns:p14="http://schemas.microsoft.com/office/powerpoint/2010/main" val="302242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F2A52A71-EF28-4D74-BABE-D4AF793C9449}" type="slidenum">
              <a:rPr lang="en-US" altLang="en-US" smtClean="0"/>
              <a:pPr/>
              <a:t>2</a:t>
            </a:fld>
            <a:endParaRPr lang="en-US" altLang="en-US" dirty="0"/>
          </a:p>
        </p:txBody>
      </p:sp>
    </p:spTree>
    <p:extLst>
      <p:ext uri="{BB962C8B-B14F-4D97-AF65-F5344CB8AC3E}">
        <p14:creationId xmlns:p14="http://schemas.microsoft.com/office/powerpoint/2010/main" val="3207010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F2A52A71-EF28-4D74-BABE-D4AF793C9449}" type="slidenum">
              <a:rPr lang="en-US" altLang="en-US" smtClean="0"/>
              <a:pPr/>
              <a:t>77</a:t>
            </a:fld>
            <a:endParaRPr lang="en-US" altLang="en-US" dirty="0"/>
          </a:p>
        </p:txBody>
      </p:sp>
    </p:spTree>
    <p:extLst>
      <p:ext uri="{BB962C8B-B14F-4D97-AF65-F5344CB8AC3E}">
        <p14:creationId xmlns:p14="http://schemas.microsoft.com/office/powerpoint/2010/main" val="23221501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F2A52A71-EF28-4D74-BABE-D4AF793C9449}" type="slidenum">
              <a:rPr lang="en-US" altLang="en-US" smtClean="0"/>
              <a:pPr/>
              <a:t>78</a:t>
            </a:fld>
            <a:endParaRPr lang="en-US" altLang="en-US" dirty="0"/>
          </a:p>
        </p:txBody>
      </p:sp>
    </p:spTree>
    <p:extLst>
      <p:ext uri="{BB962C8B-B14F-4D97-AF65-F5344CB8AC3E}">
        <p14:creationId xmlns:p14="http://schemas.microsoft.com/office/powerpoint/2010/main" val="17722749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F2A52A71-EF28-4D74-BABE-D4AF793C9449}" type="slidenum">
              <a:rPr lang="en-US" altLang="en-US" smtClean="0"/>
              <a:pPr/>
              <a:t>79</a:t>
            </a:fld>
            <a:endParaRPr lang="en-US" altLang="en-US" dirty="0"/>
          </a:p>
        </p:txBody>
      </p:sp>
    </p:spTree>
    <p:extLst>
      <p:ext uri="{BB962C8B-B14F-4D97-AF65-F5344CB8AC3E}">
        <p14:creationId xmlns:p14="http://schemas.microsoft.com/office/powerpoint/2010/main" val="2003787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F2A52A71-EF28-4D74-BABE-D4AF793C9449}" type="slidenum">
              <a:rPr lang="en-US" altLang="en-US" smtClean="0"/>
              <a:pPr/>
              <a:t>80</a:t>
            </a:fld>
            <a:endParaRPr lang="en-US" altLang="en-US" dirty="0"/>
          </a:p>
        </p:txBody>
      </p:sp>
    </p:spTree>
    <p:extLst>
      <p:ext uri="{BB962C8B-B14F-4D97-AF65-F5344CB8AC3E}">
        <p14:creationId xmlns:p14="http://schemas.microsoft.com/office/powerpoint/2010/main" val="20627609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F2A52A71-EF28-4D74-BABE-D4AF793C9449}" type="slidenum">
              <a:rPr lang="en-US" altLang="en-US" smtClean="0"/>
              <a:pPr/>
              <a:t>81</a:t>
            </a:fld>
            <a:endParaRPr lang="en-US" altLang="en-US" dirty="0"/>
          </a:p>
        </p:txBody>
      </p:sp>
    </p:spTree>
    <p:extLst>
      <p:ext uri="{BB962C8B-B14F-4D97-AF65-F5344CB8AC3E}">
        <p14:creationId xmlns:p14="http://schemas.microsoft.com/office/powerpoint/2010/main" val="8050877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idx="10"/>
          </p:nvPr>
        </p:nvSpPr>
        <p:spPr/>
        <p:txBody>
          <a:bodyPr/>
          <a:lstStyle/>
          <a:p>
            <a:fld id="{F2A52A71-EF28-4D74-BABE-D4AF793C9449}" type="slidenum">
              <a:rPr lang="en-US" altLang="en-US" smtClean="0"/>
              <a:pPr/>
              <a:t>82</a:t>
            </a:fld>
            <a:endParaRPr lang="en-US" altLang="en-US" dirty="0"/>
          </a:p>
        </p:txBody>
      </p:sp>
    </p:spTree>
    <p:extLst>
      <p:ext uri="{BB962C8B-B14F-4D97-AF65-F5344CB8AC3E}">
        <p14:creationId xmlns:p14="http://schemas.microsoft.com/office/powerpoint/2010/main" val="16028701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a:headEnd/>
            <a:tailEnd/>
          </a:ln>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ts val="0"/>
              </a:spcBef>
              <a:spcAft>
                <a:spcPct val="0"/>
              </a:spcAft>
              <a:buClrTx/>
              <a:buSzTx/>
              <a:buFontTx/>
              <a:buNone/>
              <a:tabLst/>
              <a:defRPr/>
            </a:pPr>
            <a:r>
              <a:rPr lang="en-US" altLang="en-US" dirty="0" smtClean="0"/>
              <a:t>Let</a:t>
            </a:r>
            <a:r>
              <a:rPr lang="fr-FR" altLang="ja-JP" dirty="0" smtClean="0"/>
              <a:t>'</a:t>
            </a:r>
            <a:r>
              <a:rPr lang="en-US" altLang="ja-JP" dirty="0" smtClean="0"/>
              <a:t>s really do this! Print out the instructions or leave them on the screen. Use 3x5 cards to represent the input. </a:t>
            </a:r>
            <a:br>
              <a:rPr lang="en-US" altLang="ja-JP" dirty="0" smtClean="0"/>
            </a:br>
            <a:r>
              <a:rPr lang="en-US" altLang="ja-JP" dirty="0" smtClean="0"/>
              <a:t>Let the </a:t>
            </a:r>
            <a:r>
              <a:rPr lang="ja-JP" altLang="en-US" dirty="0" smtClean="0"/>
              <a:t>“</a:t>
            </a:r>
            <a:r>
              <a:rPr lang="en-US" altLang="ja-JP" dirty="0" smtClean="0"/>
              <a:t>screen</a:t>
            </a:r>
            <a:r>
              <a:rPr lang="ja-JP" altLang="en-US" dirty="0" smtClean="0"/>
              <a:t>”</a:t>
            </a:r>
            <a:r>
              <a:rPr lang="en-US" altLang="ja-JP" dirty="0" smtClean="0"/>
              <a:t> be another computer or the whiteboard. </a:t>
            </a:r>
            <a:r>
              <a:rPr lang="ja-JP" altLang="en-US" dirty="0" smtClean="0"/>
              <a:t>“</a:t>
            </a:r>
            <a:r>
              <a:rPr lang="en-US" altLang="ja-JP" dirty="0" smtClean="0"/>
              <a:t>Hire</a:t>
            </a:r>
            <a:r>
              <a:rPr lang="ja-JP" altLang="en-US" dirty="0" smtClean="0"/>
              <a:t>”</a:t>
            </a:r>
            <a:r>
              <a:rPr lang="en-US" altLang="ja-JP" dirty="0" smtClean="0"/>
              <a:t> someone from the audience. </a:t>
            </a:r>
            <a:br>
              <a:rPr lang="en-US" altLang="ja-JP" dirty="0" smtClean="0"/>
            </a:br>
            <a:r>
              <a:rPr lang="en-US" altLang="ja-JP" dirty="0" smtClean="0"/>
              <a:t>Sit down when done.</a:t>
            </a:r>
            <a:endParaRPr lang="en-US" alt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F2A52A71-EF28-4D74-BABE-D4AF793C9449}" type="slidenum">
              <a:rPr lang="en-US" altLang="en-US" smtClean="0"/>
              <a:pPr/>
              <a:t>84</a:t>
            </a:fld>
            <a:endParaRPr lang="en-US" altLang="en-US" dirty="0"/>
          </a:p>
        </p:txBody>
      </p:sp>
    </p:spTree>
    <p:extLst>
      <p:ext uri="{BB962C8B-B14F-4D97-AF65-F5344CB8AC3E}">
        <p14:creationId xmlns:p14="http://schemas.microsoft.com/office/powerpoint/2010/main" val="21606083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F2A52A71-EF28-4D74-BABE-D4AF793C9449}" type="slidenum">
              <a:rPr lang="en-US" altLang="en-US" smtClean="0"/>
              <a:pPr/>
              <a:t>85</a:t>
            </a:fld>
            <a:endParaRPr lang="en-US" altLang="en-US" dirty="0"/>
          </a:p>
        </p:txBody>
      </p:sp>
    </p:spTree>
    <p:extLst>
      <p:ext uri="{BB962C8B-B14F-4D97-AF65-F5344CB8AC3E}">
        <p14:creationId xmlns:p14="http://schemas.microsoft.com/office/powerpoint/2010/main" val="36724208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F2A52A71-EF28-4D74-BABE-D4AF793C9449}" type="slidenum">
              <a:rPr lang="en-US" altLang="en-US" smtClean="0"/>
              <a:pPr/>
              <a:t>86</a:t>
            </a:fld>
            <a:endParaRPr lang="en-US" altLang="en-US" dirty="0"/>
          </a:p>
        </p:txBody>
      </p:sp>
    </p:spTree>
    <p:extLst>
      <p:ext uri="{BB962C8B-B14F-4D97-AF65-F5344CB8AC3E}">
        <p14:creationId xmlns:p14="http://schemas.microsoft.com/office/powerpoint/2010/main" val="1338217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F2A52A71-EF28-4D74-BABE-D4AF793C9449}" type="slidenum">
              <a:rPr lang="en-US" altLang="en-US" smtClean="0"/>
              <a:pPr/>
              <a:t>3</a:t>
            </a:fld>
            <a:endParaRPr lang="en-US" altLang="en-US" dirty="0"/>
          </a:p>
        </p:txBody>
      </p:sp>
    </p:spTree>
    <p:extLst>
      <p:ext uri="{BB962C8B-B14F-4D97-AF65-F5344CB8AC3E}">
        <p14:creationId xmlns:p14="http://schemas.microsoft.com/office/powerpoint/2010/main" val="13942568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F2A52A71-EF28-4D74-BABE-D4AF793C9449}" type="slidenum">
              <a:rPr lang="en-US" altLang="en-US" smtClean="0"/>
              <a:pPr/>
              <a:t>87</a:t>
            </a:fld>
            <a:endParaRPr lang="en-US" altLang="en-US" dirty="0"/>
          </a:p>
        </p:txBody>
      </p:sp>
    </p:spTree>
    <p:extLst>
      <p:ext uri="{BB962C8B-B14F-4D97-AF65-F5344CB8AC3E}">
        <p14:creationId xmlns:p14="http://schemas.microsoft.com/office/powerpoint/2010/main" val="42159698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F2A52A71-EF28-4D74-BABE-D4AF793C9449}" type="slidenum">
              <a:rPr lang="en-US" altLang="en-US" smtClean="0"/>
              <a:pPr/>
              <a:t>88</a:t>
            </a:fld>
            <a:endParaRPr lang="en-US" altLang="en-US" dirty="0"/>
          </a:p>
        </p:txBody>
      </p:sp>
    </p:spTree>
    <p:extLst>
      <p:ext uri="{BB962C8B-B14F-4D97-AF65-F5344CB8AC3E}">
        <p14:creationId xmlns:p14="http://schemas.microsoft.com/office/powerpoint/2010/main" val="35048204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F2A52A71-EF28-4D74-BABE-D4AF793C9449}" type="slidenum">
              <a:rPr lang="en-US" altLang="en-US" smtClean="0"/>
              <a:pPr/>
              <a:t>89</a:t>
            </a:fld>
            <a:endParaRPr lang="en-US" altLang="en-US" dirty="0"/>
          </a:p>
        </p:txBody>
      </p:sp>
    </p:spTree>
    <p:extLst>
      <p:ext uri="{BB962C8B-B14F-4D97-AF65-F5344CB8AC3E}">
        <p14:creationId xmlns:p14="http://schemas.microsoft.com/office/powerpoint/2010/main" val="4593029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F2A52A71-EF28-4D74-BABE-D4AF793C9449}" type="slidenum">
              <a:rPr lang="en-US" altLang="en-US" smtClean="0"/>
              <a:pPr/>
              <a:t>90</a:t>
            </a:fld>
            <a:endParaRPr lang="en-US" altLang="en-US" dirty="0"/>
          </a:p>
        </p:txBody>
      </p:sp>
    </p:spTree>
    <p:extLst>
      <p:ext uri="{BB962C8B-B14F-4D97-AF65-F5344CB8AC3E}">
        <p14:creationId xmlns:p14="http://schemas.microsoft.com/office/powerpoint/2010/main" val="10101023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F2A52A71-EF28-4D74-BABE-D4AF793C9449}" type="slidenum">
              <a:rPr lang="en-US" altLang="en-US" smtClean="0"/>
              <a:pPr/>
              <a:t>91</a:t>
            </a:fld>
            <a:endParaRPr lang="en-US" altLang="en-US" dirty="0"/>
          </a:p>
        </p:txBody>
      </p:sp>
    </p:spTree>
    <p:extLst>
      <p:ext uri="{BB962C8B-B14F-4D97-AF65-F5344CB8AC3E}">
        <p14:creationId xmlns:p14="http://schemas.microsoft.com/office/powerpoint/2010/main" val="3923932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F2A52A71-EF28-4D74-BABE-D4AF793C9449}" type="slidenum">
              <a:rPr lang="en-US" altLang="en-US" smtClean="0"/>
              <a:pPr/>
              <a:t>4</a:t>
            </a:fld>
            <a:endParaRPr lang="en-US" altLang="en-US" dirty="0"/>
          </a:p>
        </p:txBody>
      </p:sp>
    </p:spTree>
    <p:extLst>
      <p:ext uri="{BB962C8B-B14F-4D97-AF65-F5344CB8AC3E}">
        <p14:creationId xmlns:p14="http://schemas.microsoft.com/office/powerpoint/2010/main" val="885507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F2A52A71-EF28-4D74-BABE-D4AF793C9449}" type="slidenum">
              <a:rPr lang="en-US" altLang="en-US" smtClean="0"/>
              <a:pPr/>
              <a:t>6</a:t>
            </a:fld>
            <a:endParaRPr lang="en-US" altLang="en-US" dirty="0"/>
          </a:p>
        </p:txBody>
      </p:sp>
    </p:spTree>
    <p:extLst>
      <p:ext uri="{BB962C8B-B14F-4D97-AF65-F5344CB8AC3E}">
        <p14:creationId xmlns:p14="http://schemas.microsoft.com/office/powerpoint/2010/main" val="91888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F2A52A71-EF28-4D74-BABE-D4AF793C9449}" type="slidenum">
              <a:rPr lang="en-US" altLang="en-US" smtClean="0"/>
              <a:pPr/>
              <a:t>7</a:t>
            </a:fld>
            <a:endParaRPr lang="en-US" altLang="en-US" dirty="0"/>
          </a:p>
        </p:txBody>
      </p:sp>
    </p:spTree>
    <p:extLst>
      <p:ext uri="{BB962C8B-B14F-4D97-AF65-F5344CB8AC3E}">
        <p14:creationId xmlns:p14="http://schemas.microsoft.com/office/powerpoint/2010/main" val="103556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F2A52A71-EF28-4D74-BABE-D4AF793C9449}" type="slidenum">
              <a:rPr lang="en-US" altLang="en-US" smtClean="0"/>
              <a:pPr/>
              <a:t>8</a:t>
            </a:fld>
            <a:endParaRPr lang="en-US" altLang="en-US" dirty="0"/>
          </a:p>
        </p:txBody>
      </p:sp>
    </p:spTree>
    <p:extLst>
      <p:ext uri="{BB962C8B-B14F-4D97-AF65-F5344CB8AC3E}">
        <p14:creationId xmlns:p14="http://schemas.microsoft.com/office/powerpoint/2010/main" val="1059253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F2A52A71-EF28-4D74-BABE-D4AF793C9449}" type="slidenum">
              <a:rPr lang="en-US" altLang="en-US" smtClean="0"/>
              <a:pPr/>
              <a:t>9</a:t>
            </a:fld>
            <a:endParaRPr lang="en-US" altLang="en-US" dirty="0"/>
          </a:p>
        </p:txBody>
      </p:sp>
    </p:spTree>
    <p:extLst>
      <p:ext uri="{BB962C8B-B14F-4D97-AF65-F5344CB8AC3E}">
        <p14:creationId xmlns:p14="http://schemas.microsoft.com/office/powerpoint/2010/main" val="3728928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F2A52A71-EF28-4D74-BABE-D4AF793C9449}" type="slidenum">
              <a:rPr lang="en-US" altLang="en-US" smtClean="0"/>
              <a:pPr/>
              <a:t>10</a:t>
            </a:fld>
            <a:endParaRPr lang="en-US" altLang="en-US" dirty="0"/>
          </a:p>
        </p:txBody>
      </p:sp>
    </p:spTree>
    <p:extLst>
      <p:ext uri="{BB962C8B-B14F-4D97-AF65-F5344CB8AC3E}">
        <p14:creationId xmlns:p14="http://schemas.microsoft.com/office/powerpoint/2010/main" val="211559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endParaRPr lang="en-US" altLang="en-US" sz="1800" dirty="0">
              <a:solidFill>
                <a:srgbClr val="FFFFFF"/>
              </a:solidFil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a:defRPr/>
            </a:lvl1pPr>
          </a:lstStyle>
          <a:p>
            <a:endParaRPr lang="en-US" altLang="en-US" dirty="0"/>
          </a:p>
        </p:txBody>
      </p:sp>
      <p:sp>
        <p:nvSpPr>
          <p:cNvPr id="6" name="Shape 22"/>
          <p:cNvSpPr txBox="1">
            <a:spLocks noGrp="1"/>
          </p:cNvSpPr>
          <p:nvPr>
            <p:ph type="dt" idx="11"/>
          </p:nvPr>
        </p:nvSpPr>
        <p:spPr/>
        <p:txBody>
          <a:bodyPr/>
          <a:lstStyle>
            <a:lvl1pPr>
              <a:defRPr/>
            </a:lvl1pPr>
          </a:lstStyle>
          <a:p>
            <a:endParaRPr lang="en-US" altLang="en-US" dirty="0"/>
          </a:p>
        </p:txBody>
      </p:sp>
      <p:sp>
        <p:nvSpPr>
          <p:cNvPr id="7" name="Shape 23"/>
          <p:cNvSpPr txBox="1">
            <a:spLocks noGrp="1"/>
          </p:cNvSpPr>
          <p:nvPr>
            <p:ph type="sldNum" idx="12"/>
          </p:nvPr>
        </p:nvSpPr>
        <p:spPr/>
        <p:txBody>
          <a:bodyPr/>
          <a:lstStyle>
            <a:lvl1pPr>
              <a:defRPr/>
            </a:lvl1pPr>
          </a:lstStyle>
          <a:p>
            <a:fld id="{438DCC05-2DEB-488B-BE11-E562600AACEF}" type="slidenum">
              <a:rPr lang="en-US" altLang="en-US"/>
              <a:pPr/>
              <a:t>‹#›</a:t>
            </a:fld>
            <a:endParaRPr lang="en-US" altLang="en-US" dirty="0"/>
          </a:p>
        </p:txBody>
      </p:sp>
    </p:spTree>
    <p:extLst>
      <p:ext uri="{BB962C8B-B14F-4D97-AF65-F5344CB8AC3E}">
        <p14:creationId xmlns:p14="http://schemas.microsoft.com/office/powerpoint/2010/main" val="3394990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5" name="Shape 12"/>
          <p:cNvSpPr txBox="1">
            <a:spLocks noGrp="1"/>
          </p:cNvSpPr>
          <p:nvPr>
            <p:ph type="ftr" idx="12"/>
          </p:nvPr>
        </p:nvSpPr>
        <p:spPr>
          <a:ln/>
        </p:spPr>
        <p:txBody>
          <a:bodyPr/>
          <a:lstStyle>
            <a:lvl1pPr>
              <a:defRPr/>
            </a:lvl1pPr>
          </a:lstStyle>
          <a:p>
            <a:endParaRPr lang="en-US" altLang="en-US" dirty="0"/>
          </a:p>
        </p:txBody>
      </p:sp>
      <p:sp>
        <p:nvSpPr>
          <p:cNvPr id="6" name="Shape 13"/>
          <p:cNvSpPr txBox="1">
            <a:spLocks noGrp="1"/>
          </p:cNvSpPr>
          <p:nvPr>
            <p:ph type="dt" idx="13"/>
          </p:nvPr>
        </p:nvSpPr>
        <p:spPr>
          <a:ln/>
        </p:spPr>
        <p:txBody>
          <a:bodyPr/>
          <a:lstStyle>
            <a:lvl1pPr>
              <a:defRPr/>
            </a:lvl1pPr>
          </a:lstStyle>
          <a:p>
            <a:endParaRPr lang="en-US" altLang="en-US" dirty="0"/>
          </a:p>
        </p:txBody>
      </p:sp>
      <p:sp>
        <p:nvSpPr>
          <p:cNvPr id="7" name="Shape 14"/>
          <p:cNvSpPr txBox="1">
            <a:spLocks noGrp="1"/>
          </p:cNvSpPr>
          <p:nvPr>
            <p:ph type="sldNum" idx="14"/>
          </p:nvPr>
        </p:nvSpPr>
        <p:spPr>
          <a:ln/>
        </p:spPr>
        <p:txBody>
          <a:bodyPr/>
          <a:lstStyle>
            <a:lvl1pPr>
              <a:defRPr/>
            </a:lvl1pPr>
          </a:lstStyle>
          <a:p>
            <a:fld id="{328B9715-AA23-4FA7-BEB2-B14751BAB5F7}" type="slidenum">
              <a:rPr lang="en-US" altLang="en-US"/>
              <a:pPr/>
              <a:t>‹#›</a:t>
            </a:fld>
            <a:endParaRPr lang="en-US" altLang="en-US" dirty="0"/>
          </a:p>
        </p:txBody>
      </p:sp>
    </p:spTree>
    <p:extLst>
      <p:ext uri="{BB962C8B-B14F-4D97-AF65-F5344CB8AC3E}">
        <p14:creationId xmlns:p14="http://schemas.microsoft.com/office/powerpoint/2010/main" val="61245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a:defRPr/>
            </a:lvl1pPr>
          </a:lstStyle>
          <a:p>
            <a:endParaRPr lang="en-US" altLang="en-US" dirty="0"/>
          </a:p>
        </p:txBody>
      </p:sp>
      <p:sp>
        <p:nvSpPr>
          <p:cNvPr id="3" name="Shape 81"/>
          <p:cNvSpPr txBox="1">
            <a:spLocks noGrp="1"/>
          </p:cNvSpPr>
          <p:nvPr>
            <p:ph type="dt" idx="11"/>
          </p:nvPr>
        </p:nvSpPr>
        <p:spPr/>
        <p:txBody>
          <a:bodyPr/>
          <a:lstStyle>
            <a:lvl1pPr>
              <a:defRPr>
                <a:solidFill>
                  <a:srgbClr val="000000"/>
                </a:solidFill>
              </a:defRPr>
            </a:lvl1pPr>
          </a:lstStyle>
          <a:p>
            <a:endParaRPr lang="en-US" altLang="en-US" dirty="0"/>
          </a:p>
        </p:txBody>
      </p:sp>
      <p:sp>
        <p:nvSpPr>
          <p:cNvPr id="4" name="Shape 82"/>
          <p:cNvSpPr txBox="1">
            <a:spLocks noGrp="1"/>
          </p:cNvSpPr>
          <p:nvPr>
            <p:ph type="sldNum" idx="12"/>
          </p:nvPr>
        </p:nvSpPr>
        <p:spPr/>
        <p:txBody>
          <a:bodyPr/>
          <a:lstStyle>
            <a:lvl1pPr>
              <a:defRPr>
                <a:solidFill>
                  <a:srgbClr val="000000"/>
                </a:solidFill>
              </a:defRPr>
            </a:lvl1pPr>
          </a:lstStyle>
          <a:p>
            <a:fld id="{D28067AB-4AE5-4762-A6D9-8A7567E9E8F6}" type="slidenum">
              <a:rPr lang="en-US" altLang="en-US"/>
              <a:pPr/>
              <a:t>‹#›</a:t>
            </a:fld>
            <a:endParaRPr lang="en-US" altLang="en-US" dirty="0"/>
          </a:p>
        </p:txBody>
      </p:sp>
    </p:spTree>
    <p:extLst>
      <p:ext uri="{BB962C8B-B14F-4D97-AF65-F5344CB8AC3E}">
        <p14:creationId xmlns:p14="http://schemas.microsoft.com/office/powerpoint/2010/main" val="4143399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4" name="Rectangle 3"/>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kern="0" dirty="0">
              <a:sym typeface="Arial"/>
            </a:endParaRPr>
          </a:p>
        </p:txBody>
      </p:sp>
      <p:sp>
        <p:nvSpPr>
          <p:cNvPr id="5" name="TextBox 16"/>
          <p:cNvSpPr txBox="1">
            <a:spLocks noChangeArrowheads="1"/>
          </p:cNvSpPr>
          <p:nvPr userDrawn="1"/>
        </p:nvSpPr>
        <p:spPr bwMode="auto">
          <a:xfrm>
            <a:off x="1600200" y="6429375"/>
            <a:ext cx="7162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r>
              <a:rPr lang="en-US" altLang="en-US" sz="1200" dirty="0">
                <a:latin typeface="Verdana" panose="020B0604030504040204" pitchFamily="34" charset="0"/>
              </a:rPr>
              <a:t>Copyright © 2016, 2013, 2010 Pearson Education, Inc. All Rights Reserved</a:t>
            </a:r>
          </a:p>
        </p:txBody>
      </p:sp>
      <p:pic>
        <p:nvPicPr>
          <p:cNvPr id="6" name="Picture 17" descr="Pearson Logo"/>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6376988"/>
            <a:ext cx="9175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762000"/>
            <a:ext cx="7772400" cy="2838451"/>
          </a:xfrm>
        </p:spPr>
        <p:txBody>
          <a:bodyPr>
            <a:noAutofit/>
          </a:bodyPr>
          <a:lstStyle>
            <a:lvl1pPr algn="l">
              <a:defRPr sz="36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Footer Placeholder 4"/>
          <p:cNvSpPr>
            <a:spLocks noGrp="1"/>
          </p:cNvSpPr>
          <p:nvPr>
            <p:ph type="ftr" sz="quarter" idx="10"/>
          </p:nvPr>
        </p:nvSpPr>
        <p:spPr/>
        <p:txBody>
          <a:bodyPr/>
          <a:lstStyle>
            <a:lvl1pPr>
              <a:defRPr/>
            </a:lvl1pPr>
          </a:lstStyle>
          <a:p>
            <a:endParaRPr lang="en-US" altLang="en-US" dirty="0"/>
          </a:p>
        </p:txBody>
      </p:sp>
      <p:sp>
        <p:nvSpPr>
          <p:cNvPr id="8" name="Date Placeholder 3"/>
          <p:cNvSpPr>
            <a:spLocks noGrp="1"/>
          </p:cNvSpPr>
          <p:nvPr>
            <p:ph type="dt" sz="half" idx="11"/>
          </p:nvPr>
        </p:nvSpPr>
        <p:spPr/>
        <p:txBody>
          <a:bodyPr/>
          <a:lstStyle>
            <a:lvl1pPr>
              <a:defRPr/>
            </a:lvl1pPr>
          </a:lstStyle>
          <a:p>
            <a:fld id="{73D7BE96-855E-4837-A2A1-11CB86589FDC}" type="datetimeFigureOut">
              <a:rPr lang="en-US" altLang="en-US"/>
              <a:pPr/>
              <a:t>4/10/2018</a:t>
            </a:fld>
            <a:endParaRPr lang="en-US" altLang="en-US" dirty="0"/>
          </a:p>
        </p:txBody>
      </p:sp>
      <p:sp>
        <p:nvSpPr>
          <p:cNvPr id="9" name="Slide Number Placeholder 5"/>
          <p:cNvSpPr>
            <a:spLocks noGrp="1"/>
          </p:cNvSpPr>
          <p:nvPr>
            <p:ph type="sldNum" sz="quarter" idx="12"/>
          </p:nvPr>
        </p:nvSpPr>
        <p:spPr/>
        <p:txBody>
          <a:bodyPr/>
          <a:lstStyle>
            <a:lvl1pPr algn="l">
              <a:buSzTx/>
              <a:defRPr sz="1400">
                <a:solidFill>
                  <a:srgbClr val="000000"/>
                </a:solidFill>
              </a:defRPr>
            </a:lvl1pPr>
          </a:lstStyle>
          <a:p>
            <a:fld id="{9BF7B11A-B51C-4B03-A141-3A0CF1A3D949}" type="slidenum">
              <a:rPr lang="en-US" altLang="en-US"/>
              <a:pPr/>
              <a:t>‹#›</a:t>
            </a:fld>
            <a:endParaRPr lang="en-US" altLang="en-US" dirty="0"/>
          </a:p>
        </p:txBody>
      </p:sp>
    </p:spTree>
    <p:extLst>
      <p:ext uri="{BB962C8B-B14F-4D97-AF65-F5344CB8AC3E}">
        <p14:creationId xmlns:p14="http://schemas.microsoft.com/office/powerpoint/2010/main" val="355015315"/>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pic>
        <p:nvPicPr>
          <p:cNvPr id="8" name="Picture 15" descr="Pearson Logo"/>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6376988"/>
            <a:ext cx="9175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0"/>
          <p:cNvSpPr>
            <a:spLocks noGrp="1"/>
          </p:cNvSpPr>
          <p:nvPr>
            <p:ph type="title"/>
          </p:nvPr>
        </p:nvSpPr>
        <p:spPr>
          <a:xfrm>
            <a:off x="457200" y="215372"/>
            <a:ext cx="8229600" cy="622828"/>
          </a:xfrm>
        </p:spPr>
        <p:txBody>
          <a:bodyPr anchor="t"/>
          <a:lstStyle/>
          <a:p>
            <a:r>
              <a:rPr lang="en-US" smtClean="0"/>
              <a:t>Click to edit Master title style</a:t>
            </a:r>
            <a:endParaRPr lang="en-US" dirty="0"/>
          </a:p>
        </p:txBody>
      </p:sp>
      <p:sp>
        <p:nvSpPr>
          <p:cNvPr id="7" name="Text Placeholder 6"/>
          <p:cNvSpPr>
            <a:spLocks noGrp="1"/>
          </p:cNvSpPr>
          <p:nvPr>
            <p:ph type="body" sz="quarter" idx="13"/>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smtClean="0"/>
              <a:t>Edit Master text styles</a:t>
            </a:r>
          </a:p>
        </p:txBody>
      </p:sp>
      <p:sp>
        <p:nvSpPr>
          <p:cNvPr id="9" name="Text Placeholder 8"/>
          <p:cNvSpPr>
            <a:spLocks noGrp="1"/>
          </p:cNvSpPr>
          <p:nvPr>
            <p:ph type="body" sz="quarter" idx="14"/>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smtClean="0"/>
              <a:t>Edit Master text styles</a:t>
            </a:r>
          </a:p>
        </p:txBody>
      </p:sp>
      <p:sp>
        <p:nvSpPr>
          <p:cNvPr id="10" name="Text Placeholder 8"/>
          <p:cNvSpPr>
            <a:spLocks noGrp="1"/>
          </p:cNvSpPr>
          <p:nvPr>
            <p:ph type="body" sz="quarter" idx="15"/>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smtClean="0"/>
              <a:t>Edit Master text styles</a:t>
            </a:r>
          </a:p>
        </p:txBody>
      </p:sp>
      <p:sp>
        <p:nvSpPr>
          <p:cNvPr id="13" name="Text Placeholder 5"/>
          <p:cNvSpPr>
            <a:spLocks noGrp="1"/>
          </p:cNvSpPr>
          <p:nvPr>
            <p:ph type="body" idx="16"/>
          </p:nvPr>
        </p:nvSpPr>
        <p:spPr>
          <a:xfrm>
            <a:off x="2670048" y="6449931"/>
            <a:ext cx="6089854" cy="231285"/>
          </a:xfrm>
        </p:spPr>
        <p:txBody>
          <a:bodyPr anchor="ctr"/>
          <a:lstStyle>
            <a:lvl1pPr marL="101600" indent="0">
              <a:buNone/>
              <a:defRPr/>
            </a:lvl1pPr>
          </a:lstStyle>
          <a:p>
            <a:pPr lvl="0"/>
            <a:r>
              <a:rPr lang="en-US" altLang="en-US" smtClean="0"/>
              <a:t>Edit Master text styles</a:t>
            </a:r>
          </a:p>
        </p:txBody>
      </p:sp>
      <p:sp>
        <p:nvSpPr>
          <p:cNvPr id="12" name="Footer Placeholder 2"/>
          <p:cNvSpPr>
            <a:spLocks noGrp="1"/>
          </p:cNvSpPr>
          <p:nvPr>
            <p:ph type="ftr" sz="quarter" idx="17"/>
          </p:nvPr>
        </p:nvSpPr>
        <p:spPr>
          <a:xfrm>
            <a:off x="93663" y="6165850"/>
            <a:ext cx="8596312" cy="234950"/>
          </a:xfrm>
        </p:spPr>
        <p:txBody>
          <a:bodyPr/>
          <a:lstStyle>
            <a:lvl1pPr>
              <a:defRPr/>
            </a:lvl1pPr>
          </a:lstStyle>
          <a:p>
            <a:endParaRPr lang="en-US" altLang="en-US" dirty="0"/>
          </a:p>
        </p:txBody>
      </p:sp>
      <p:sp>
        <p:nvSpPr>
          <p:cNvPr id="14" name="Date Placeholder 3"/>
          <p:cNvSpPr>
            <a:spLocks noGrp="1"/>
          </p:cNvSpPr>
          <p:nvPr>
            <p:ph type="dt" sz="half" idx="18"/>
          </p:nvPr>
        </p:nvSpPr>
        <p:spPr/>
        <p:txBody>
          <a:bodyPr/>
          <a:lstStyle>
            <a:lvl1pPr>
              <a:defRPr/>
            </a:lvl1pPr>
          </a:lstStyle>
          <a:p>
            <a:fld id="{B4515189-08BC-4441-AD07-F9218DE51F8F}" type="datetimeFigureOut">
              <a:rPr lang="en-US" altLang="en-US"/>
              <a:pPr/>
              <a:t>4/10/2018</a:t>
            </a:fld>
            <a:endParaRPr lang="en-US" altLang="en-US" dirty="0"/>
          </a:p>
        </p:txBody>
      </p:sp>
      <p:sp>
        <p:nvSpPr>
          <p:cNvPr id="15" name="Slide Number Placeholder 4"/>
          <p:cNvSpPr>
            <a:spLocks noGrp="1"/>
          </p:cNvSpPr>
          <p:nvPr>
            <p:ph type="sldNum" sz="quarter" idx="19"/>
          </p:nvPr>
        </p:nvSpPr>
        <p:spPr/>
        <p:txBody>
          <a:bodyPr/>
          <a:lstStyle>
            <a:lvl1pPr algn="l">
              <a:buSzTx/>
              <a:defRPr sz="1400">
                <a:solidFill>
                  <a:srgbClr val="000000"/>
                </a:solidFill>
              </a:defRPr>
            </a:lvl1pPr>
          </a:lstStyle>
          <a:p>
            <a:fld id="{EE872581-7059-42B9-A93A-32E18EEA6898}" type="slidenum">
              <a:rPr lang="en-US" altLang="en-US"/>
              <a:pPr/>
              <a:t>‹#›</a:t>
            </a:fld>
            <a:endParaRPr lang="en-US" altLang="en-US" dirty="0"/>
          </a:p>
        </p:txBody>
      </p:sp>
    </p:spTree>
    <p:extLst>
      <p:ext uri="{BB962C8B-B14F-4D97-AF65-F5344CB8AC3E}">
        <p14:creationId xmlns:p14="http://schemas.microsoft.com/office/powerpoint/2010/main" val="2693785359"/>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aseline="0">
                <a:solidFill>
                  <a:schemeClr val="accent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accent1"/>
              </a:buClr>
              <a:buSzPct val="100000"/>
              <a:defRPr/>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4" name="Date Placeholder 3"/>
          <p:cNvSpPr>
            <a:spLocks noGrp="1"/>
          </p:cNvSpPr>
          <p:nvPr>
            <p:ph type="dt" sz="half" idx="10"/>
          </p:nvPr>
        </p:nvSpPr>
        <p:spPr/>
        <p:txBody>
          <a:bodyPr/>
          <a:lstStyle>
            <a:lvl1pPr>
              <a:defRPr/>
            </a:lvl1pPr>
          </a:lstStyle>
          <a:p>
            <a:fld id="{4C64DB16-7DB0-4763-B557-2D0F8086EBD3}" type="datetime1">
              <a:rPr lang="en-US" altLang="en-US"/>
              <a:pPr/>
              <a:t>4/10/2018</a:t>
            </a:fld>
            <a:endParaRPr lang="en-US" altLang="en-US" dirty="0"/>
          </a:p>
        </p:txBody>
      </p:sp>
      <p:sp>
        <p:nvSpPr>
          <p:cNvPr id="5" name="Slide Number Placeholder 5"/>
          <p:cNvSpPr>
            <a:spLocks noGrp="1"/>
          </p:cNvSpPr>
          <p:nvPr>
            <p:ph type="sldNum" sz="quarter" idx="11"/>
          </p:nvPr>
        </p:nvSpPr>
        <p:spPr/>
        <p:txBody>
          <a:bodyPr/>
          <a:lstStyle>
            <a:lvl1pPr algn="l">
              <a:buSzTx/>
              <a:defRPr sz="1400">
                <a:solidFill>
                  <a:srgbClr val="000000"/>
                </a:solidFill>
              </a:defRPr>
            </a:lvl1pPr>
          </a:lstStyle>
          <a:p>
            <a:fld id="{B4FDDD1F-AE34-4776-B936-551F8C735B1B}" type="slidenum">
              <a:rPr lang="en-US" altLang="en-US"/>
              <a:pPr/>
              <a:t>‹#›</a:t>
            </a:fld>
            <a:endParaRPr lang="en-US" altLang="en-US" dirty="0"/>
          </a:p>
        </p:txBody>
      </p:sp>
    </p:spTree>
    <p:extLst>
      <p:ext uri="{BB962C8B-B14F-4D97-AF65-F5344CB8AC3E}">
        <p14:creationId xmlns:p14="http://schemas.microsoft.com/office/powerpoint/2010/main" val="2486767784"/>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0"/>
          </p:nvPr>
        </p:nvSpPr>
        <p:spPr/>
        <p:txBody>
          <a:bodyPr/>
          <a:lstStyle>
            <a:lvl1pPr>
              <a:defRPr/>
            </a:lvl1pPr>
          </a:lstStyle>
          <a:p>
            <a:endParaRPr lang="en-US" altLang="en-US" dirty="0"/>
          </a:p>
        </p:txBody>
      </p:sp>
      <p:sp>
        <p:nvSpPr>
          <p:cNvPr id="5" name="Date Placeholder 3"/>
          <p:cNvSpPr>
            <a:spLocks noGrp="1"/>
          </p:cNvSpPr>
          <p:nvPr>
            <p:ph type="dt" sz="half" idx="11"/>
          </p:nvPr>
        </p:nvSpPr>
        <p:spPr/>
        <p:txBody>
          <a:bodyPr/>
          <a:lstStyle>
            <a:lvl1pPr>
              <a:defRPr/>
            </a:lvl1pPr>
          </a:lstStyle>
          <a:p>
            <a:fld id="{FE0ECA3D-17A8-491D-9E83-BCC5404A75C2}" type="datetimeFigureOut">
              <a:rPr lang="en-US" altLang="en-US"/>
              <a:pPr/>
              <a:t>4/10/2018</a:t>
            </a:fld>
            <a:endParaRPr lang="en-US" altLang="en-US" dirty="0"/>
          </a:p>
        </p:txBody>
      </p:sp>
      <p:sp>
        <p:nvSpPr>
          <p:cNvPr id="6" name="Slide Number Placeholder 5"/>
          <p:cNvSpPr>
            <a:spLocks noGrp="1"/>
          </p:cNvSpPr>
          <p:nvPr>
            <p:ph type="sldNum" sz="quarter" idx="12"/>
          </p:nvPr>
        </p:nvSpPr>
        <p:spPr/>
        <p:txBody>
          <a:bodyPr/>
          <a:lstStyle>
            <a:lvl1pPr algn="l">
              <a:buSzTx/>
              <a:defRPr sz="1400">
                <a:solidFill>
                  <a:srgbClr val="000000"/>
                </a:solidFill>
              </a:defRPr>
            </a:lvl1pPr>
          </a:lstStyle>
          <a:p>
            <a:fld id="{A4935793-1DDD-4B37-AFF9-C91FFD0A51CD}" type="slidenum">
              <a:rPr lang="en-US" altLang="en-US"/>
              <a:pPr/>
              <a:t>‹#›</a:t>
            </a:fld>
            <a:endParaRPr lang="en-US" altLang="en-US" dirty="0"/>
          </a:p>
        </p:txBody>
      </p:sp>
    </p:spTree>
    <p:extLst>
      <p:ext uri="{BB962C8B-B14F-4D97-AF65-F5344CB8AC3E}">
        <p14:creationId xmlns:p14="http://schemas.microsoft.com/office/powerpoint/2010/main" val="2920542707"/>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pic>
        <p:nvPicPr>
          <p:cNvPr id="4" name="Picture 15" descr="Pearson Logo"/>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6376988"/>
            <a:ext cx="9175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6"/>
          <p:cNvSpPr txBox="1">
            <a:spLocks noChangeArrowheads="1"/>
          </p:cNvSpPr>
          <p:nvPr userDrawn="1"/>
        </p:nvSpPr>
        <p:spPr bwMode="auto">
          <a:xfrm>
            <a:off x="1600200" y="6429375"/>
            <a:ext cx="7162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r>
              <a:rPr lang="en-US" altLang="en-US" sz="1200" dirty="0">
                <a:latin typeface="Verdana" panose="020B0604030504040204" pitchFamily="34" charset="0"/>
              </a:rPr>
              <a:t>Copyright © 2016, 2013, 2010 Pearson Education, Inc. All Rights Reserved</a:t>
            </a:r>
          </a:p>
        </p:txBody>
      </p:sp>
      <p:sp>
        <p:nvSpPr>
          <p:cNvPr id="8" name="Title 7"/>
          <p:cNvSpPr>
            <a:spLocks noGrp="1"/>
          </p:cNvSpPr>
          <p:nvPr>
            <p:ph type="title"/>
          </p:nvPr>
        </p:nvSpPr>
        <p:spPr>
          <a:xfrm>
            <a:off x="457200" y="228600"/>
            <a:ext cx="8229600" cy="1066800"/>
          </a:xfrm>
        </p:spPr>
        <p:txBody>
          <a:bodyPr anchor="t"/>
          <a:lstStyle>
            <a:lvl1pPr>
              <a:defRPr sz="3400">
                <a:solidFill>
                  <a:srgbClr val="007FA3"/>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smtClean="0"/>
              <a:t>Edit Master text styles</a:t>
            </a:r>
          </a:p>
        </p:txBody>
      </p:sp>
      <p:sp>
        <p:nvSpPr>
          <p:cNvPr id="6" name="Footer Placeholder 2"/>
          <p:cNvSpPr>
            <a:spLocks noGrp="1"/>
          </p:cNvSpPr>
          <p:nvPr>
            <p:ph type="ftr" sz="quarter" idx="14"/>
          </p:nvPr>
        </p:nvSpPr>
        <p:spPr/>
        <p:txBody>
          <a:bodyPr/>
          <a:lstStyle>
            <a:lvl1pPr>
              <a:defRPr/>
            </a:lvl1pPr>
          </a:lstStyle>
          <a:p>
            <a:endParaRPr lang="en-US" altLang="en-US" dirty="0"/>
          </a:p>
        </p:txBody>
      </p:sp>
      <p:sp>
        <p:nvSpPr>
          <p:cNvPr id="7" name="Date Placeholder 1"/>
          <p:cNvSpPr>
            <a:spLocks noGrp="1"/>
          </p:cNvSpPr>
          <p:nvPr>
            <p:ph type="dt" sz="half" idx="15"/>
          </p:nvPr>
        </p:nvSpPr>
        <p:spPr/>
        <p:txBody>
          <a:bodyPr/>
          <a:lstStyle>
            <a:lvl1pPr>
              <a:defRPr>
                <a:solidFill>
                  <a:schemeClr val="tx1"/>
                </a:solidFill>
              </a:defRPr>
            </a:lvl1pPr>
          </a:lstStyle>
          <a:p>
            <a:fld id="{D8B4D3CC-E99F-42D6-9B1F-4078A9DF793E}" type="datetimeFigureOut">
              <a:rPr lang="en-US" altLang="en-US"/>
              <a:pPr/>
              <a:t>4/10/2018</a:t>
            </a:fld>
            <a:endParaRPr lang="en-US" altLang="en-US" dirty="0"/>
          </a:p>
        </p:txBody>
      </p:sp>
      <p:sp>
        <p:nvSpPr>
          <p:cNvPr id="9" name="Slide Number Placeholder 3"/>
          <p:cNvSpPr>
            <a:spLocks noGrp="1"/>
          </p:cNvSpPr>
          <p:nvPr>
            <p:ph type="sldNum" sz="quarter" idx="16"/>
          </p:nvPr>
        </p:nvSpPr>
        <p:spPr/>
        <p:txBody>
          <a:bodyPr/>
          <a:lstStyle>
            <a:lvl1pPr algn="l">
              <a:buSzTx/>
              <a:defRPr sz="1400">
                <a:solidFill>
                  <a:schemeClr val="tx1"/>
                </a:solidFill>
              </a:defRPr>
            </a:lvl1pPr>
          </a:lstStyle>
          <a:p>
            <a:fld id="{835BF247-5D97-4501-B816-0164119FD2CB}" type="slidenum">
              <a:rPr lang="en-US" altLang="en-US"/>
              <a:pPr/>
              <a:t>‹#›</a:t>
            </a:fld>
            <a:endParaRPr lang="en-US" altLang="en-US" dirty="0"/>
          </a:p>
        </p:txBody>
      </p:sp>
    </p:spTree>
    <p:extLst>
      <p:ext uri="{BB962C8B-B14F-4D97-AF65-F5344CB8AC3E}">
        <p14:creationId xmlns:p14="http://schemas.microsoft.com/office/powerpoint/2010/main" val="3072415226"/>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4"/>
          </p:nvPr>
        </p:nvSpPr>
        <p:spPr/>
        <p:txBody>
          <a:bodyPr/>
          <a:lstStyle>
            <a:lvl1pPr>
              <a:defRPr/>
            </a:lvl1pPr>
          </a:lstStyle>
          <a:p>
            <a:fld id="{D5430912-F015-4D84-AD17-EAB73C8C34BD}" type="datetime1">
              <a:rPr lang="en-US" altLang="en-US"/>
              <a:pPr/>
              <a:t>4/10/2018</a:t>
            </a:fld>
            <a:endParaRPr lang="en-US" altLang="en-US" dirty="0"/>
          </a:p>
        </p:txBody>
      </p:sp>
      <p:sp>
        <p:nvSpPr>
          <p:cNvPr id="6" name="Slide Number Placeholder 5"/>
          <p:cNvSpPr>
            <a:spLocks noGrp="1"/>
          </p:cNvSpPr>
          <p:nvPr>
            <p:ph type="sldNum" sz="quarter" idx="15"/>
          </p:nvPr>
        </p:nvSpPr>
        <p:spPr/>
        <p:txBody>
          <a:bodyPr/>
          <a:lstStyle>
            <a:lvl1pPr algn="l">
              <a:buSzTx/>
              <a:defRPr sz="1400">
                <a:solidFill>
                  <a:srgbClr val="000000"/>
                </a:solidFill>
              </a:defRPr>
            </a:lvl1pPr>
          </a:lstStyle>
          <a:p>
            <a:fld id="{CB5FE46B-BA32-4747-B216-FB3A4718527F}" type="slidenum">
              <a:rPr lang="en-US" altLang="en-US"/>
              <a:pPr/>
              <a:t>‹#›</a:t>
            </a:fld>
            <a:endParaRPr lang="en-US" altLang="en-US" dirty="0"/>
          </a:p>
        </p:txBody>
      </p:sp>
    </p:spTree>
    <p:extLst>
      <p:ext uri="{BB962C8B-B14F-4D97-AF65-F5344CB8AC3E}">
        <p14:creationId xmlns:p14="http://schemas.microsoft.com/office/powerpoint/2010/main" val="1873063887"/>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4"/>
          <p:cNvSpPr>
            <a:spLocks noGrp="1"/>
          </p:cNvSpPr>
          <p:nvPr>
            <p:ph type="ftr" sz="quarter" idx="10"/>
          </p:nvPr>
        </p:nvSpPr>
        <p:spPr/>
        <p:txBody>
          <a:bodyPr/>
          <a:lstStyle>
            <a:lvl1pPr>
              <a:defRPr/>
            </a:lvl1pPr>
          </a:lstStyle>
          <a:p>
            <a:endParaRPr lang="en-US" altLang="en-US" dirty="0"/>
          </a:p>
        </p:txBody>
      </p:sp>
      <p:sp>
        <p:nvSpPr>
          <p:cNvPr id="5" name="Date Placeholder 3"/>
          <p:cNvSpPr>
            <a:spLocks noGrp="1"/>
          </p:cNvSpPr>
          <p:nvPr>
            <p:ph type="dt" sz="half" idx="11"/>
          </p:nvPr>
        </p:nvSpPr>
        <p:spPr/>
        <p:txBody>
          <a:bodyPr/>
          <a:lstStyle>
            <a:lvl1pPr>
              <a:defRPr/>
            </a:lvl1pPr>
          </a:lstStyle>
          <a:p>
            <a:fld id="{E8D55646-424E-4AC6-88F8-2F22E166DF88}" type="datetimeFigureOut">
              <a:rPr lang="en-US" altLang="en-US"/>
              <a:pPr/>
              <a:t>4/10/2018</a:t>
            </a:fld>
            <a:endParaRPr lang="en-US" altLang="en-US" dirty="0"/>
          </a:p>
        </p:txBody>
      </p:sp>
      <p:sp>
        <p:nvSpPr>
          <p:cNvPr id="6" name="Slide Number Placeholder 5"/>
          <p:cNvSpPr>
            <a:spLocks noGrp="1"/>
          </p:cNvSpPr>
          <p:nvPr>
            <p:ph type="sldNum" sz="quarter" idx="12"/>
          </p:nvPr>
        </p:nvSpPr>
        <p:spPr/>
        <p:txBody>
          <a:bodyPr/>
          <a:lstStyle>
            <a:lvl1pPr algn="l">
              <a:buSzTx/>
              <a:defRPr sz="1400">
                <a:solidFill>
                  <a:srgbClr val="000000"/>
                </a:solidFill>
              </a:defRPr>
            </a:lvl1pPr>
          </a:lstStyle>
          <a:p>
            <a:fld id="{DEC0442D-22EC-490E-92AF-BBF5CB456711}" type="slidenum">
              <a:rPr lang="en-US" altLang="en-US"/>
              <a:pPr/>
              <a:t>‹#›</a:t>
            </a:fld>
            <a:endParaRPr lang="en-US" altLang="en-US" dirty="0"/>
          </a:p>
        </p:txBody>
      </p:sp>
    </p:spTree>
    <p:extLst>
      <p:ext uri="{BB962C8B-B14F-4D97-AF65-F5344CB8AC3E}">
        <p14:creationId xmlns:p14="http://schemas.microsoft.com/office/powerpoint/2010/main" val="4271030092"/>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4"/>
          </p:nvPr>
        </p:nvSpPr>
        <p:spPr/>
        <p:txBody>
          <a:bodyPr/>
          <a:lstStyle>
            <a:lvl1pPr>
              <a:defRPr/>
            </a:lvl1pPr>
          </a:lstStyle>
          <a:p>
            <a:endParaRPr lang="en-US" altLang="en-US" dirty="0"/>
          </a:p>
        </p:txBody>
      </p:sp>
      <p:sp>
        <p:nvSpPr>
          <p:cNvPr id="6" name="Date Placeholder 3"/>
          <p:cNvSpPr>
            <a:spLocks noGrp="1"/>
          </p:cNvSpPr>
          <p:nvPr>
            <p:ph type="dt" sz="half" idx="15"/>
          </p:nvPr>
        </p:nvSpPr>
        <p:spPr/>
        <p:txBody>
          <a:bodyPr/>
          <a:lstStyle>
            <a:lvl1pPr>
              <a:defRPr/>
            </a:lvl1pPr>
          </a:lstStyle>
          <a:p>
            <a:fld id="{CFDD879E-06D8-4DC0-93E0-8B6C33CE6A3C}" type="datetimeFigureOut">
              <a:rPr lang="en-US" altLang="en-US"/>
              <a:pPr/>
              <a:t>4/10/2018</a:t>
            </a:fld>
            <a:endParaRPr lang="en-US" altLang="en-US" dirty="0"/>
          </a:p>
        </p:txBody>
      </p:sp>
      <p:sp>
        <p:nvSpPr>
          <p:cNvPr id="7" name="Slide Number Placeholder 5"/>
          <p:cNvSpPr>
            <a:spLocks noGrp="1"/>
          </p:cNvSpPr>
          <p:nvPr>
            <p:ph type="sldNum" sz="quarter" idx="16"/>
          </p:nvPr>
        </p:nvSpPr>
        <p:spPr/>
        <p:txBody>
          <a:bodyPr/>
          <a:lstStyle>
            <a:lvl1pPr algn="l">
              <a:buSzTx/>
              <a:defRPr sz="1400">
                <a:solidFill>
                  <a:srgbClr val="000000"/>
                </a:solidFill>
              </a:defRPr>
            </a:lvl1pPr>
          </a:lstStyle>
          <a:p>
            <a:fld id="{76C8AB66-1ECD-4496-9BB9-D83DBE9C9BC7}" type="slidenum">
              <a:rPr lang="en-US" altLang="en-US"/>
              <a:pPr/>
              <a:t>‹#›</a:t>
            </a:fld>
            <a:endParaRPr lang="en-US" altLang="en-US" dirty="0"/>
          </a:p>
        </p:txBody>
      </p:sp>
    </p:spTree>
    <p:extLst>
      <p:ext uri="{BB962C8B-B14F-4D97-AF65-F5344CB8AC3E}">
        <p14:creationId xmlns:p14="http://schemas.microsoft.com/office/powerpoint/2010/main" val="3771047009"/>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a:defRPr/>
            </a:lvl1pPr>
          </a:lstStyle>
          <a:p>
            <a:endParaRPr lang="en-US" altLang="en-US" dirty="0"/>
          </a:p>
        </p:txBody>
      </p:sp>
      <p:sp>
        <p:nvSpPr>
          <p:cNvPr id="5" name="Shape 57"/>
          <p:cNvSpPr txBox="1">
            <a:spLocks noGrp="1"/>
          </p:cNvSpPr>
          <p:nvPr>
            <p:ph type="dt" idx="11"/>
          </p:nvPr>
        </p:nvSpPr>
        <p:spPr/>
        <p:txBody>
          <a:bodyPr/>
          <a:lstStyle>
            <a:lvl1pPr>
              <a:defRPr>
                <a:solidFill>
                  <a:srgbClr val="000000"/>
                </a:solidFill>
              </a:defRPr>
            </a:lvl1pPr>
          </a:lstStyle>
          <a:p>
            <a:endParaRPr lang="en-US" altLang="en-US" dirty="0"/>
          </a:p>
        </p:txBody>
      </p:sp>
      <p:sp>
        <p:nvSpPr>
          <p:cNvPr id="6" name="Shape 58"/>
          <p:cNvSpPr txBox="1">
            <a:spLocks noGrp="1"/>
          </p:cNvSpPr>
          <p:nvPr>
            <p:ph type="sldNum" idx="12"/>
          </p:nvPr>
        </p:nvSpPr>
        <p:spPr/>
        <p:txBody>
          <a:bodyPr/>
          <a:lstStyle>
            <a:lvl1pPr>
              <a:defRPr>
                <a:solidFill>
                  <a:srgbClr val="000000"/>
                </a:solidFill>
              </a:defRPr>
            </a:lvl1pPr>
          </a:lstStyle>
          <a:p>
            <a:fld id="{46745FE7-83ED-44EF-B1DA-49AE61377AF6}" type="slidenum">
              <a:rPr lang="en-US" altLang="en-US"/>
              <a:pPr/>
              <a:t>‹#›</a:t>
            </a:fld>
            <a:endParaRPr lang="en-US" altLang="en-US" dirty="0"/>
          </a:p>
        </p:txBody>
      </p:sp>
    </p:spTree>
    <p:extLst>
      <p:ext uri="{BB962C8B-B14F-4D97-AF65-F5344CB8AC3E}">
        <p14:creationId xmlns:p14="http://schemas.microsoft.com/office/powerpoint/2010/main" val="24349172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15"/>
          </p:nvPr>
        </p:nvSpPr>
        <p:spPr/>
        <p:txBody>
          <a:bodyPr/>
          <a:lstStyle>
            <a:lvl1pPr>
              <a:defRPr/>
            </a:lvl1pPr>
          </a:lstStyle>
          <a:p>
            <a:endParaRPr lang="en-US" altLang="en-US" dirty="0"/>
          </a:p>
        </p:txBody>
      </p:sp>
      <p:sp>
        <p:nvSpPr>
          <p:cNvPr id="7" name="Date Placeholder 3"/>
          <p:cNvSpPr>
            <a:spLocks noGrp="1"/>
          </p:cNvSpPr>
          <p:nvPr>
            <p:ph type="dt" sz="half" idx="16"/>
          </p:nvPr>
        </p:nvSpPr>
        <p:spPr/>
        <p:txBody>
          <a:bodyPr/>
          <a:lstStyle>
            <a:lvl1pPr>
              <a:defRPr/>
            </a:lvl1pPr>
          </a:lstStyle>
          <a:p>
            <a:fld id="{FE618259-AED9-43EE-A5BC-A69F2A1D99A6}" type="datetimeFigureOut">
              <a:rPr lang="en-US" altLang="en-US"/>
              <a:pPr/>
              <a:t>4/10/2018</a:t>
            </a:fld>
            <a:endParaRPr lang="en-US" altLang="en-US" dirty="0"/>
          </a:p>
        </p:txBody>
      </p:sp>
      <p:sp>
        <p:nvSpPr>
          <p:cNvPr id="10" name="Slide Number Placeholder 5"/>
          <p:cNvSpPr>
            <a:spLocks noGrp="1"/>
          </p:cNvSpPr>
          <p:nvPr>
            <p:ph type="sldNum" sz="quarter" idx="17"/>
          </p:nvPr>
        </p:nvSpPr>
        <p:spPr/>
        <p:txBody>
          <a:bodyPr/>
          <a:lstStyle>
            <a:lvl1pPr algn="l">
              <a:buSzTx/>
              <a:defRPr sz="1400">
                <a:solidFill>
                  <a:srgbClr val="000000"/>
                </a:solidFill>
              </a:defRPr>
            </a:lvl1pPr>
          </a:lstStyle>
          <a:p>
            <a:fld id="{CFB90466-C60F-48A9-9F39-0D7BF74AAEA5}" type="slidenum">
              <a:rPr lang="en-US" altLang="en-US"/>
              <a:pPr/>
              <a:t>‹#›</a:t>
            </a:fld>
            <a:endParaRPr lang="en-US" altLang="en-US" dirty="0"/>
          </a:p>
        </p:txBody>
      </p:sp>
    </p:spTree>
    <p:extLst>
      <p:ext uri="{BB962C8B-B14F-4D97-AF65-F5344CB8AC3E}">
        <p14:creationId xmlns:p14="http://schemas.microsoft.com/office/powerpoint/2010/main" val="211599301"/>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16"/>
          </p:nvPr>
        </p:nvSpPr>
        <p:spPr/>
        <p:txBody>
          <a:bodyPr/>
          <a:lstStyle>
            <a:lvl1pPr>
              <a:defRPr/>
            </a:lvl1pPr>
          </a:lstStyle>
          <a:p>
            <a:endParaRPr lang="en-US" altLang="en-US" dirty="0"/>
          </a:p>
        </p:txBody>
      </p:sp>
      <p:sp>
        <p:nvSpPr>
          <p:cNvPr id="11" name="Date Placeholder 3"/>
          <p:cNvSpPr>
            <a:spLocks noGrp="1"/>
          </p:cNvSpPr>
          <p:nvPr>
            <p:ph type="dt" sz="half" idx="17"/>
          </p:nvPr>
        </p:nvSpPr>
        <p:spPr/>
        <p:txBody>
          <a:bodyPr/>
          <a:lstStyle>
            <a:lvl1pPr>
              <a:defRPr/>
            </a:lvl1pPr>
          </a:lstStyle>
          <a:p>
            <a:fld id="{FFD443D6-6BA8-4129-969D-C2B824432FEB}" type="datetimeFigureOut">
              <a:rPr lang="en-US" altLang="en-US"/>
              <a:pPr/>
              <a:t>4/10/2018</a:t>
            </a:fld>
            <a:endParaRPr lang="en-US" altLang="en-US" dirty="0"/>
          </a:p>
        </p:txBody>
      </p:sp>
      <p:sp>
        <p:nvSpPr>
          <p:cNvPr id="12" name="Slide Number Placeholder 5"/>
          <p:cNvSpPr>
            <a:spLocks noGrp="1"/>
          </p:cNvSpPr>
          <p:nvPr>
            <p:ph type="sldNum" sz="quarter" idx="18"/>
          </p:nvPr>
        </p:nvSpPr>
        <p:spPr/>
        <p:txBody>
          <a:bodyPr/>
          <a:lstStyle>
            <a:lvl1pPr algn="l">
              <a:buSzTx/>
              <a:defRPr sz="1400">
                <a:solidFill>
                  <a:srgbClr val="000000"/>
                </a:solidFill>
              </a:defRPr>
            </a:lvl1pPr>
          </a:lstStyle>
          <a:p>
            <a:fld id="{41FC6E00-5592-41F7-9223-E21BF52D2171}" type="slidenum">
              <a:rPr lang="en-US" altLang="en-US"/>
              <a:pPr/>
              <a:t>‹#›</a:t>
            </a:fld>
            <a:endParaRPr lang="en-US" altLang="en-US" dirty="0"/>
          </a:p>
        </p:txBody>
      </p:sp>
    </p:spTree>
    <p:extLst>
      <p:ext uri="{BB962C8B-B14F-4D97-AF65-F5344CB8AC3E}">
        <p14:creationId xmlns:p14="http://schemas.microsoft.com/office/powerpoint/2010/main" val="1790150873"/>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8"/>
          </p:nvPr>
        </p:nvSpPr>
        <p:spPr/>
        <p:txBody>
          <a:bodyPr/>
          <a:lstStyle>
            <a:lvl1pPr>
              <a:defRPr/>
            </a:lvl1pPr>
          </a:lstStyle>
          <a:p>
            <a:endParaRPr lang="en-US" altLang="en-US" dirty="0"/>
          </a:p>
        </p:txBody>
      </p:sp>
      <p:sp>
        <p:nvSpPr>
          <p:cNvPr id="11" name="Date Placeholder 3"/>
          <p:cNvSpPr>
            <a:spLocks noGrp="1"/>
          </p:cNvSpPr>
          <p:nvPr>
            <p:ph type="dt" sz="half" idx="19"/>
          </p:nvPr>
        </p:nvSpPr>
        <p:spPr/>
        <p:txBody>
          <a:bodyPr/>
          <a:lstStyle>
            <a:lvl1pPr>
              <a:defRPr/>
            </a:lvl1pPr>
          </a:lstStyle>
          <a:p>
            <a:fld id="{3612122D-5742-42A6-9C5B-C19910D0767A}" type="datetimeFigureOut">
              <a:rPr lang="en-US" altLang="en-US"/>
              <a:pPr/>
              <a:t>4/10/2018</a:t>
            </a:fld>
            <a:endParaRPr lang="en-US" altLang="en-US" dirty="0"/>
          </a:p>
        </p:txBody>
      </p:sp>
      <p:sp>
        <p:nvSpPr>
          <p:cNvPr id="12" name="Slide Number Placeholder 5"/>
          <p:cNvSpPr>
            <a:spLocks noGrp="1"/>
          </p:cNvSpPr>
          <p:nvPr>
            <p:ph type="sldNum" sz="quarter" idx="20"/>
          </p:nvPr>
        </p:nvSpPr>
        <p:spPr/>
        <p:txBody>
          <a:bodyPr/>
          <a:lstStyle>
            <a:lvl1pPr algn="l">
              <a:buSzTx/>
              <a:defRPr sz="1400">
                <a:solidFill>
                  <a:srgbClr val="000000"/>
                </a:solidFill>
              </a:defRPr>
            </a:lvl1pPr>
          </a:lstStyle>
          <a:p>
            <a:fld id="{76A58DA0-B8DA-474B-B4CE-07788C91390A}" type="slidenum">
              <a:rPr lang="en-US" altLang="en-US"/>
              <a:pPr/>
              <a:t>‹#›</a:t>
            </a:fld>
            <a:endParaRPr lang="en-US" altLang="en-US" dirty="0"/>
          </a:p>
        </p:txBody>
      </p:sp>
    </p:spTree>
    <p:extLst>
      <p:ext uri="{BB962C8B-B14F-4D97-AF65-F5344CB8AC3E}">
        <p14:creationId xmlns:p14="http://schemas.microsoft.com/office/powerpoint/2010/main" val="909936910"/>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8"/>
          </p:nvPr>
        </p:nvSpPr>
        <p:spPr/>
        <p:txBody>
          <a:bodyPr/>
          <a:lstStyle>
            <a:lvl1pPr>
              <a:defRPr/>
            </a:lvl1pPr>
          </a:lstStyle>
          <a:p>
            <a:endParaRPr lang="en-US" altLang="en-US" dirty="0"/>
          </a:p>
        </p:txBody>
      </p:sp>
      <p:sp>
        <p:nvSpPr>
          <p:cNvPr id="11" name="Date Placeholder 3"/>
          <p:cNvSpPr>
            <a:spLocks noGrp="1"/>
          </p:cNvSpPr>
          <p:nvPr>
            <p:ph type="dt" sz="half" idx="19"/>
          </p:nvPr>
        </p:nvSpPr>
        <p:spPr/>
        <p:txBody>
          <a:bodyPr/>
          <a:lstStyle>
            <a:lvl1pPr>
              <a:defRPr/>
            </a:lvl1pPr>
          </a:lstStyle>
          <a:p>
            <a:fld id="{05832C35-3A51-44EF-A492-AADE2A8B5B5A}" type="datetimeFigureOut">
              <a:rPr lang="en-US" altLang="en-US"/>
              <a:pPr/>
              <a:t>4/10/2018</a:t>
            </a:fld>
            <a:endParaRPr lang="en-US" altLang="en-US" dirty="0"/>
          </a:p>
        </p:txBody>
      </p:sp>
      <p:sp>
        <p:nvSpPr>
          <p:cNvPr id="13" name="Slide Number Placeholder 5"/>
          <p:cNvSpPr>
            <a:spLocks noGrp="1"/>
          </p:cNvSpPr>
          <p:nvPr>
            <p:ph type="sldNum" sz="quarter" idx="20"/>
          </p:nvPr>
        </p:nvSpPr>
        <p:spPr/>
        <p:txBody>
          <a:bodyPr/>
          <a:lstStyle>
            <a:lvl1pPr algn="l">
              <a:buSzTx/>
              <a:defRPr sz="1400">
                <a:solidFill>
                  <a:srgbClr val="000000"/>
                </a:solidFill>
              </a:defRPr>
            </a:lvl1pPr>
          </a:lstStyle>
          <a:p>
            <a:fld id="{DBCAE60E-4209-4A6F-9A3B-853A15CEB263}" type="slidenum">
              <a:rPr lang="en-US" altLang="en-US"/>
              <a:pPr/>
              <a:t>‹#›</a:t>
            </a:fld>
            <a:endParaRPr lang="en-US" altLang="en-US" dirty="0"/>
          </a:p>
        </p:txBody>
      </p:sp>
    </p:spTree>
    <p:extLst>
      <p:ext uri="{BB962C8B-B14F-4D97-AF65-F5344CB8AC3E}">
        <p14:creationId xmlns:p14="http://schemas.microsoft.com/office/powerpoint/2010/main" val="2258491154"/>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9"/>
          </p:nvPr>
        </p:nvSpPr>
        <p:spPr/>
        <p:txBody>
          <a:bodyPr/>
          <a:lstStyle>
            <a:lvl1pPr>
              <a:defRPr/>
            </a:lvl1pPr>
          </a:lstStyle>
          <a:p>
            <a:endParaRPr lang="en-US" altLang="en-US" dirty="0"/>
          </a:p>
        </p:txBody>
      </p:sp>
      <p:sp>
        <p:nvSpPr>
          <p:cNvPr id="11" name="Date Placeholder 3"/>
          <p:cNvSpPr>
            <a:spLocks noGrp="1"/>
          </p:cNvSpPr>
          <p:nvPr>
            <p:ph type="dt" sz="half" idx="20"/>
          </p:nvPr>
        </p:nvSpPr>
        <p:spPr/>
        <p:txBody>
          <a:bodyPr/>
          <a:lstStyle>
            <a:lvl1pPr>
              <a:defRPr/>
            </a:lvl1pPr>
          </a:lstStyle>
          <a:p>
            <a:fld id="{28464137-534E-486E-AFA6-0E6D38B3348E}" type="datetimeFigureOut">
              <a:rPr lang="en-US" altLang="en-US"/>
              <a:pPr/>
              <a:t>4/10/2018</a:t>
            </a:fld>
            <a:endParaRPr lang="en-US" altLang="en-US" dirty="0"/>
          </a:p>
        </p:txBody>
      </p:sp>
      <p:sp>
        <p:nvSpPr>
          <p:cNvPr id="15" name="Slide Number Placeholder 5"/>
          <p:cNvSpPr>
            <a:spLocks noGrp="1"/>
          </p:cNvSpPr>
          <p:nvPr>
            <p:ph type="sldNum" sz="quarter" idx="21"/>
          </p:nvPr>
        </p:nvSpPr>
        <p:spPr/>
        <p:txBody>
          <a:bodyPr/>
          <a:lstStyle>
            <a:lvl1pPr algn="l">
              <a:buSzTx/>
              <a:defRPr sz="1400">
                <a:solidFill>
                  <a:srgbClr val="000000"/>
                </a:solidFill>
              </a:defRPr>
            </a:lvl1pPr>
          </a:lstStyle>
          <a:p>
            <a:fld id="{97DC2980-A65E-4CEF-B92C-13249E74A1A4}" type="slidenum">
              <a:rPr lang="en-US" altLang="en-US"/>
              <a:pPr/>
              <a:t>‹#›</a:t>
            </a:fld>
            <a:endParaRPr lang="en-US" altLang="en-US" dirty="0"/>
          </a:p>
        </p:txBody>
      </p:sp>
    </p:spTree>
    <p:extLst>
      <p:ext uri="{BB962C8B-B14F-4D97-AF65-F5344CB8AC3E}">
        <p14:creationId xmlns:p14="http://schemas.microsoft.com/office/powerpoint/2010/main" val="12588057"/>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20"/>
          </p:nvPr>
        </p:nvSpPr>
        <p:spPr/>
        <p:txBody>
          <a:bodyPr/>
          <a:lstStyle>
            <a:lvl1pPr>
              <a:defRPr/>
            </a:lvl1pPr>
          </a:lstStyle>
          <a:p>
            <a:endParaRPr lang="en-US" altLang="en-US" dirty="0"/>
          </a:p>
        </p:txBody>
      </p:sp>
      <p:sp>
        <p:nvSpPr>
          <p:cNvPr id="16" name="Date Placeholder 3"/>
          <p:cNvSpPr>
            <a:spLocks noGrp="1"/>
          </p:cNvSpPr>
          <p:nvPr>
            <p:ph type="dt" sz="half" idx="21"/>
          </p:nvPr>
        </p:nvSpPr>
        <p:spPr/>
        <p:txBody>
          <a:bodyPr/>
          <a:lstStyle>
            <a:lvl1pPr>
              <a:defRPr/>
            </a:lvl1pPr>
          </a:lstStyle>
          <a:p>
            <a:fld id="{9FB042F7-D744-45BC-A4F8-96B891816D4F}" type="datetimeFigureOut">
              <a:rPr lang="en-US" altLang="en-US"/>
              <a:pPr/>
              <a:t>4/10/2018</a:t>
            </a:fld>
            <a:endParaRPr lang="en-US" altLang="en-US" dirty="0"/>
          </a:p>
        </p:txBody>
      </p:sp>
      <p:sp>
        <p:nvSpPr>
          <p:cNvPr id="17" name="Slide Number Placeholder 5"/>
          <p:cNvSpPr>
            <a:spLocks noGrp="1"/>
          </p:cNvSpPr>
          <p:nvPr>
            <p:ph type="sldNum" sz="quarter" idx="22"/>
          </p:nvPr>
        </p:nvSpPr>
        <p:spPr/>
        <p:txBody>
          <a:bodyPr/>
          <a:lstStyle>
            <a:lvl1pPr algn="l">
              <a:buSzTx/>
              <a:defRPr sz="1400">
                <a:solidFill>
                  <a:srgbClr val="000000"/>
                </a:solidFill>
              </a:defRPr>
            </a:lvl1pPr>
          </a:lstStyle>
          <a:p>
            <a:fld id="{A753EFDD-721C-4302-A904-BB0884438818}" type="slidenum">
              <a:rPr lang="en-US" altLang="en-US"/>
              <a:pPr/>
              <a:t>‹#›</a:t>
            </a:fld>
            <a:endParaRPr lang="en-US" altLang="en-US" dirty="0"/>
          </a:p>
        </p:txBody>
      </p:sp>
    </p:spTree>
    <p:extLst>
      <p:ext uri="{BB962C8B-B14F-4D97-AF65-F5344CB8AC3E}">
        <p14:creationId xmlns:p14="http://schemas.microsoft.com/office/powerpoint/2010/main" val="2317271040"/>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Footer Placeholder 4"/>
          <p:cNvSpPr>
            <a:spLocks noGrp="1"/>
          </p:cNvSpPr>
          <p:nvPr>
            <p:ph type="ftr" sz="quarter" idx="21"/>
          </p:nvPr>
        </p:nvSpPr>
        <p:spPr/>
        <p:txBody>
          <a:bodyPr/>
          <a:lstStyle>
            <a:lvl1pPr>
              <a:defRPr/>
            </a:lvl1pPr>
          </a:lstStyle>
          <a:p>
            <a:endParaRPr lang="en-US" altLang="en-US" dirty="0"/>
          </a:p>
        </p:txBody>
      </p:sp>
      <p:sp>
        <p:nvSpPr>
          <p:cNvPr id="18" name="Date Placeholder 3"/>
          <p:cNvSpPr>
            <a:spLocks noGrp="1"/>
          </p:cNvSpPr>
          <p:nvPr>
            <p:ph type="dt" sz="half" idx="22"/>
          </p:nvPr>
        </p:nvSpPr>
        <p:spPr/>
        <p:txBody>
          <a:bodyPr/>
          <a:lstStyle>
            <a:lvl1pPr>
              <a:defRPr/>
            </a:lvl1pPr>
          </a:lstStyle>
          <a:p>
            <a:fld id="{7CC9753B-14AB-419B-8EE4-5F75BE22D3F6}" type="datetimeFigureOut">
              <a:rPr lang="en-US" altLang="en-US"/>
              <a:pPr/>
              <a:t>4/10/2018</a:t>
            </a:fld>
            <a:endParaRPr lang="en-US" altLang="en-US" dirty="0"/>
          </a:p>
        </p:txBody>
      </p:sp>
      <p:sp>
        <p:nvSpPr>
          <p:cNvPr id="19" name="Slide Number Placeholder 5"/>
          <p:cNvSpPr>
            <a:spLocks noGrp="1"/>
          </p:cNvSpPr>
          <p:nvPr>
            <p:ph type="sldNum" sz="quarter" idx="23"/>
          </p:nvPr>
        </p:nvSpPr>
        <p:spPr/>
        <p:txBody>
          <a:bodyPr/>
          <a:lstStyle>
            <a:lvl1pPr algn="l">
              <a:buSzTx/>
              <a:defRPr sz="1400">
                <a:solidFill>
                  <a:srgbClr val="000000"/>
                </a:solidFill>
              </a:defRPr>
            </a:lvl1pPr>
          </a:lstStyle>
          <a:p>
            <a:fld id="{4401BD85-5C9A-4620-AA31-D5EC11740360}" type="slidenum">
              <a:rPr lang="en-US" altLang="en-US"/>
              <a:pPr/>
              <a:t>‹#›</a:t>
            </a:fld>
            <a:endParaRPr lang="en-US" altLang="en-US" dirty="0"/>
          </a:p>
        </p:txBody>
      </p:sp>
    </p:spTree>
    <p:extLst>
      <p:ext uri="{BB962C8B-B14F-4D97-AF65-F5344CB8AC3E}">
        <p14:creationId xmlns:p14="http://schemas.microsoft.com/office/powerpoint/2010/main" val="837828600"/>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22"/>
          </p:nvPr>
        </p:nvSpPr>
        <p:spPr/>
        <p:txBody>
          <a:bodyPr/>
          <a:lstStyle>
            <a:lvl1pPr>
              <a:defRPr/>
            </a:lvl1pPr>
          </a:lstStyle>
          <a:p>
            <a:endParaRPr lang="en-US" altLang="en-US" dirty="0"/>
          </a:p>
        </p:txBody>
      </p:sp>
      <p:sp>
        <p:nvSpPr>
          <p:cNvPr id="19" name="Date Placeholder 3"/>
          <p:cNvSpPr>
            <a:spLocks noGrp="1"/>
          </p:cNvSpPr>
          <p:nvPr>
            <p:ph type="dt" sz="half" idx="23"/>
          </p:nvPr>
        </p:nvSpPr>
        <p:spPr/>
        <p:txBody>
          <a:bodyPr/>
          <a:lstStyle>
            <a:lvl1pPr>
              <a:defRPr/>
            </a:lvl1pPr>
          </a:lstStyle>
          <a:p>
            <a:fld id="{5DFF9166-0884-41E3-A5E4-50298A5AC949}" type="datetimeFigureOut">
              <a:rPr lang="en-US" altLang="en-US"/>
              <a:pPr/>
              <a:t>4/10/2018</a:t>
            </a:fld>
            <a:endParaRPr lang="en-US" altLang="en-US" dirty="0"/>
          </a:p>
        </p:txBody>
      </p:sp>
      <p:sp>
        <p:nvSpPr>
          <p:cNvPr id="20" name="Slide Number Placeholder 5"/>
          <p:cNvSpPr>
            <a:spLocks noGrp="1"/>
          </p:cNvSpPr>
          <p:nvPr>
            <p:ph type="sldNum" sz="quarter" idx="24"/>
          </p:nvPr>
        </p:nvSpPr>
        <p:spPr/>
        <p:txBody>
          <a:bodyPr/>
          <a:lstStyle>
            <a:lvl1pPr algn="l">
              <a:buSzTx/>
              <a:defRPr sz="1400">
                <a:solidFill>
                  <a:srgbClr val="000000"/>
                </a:solidFill>
              </a:defRPr>
            </a:lvl1pPr>
          </a:lstStyle>
          <a:p>
            <a:fld id="{2E03A5F1-4D35-435E-B3A8-71A54A6E672F}" type="slidenum">
              <a:rPr lang="en-US" altLang="en-US"/>
              <a:pPr/>
              <a:t>‹#›</a:t>
            </a:fld>
            <a:endParaRPr lang="en-US" altLang="en-US" dirty="0"/>
          </a:p>
        </p:txBody>
      </p:sp>
    </p:spTree>
    <p:extLst>
      <p:ext uri="{BB962C8B-B14F-4D97-AF65-F5344CB8AC3E}">
        <p14:creationId xmlns:p14="http://schemas.microsoft.com/office/powerpoint/2010/main" val="2281635164"/>
      </p:ext>
    </p:extLst>
  </p:cSld>
  <p:clrMapOvr>
    <a:masterClrMapping/>
  </p:clrMapOvr>
  <p:transition spd="slow"/>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Footer Placeholder 4"/>
          <p:cNvSpPr>
            <a:spLocks noGrp="1"/>
          </p:cNvSpPr>
          <p:nvPr>
            <p:ph type="ftr" sz="quarter" idx="23"/>
          </p:nvPr>
        </p:nvSpPr>
        <p:spPr/>
        <p:txBody>
          <a:bodyPr/>
          <a:lstStyle>
            <a:lvl1pPr>
              <a:defRPr/>
            </a:lvl1pPr>
          </a:lstStyle>
          <a:p>
            <a:endParaRPr lang="en-US" altLang="en-US" dirty="0"/>
          </a:p>
        </p:txBody>
      </p:sp>
      <p:sp>
        <p:nvSpPr>
          <p:cNvPr id="20" name="Date Placeholder 3"/>
          <p:cNvSpPr>
            <a:spLocks noGrp="1"/>
          </p:cNvSpPr>
          <p:nvPr>
            <p:ph type="dt" sz="half" idx="24"/>
          </p:nvPr>
        </p:nvSpPr>
        <p:spPr/>
        <p:txBody>
          <a:bodyPr/>
          <a:lstStyle>
            <a:lvl1pPr>
              <a:defRPr/>
            </a:lvl1pPr>
          </a:lstStyle>
          <a:p>
            <a:fld id="{CF3551A7-1B84-46F0-A013-65787BD62B5D}" type="datetimeFigureOut">
              <a:rPr lang="en-US" altLang="en-US"/>
              <a:pPr/>
              <a:t>4/10/2018</a:t>
            </a:fld>
            <a:endParaRPr lang="en-US" altLang="en-US" dirty="0"/>
          </a:p>
        </p:txBody>
      </p:sp>
      <p:sp>
        <p:nvSpPr>
          <p:cNvPr id="21" name="Slide Number Placeholder 5"/>
          <p:cNvSpPr>
            <a:spLocks noGrp="1"/>
          </p:cNvSpPr>
          <p:nvPr>
            <p:ph type="sldNum" sz="quarter" idx="25"/>
          </p:nvPr>
        </p:nvSpPr>
        <p:spPr/>
        <p:txBody>
          <a:bodyPr/>
          <a:lstStyle>
            <a:lvl1pPr algn="l">
              <a:buSzTx/>
              <a:defRPr sz="1400">
                <a:solidFill>
                  <a:srgbClr val="000000"/>
                </a:solidFill>
              </a:defRPr>
            </a:lvl1pPr>
          </a:lstStyle>
          <a:p>
            <a:fld id="{2BB4A16E-17C8-41B8-A4E0-4D47DF19D120}" type="slidenum">
              <a:rPr lang="en-US" altLang="en-US"/>
              <a:pPr/>
              <a:t>‹#›</a:t>
            </a:fld>
            <a:endParaRPr lang="en-US" altLang="en-US" dirty="0"/>
          </a:p>
        </p:txBody>
      </p:sp>
    </p:spTree>
    <p:extLst>
      <p:ext uri="{BB962C8B-B14F-4D97-AF65-F5344CB8AC3E}">
        <p14:creationId xmlns:p14="http://schemas.microsoft.com/office/powerpoint/2010/main" val="2343007612"/>
      </p:ext>
    </p:extLst>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Footer Placeholder 4"/>
          <p:cNvSpPr>
            <a:spLocks noGrp="1"/>
          </p:cNvSpPr>
          <p:nvPr>
            <p:ph type="ftr" sz="quarter" idx="26"/>
          </p:nvPr>
        </p:nvSpPr>
        <p:spPr/>
        <p:txBody>
          <a:bodyPr/>
          <a:lstStyle>
            <a:lvl1pPr>
              <a:defRPr/>
            </a:lvl1pPr>
          </a:lstStyle>
          <a:p>
            <a:endParaRPr lang="en-US" altLang="en-US" dirty="0"/>
          </a:p>
        </p:txBody>
      </p:sp>
      <p:sp>
        <p:nvSpPr>
          <p:cNvPr id="23" name="Date Placeholder 3"/>
          <p:cNvSpPr>
            <a:spLocks noGrp="1"/>
          </p:cNvSpPr>
          <p:nvPr>
            <p:ph type="dt" sz="half" idx="27"/>
          </p:nvPr>
        </p:nvSpPr>
        <p:spPr/>
        <p:txBody>
          <a:bodyPr/>
          <a:lstStyle>
            <a:lvl1pPr>
              <a:defRPr/>
            </a:lvl1pPr>
          </a:lstStyle>
          <a:p>
            <a:fld id="{A004AD20-770D-4247-9520-3AD48F94231A}" type="datetimeFigureOut">
              <a:rPr lang="en-US" altLang="en-US"/>
              <a:pPr/>
              <a:t>4/10/2018</a:t>
            </a:fld>
            <a:endParaRPr lang="en-US" altLang="en-US" dirty="0"/>
          </a:p>
        </p:txBody>
      </p:sp>
      <p:sp>
        <p:nvSpPr>
          <p:cNvPr id="24" name="Slide Number Placeholder 5"/>
          <p:cNvSpPr>
            <a:spLocks noGrp="1"/>
          </p:cNvSpPr>
          <p:nvPr>
            <p:ph type="sldNum" sz="quarter" idx="28"/>
          </p:nvPr>
        </p:nvSpPr>
        <p:spPr/>
        <p:txBody>
          <a:bodyPr/>
          <a:lstStyle>
            <a:lvl1pPr algn="l">
              <a:buSzTx/>
              <a:defRPr sz="1400">
                <a:solidFill>
                  <a:srgbClr val="000000"/>
                </a:solidFill>
              </a:defRPr>
            </a:lvl1pPr>
          </a:lstStyle>
          <a:p>
            <a:fld id="{428DCB5E-7196-4B1A-9010-EF0157467651}" type="slidenum">
              <a:rPr lang="en-US" altLang="en-US"/>
              <a:pPr/>
              <a:t>‹#›</a:t>
            </a:fld>
            <a:endParaRPr lang="en-US" altLang="en-US" dirty="0"/>
          </a:p>
        </p:txBody>
      </p:sp>
    </p:spTree>
    <p:extLst>
      <p:ext uri="{BB962C8B-B14F-4D97-AF65-F5344CB8AC3E}">
        <p14:creationId xmlns:p14="http://schemas.microsoft.com/office/powerpoint/2010/main" val="2457917981"/>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extLst>
      <p:ext uri="{BB962C8B-B14F-4D97-AF65-F5344CB8AC3E}">
        <p14:creationId xmlns:p14="http://schemas.microsoft.com/office/powerpoint/2010/main" val="26399422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Footer Placeholder 4"/>
          <p:cNvSpPr>
            <a:spLocks noGrp="1"/>
          </p:cNvSpPr>
          <p:nvPr>
            <p:ph type="ftr" sz="quarter" idx="27"/>
          </p:nvPr>
        </p:nvSpPr>
        <p:spPr/>
        <p:txBody>
          <a:bodyPr/>
          <a:lstStyle>
            <a:lvl1pPr>
              <a:defRPr/>
            </a:lvl1pPr>
          </a:lstStyle>
          <a:p>
            <a:endParaRPr lang="en-US" altLang="en-US" dirty="0"/>
          </a:p>
        </p:txBody>
      </p:sp>
      <p:sp>
        <p:nvSpPr>
          <p:cNvPr id="24" name="Date Placeholder 3"/>
          <p:cNvSpPr>
            <a:spLocks noGrp="1"/>
          </p:cNvSpPr>
          <p:nvPr>
            <p:ph type="dt" sz="half" idx="28"/>
          </p:nvPr>
        </p:nvSpPr>
        <p:spPr/>
        <p:txBody>
          <a:bodyPr/>
          <a:lstStyle>
            <a:lvl1pPr>
              <a:defRPr/>
            </a:lvl1pPr>
          </a:lstStyle>
          <a:p>
            <a:fld id="{5A00B7DC-D859-43E4-B7D6-07F4913D2DFB}" type="datetimeFigureOut">
              <a:rPr lang="en-US" altLang="en-US"/>
              <a:pPr/>
              <a:t>4/10/2018</a:t>
            </a:fld>
            <a:endParaRPr lang="en-US" altLang="en-US" dirty="0"/>
          </a:p>
        </p:txBody>
      </p:sp>
      <p:sp>
        <p:nvSpPr>
          <p:cNvPr id="25" name="Slide Number Placeholder 5"/>
          <p:cNvSpPr>
            <a:spLocks noGrp="1"/>
          </p:cNvSpPr>
          <p:nvPr>
            <p:ph type="sldNum" sz="quarter" idx="29"/>
          </p:nvPr>
        </p:nvSpPr>
        <p:spPr/>
        <p:txBody>
          <a:bodyPr/>
          <a:lstStyle>
            <a:lvl1pPr algn="l">
              <a:buSzTx/>
              <a:defRPr sz="1400">
                <a:solidFill>
                  <a:srgbClr val="000000"/>
                </a:solidFill>
              </a:defRPr>
            </a:lvl1pPr>
          </a:lstStyle>
          <a:p>
            <a:fld id="{D134178F-8AF7-4B9B-9EBC-4FBC729F0BCD}" type="slidenum">
              <a:rPr lang="en-US" altLang="en-US"/>
              <a:pPr/>
              <a:t>‹#›</a:t>
            </a:fld>
            <a:endParaRPr lang="en-US" altLang="en-US" dirty="0"/>
          </a:p>
        </p:txBody>
      </p:sp>
    </p:spTree>
    <p:extLst>
      <p:ext uri="{BB962C8B-B14F-4D97-AF65-F5344CB8AC3E}">
        <p14:creationId xmlns:p14="http://schemas.microsoft.com/office/powerpoint/2010/main" val="52299030"/>
      </p:ext>
    </p:extLst>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Footer Placeholder 4"/>
          <p:cNvSpPr>
            <a:spLocks noGrp="1"/>
          </p:cNvSpPr>
          <p:nvPr>
            <p:ph type="ftr" sz="quarter" idx="28"/>
          </p:nvPr>
        </p:nvSpPr>
        <p:spPr/>
        <p:txBody>
          <a:bodyPr/>
          <a:lstStyle>
            <a:lvl1pPr>
              <a:defRPr/>
            </a:lvl1pPr>
          </a:lstStyle>
          <a:p>
            <a:endParaRPr lang="en-US" altLang="en-US" dirty="0"/>
          </a:p>
        </p:txBody>
      </p:sp>
      <p:sp>
        <p:nvSpPr>
          <p:cNvPr id="25" name="Date Placeholder 3"/>
          <p:cNvSpPr>
            <a:spLocks noGrp="1"/>
          </p:cNvSpPr>
          <p:nvPr>
            <p:ph type="dt" sz="half" idx="29"/>
          </p:nvPr>
        </p:nvSpPr>
        <p:spPr/>
        <p:txBody>
          <a:bodyPr/>
          <a:lstStyle>
            <a:lvl1pPr>
              <a:defRPr/>
            </a:lvl1pPr>
          </a:lstStyle>
          <a:p>
            <a:fld id="{0431F629-7242-48D1-BD62-35DEE496C244}" type="datetimeFigureOut">
              <a:rPr lang="en-US" altLang="en-US"/>
              <a:pPr/>
              <a:t>4/10/2018</a:t>
            </a:fld>
            <a:endParaRPr lang="en-US" altLang="en-US" dirty="0"/>
          </a:p>
        </p:txBody>
      </p:sp>
      <p:sp>
        <p:nvSpPr>
          <p:cNvPr id="26" name="Slide Number Placeholder 5"/>
          <p:cNvSpPr>
            <a:spLocks noGrp="1"/>
          </p:cNvSpPr>
          <p:nvPr>
            <p:ph type="sldNum" sz="quarter" idx="30"/>
          </p:nvPr>
        </p:nvSpPr>
        <p:spPr/>
        <p:txBody>
          <a:bodyPr/>
          <a:lstStyle>
            <a:lvl1pPr algn="l">
              <a:buSzTx/>
              <a:defRPr sz="1400">
                <a:solidFill>
                  <a:srgbClr val="000000"/>
                </a:solidFill>
              </a:defRPr>
            </a:lvl1pPr>
          </a:lstStyle>
          <a:p>
            <a:fld id="{D133903A-0FEC-41C1-A65E-F764B1EFF033}" type="slidenum">
              <a:rPr lang="en-US" altLang="en-US"/>
              <a:pPr/>
              <a:t>‹#›</a:t>
            </a:fld>
            <a:endParaRPr lang="en-US" altLang="en-US" dirty="0"/>
          </a:p>
        </p:txBody>
      </p:sp>
    </p:spTree>
    <p:extLst>
      <p:ext uri="{BB962C8B-B14F-4D97-AF65-F5344CB8AC3E}">
        <p14:creationId xmlns:p14="http://schemas.microsoft.com/office/powerpoint/2010/main" val="2079709625"/>
      </p:ext>
    </p:extLst>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13"/>
          <p:cNvSpPr>
            <a:spLocks noGrp="1"/>
          </p:cNvSpPr>
          <p:nvPr>
            <p:ph sz="quarter" idx="28"/>
          </p:nvPr>
        </p:nvSpPr>
        <p:spPr>
          <a:xfrm>
            <a:off x="4326230" y="5504746"/>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Footer Placeholder 4"/>
          <p:cNvSpPr>
            <a:spLocks noGrp="1"/>
          </p:cNvSpPr>
          <p:nvPr>
            <p:ph type="ftr" sz="quarter" idx="29"/>
          </p:nvPr>
        </p:nvSpPr>
        <p:spPr/>
        <p:txBody>
          <a:bodyPr/>
          <a:lstStyle>
            <a:lvl1pPr>
              <a:defRPr/>
            </a:lvl1pPr>
          </a:lstStyle>
          <a:p>
            <a:endParaRPr lang="en-US" altLang="en-US" dirty="0"/>
          </a:p>
        </p:txBody>
      </p:sp>
      <p:sp>
        <p:nvSpPr>
          <p:cNvPr id="26" name="Date Placeholder 3"/>
          <p:cNvSpPr>
            <a:spLocks noGrp="1"/>
          </p:cNvSpPr>
          <p:nvPr>
            <p:ph type="dt" sz="half" idx="30"/>
          </p:nvPr>
        </p:nvSpPr>
        <p:spPr/>
        <p:txBody>
          <a:bodyPr/>
          <a:lstStyle>
            <a:lvl1pPr>
              <a:defRPr/>
            </a:lvl1pPr>
          </a:lstStyle>
          <a:p>
            <a:fld id="{1834BAEB-AE4B-4EB4-A35A-78FC0B7ACDB5}" type="datetimeFigureOut">
              <a:rPr lang="en-US" altLang="en-US"/>
              <a:pPr/>
              <a:t>4/10/2018</a:t>
            </a:fld>
            <a:endParaRPr lang="en-US" altLang="en-US" dirty="0"/>
          </a:p>
        </p:txBody>
      </p:sp>
      <p:sp>
        <p:nvSpPr>
          <p:cNvPr id="27" name="Slide Number Placeholder 5"/>
          <p:cNvSpPr>
            <a:spLocks noGrp="1"/>
          </p:cNvSpPr>
          <p:nvPr>
            <p:ph type="sldNum" sz="quarter" idx="31"/>
          </p:nvPr>
        </p:nvSpPr>
        <p:spPr/>
        <p:txBody>
          <a:bodyPr/>
          <a:lstStyle>
            <a:lvl1pPr algn="l">
              <a:buSzTx/>
              <a:defRPr sz="1400">
                <a:solidFill>
                  <a:srgbClr val="000000"/>
                </a:solidFill>
              </a:defRPr>
            </a:lvl1pPr>
          </a:lstStyle>
          <a:p>
            <a:fld id="{CCA63271-57F8-48E1-91A0-2434D6C53277}" type="slidenum">
              <a:rPr lang="en-US" altLang="en-US"/>
              <a:pPr/>
              <a:t>‹#›</a:t>
            </a:fld>
            <a:endParaRPr lang="en-US" altLang="en-US" dirty="0"/>
          </a:p>
        </p:txBody>
      </p:sp>
    </p:spTree>
    <p:extLst>
      <p:ext uri="{BB962C8B-B14F-4D97-AF65-F5344CB8AC3E}">
        <p14:creationId xmlns:p14="http://schemas.microsoft.com/office/powerpoint/2010/main" val="3268044139"/>
      </p:ext>
    </p:extLst>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Footer Placeholder 4"/>
          <p:cNvSpPr>
            <a:spLocks noGrp="1"/>
          </p:cNvSpPr>
          <p:nvPr>
            <p:ph type="ftr" sz="quarter" idx="43"/>
          </p:nvPr>
        </p:nvSpPr>
        <p:spPr/>
        <p:txBody>
          <a:bodyPr/>
          <a:lstStyle>
            <a:lvl1pPr>
              <a:defRPr/>
            </a:lvl1pPr>
          </a:lstStyle>
          <a:p>
            <a:endParaRPr lang="en-US" altLang="en-US" dirty="0"/>
          </a:p>
        </p:txBody>
      </p:sp>
      <p:sp>
        <p:nvSpPr>
          <p:cNvPr id="30" name="Date Placeholder 3"/>
          <p:cNvSpPr>
            <a:spLocks noGrp="1"/>
          </p:cNvSpPr>
          <p:nvPr>
            <p:ph type="dt" sz="half" idx="44"/>
          </p:nvPr>
        </p:nvSpPr>
        <p:spPr/>
        <p:txBody>
          <a:bodyPr/>
          <a:lstStyle>
            <a:lvl1pPr>
              <a:defRPr/>
            </a:lvl1pPr>
          </a:lstStyle>
          <a:p>
            <a:fld id="{25A61079-1722-49F2-8409-18077888AC1B}" type="datetimeFigureOut">
              <a:rPr lang="en-US" altLang="en-US"/>
              <a:pPr/>
              <a:t>4/10/2018</a:t>
            </a:fld>
            <a:endParaRPr lang="en-US" altLang="en-US" dirty="0"/>
          </a:p>
        </p:txBody>
      </p:sp>
      <p:sp>
        <p:nvSpPr>
          <p:cNvPr id="41" name="Slide Number Placeholder 5"/>
          <p:cNvSpPr>
            <a:spLocks noGrp="1"/>
          </p:cNvSpPr>
          <p:nvPr>
            <p:ph type="sldNum" sz="quarter" idx="45"/>
          </p:nvPr>
        </p:nvSpPr>
        <p:spPr/>
        <p:txBody>
          <a:bodyPr/>
          <a:lstStyle>
            <a:lvl1pPr algn="l">
              <a:buSzTx/>
              <a:defRPr sz="1400">
                <a:solidFill>
                  <a:srgbClr val="000000"/>
                </a:solidFill>
              </a:defRPr>
            </a:lvl1pPr>
          </a:lstStyle>
          <a:p>
            <a:fld id="{011BBB4D-435C-4B8F-9FA7-D991BF29D50A}" type="slidenum">
              <a:rPr lang="en-US" altLang="en-US"/>
              <a:pPr/>
              <a:t>‹#›</a:t>
            </a:fld>
            <a:endParaRPr lang="en-US" altLang="en-US" dirty="0"/>
          </a:p>
        </p:txBody>
      </p:sp>
    </p:spTree>
    <p:extLst>
      <p:ext uri="{BB962C8B-B14F-4D97-AF65-F5344CB8AC3E}">
        <p14:creationId xmlns:p14="http://schemas.microsoft.com/office/powerpoint/2010/main" val="1861226403"/>
      </p:ext>
    </p:extLst>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pic>
        <p:nvPicPr>
          <p:cNvPr id="2" name="Picture 15" descr="Pearson Logo"/>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6376988"/>
            <a:ext cx="9175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6"/>
          <p:cNvSpPr txBox="1">
            <a:spLocks noChangeArrowheads="1"/>
          </p:cNvSpPr>
          <p:nvPr userDrawn="1"/>
        </p:nvSpPr>
        <p:spPr bwMode="auto">
          <a:xfrm>
            <a:off x="1600200" y="6429375"/>
            <a:ext cx="7162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r>
              <a:rPr lang="en-US" altLang="en-US" sz="1200" dirty="0">
                <a:latin typeface="Verdana" panose="020B0604030504040204" pitchFamily="34" charset="0"/>
              </a:rPr>
              <a:t>Copyright © 2016, 2013, 2010 Pearson Education, Inc. All Rights Reserved</a:t>
            </a:r>
          </a:p>
        </p:txBody>
      </p:sp>
      <p:sp>
        <p:nvSpPr>
          <p:cNvPr id="4" name="Footer Placeholder 2"/>
          <p:cNvSpPr>
            <a:spLocks noGrp="1"/>
          </p:cNvSpPr>
          <p:nvPr>
            <p:ph type="ftr" sz="quarter" idx="10"/>
          </p:nvPr>
        </p:nvSpPr>
        <p:spPr/>
        <p:txBody>
          <a:bodyPr/>
          <a:lstStyle>
            <a:lvl1pPr>
              <a:defRPr/>
            </a:lvl1pPr>
          </a:lstStyle>
          <a:p>
            <a:endParaRPr lang="en-US" altLang="en-US" dirty="0"/>
          </a:p>
        </p:txBody>
      </p:sp>
      <p:sp>
        <p:nvSpPr>
          <p:cNvPr id="5" name="Date Placeholder 1"/>
          <p:cNvSpPr>
            <a:spLocks noGrp="1"/>
          </p:cNvSpPr>
          <p:nvPr>
            <p:ph type="dt" sz="half" idx="11"/>
          </p:nvPr>
        </p:nvSpPr>
        <p:spPr/>
        <p:txBody>
          <a:bodyPr/>
          <a:lstStyle>
            <a:lvl1pPr>
              <a:defRPr>
                <a:solidFill>
                  <a:schemeClr val="tx1"/>
                </a:solidFill>
              </a:defRPr>
            </a:lvl1pPr>
          </a:lstStyle>
          <a:p>
            <a:fld id="{8BD374D4-0B00-42F1-AB46-C3B30F970484}" type="datetimeFigureOut">
              <a:rPr lang="en-US" altLang="en-US"/>
              <a:pPr/>
              <a:t>4/10/2018</a:t>
            </a:fld>
            <a:endParaRPr lang="en-US" altLang="en-US" dirty="0"/>
          </a:p>
        </p:txBody>
      </p:sp>
      <p:sp>
        <p:nvSpPr>
          <p:cNvPr id="6" name="Slide Number Placeholder 3"/>
          <p:cNvSpPr>
            <a:spLocks noGrp="1"/>
          </p:cNvSpPr>
          <p:nvPr>
            <p:ph type="sldNum" sz="quarter" idx="12"/>
          </p:nvPr>
        </p:nvSpPr>
        <p:spPr/>
        <p:txBody>
          <a:bodyPr/>
          <a:lstStyle>
            <a:lvl1pPr algn="l">
              <a:buSzTx/>
              <a:defRPr sz="1400">
                <a:solidFill>
                  <a:schemeClr val="tx1"/>
                </a:solidFill>
              </a:defRPr>
            </a:lvl1pPr>
          </a:lstStyle>
          <a:p>
            <a:fld id="{75FC38DD-2FEB-4951-B583-0564D1276C44}" type="slidenum">
              <a:rPr lang="en-US" altLang="en-US"/>
              <a:pPr/>
              <a:t>‹#›</a:t>
            </a:fld>
            <a:endParaRPr lang="en-US" altLang="en-US" dirty="0"/>
          </a:p>
        </p:txBody>
      </p:sp>
    </p:spTree>
    <p:extLst>
      <p:ext uri="{BB962C8B-B14F-4D97-AF65-F5344CB8AC3E}">
        <p14:creationId xmlns:p14="http://schemas.microsoft.com/office/powerpoint/2010/main" val="2682028422"/>
      </p:ext>
    </p:extLst>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lvl1pPr>
              <a:defRPr/>
            </a:lvl1pPr>
          </a:lstStyle>
          <a:p>
            <a:endParaRPr lang="en-US" altLang="en-US" dirty="0"/>
          </a:p>
        </p:txBody>
      </p:sp>
      <p:sp>
        <p:nvSpPr>
          <p:cNvPr id="3" name="Date Placeholder 2"/>
          <p:cNvSpPr>
            <a:spLocks noGrp="1"/>
          </p:cNvSpPr>
          <p:nvPr>
            <p:ph type="dt" idx="11"/>
          </p:nvPr>
        </p:nvSpPr>
        <p:spPr/>
        <p:txBody>
          <a:bodyPr/>
          <a:lstStyle>
            <a:lvl1pPr>
              <a:defRPr/>
            </a:lvl1pPr>
          </a:lstStyle>
          <a:p>
            <a:endParaRPr lang="en-US" altLang="en-US" dirty="0"/>
          </a:p>
        </p:txBody>
      </p:sp>
      <p:sp>
        <p:nvSpPr>
          <p:cNvPr id="4" name="Slide Number Placeholder 3"/>
          <p:cNvSpPr>
            <a:spLocks noGrp="1"/>
          </p:cNvSpPr>
          <p:nvPr>
            <p:ph type="sldNum" idx="12"/>
          </p:nvPr>
        </p:nvSpPr>
        <p:spPr/>
        <p:txBody>
          <a:bodyPr/>
          <a:lstStyle>
            <a:lvl1pPr>
              <a:defRPr/>
            </a:lvl1pPr>
          </a:lstStyle>
          <a:p>
            <a:fld id="{A2EF82DE-B10E-4E30-B736-3751EE377A44}" type="slidenum">
              <a:rPr lang="en-US" altLang="en-US"/>
              <a:pPr/>
              <a:t>‹#›</a:t>
            </a:fld>
            <a:endParaRPr lang="en-US" altLang="en-US" dirty="0"/>
          </a:p>
        </p:txBody>
      </p:sp>
    </p:spTree>
    <p:extLst>
      <p:ext uri="{BB962C8B-B14F-4D97-AF65-F5344CB8AC3E}">
        <p14:creationId xmlns:p14="http://schemas.microsoft.com/office/powerpoint/2010/main" val="15467087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7" name="Shape 42"/>
          <p:cNvSpPr txBox="1">
            <a:spLocks noGrp="1"/>
          </p:cNvSpPr>
          <p:nvPr>
            <p:ph type="ftr" idx="14"/>
          </p:nvPr>
        </p:nvSpPr>
        <p:spPr>
          <a:xfrm>
            <a:off x="93663" y="6165850"/>
            <a:ext cx="8596312" cy="234950"/>
          </a:xfrm>
        </p:spPr>
        <p:txBody>
          <a:bodyPr/>
          <a:lstStyle>
            <a:lvl1pPr>
              <a:defRPr/>
            </a:lvl1pPr>
          </a:lstStyle>
          <a:p>
            <a:endParaRPr lang="en-US" altLang="en-US" dirty="0"/>
          </a:p>
        </p:txBody>
      </p:sp>
      <p:sp>
        <p:nvSpPr>
          <p:cNvPr id="8" name="Shape 43"/>
          <p:cNvSpPr txBox="1">
            <a:spLocks noGrp="1"/>
          </p:cNvSpPr>
          <p:nvPr>
            <p:ph type="dt" idx="15"/>
          </p:nvPr>
        </p:nvSpPr>
        <p:spPr/>
        <p:txBody>
          <a:bodyPr/>
          <a:lstStyle>
            <a:lvl1pPr>
              <a:defRPr/>
            </a:lvl1pPr>
          </a:lstStyle>
          <a:p>
            <a:endParaRPr lang="en-US" altLang="en-US" dirty="0"/>
          </a:p>
        </p:txBody>
      </p:sp>
      <p:sp>
        <p:nvSpPr>
          <p:cNvPr id="10" name="Shape 44"/>
          <p:cNvSpPr txBox="1">
            <a:spLocks noGrp="1"/>
          </p:cNvSpPr>
          <p:nvPr>
            <p:ph type="sldNum" idx="16"/>
          </p:nvPr>
        </p:nvSpPr>
        <p:spPr/>
        <p:txBody>
          <a:bodyPr/>
          <a:lstStyle>
            <a:lvl1pPr>
              <a:defRPr/>
            </a:lvl1pPr>
          </a:lstStyle>
          <a:p>
            <a:fld id="{AC6DCB65-90D1-4652-96C5-971571AB25FB}" type="slidenum">
              <a:rPr lang="en-US" altLang="en-US"/>
              <a:pPr/>
              <a:t>‹#›</a:t>
            </a:fld>
            <a:endParaRPr lang="en-US" altLang="en-US" dirty="0"/>
          </a:p>
        </p:txBody>
      </p:sp>
    </p:spTree>
    <p:extLst>
      <p:ext uri="{BB962C8B-B14F-4D97-AF65-F5344CB8AC3E}">
        <p14:creationId xmlns:p14="http://schemas.microsoft.com/office/powerpoint/2010/main" val="37544116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lvl1pPr>
              <a:defRPr/>
            </a:lvl1pPr>
          </a:lstStyle>
          <a:p>
            <a:endParaRPr lang="en-US" altLang="en-US" dirty="0"/>
          </a:p>
        </p:txBody>
      </p:sp>
      <p:sp>
        <p:nvSpPr>
          <p:cNvPr id="3" name="Date Placeholder 2"/>
          <p:cNvSpPr>
            <a:spLocks noGrp="1"/>
          </p:cNvSpPr>
          <p:nvPr>
            <p:ph type="dt" idx="11"/>
          </p:nvPr>
        </p:nvSpPr>
        <p:spPr/>
        <p:txBody>
          <a:bodyPr/>
          <a:lstStyle>
            <a:lvl1pPr>
              <a:defRPr/>
            </a:lvl1pPr>
          </a:lstStyle>
          <a:p>
            <a:endParaRPr lang="en-US" altLang="en-US" dirty="0"/>
          </a:p>
        </p:txBody>
      </p:sp>
      <p:sp>
        <p:nvSpPr>
          <p:cNvPr id="4" name="Slide Number Placeholder 3"/>
          <p:cNvSpPr>
            <a:spLocks noGrp="1"/>
          </p:cNvSpPr>
          <p:nvPr>
            <p:ph type="sldNum" idx="12"/>
          </p:nvPr>
        </p:nvSpPr>
        <p:spPr/>
        <p:txBody>
          <a:bodyPr/>
          <a:lstStyle>
            <a:lvl1pPr>
              <a:defRPr/>
            </a:lvl1pPr>
          </a:lstStyle>
          <a:p>
            <a:fld id="{516A36FA-F090-4ADE-B36B-FA10DF0C6AC9}" type="slidenum">
              <a:rPr lang="en-US" altLang="en-US"/>
              <a:pPr/>
              <a:t>‹#›</a:t>
            </a:fld>
            <a:endParaRPr lang="en-US" altLang="en-US" dirty="0"/>
          </a:p>
        </p:txBody>
      </p:sp>
    </p:spTree>
    <p:extLst>
      <p:ext uri="{BB962C8B-B14F-4D97-AF65-F5344CB8AC3E}">
        <p14:creationId xmlns:p14="http://schemas.microsoft.com/office/powerpoint/2010/main" val="408121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1780629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62560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a:defRPr/>
            </a:lvl1pPr>
          </a:lstStyle>
          <a:p>
            <a:endParaRPr lang="en-US" altLang="en-US" dirty="0"/>
          </a:p>
        </p:txBody>
      </p:sp>
      <p:sp>
        <p:nvSpPr>
          <p:cNvPr id="7" name="Shape 43"/>
          <p:cNvSpPr txBox="1">
            <a:spLocks noGrp="1"/>
          </p:cNvSpPr>
          <p:nvPr>
            <p:ph type="dt" idx="11"/>
          </p:nvPr>
        </p:nvSpPr>
        <p:spPr/>
        <p:txBody>
          <a:bodyPr/>
          <a:lstStyle>
            <a:lvl1pPr>
              <a:defRPr/>
            </a:lvl1pPr>
          </a:lstStyle>
          <a:p>
            <a:endParaRPr lang="en-US" altLang="en-US" dirty="0"/>
          </a:p>
        </p:txBody>
      </p:sp>
      <p:sp>
        <p:nvSpPr>
          <p:cNvPr id="8" name="Shape 44"/>
          <p:cNvSpPr txBox="1">
            <a:spLocks noGrp="1"/>
          </p:cNvSpPr>
          <p:nvPr>
            <p:ph type="sldNum" idx="12"/>
          </p:nvPr>
        </p:nvSpPr>
        <p:spPr/>
        <p:txBody>
          <a:bodyPr/>
          <a:lstStyle>
            <a:lvl1pPr>
              <a:defRPr/>
            </a:lvl1pPr>
          </a:lstStyle>
          <a:p>
            <a:fld id="{C0119709-ABD5-494B-AABA-D5D6DF78955D}" type="slidenum">
              <a:rPr lang="en-US" altLang="en-US"/>
              <a:pPr/>
              <a:t>‹#›</a:t>
            </a:fld>
            <a:endParaRPr lang="en-US" altLang="en-US" dirty="0"/>
          </a:p>
        </p:txBody>
      </p:sp>
    </p:spTree>
    <p:extLst>
      <p:ext uri="{BB962C8B-B14F-4D97-AF65-F5344CB8AC3E}">
        <p14:creationId xmlns:p14="http://schemas.microsoft.com/office/powerpoint/2010/main" val="587564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5" name="Shape 12"/>
          <p:cNvSpPr txBox="1">
            <a:spLocks noGrp="1"/>
          </p:cNvSpPr>
          <p:nvPr>
            <p:ph type="ftr" idx="12"/>
          </p:nvPr>
        </p:nvSpPr>
        <p:spPr>
          <a:ln/>
        </p:spPr>
        <p:txBody>
          <a:bodyPr/>
          <a:lstStyle>
            <a:lvl1pPr>
              <a:defRPr/>
            </a:lvl1pPr>
          </a:lstStyle>
          <a:p>
            <a:endParaRPr lang="en-US" altLang="en-US" dirty="0"/>
          </a:p>
        </p:txBody>
      </p:sp>
      <p:sp>
        <p:nvSpPr>
          <p:cNvPr id="6" name="Shape 13"/>
          <p:cNvSpPr txBox="1">
            <a:spLocks noGrp="1"/>
          </p:cNvSpPr>
          <p:nvPr>
            <p:ph type="dt" idx="13"/>
          </p:nvPr>
        </p:nvSpPr>
        <p:spPr>
          <a:ln/>
        </p:spPr>
        <p:txBody>
          <a:bodyPr/>
          <a:lstStyle>
            <a:lvl1pPr>
              <a:defRPr/>
            </a:lvl1pPr>
          </a:lstStyle>
          <a:p>
            <a:endParaRPr lang="en-US" altLang="en-US" dirty="0"/>
          </a:p>
        </p:txBody>
      </p:sp>
      <p:sp>
        <p:nvSpPr>
          <p:cNvPr id="7" name="Shape 14"/>
          <p:cNvSpPr txBox="1">
            <a:spLocks noGrp="1"/>
          </p:cNvSpPr>
          <p:nvPr>
            <p:ph type="sldNum" idx="14"/>
          </p:nvPr>
        </p:nvSpPr>
        <p:spPr>
          <a:ln/>
        </p:spPr>
        <p:txBody>
          <a:bodyPr/>
          <a:lstStyle>
            <a:lvl1pPr>
              <a:defRPr/>
            </a:lvl1pPr>
          </a:lstStyle>
          <a:p>
            <a:fld id="{11B096E3-391C-4A99-BB56-292941791B73}" type="slidenum">
              <a:rPr lang="en-US" altLang="en-US"/>
              <a:pPr/>
              <a:t>‹#›</a:t>
            </a:fld>
            <a:endParaRPr lang="en-US" altLang="en-US" dirty="0"/>
          </a:p>
        </p:txBody>
      </p:sp>
    </p:spTree>
    <p:extLst>
      <p:ext uri="{BB962C8B-B14F-4D97-AF65-F5344CB8AC3E}">
        <p14:creationId xmlns:p14="http://schemas.microsoft.com/office/powerpoint/2010/main" val="89869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endParaRPr lang="en-US" altLang="en-US" dirty="0"/>
          </a:p>
        </p:txBody>
      </p:sp>
      <p:sp>
        <p:nvSpPr>
          <p:cNvPr id="5" name="Shape 13"/>
          <p:cNvSpPr txBox="1">
            <a:spLocks noGrp="1"/>
          </p:cNvSpPr>
          <p:nvPr>
            <p:ph type="dt" idx="13"/>
          </p:nvPr>
        </p:nvSpPr>
        <p:spPr>
          <a:ln/>
        </p:spPr>
        <p:txBody>
          <a:bodyPr/>
          <a:lstStyle>
            <a:lvl1pPr>
              <a:defRPr/>
            </a:lvl1pPr>
          </a:lstStyle>
          <a:p>
            <a:endParaRPr lang="en-US" altLang="en-US" dirty="0"/>
          </a:p>
        </p:txBody>
      </p:sp>
      <p:sp>
        <p:nvSpPr>
          <p:cNvPr id="6" name="Shape 14"/>
          <p:cNvSpPr txBox="1">
            <a:spLocks noGrp="1"/>
          </p:cNvSpPr>
          <p:nvPr>
            <p:ph type="sldNum" idx="14"/>
          </p:nvPr>
        </p:nvSpPr>
        <p:spPr>
          <a:ln/>
        </p:spPr>
        <p:txBody>
          <a:bodyPr/>
          <a:lstStyle>
            <a:lvl1pPr>
              <a:defRPr/>
            </a:lvl1pPr>
          </a:lstStyle>
          <a:p>
            <a:fld id="{F7AE3C0F-9E1C-43DB-A4C9-17E5CFB3EB03}" type="slidenum">
              <a:rPr lang="en-US" altLang="en-US"/>
              <a:pPr/>
              <a:t>‹#›</a:t>
            </a:fld>
            <a:endParaRPr lang="en-US" altLang="en-US" dirty="0"/>
          </a:p>
        </p:txBody>
      </p:sp>
    </p:spTree>
    <p:extLst>
      <p:ext uri="{BB962C8B-B14F-4D97-AF65-F5344CB8AC3E}">
        <p14:creationId xmlns:p14="http://schemas.microsoft.com/office/powerpoint/2010/main" val="244359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endParaRPr lang="en-US" altLang="en-US" dirty="0"/>
          </a:p>
        </p:txBody>
      </p:sp>
      <p:sp>
        <p:nvSpPr>
          <p:cNvPr id="4" name="Shape 13"/>
          <p:cNvSpPr txBox="1">
            <a:spLocks noGrp="1"/>
          </p:cNvSpPr>
          <p:nvPr>
            <p:ph type="dt" idx="13"/>
          </p:nvPr>
        </p:nvSpPr>
        <p:spPr>
          <a:ln/>
        </p:spPr>
        <p:txBody>
          <a:bodyPr/>
          <a:lstStyle>
            <a:lvl1pPr>
              <a:defRPr/>
            </a:lvl1pPr>
          </a:lstStyle>
          <a:p>
            <a:endParaRPr lang="en-US" altLang="en-US" dirty="0"/>
          </a:p>
        </p:txBody>
      </p:sp>
      <p:sp>
        <p:nvSpPr>
          <p:cNvPr id="5" name="Shape 14"/>
          <p:cNvSpPr txBox="1">
            <a:spLocks noGrp="1"/>
          </p:cNvSpPr>
          <p:nvPr>
            <p:ph type="sldNum" idx="14"/>
          </p:nvPr>
        </p:nvSpPr>
        <p:spPr>
          <a:ln/>
        </p:spPr>
        <p:txBody>
          <a:bodyPr/>
          <a:lstStyle>
            <a:lvl1pPr>
              <a:defRPr/>
            </a:lvl1pPr>
          </a:lstStyle>
          <a:p>
            <a:fld id="{25A19759-AFE7-4C09-9630-EB30E9D3A352}" type="slidenum">
              <a:rPr lang="en-US" altLang="en-US"/>
              <a:pPr/>
              <a:t>‹#›</a:t>
            </a:fld>
            <a:endParaRPr lang="en-US" altLang="en-US" dirty="0"/>
          </a:p>
        </p:txBody>
      </p:sp>
    </p:spTree>
    <p:extLst>
      <p:ext uri="{BB962C8B-B14F-4D97-AF65-F5344CB8AC3E}">
        <p14:creationId xmlns:p14="http://schemas.microsoft.com/office/powerpoint/2010/main" val="376571464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1027"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
        <p:nvSpPr>
          <p:cNvPr id="1028"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a:lvl1pPr>
          </a:lstStyle>
          <a:p>
            <a:endParaRPr lang="en-US" altLang="en-US" dirty="0"/>
          </a:p>
        </p:txBody>
      </p:sp>
      <p:sp>
        <p:nvSpPr>
          <p:cNvPr id="1029"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a:solidFill>
                  <a:srgbClr val="FFFFFF"/>
                </a:solidFill>
              </a:defRPr>
            </a:lvl1pPr>
          </a:lstStyle>
          <a:p>
            <a:endParaRPr lang="en-US" altLang="en-US" dirty="0"/>
          </a:p>
        </p:txBody>
      </p:sp>
      <p:sp>
        <p:nvSpPr>
          <p:cNvPr id="1030"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a:solidFill>
                  <a:srgbClr val="FFFFFF"/>
                </a:solidFill>
              </a:defRPr>
            </a:lvl1pPr>
          </a:lstStyle>
          <a:p>
            <a:fld id="{BD140091-0235-4183-9B41-08F574F6D384}" type="slidenum">
              <a:rPr lang="en-US" altLang="en-US"/>
              <a:pPr/>
              <a:t>‹#›</a:t>
            </a:fld>
            <a:endParaRPr lang="en-US" altLang="en-US" dirty="0"/>
          </a:p>
        </p:txBody>
      </p:sp>
      <p:pic>
        <p:nvPicPr>
          <p:cNvPr id="1031" name="Shape 15" descr="Pearson Logo"/>
          <p:cNvPicPr preferRelativeResize="0">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Placeholder 5"/>
          <p:cNvSpPr txBox="1">
            <a:spLocks/>
          </p:cNvSpPr>
          <p:nvPr userDrawn="1"/>
        </p:nvSpPr>
        <p:spPr bwMode="auto">
          <a:xfrm>
            <a:off x="2670175" y="6450013"/>
            <a:ext cx="60896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255588" indent="-255588">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r>
              <a:rPr lang="en-US" altLang="en-US" sz="1200" dirty="0">
                <a:solidFill>
                  <a:schemeClr val="tx1"/>
                </a:solidFill>
                <a:latin typeface="Verdana" panose="020B0604030504040204" pitchFamily="34" charset="0"/>
              </a:rPr>
              <a:t>Copyright © 2016, 2013, </a:t>
            </a:r>
            <a:r>
              <a:rPr lang="en-US" altLang="en-US" sz="1200" dirty="0" smtClean="0">
                <a:solidFill>
                  <a:schemeClr val="tx1"/>
                </a:solidFill>
                <a:latin typeface="Verdana" panose="020B0604030504040204" pitchFamily="34" charset="0"/>
              </a:rPr>
              <a:t>2010 </a:t>
            </a:r>
            <a:r>
              <a:rPr lang="en-US" altLang="en-US" sz="1200" dirty="0">
                <a:solidFill>
                  <a:schemeClr val="tx1"/>
                </a:solidFill>
                <a:latin typeface="Verdana" panose="020B0604030504040204" pitchFamily="34" charset="0"/>
              </a:rPr>
              <a:t>Pearson Education, Inc. All Rights Reserved</a:t>
            </a:r>
          </a:p>
        </p:txBody>
      </p:sp>
    </p:spTree>
  </p:cSld>
  <p:clrMap bg1="lt1" tx1="dk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28" r:id="rId7"/>
    <p:sldLayoutId id="2147483729" r:id="rId8"/>
    <p:sldLayoutId id="2147483730" r:id="rId9"/>
    <p:sldLayoutId id="2147483731"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 id="2147483746" r:id="rId19"/>
    <p:sldLayoutId id="2147483747" r:id="rId20"/>
    <p:sldLayoutId id="2147483748" r:id="rId21"/>
    <p:sldLayoutId id="2147483749" r:id="rId22"/>
    <p:sldLayoutId id="2147483750" r:id="rId23"/>
    <p:sldLayoutId id="2147483751" r:id="rId24"/>
    <p:sldLayoutId id="2147483752" r:id="rId25"/>
    <p:sldLayoutId id="2147483753" r:id="rId26"/>
    <p:sldLayoutId id="2147483754" r:id="rId27"/>
    <p:sldLayoutId id="2147483755" r:id="rId28"/>
    <p:sldLayoutId id="2147483756" r:id="rId29"/>
    <p:sldLayoutId id="2147483757" r:id="rId30"/>
    <p:sldLayoutId id="2147483758" r:id="rId31"/>
    <p:sldLayoutId id="2147483759" r:id="rId32"/>
    <p:sldLayoutId id="2147483760" r:id="rId33"/>
    <p:sldLayoutId id="2147483761" r:id="rId34"/>
    <p:sldLayoutId id="2147483762" r:id="rId35"/>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2051"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
        <p:nvSpPr>
          <p:cNvPr id="2052"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a:lvl1pPr>
          </a:lstStyle>
          <a:p>
            <a:endParaRPr lang="en-US" altLang="en-US" dirty="0"/>
          </a:p>
        </p:txBody>
      </p:sp>
      <p:sp>
        <p:nvSpPr>
          <p:cNvPr id="2053"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a:solidFill>
                  <a:srgbClr val="FFFFFF"/>
                </a:solidFill>
              </a:defRPr>
            </a:lvl1pPr>
          </a:lstStyle>
          <a:p>
            <a:endParaRPr lang="en-US" altLang="en-US" dirty="0"/>
          </a:p>
        </p:txBody>
      </p:sp>
      <p:sp>
        <p:nvSpPr>
          <p:cNvPr id="2054"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a:solidFill>
                  <a:srgbClr val="FFFFFF"/>
                </a:solidFill>
              </a:defRPr>
            </a:lvl1pPr>
          </a:lstStyle>
          <a:p>
            <a:fld id="{B01108EC-0FF1-4AF8-B405-48797EA4FDF4}" type="slidenum">
              <a:rPr lang="en-US" altLang="en-US"/>
              <a:pPr/>
              <a:t>‹#›</a:t>
            </a:fld>
            <a:endParaRPr lang="en-US" altLang="en-US" dirty="0"/>
          </a:p>
        </p:txBody>
      </p:sp>
      <p:pic>
        <p:nvPicPr>
          <p:cNvPr id="2055" name="Shape 15" descr="Pearson Logo"/>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3763" r:id="rId1"/>
    <p:sldLayoutId id="2147483764" r:id="rId2"/>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10.xml"/><Relationship Id="rId1" Type="http://schemas.openxmlformats.org/officeDocument/2006/relationships/vmlDrawing" Target="../drawings/vmlDrawing2.vml"/><Relationship Id="rId6" Type="http://schemas.openxmlformats.org/officeDocument/2006/relationships/image" Target="../media/image32.wmf"/><Relationship Id="rId5" Type="http://schemas.openxmlformats.org/officeDocument/2006/relationships/oleObject" Target="../embeddings/oleObject2.bin"/><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42.wmf"/></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3.xml"/><Relationship Id="rId1" Type="http://schemas.openxmlformats.org/officeDocument/2006/relationships/vmlDrawing" Target="../drawings/vmlDrawing4.vml"/><Relationship Id="rId5" Type="http://schemas.openxmlformats.org/officeDocument/2006/relationships/image" Target="../media/image46.wmf"/><Relationship Id="rId4" Type="http://schemas.openxmlformats.org/officeDocument/2006/relationships/oleObject" Target="../embeddings/oleObject4.bin"/></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txBox="1">
            <a:spLocks noGrp="1"/>
          </p:cNvSpPr>
          <p:nvPr>
            <p:ph type="title"/>
          </p:nvPr>
        </p:nvSpPr>
        <p:spPr>
          <a:xfrm>
            <a:off x="457200" y="215900"/>
            <a:ext cx="8302625" cy="1098550"/>
          </a:xfrm>
        </p:spPr>
        <p:txBody>
          <a:bodyPr anchor="b"/>
          <a:lstStyle/>
          <a:p>
            <a:pPr eaLnBrk="1" hangingPunct="1">
              <a:spcBef>
                <a:spcPct val="0"/>
              </a:spcBef>
              <a:buFont typeface="Times New Roman" panose="02020603050405020304" pitchFamily="18" charset="0"/>
              <a:buNone/>
            </a:pPr>
            <a:r>
              <a:rPr lang="en-US" altLang="en-US" sz="3200" dirty="0" smtClean="0">
                <a:latin typeface="Times New Roman" panose="02020603050405020304" pitchFamily="18" charset="0"/>
                <a:cs typeface="Times New Roman" panose="02020603050405020304" pitchFamily="18" charset="0"/>
                <a:sym typeface="Times New Roman" panose="02020603050405020304" pitchFamily="18" charset="0"/>
              </a:rPr>
              <a:t>Introduction to Computing and Programming in Python™: A Multimedia Approach</a:t>
            </a:r>
          </a:p>
        </p:txBody>
      </p:sp>
      <p:sp>
        <p:nvSpPr>
          <p:cNvPr id="3" name="Text Placeholder 2"/>
          <p:cNvSpPr>
            <a:spLocks noGrp="1"/>
          </p:cNvSpPr>
          <p:nvPr>
            <p:ph type="body" idx="1"/>
          </p:nvPr>
        </p:nvSpPr>
        <p:spPr>
          <a:xfrm>
            <a:off x="457200" y="1379538"/>
            <a:ext cx="8302625" cy="374650"/>
          </a:xfrm>
        </p:spPr>
        <p:txBody>
          <a:bodyPr/>
          <a:lstStyle/>
          <a:p>
            <a:pPr eaLnBrk="1" fontAlgn="auto" hangingPunct="1">
              <a:spcAft>
                <a:spcPts val="0"/>
              </a:spcAft>
              <a:buSzPct val="100000"/>
              <a:defRPr/>
            </a:pPr>
            <a:r>
              <a:rPr lang="en-US" dirty="0" smtClean="0">
                <a:solidFill>
                  <a:schemeClr val="tx2"/>
                </a:solidFill>
                <a:latin typeface="+mn-lt"/>
              </a:rPr>
              <a:t>Fourth Edition</a:t>
            </a:r>
            <a:endParaRPr lang="en-US" dirty="0">
              <a:solidFill>
                <a:schemeClr val="tx2"/>
              </a:solidFill>
              <a:latin typeface="+mn-lt"/>
            </a:endParaRPr>
          </a:p>
        </p:txBody>
      </p:sp>
      <p:sp>
        <p:nvSpPr>
          <p:cNvPr id="4" name="Text Placeholder 3"/>
          <p:cNvSpPr>
            <a:spLocks noGrp="1"/>
          </p:cNvSpPr>
          <p:nvPr>
            <p:ph type="body" idx="2"/>
          </p:nvPr>
        </p:nvSpPr>
        <p:spPr>
          <a:xfrm>
            <a:off x="4876800" y="2286000"/>
            <a:ext cx="3657600" cy="739775"/>
          </a:xfrm>
        </p:spPr>
        <p:txBody>
          <a:bodyPr/>
          <a:lstStyle/>
          <a:p>
            <a:pPr algn="ctr" eaLnBrk="1" fontAlgn="auto" hangingPunct="1">
              <a:spcAft>
                <a:spcPts val="0"/>
              </a:spcAft>
              <a:buSzPct val="100000"/>
              <a:defRPr/>
            </a:pPr>
            <a:r>
              <a:rPr lang="en-US" b="1" dirty="0" smtClean="0">
                <a:latin typeface="+mn-lt"/>
              </a:rPr>
              <a:t>Chapter 16</a:t>
            </a:r>
            <a:endParaRPr lang="en-US" b="1" dirty="0">
              <a:latin typeface="+mn-lt"/>
            </a:endParaRPr>
          </a:p>
        </p:txBody>
      </p:sp>
      <p:sp>
        <p:nvSpPr>
          <p:cNvPr id="5" name="Text Placeholder 4"/>
          <p:cNvSpPr>
            <a:spLocks noGrp="1"/>
          </p:cNvSpPr>
          <p:nvPr>
            <p:ph type="body" idx="3"/>
          </p:nvPr>
        </p:nvSpPr>
        <p:spPr>
          <a:xfrm>
            <a:off x="4876800" y="3143250"/>
            <a:ext cx="3657600" cy="1211263"/>
          </a:xfrm>
        </p:spPr>
        <p:txBody>
          <a:bodyPr/>
          <a:lstStyle/>
          <a:p>
            <a:pPr algn="ctr" eaLnBrk="1" hangingPunct="1"/>
            <a:r>
              <a:rPr lang="en-US" altLang="en-US" dirty="0">
                <a:latin typeface="+mn-lt"/>
                <a:ea typeface="ＭＳ Ｐゴシック" panose="020B0600070205080204" pitchFamily="34" charset="-128"/>
              </a:rPr>
              <a:t>Topics in Computer Science: Functional Programming</a:t>
            </a:r>
          </a:p>
        </p:txBody>
      </p:sp>
      <p:pic>
        <p:nvPicPr>
          <p:cNvPr id="38918" name="Picture 6" descr="Front Cover: Introduction to Computing and Programming in Python™: A Multimedia Approach Fourth Edition by Guzdial and Ericso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3738" y="1927225"/>
            <a:ext cx="3509962" cy="43957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8919" name="Text Placeholder 5"/>
          <p:cNvSpPr txBox="1">
            <a:spLocks noGrp="1"/>
          </p:cNvSpPr>
          <p:nvPr>
            <p:ph type="body" idx="13"/>
          </p:nvPr>
        </p:nvSpPr>
        <p:spPr>
          <a:xfrm>
            <a:off x="2670175" y="6450013"/>
            <a:ext cx="6089650" cy="231775"/>
          </a:xfrm>
        </p:spPr>
        <p:txBody>
          <a:bodyPr anchor="ctr"/>
          <a:lstStyle/>
          <a:p>
            <a:pPr algn="r" eaLnBrk="1" hangingPunct="1">
              <a:spcBef>
                <a:spcPct val="0"/>
              </a:spcBef>
              <a:buFontTx/>
              <a:buNone/>
            </a:pPr>
            <a:r>
              <a:rPr lang="en-US" altLang="en-US" sz="1200" dirty="0" smtClean="0">
                <a:solidFill>
                  <a:schemeClr val="tx1"/>
                </a:solidFill>
                <a:latin typeface="Verdana" panose="020B0604030504040204" pitchFamily="34" charset="0"/>
                <a:cs typeface="Arial" panose="020B0604020202020204" pitchFamily="34" charset="0"/>
                <a:sym typeface="Arial" panose="020B0604020202020204" pitchFamily="34" charset="0"/>
              </a:rPr>
              <a:t>Copyright © 2016, 2013, 2010 Pearson Education, Inc. All Rights Reserved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txBox="1">
            <a:spLocks noGrp="1"/>
          </p:cNvSpPr>
          <p:nvPr>
            <p:ph type="title"/>
          </p:nvPr>
        </p:nvSpPr>
        <p:spPr>
          <a:xfrm>
            <a:off x="457200" y="81574"/>
            <a:ext cx="8229600" cy="1231076"/>
          </a:xfrm>
        </p:spPr>
        <p:txBody>
          <a:bodyPr>
            <a:spAutoFit/>
          </a:bodyPr>
          <a:lstStyle/>
          <a:p>
            <a:pPr eaLnBrk="1" hangingPunct="1">
              <a:spcBef>
                <a:spcPct val="0"/>
              </a:spcBef>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Adding Functions Makes It Simpler If the Functions </a:t>
            </a: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are </a:t>
            </a: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Chosen Well</a:t>
            </a:r>
            <a:endPar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 name="Text Placeholder 2"/>
          <p:cNvSpPr>
            <a:spLocks noGrp="1"/>
          </p:cNvSpPr>
          <p:nvPr>
            <p:ph type="body" idx="1"/>
          </p:nvPr>
        </p:nvSpPr>
        <p:spPr>
          <a:xfrm>
            <a:off x="457200" y="1600200"/>
            <a:ext cx="8229600" cy="3562483"/>
          </a:xfrm>
        </p:spPr>
        <p:txBody>
          <a:bodyPr>
            <a:spAutoFit/>
          </a:bodyPr>
          <a:lstStyle/>
          <a:p>
            <a:pPr marL="255651" indent="-255651" eaLnBrk="1" hangingPunct="1">
              <a:tabLst/>
              <a:defRPr/>
            </a:pPr>
            <a:r>
              <a:rPr lang="en-US" altLang="en-US" sz="2400" kern="1200" dirty="0">
                <a:solidFill>
                  <a:srgbClr val="000000"/>
                </a:solidFill>
                <a:latin typeface="Arial (Body)"/>
                <a:ea typeface="ＭＳ Ｐゴシック" charset="-128"/>
              </a:rPr>
              <a:t>What if we had sub-functions that did smaller pieces of the overall task</a:t>
            </a:r>
            <a:r>
              <a:rPr lang="en-US" altLang="en-US" sz="2400" kern="1200" dirty="0" smtClean="0">
                <a:solidFill>
                  <a:srgbClr val="000000"/>
                </a:solidFill>
                <a:latin typeface="Arial (Body)"/>
                <a:ea typeface="ＭＳ Ｐゴシック" charset="-128"/>
              </a:rPr>
              <a:t>?</a:t>
            </a:r>
            <a:endParaRPr lang="en-US" altLang="en-US" sz="2400" kern="1200" dirty="0">
              <a:solidFill>
                <a:srgbClr val="000000"/>
              </a:solidFill>
              <a:latin typeface="Arial (Body)"/>
              <a:ea typeface="ＭＳ Ｐゴシック" charset="-128"/>
            </a:endParaRPr>
          </a:p>
          <a:p>
            <a:pPr marL="741553" lvl="1" indent="-284353" eaLnBrk="1" hangingPunct="1">
              <a:buFont typeface="Arial" panose="020B0604020202020204" pitchFamily="34" charset="0"/>
              <a:buChar char="–"/>
              <a:defRPr/>
            </a:pPr>
            <a:r>
              <a:rPr lang="en-US" altLang="en-US" sz="2400" kern="1200" dirty="0">
                <a:solidFill>
                  <a:srgbClr val="000000"/>
                </a:solidFill>
                <a:latin typeface="Arial (Body)"/>
                <a:ea typeface="ＭＳ Ｐゴシック" charset="-128"/>
                <a:cs typeface="+mn-cs"/>
              </a:rPr>
              <a:t>We call that changing the </a:t>
            </a:r>
            <a:r>
              <a:rPr lang="en-US" altLang="en-US" sz="2400" b="1" kern="1200" dirty="0">
                <a:solidFill>
                  <a:srgbClr val="000000"/>
                </a:solidFill>
                <a:latin typeface="Arial (Body)"/>
                <a:ea typeface="ＭＳ Ｐゴシック" charset="-128"/>
                <a:cs typeface="+mn-cs"/>
              </a:rPr>
              <a:t>granularity</a:t>
            </a:r>
          </a:p>
          <a:p>
            <a:pPr marL="255651" indent="-255651" eaLnBrk="1" hangingPunct="1">
              <a:tabLst/>
              <a:defRPr/>
            </a:pPr>
            <a:r>
              <a:rPr lang="en-US" altLang="en-US" sz="2400" kern="1200" dirty="0">
                <a:solidFill>
                  <a:srgbClr val="000000"/>
                </a:solidFill>
                <a:latin typeface="Arial (Body)"/>
                <a:ea typeface="ＭＳ Ｐゴシック" charset="-128"/>
              </a:rPr>
              <a:t>Is that better or worse</a:t>
            </a:r>
            <a:r>
              <a:rPr lang="en-US" altLang="en-US" sz="2400" kern="1200" dirty="0" smtClean="0">
                <a:solidFill>
                  <a:srgbClr val="000000"/>
                </a:solidFill>
                <a:latin typeface="Arial (Body)"/>
                <a:ea typeface="ＭＳ Ｐゴシック" charset="-128"/>
              </a:rPr>
              <a:t>?</a:t>
            </a:r>
            <a:endParaRPr lang="en-US" altLang="en-US" sz="2400" kern="1200" dirty="0">
              <a:solidFill>
                <a:srgbClr val="000000"/>
              </a:solidFill>
              <a:latin typeface="Arial (Body)"/>
              <a:ea typeface="ＭＳ Ｐゴシック" charset="-128"/>
            </a:endParaRPr>
          </a:p>
          <a:p>
            <a:pPr marL="741553" lvl="1" indent="-284353" eaLnBrk="1" hangingPunct="1">
              <a:buFont typeface="Arial" panose="020B0604020202020204" pitchFamily="34" charset="0"/>
              <a:buChar char="–"/>
              <a:defRPr/>
            </a:pPr>
            <a:r>
              <a:rPr lang="en-US" altLang="en-US" sz="2400" kern="1200" dirty="0" smtClean="0">
                <a:solidFill>
                  <a:srgbClr val="000000"/>
                </a:solidFill>
                <a:latin typeface="Arial (Body)"/>
                <a:ea typeface="ＭＳ Ｐゴシック" charset="-128"/>
                <a:cs typeface="+mn-cs"/>
              </a:rPr>
              <a:t>It</a:t>
            </a:r>
            <a:r>
              <a:rPr lang="fr-FR" altLang="ja-JP" sz="2400" kern="1200" dirty="0" smtClean="0">
                <a:solidFill>
                  <a:srgbClr val="000000"/>
                </a:solidFill>
                <a:latin typeface="Arial (Body)"/>
                <a:ea typeface="ＭＳ Ｐゴシック" charset="-128"/>
                <a:cs typeface="+mn-cs"/>
              </a:rPr>
              <a:t>’</a:t>
            </a:r>
            <a:r>
              <a:rPr lang="en-US" altLang="ja-JP" sz="2400" kern="1200" dirty="0" smtClean="0">
                <a:solidFill>
                  <a:srgbClr val="000000"/>
                </a:solidFill>
                <a:latin typeface="Arial (Body)"/>
                <a:ea typeface="ＭＳ Ｐゴシック" charset="-128"/>
                <a:cs typeface="+mn-cs"/>
              </a:rPr>
              <a:t>s </a:t>
            </a:r>
            <a:r>
              <a:rPr lang="en-US" altLang="ja-JP" sz="2400" kern="1200" dirty="0">
                <a:solidFill>
                  <a:srgbClr val="000000"/>
                </a:solidFill>
                <a:latin typeface="Arial (Body)"/>
                <a:ea typeface="ＭＳ Ｐゴシック" charset="-128"/>
                <a:cs typeface="+mn-cs"/>
              </a:rPr>
              <a:t>better if it makes the overall program easier to understand and to change.</a:t>
            </a:r>
          </a:p>
          <a:p>
            <a:pPr marL="741553" lvl="1" indent="-284353" eaLnBrk="1" hangingPunct="1">
              <a:buFont typeface="Arial" panose="020B0604020202020204" pitchFamily="34" charset="0"/>
              <a:buChar char="–"/>
              <a:defRPr/>
            </a:pPr>
            <a:r>
              <a:rPr lang="en-US" altLang="en-US" sz="2400" kern="1200" dirty="0" smtClean="0">
                <a:solidFill>
                  <a:srgbClr val="000000"/>
                </a:solidFill>
                <a:latin typeface="Arial (Body)"/>
                <a:ea typeface="ＭＳ Ｐゴシック" charset="-128"/>
                <a:cs typeface="+mn-cs"/>
              </a:rPr>
              <a:t>It</a:t>
            </a:r>
            <a:r>
              <a:rPr lang="fr-FR" altLang="ja-JP" sz="2400" kern="1200" dirty="0" smtClean="0">
                <a:solidFill>
                  <a:srgbClr val="000000"/>
                </a:solidFill>
                <a:latin typeface="Arial (Body)"/>
                <a:ea typeface="ＭＳ Ｐゴシック" charset="-128"/>
                <a:cs typeface="+mn-cs"/>
              </a:rPr>
              <a:t>’</a:t>
            </a:r>
            <a:r>
              <a:rPr lang="en-US" altLang="ja-JP" sz="2400" kern="1200" dirty="0" smtClean="0">
                <a:solidFill>
                  <a:srgbClr val="000000"/>
                </a:solidFill>
                <a:latin typeface="Arial (Body)"/>
                <a:ea typeface="ＭＳ Ｐゴシック" charset="-128"/>
                <a:cs typeface="+mn-cs"/>
              </a:rPr>
              <a:t>s </a:t>
            </a:r>
            <a:r>
              <a:rPr lang="en-US" altLang="ja-JP" sz="2400" kern="1200" dirty="0">
                <a:solidFill>
                  <a:srgbClr val="000000"/>
                </a:solidFill>
                <a:latin typeface="Arial (Body)"/>
                <a:ea typeface="ＭＳ Ｐゴシック" charset="-128"/>
                <a:cs typeface="+mn-cs"/>
              </a:rPr>
              <a:t>worse if it simply swaps one kind of complexity for another.</a:t>
            </a:r>
            <a:endParaRPr lang="en-US" altLang="en-US" sz="2400" kern="1200" dirty="0">
              <a:solidFill>
                <a:srgbClr val="000000"/>
              </a:solidFill>
              <a:latin typeface="Arial (Body)"/>
              <a:ea typeface="ＭＳ Ｐゴシック" charset="-128"/>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a:latin typeface="Times New Roman" panose="02020603050405020304" pitchFamily="18" charset="0"/>
                <a:ea typeface="ＭＳ Ｐゴシック" charset="-128"/>
              </a:rPr>
              <a:t>Changing the Granularity Smaller</a:t>
            </a:r>
          </a:p>
        </p:txBody>
      </p:sp>
      <p:pic>
        <p:nvPicPr>
          <p:cNvPr id="5" name="Picture 4" descr="Computer code has 20 lines. The lines read as follows. Line 1. D e f, d o c type left parenthesis right parenthesis colon. Line 2, indented once. return single quote left angle bracket exclamation point D O C TYPE H T M L right angle bracket single quote. Line 3. D e f start H T M L left parenthesis right parenthesis colon. Line 4, indented once. return single quote left angle bracket h t m l right angle bracket single quote. Line 5. D e f start Head left parenthesis right parenthesis colon. Line 6, indented once. return 1 single quote left angle bracket head right angle bracket single quote. Line 7. D e f end Head left parenthesis right parenthesis colon. Line 8, indented once. return single quote left angle bracket forward slash head right angle bracket single quote. Line 9. D e f heading left parenthesis level comma string right parenthesis colon. Line 10, indented once. return double quote left angle bracket h double quote plus s t r left parenthesis level right parenthesis plus double quote right angle bracket double quote plus string plus double quote left angle bracket forward slash h double quote plus s t r left parenthesis level right parenthesis plus double quote right angle bracket double quote. Line 11. D e f start Body left parenthesis right parenthesis colon. Line 12, indented once. return double quote left angle bracket body right angle bracket double quote. Line 13. D e f paragraph left parenthesis string right parenthesis colon. Line 14, indented once. return double quote left angle bracket p right angle bracket double quote plus s dash string plus double quote left angle bracket forward slash p right angle bracket double quote. Line 15. D e f title left parenthesis title string right parenthesis colon. Line 16, indented once. return double quote left angle bracket title right angle bracket double quote plus title string plus double quote left angle bracket forward slash title right angle bracket double quote. Line 17. D e f end Body left parenthesis right parenthesis colon. Line 18, indented once. return double quote left angle bracket forward slash body right angle bracket double quote. Line 19. D e f end period H T M L left parenthesis right parenthesis colon. Line 20, indented once. return double quote left angle bracket forward slash h t m l right angle bracket double quote."/>
          <p:cNvPicPr>
            <a:picLocks noChangeAspect="1"/>
          </p:cNvPicPr>
          <p:nvPr/>
        </p:nvPicPr>
        <p:blipFill>
          <a:blip r:embed="rId3"/>
          <a:stretch>
            <a:fillRect/>
          </a:stretch>
        </p:blipFill>
        <p:spPr>
          <a:xfrm>
            <a:off x="4383839" y="1639844"/>
            <a:ext cx="4313915" cy="4413851"/>
          </a:xfrm>
          <a:prstGeom prst="rect">
            <a:avLst/>
          </a:prstGeom>
        </p:spPr>
      </p:pic>
      <p:pic>
        <p:nvPicPr>
          <p:cNvPr id="6" name="Picture 5" descr="Computer code has 17 lines. The lines read as follows. Line 1. D e f make Home Page left parenthesis name comma interest right parenthesis colon. Line 2, indented once. file equals open left parenthesis double quote homepage period h t m l double quote comma double quote w t double quote right parenthesis. Line 3, indented once. file period write left parenthesis d o c type left parenthesis right parenthesis right parenthesis. Line 4, indented once. file period write left parenthesis start H T M L left parenthesis right parenthesis right parenthesis. Line 5, indented once. file period write left parenthesis start Head left parenthesis right parenthesis right parenthesis. Line 6, indented once. file period write left parenthesis title left parenthesis name plus double quote 's Home Page double quote right parenthesis right parenthesis. Line 7, indented once. file period write left parenthesis end Head left parenthesis right parenthesis right parenthesis. Line 8, indented once. file period write left parenthesis start Body left parenthesis right parenthesis right parenthesis. Line 9, indented once. file period write left parenthesis heading left parenthesis 1 comma double quote Welcome to double quote plus. Line 10, indented twice. name plus double quote 's Home Page double quote right parenthesis right parenthesis. Line 11, indented once. my paragraph equals paragraph left parenthesis double quote Hi exclamation point I am double quote plus. Line 12, indented twice. name plus single quote period This is my home page exclamation point I am. Line 13, indented twice. interested in double quote plus interest plus double quote left angle bracket forward slash p right angle bracket double quote right parenthesis. Line 14, indented once. file period write left parenthesis my paragraph right parenthesis. Line 15, indented once. file period write left parenthesis end Body left parenthesis right parenthesis right parenthesis. Line 16, indented once. file period write left parenthesis end H T M L left parenthesis right parenthesis right parenthesis. Line 17, indented once. file period close left parenthesis right parenthesis."/>
          <p:cNvPicPr>
            <a:picLocks noChangeAspect="1"/>
          </p:cNvPicPr>
          <p:nvPr/>
        </p:nvPicPr>
        <p:blipFill>
          <a:blip r:embed="rId4"/>
          <a:stretch>
            <a:fillRect/>
          </a:stretch>
        </p:blipFill>
        <p:spPr>
          <a:xfrm>
            <a:off x="632922" y="1985456"/>
            <a:ext cx="3514425" cy="372262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07856"/>
          </a:xfrm>
        </p:spPr>
        <p:txBody>
          <a:bodyPr>
            <a:spAutoFit/>
          </a:bodyPr>
          <a:lstStyle/>
          <a:p>
            <a:pPr eaLnBrk="1" hangingPunct="1">
              <a:spcBef>
                <a:spcPct val="0"/>
              </a:spcBef>
              <a:buClrTx/>
              <a:defRPr/>
            </a:pPr>
            <a:r>
              <a:rPr lang="en-US" altLang="en-US" kern="1200" dirty="0">
                <a:latin typeface="Times New Roman" panose="02020603050405020304" pitchFamily="18" charset="0"/>
                <a:ea typeface="ＭＳ Ｐゴシック" charset="-128"/>
              </a:rPr>
              <a:t>This i</a:t>
            </a:r>
            <a:r>
              <a:rPr lang="en-US" altLang="en-US" kern="1200" dirty="0" smtClean="0">
                <a:latin typeface="Times New Roman" panose="02020603050405020304" pitchFamily="18" charset="0"/>
                <a:ea typeface="ＭＳ Ｐゴシック" charset="-128"/>
              </a:rPr>
              <a:t>s </a:t>
            </a:r>
            <a:r>
              <a:rPr lang="en-US" altLang="en-US" kern="1200" dirty="0">
                <a:latin typeface="Times New Roman" panose="02020603050405020304" pitchFamily="18" charset="0"/>
                <a:ea typeface="ＭＳ Ｐゴシック" charset="-128"/>
              </a:rPr>
              <a:t>Easy to </a:t>
            </a:r>
            <a:r>
              <a:rPr lang="en-US" altLang="en-US" kern="1200" dirty="0" smtClean="0">
                <a:latin typeface="Times New Roman" panose="02020603050405020304" pitchFamily="18" charset="0"/>
                <a:ea typeface="ＭＳ Ｐゴシック" charset="-128"/>
              </a:rPr>
              <a:t>Test!</a:t>
            </a:r>
            <a:endParaRPr lang="en-US" altLang="en-US" kern="1200" dirty="0">
              <a:latin typeface="Times New Roman" panose="02020603050405020304" pitchFamily="18" charset="0"/>
              <a:ea typeface="ＭＳ Ｐゴシック" charset="-128"/>
            </a:endParaRPr>
          </a:p>
        </p:txBody>
      </p:sp>
      <p:pic>
        <p:nvPicPr>
          <p:cNvPr id="5" name="Picture 4" descr="Computer code has 12 lines. The lines read as follows. Line 1. right angle bracket right angle bracket right angle bracket print start H T M L left parenthesis right parenthesis. Line 2. left angle bracket h t m l right angle bracket. Line 3. right angle bracket right angle bracket right angle bracket print end H T M L left parenthesis right parenthesis. Line 4. left angle bracket forward slash h t m l right angle bracket. Line 5. right angle bracket right angle bracket right angle bracket print title left parenthesis double quote My title double quote right parenthesis. Line 6. left angle bracket title right angle bracket My title left angle bracket forward slash title right angle bracket. Line 7. right angle bracket right angle bracket right angle bracket print paragraph left parenthesis double quote my paragraph double quote right parenthesis. Line 8. left angle bracket p right angle bracket My paragraph left angle bracket forward slash p right angle bracket. Line 9. right angle bracket right angle bracket right angle bracket print heading left parenthesis 1 comma double quote My heading double quote right parenthesis. Line 10. left angle bracket h 1 right angle bracket My heading left angle bracket forward slash h 1 right angle bracket. Line 11. right angle bracket right angle bracket right angle bracket print heading left parenthesis 2 comma double quote My other heading double quote right parenthesis. Line 12. left angle bracket h 2 right angle bracket My other heading left angle bracket forward slash h 2 right angle bracket."/>
          <p:cNvPicPr>
            <a:picLocks noChangeAspect="1"/>
          </p:cNvPicPr>
          <p:nvPr/>
        </p:nvPicPr>
        <p:blipFill>
          <a:blip r:embed="rId3"/>
          <a:stretch>
            <a:fillRect/>
          </a:stretch>
        </p:blipFill>
        <p:spPr>
          <a:xfrm>
            <a:off x="457200" y="1316586"/>
            <a:ext cx="5017443" cy="409077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a:latin typeface="Times New Roman" panose="02020603050405020304" pitchFamily="18" charset="0"/>
                <a:ea typeface="ＭＳ Ｐゴシック" charset="-128"/>
              </a:rPr>
              <a:t>Your Goal with Testing Functions: Trust</a:t>
            </a:r>
          </a:p>
        </p:txBody>
      </p:sp>
      <p:sp>
        <p:nvSpPr>
          <p:cNvPr id="3" name="Text Placeholder 2"/>
          <p:cNvSpPr>
            <a:spLocks noGrp="1"/>
          </p:cNvSpPr>
          <p:nvPr>
            <p:ph type="body" idx="1"/>
          </p:nvPr>
        </p:nvSpPr>
        <p:spPr/>
        <p:txBody>
          <a:bodyPr>
            <a:spAutoFit/>
          </a:bodyPr>
          <a:lstStyle/>
          <a:p>
            <a:pPr eaLnBrk="1" hangingPunct="1">
              <a:defRPr/>
            </a:pPr>
            <a:r>
              <a:rPr lang="en-US" altLang="en-US" sz="2400" kern="1200" dirty="0">
                <a:solidFill>
                  <a:srgbClr val="000000"/>
                </a:solidFill>
                <a:latin typeface="+mn-lt"/>
                <a:ea typeface="ＭＳ Ｐゴシック" charset="-128"/>
              </a:rPr>
              <a:t>Do you know what the function is </a:t>
            </a:r>
            <a:r>
              <a:rPr lang="en-US" altLang="en-US" sz="2400" b="1" kern="1200" dirty="0">
                <a:solidFill>
                  <a:srgbClr val="000000"/>
                </a:solidFill>
                <a:latin typeface="+mn-lt"/>
                <a:ea typeface="ＭＳ Ｐゴシック" charset="-128"/>
              </a:rPr>
              <a:t>supposed</a:t>
            </a:r>
            <a:r>
              <a:rPr lang="en-US" altLang="en-US" sz="2400" kern="1200" dirty="0">
                <a:solidFill>
                  <a:srgbClr val="000000"/>
                </a:solidFill>
                <a:latin typeface="+mn-lt"/>
                <a:ea typeface="ＭＳ Ｐゴシック" charset="-128"/>
              </a:rPr>
              <a:t> to do</a:t>
            </a:r>
            <a:r>
              <a:rPr lang="en-US" altLang="en-US" sz="2400" kern="1200" dirty="0" smtClean="0">
                <a:solidFill>
                  <a:srgbClr val="000000"/>
                </a:solidFill>
                <a:latin typeface="+mn-lt"/>
                <a:ea typeface="ＭＳ Ｐゴシック" charset="-128"/>
              </a:rPr>
              <a:t>?</a:t>
            </a:r>
          </a:p>
          <a:p>
            <a:pPr marL="741600" lvl="1" indent="-284400" eaLnBrk="1" hangingPunct="1">
              <a:defRPr/>
            </a:pPr>
            <a:r>
              <a:rPr lang="en-US" altLang="en-US" sz="2400" kern="1200" dirty="0" smtClean="0">
                <a:solidFill>
                  <a:srgbClr val="000000"/>
                </a:solidFill>
                <a:latin typeface="+mn-lt"/>
                <a:ea typeface="ＭＳ Ｐゴシック" charset="-128"/>
                <a:cs typeface="+mn-cs"/>
              </a:rPr>
              <a:t>Do </a:t>
            </a:r>
            <a:r>
              <a:rPr lang="en-US" altLang="en-US" sz="2400" kern="1200" dirty="0">
                <a:solidFill>
                  <a:srgbClr val="000000"/>
                </a:solidFill>
                <a:latin typeface="+mn-lt"/>
                <a:ea typeface="ＭＳ Ｐゴシック" charset="-128"/>
                <a:cs typeface="+mn-cs"/>
              </a:rPr>
              <a:t>you really understand it</a:t>
            </a:r>
            <a:r>
              <a:rPr lang="en-US" altLang="en-US" sz="2400" kern="1200" dirty="0" smtClean="0">
                <a:solidFill>
                  <a:srgbClr val="000000"/>
                </a:solidFill>
                <a:latin typeface="+mn-lt"/>
                <a:ea typeface="ＭＳ Ｐゴシック" charset="-128"/>
                <a:cs typeface="+mn-cs"/>
              </a:rPr>
              <a:t>?</a:t>
            </a:r>
          </a:p>
          <a:p>
            <a:pPr eaLnBrk="1" hangingPunct="1">
              <a:defRPr/>
            </a:pPr>
            <a:r>
              <a:rPr lang="en-US" altLang="en-US" sz="2400" kern="1200" dirty="0" smtClean="0">
                <a:solidFill>
                  <a:srgbClr val="000000"/>
                </a:solidFill>
                <a:latin typeface="+mn-lt"/>
                <a:ea typeface="ＭＳ Ｐゴシック" charset="-128"/>
              </a:rPr>
              <a:t>Does </a:t>
            </a:r>
            <a:r>
              <a:rPr lang="en-US" altLang="en-US" sz="2400" kern="1200" dirty="0">
                <a:solidFill>
                  <a:srgbClr val="000000"/>
                </a:solidFill>
                <a:latin typeface="+mn-lt"/>
                <a:ea typeface="ＭＳ Ｐゴシック" charset="-128"/>
              </a:rPr>
              <a:t>it do what you expect it to do?</a:t>
            </a:r>
          </a:p>
          <a:p>
            <a:pPr eaLnBrk="1" hangingPunct="1">
              <a:defRPr/>
            </a:pPr>
            <a:r>
              <a:rPr lang="en-US" altLang="en-US" sz="2400" kern="1200" dirty="0">
                <a:solidFill>
                  <a:srgbClr val="000000"/>
                </a:solidFill>
                <a:latin typeface="+mn-lt"/>
                <a:ea typeface="ＭＳ Ｐゴシック" charset="-128"/>
              </a:rPr>
              <a:t>For whatever input you give it</a:t>
            </a:r>
            <a:r>
              <a:rPr lang="en-US" altLang="en-US" sz="2400" kern="1200" dirty="0" smtClean="0">
                <a:solidFill>
                  <a:srgbClr val="000000"/>
                </a:solidFill>
                <a:latin typeface="+mn-lt"/>
                <a:ea typeface="ＭＳ Ｐゴシック" charset="-128"/>
              </a:rPr>
              <a:t>?</a:t>
            </a:r>
          </a:p>
        </p:txBody>
      </p:sp>
      <p:sp>
        <p:nvSpPr>
          <p:cNvPr id="4" name="Text Placeholder 3"/>
          <p:cNvSpPr>
            <a:spLocks noGrp="1"/>
          </p:cNvSpPr>
          <p:nvPr>
            <p:ph type="body" idx="2"/>
          </p:nvPr>
        </p:nvSpPr>
        <p:spPr>
          <a:xfrm>
            <a:off x="457200" y="3819833"/>
            <a:ext cx="8229600" cy="722671"/>
          </a:xfrm>
        </p:spPr>
        <p:txBody>
          <a:bodyPr anchor="ctr"/>
          <a:lstStyle/>
          <a:p>
            <a:pPr marL="0" indent="0">
              <a:buNone/>
            </a:pPr>
            <a:r>
              <a:rPr lang="en-US" sz="2400" dirty="0">
                <a:solidFill>
                  <a:schemeClr val="tx1"/>
                </a:solidFill>
                <a:latin typeface="+mn-lt"/>
              </a:rPr>
              <a:t>Key Idea: Can you now forget about </a:t>
            </a:r>
            <a:r>
              <a:rPr lang="en-US" sz="2400" b="1" dirty="0">
                <a:solidFill>
                  <a:schemeClr val="tx1"/>
                </a:solidFill>
                <a:latin typeface="+mn-lt"/>
              </a:rPr>
              <a:t>how</a:t>
            </a:r>
            <a:r>
              <a:rPr lang="en-US" sz="2400" dirty="0">
                <a:solidFill>
                  <a:schemeClr val="tx1"/>
                </a:solidFill>
                <a:latin typeface="+mn-lt"/>
              </a:rPr>
              <a:t> it works and just assume that it </a:t>
            </a:r>
            <a:r>
              <a:rPr lang="en-US" sz="2400" b="1" dirty="0">
                <a:solidFill>
                  <a:schemeClr val="tx1"/>
                </a:solidFill>
                <a:latin typeface="+mn-lt"/>
              </a:rPr>
              <a:t>does</a:t>
            </a:r>
            <a:r>
              <a:rPr lang="en-US" sz="2400" dirty="0">
                <a:solidFill>
                  <a:schemeClr val="tx1"/>
                </a:solidFill>
                <a:latin typeface="+mn-lt"/>
              </a:rPr>
              <a:t> work</a:t>
            </a:r>
            <a:r>
              <a:rPr lang="en-US" sz="2400" dirty="0" smtClean="0">
                <a:solidFill>
                  <a:schemeClr val="tx1"/>
                </a:solidFill>
                <a:latin typeface="+mn-lt"/>
              </a:rPr>
              <a:t>?</a:t>
            </a:r>
            <a:endParaRPr lang="en-US" altLang="en-US" sz="2400" kern="1200" dirty="0">
              <a:solidFill>
                <a:schemeClr val="tx1"/>
              </a:solidFill>
              <a:latin typeface="+mn-lt"/>
              <a:ea typeface="ＭＳ Ｐゴシック" charset="-128"/>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a:latin typeface="Times New Roman" panose="02020603050405020304" pitchFamily="18" charset="0"/>
                <a:ea typeface="ＭＳ Ｐゴシック" charset="-128"/>
              </a:rPr>
              <a:t>Changing the Granularity Larger</a:t>
            </a:r>
          </a:p>
        </p:txBody>
      </p:sp>
      <p:pic>
        <p:nvPicPr>
          <p:cNvPr id="8" name="Picture 7" descr="Computer code has 13 lines. The lines read as follows. Line 1. D e f make Home Page left parenthesis name comma. Line 2, indented once. interest right parenthesis colon. Line 3, indented once. file equals open left parenthesis double quote homepage period h t m l double quote comma double quote w t double quote right parenthesis. Line 4, indented once. d o c type left parenthesis file right parenthesis. Line 5, indented once. title left parenthesis file comma name plus double quote 's Home Page double quote right parenthesis. Line 6, indented once. body left parenthesis file comma double quote double quote double quote. Line 7, indented once. left angle bracket h 1 right angle bracket Welcome to double quote double quote double quote plus name plus double quote double quote double quote 's. Line 8, indented twice. Home Page left angle bracket forward slash h 1 right angle bracket. Line 9, indented once. left angle bracket p right angle bracket Hi exclamation point I am double quote double quote double quote plus name plus double quote double quote double quote period This is. Line 10, indented twice. my home page exclamation point. Line 11, indented once. I am interested in. Line 12, indented twice. double quote double quote double quote plus interest plus double quote double quote double quote left angle bracket forward slash p right angle bracket double quote double quote double quote right parenthesis. Line 13, indented once. file period close left parenthesis right parenthesis."/>
          <p:cNvPicPr>
            <a:picLocks noChangeAspect="1"/>
          </p:cNvPicPr>
          <p:nvPr/>
        </p:nvPicPr>
        <p:blipFill rotWithShape="1">
          <a:blip r:embed="rId3"/>
          <a:srcRect l="2677" r="4471" b="15206"/>
          <a:stretch/>
        </p:blipFill>
        <p:spPr>
          <a:xfrm>
            <a:off x="720661" y="1756175"/>
            <a:ext cx="3499391" cy="3482365"/>
          </a:xfrm>
          <a:prstGeom prst="rect">
            <a:avLst/>
          </a:prstGeom>
        </p:spPr>
      </p:pic>
      <p:pic>
        <p:nvPicPr>
          <p:cNvPr id="9" name="Picture 8" descr="Computer code has 6 lines. The lines read as follows. Line 1. D e f, d o c type left parenthesis file right parenthesis colon. Line 2, indented once. file period write left parenthesis single quote left angle bracket exclamation point D O C TYPE H T M L right angle bracket single quote right parenthesis. Line 3. D e f title left parenthesis file comma title string right parenthesis colon. Line 4, indented once. file period write left parenthesis double quote left angle bracket h t m l right angle bracket left angle bracket head right angle bracket left angle bracket title right angle bracket double quote plus title string plus double quote left angle bracket forward slash title right angle bracket left angle bracket forward slash head right angle bracket double quote right parenthesis. Line 5. D e f body left parenthesis file comma body string right parenthesis colon. Line 6, indented once. file period write left parenthesis double quote left angle bracket body right angle bracket double quote plus body string plus double quote left angle bracket forward slash body right angle bracket left angle bracket forward slash h t m l right angle bracket double quote right parenthesis."/>
          <p:cNvPicPr>
            <a:picLocks noChangeAspect="1"/>
          </p:cNvPicPr>
          <p:nvPr/>
        </p:nvPicPr>
        <p:blipFill rotWithShape="1">
          <a:blip r:embed="rId4"/>
          <a:srcRect l="1600" b="34124"/>
          <a:stretch/>
        </p:blipFill>
        <p:spPr>
          <a:xfrm>
            <a:off x="4784568" y="1756175"/>
            <a:ext cx="3857988" cy="295989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Tradeoffs in This Granularity</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8229600" cy="4085704"/>
          </a:xfrm>
        </p:spPr>
        <p:txBody>
          <a:bodyPr wrap="square">
            <a:spAutoFit/>
          </a:bodyPr>
          <a:lstStyle/>
          <a:p>
            <a:pPr marL="255651" indent="-255651" eaLnBrk="1" hangingPunct="1">
              <a:tabLst/>
              <a:defRPr/>
            </a:pPr>
            <a:r>
              <a:rPr lang="en-US" altLang="en-US" sz="2400" kern="1200" dirty="0">
                <a:solidFill>
                  <a:srgbClr val="000000"/>
                </a:solidFill>
                <a:latin typeface="Arial (Body)"/>
                <a:ea typeface="ＭＳ Ｐゴシック" charset="-128"/>
              </a:rPr>
              <a:t>Advantages</a:t>
            </a:r>
            <a:r>
              <a:rPr lang="en-US" altLang="en-US" sz="2400" kern="1200" dirty="0" smtClean="0">
                <a:solidFill>
                  <a:srgbClr val="000000"/>
                </a:solidFill>
                <a:latin typeface="Arial (Body)"/>
                <a:ea typeface="ＭＳ Ｐゴシック" charset="-128"/>
              </a:rPr>
              <a:t>:</a:t>
            </a:r>
            <a:endParaRPr lang="en-US" altLang="en-US" sz="2400" kern="1200" dirty="0">
              <a:solidFill>
                <a:srgbClr val="000000"/>
              </a:solidFill>
              <a:latin typeface="Arial (Body)"/>
              <a:ea typeface="ＭＳ Ｐゴシック" charset="-128"/>
            </a:endParaRPr>
          </a:p>
          <a:p>
            <a:pPr marL="741553" lvl="1" indent="-284353" eaLnBrk="1" hangingPunct="1">
              <a:buFont typeface="Arial" panose="020B0604020202020204" pitchFamily="34" charset="0"/>
              <a:buChar char="–"/>
              <a:defRPr/>
            </a:pPr>
            <a:r>
              <a:rPr lang="en-US" altLang="en-US" sz="2400" kern="1200" dirty="0">
                <a:solidFill>
                  <a:srgbClr val="000000"/>
                </a:solidFill>
                <a:latin typeface="Arial (Body)"/>
                <a:ea typeface="ＭＳ Ｐゴシック" charset="-128"/>
                <a:cs typeface="+mn-cs"/>
              </a:rPr>
              <a:t>Main function is even </a:t>
            </a:r>
            <a:r>
              <a:rPr lang="en-US" altLang="en-US" sz="2400" b="1" kern="1200" dirty="0">
                <a:solidFill>
                  <a:srgbClr val="000000"/>
                </a:solidFill>
                <a:latin typeface="Arial (Body)"/>
                <a:ea typeface="ＭＳ Ｐゴシック" charset="-128"/>
                <a:cs typeface="+mn-cs"/>
              </a:rPr>
              <a:t>easier</a:t>
            </a:r>
            <a:r>
              <a:rPr lang="en-US" altLang="en-US" sz="2400" kern="1200" dirty="0">
                <a:solidFill>
                  <a:srgbClr val="000000"/>
                </a:solidFill>
                <a:latin typeface="Arial (Body)"/>
                <a:ea typeface="ＭＳ Ｐゴシック" charset="-128"/>
                <a:cs typeface="+mn-cs"/>
              </a:rPr>
              <a:t> to read</a:t>
            </a:r>
            <a:r>
              <a:rPr lang="en-US" altLang="en-US" sz="2400" kern="1200" dirty="0" smtClean="0">
                <a:solidFill>
                  <a:srgbClr val="000000"/>
                </a:solidFill>
                <a:latin typeface="Arial (Body)"/>
                <a:ea typeface="ＭＳ Ｐゴシック" charset="-128"/>
                <a:cs typeface="+mn-cs"/>
              </a:rPr>
              <a:t>.</a:t>
            </a:r>
          </a:p>
          <a:p>
            <a:pPr lvl="2" eaLnBrk="1" hangingPunct="1">
              <a:buFontTx/>
              <a:buChar char="▪"/>
              <a:defRPr/>
            </a:pPr>
            <a:r>
              <a:rPr lang="en-US" altLang="en-US" sz="2400" kern="1200" dirty="0" smtClean="0">
                <a:solidFill>
                  <a:srgbClr val="000000"/>
                </a:solidFill>
                <a:latin typeface="Arial (Body)"/>
                <a:ea typeface="ＭＳ Ｐゴシック" charset="-128"/>
              </a:rPr>
              <a:t>More </a:t>
            </a:r>
            <a:r>
              <a:rPr lang="en-US" altLang="en-US" sz="2400" kern="1200" dirty="0">
                <a:solidFill>
                  <a:srgbClr val="000000"/>
                </a:solidFill>
                <a:latin typeface="Arial (Body)"/>
                <a:ea typeface="ＭＳ Ｐゴシック" charset="-128"/>
              </a:rPr>
              <a:t>details are hidden, e.g., file writing</a:t>
            </a:r>
          </a:p>
          <a:p>
            <a:pPr marL="255651" indent="-255651" eaLnBrk="1" hangingPunct="1">
              <a:tabLst/>
              <a:defRPr/>
            </a:pPr>
            <a:r>
              <a:rPr lang="en-US" altLang="en-US" sz="2400" kern="1200" dirty="0" smtClean="0">
                <a:solidFill>
                  <a:srgbClr val="000000"/>
                </a:solidFill>
                <a:latin typeface="Arial (Body)"/>
                <a:ea typeface="ＭＳ Ｐゴシック" charset="-128"/>
              </a:rPr>
              <a:t>Disadvantages</a:t>
            </a:r>
            <a:r>
              <a:rPr lang="en-US" altLang="en-US" sz="2400" kern="1200" dirty="0">
                <a:solidFill>
                  <a:srgbClr val="000000"/>
                </a:solidFill>
                <a:latin typeface="Arial (Body)"/>
                <a:ea typeface="ＭＳ Ｐゴシック" charset="-128"/>
              </a:rPr>
              <a:t>:</a:t>
            </a:r>
          </a:p>
          <a:p>
            <a:pPr marL="741553" lvl="1" indent="-284353" eaLnBrk="1" hangingPunct="1">
              <a:buFont typeface="Arial" panose="020B0604020202020204" pitchFamily="34" charset="0"/>
              <a:buChar char="–"/>
              <a:defRPr/>
            </a:pPr>
            <a:r>
              <a:rPr lang="en-US" altLang="en-US" sz="2400" kern="1200" dirty="0">
                <a:solidFill>
                  <a:srgbClr val="000000"/>
                </a:solidFill>
                <a:latin typeface="Arial (Body)"/>
                <a:ea typeface="ＭＳ Ｐゴシック" charset="-128"/>
                <a:cs typeface="+mn-cs"/>
              </a:rPr>
              <a:t>Harder to test</a:t>
            </a:r>
            <a:r>
              <a:rPr lang="en-US" altLang="en-US" sz="2400" kern="1200" dirty="0" smtClean="0">
                <a:solidFill>
                  <a:srgbClr val="000000"/>
                </a:solidFill>
                <a:latin typeface="Arial (Body)"/>
                <a:ea typeface="ＭＳ Ｐゴシック" charset="-128"/>
                <a:cs typeface="+mn-cs"/>
              </a:rPr>
              <a:t>.</a:t>
            </a:r>
            <a:endParaRPr lang="en-US" altLang="en-US" sz="2400" kern="1200" dirty="0">
              <a:solidFill>
                <a:srgbClr val="000000"/>
              </a:solidFill>
              <a:latin typeface="Arial (Body)"/>
              <a:ea typeface="ＭＳ Ｐゴシック" charset="-128"/>
              <a:cs typeface="+mn-cs"/>
            </a:endParaRPr>
          </a:p>
          <a:p>
            <a:pPr lvl="2" eaLnBrk="1" hangingPunct="1">
              <a:buFontTx/>
              <a:buChar char="▪"/>
              <a:defRPr/>
            </a:pPr>
            <a:r>
              <a:rPr lang="en-US" altLang="en-US" sz="2400" kern="1200" dirty="0">
                <a:solidFill>
                  <a:srgbClr val="000000"/>
                </a:solidFill>
                <a:latin typeface="Arial (Body)"/>
                <a:ea typeface="ＭＳ Ｐゴシック" charset="-128"/>
                <a:cs typeface="+mn-cs"/>
              </a:rPr>
              <a:t>There are more parameters to the </a:t>
            </a:r>
            <a:r>
              <a:rPr lang="en-US" altLang="en-US" sz="2400" kern="1200" dirty="0" smtClean="0">
                <a:solidFill>
                  <a:srgbClr val="000000"/>
                </a:solidFill>
                <a:latin typeface="Arial (Body)"/>
                <a:ea typeface="ＭＳ Ｐゴシック" charset="-128"/>
                <a:cs typeface="+mn-cs"/>
              </a:rPr>
              <a:t>function, so you</a:t>
            </a:r>
            <a:r>
              <a:rPr lang="fr-FR" altLang="ja-JP" sz="2400" kern="1200" dirty="0" smtClean="0">
                <a:solidFill>
                  <a:srgbClr val="000000"/>
                </a:solidFill>
                <a:latin typeface="Arial (Body)"/>
                <a:ea typeface="ＭＳ Ｐゴシック" charset="-128"/>
                <a:cs typeface="+mn-cs"/>
              </a:rPr>
              <a:t>’</a:t>
            </a:r>
            <a:r>
              <a:rPr lang="en-US" altLang="ja-JP" sz="2400" kern="1200" dirty="0" err="1" smtClean="0">
                <a:solidFill>
                  <a:srgbClr val="000000"/>
                </a:solidFill>
                <a:latin typeface="Arial (Body)"/>
                <a:ea typeface="ＭＳ Ｐゴシック" charset="-128"/>
                <a:cs typeface="+mn-cs"/>
              </a:rPr>
              <a:t>ll</a:t>
            </a:r>
            <a:r>
              <a:rPr lang="en-US" altLang="ja-JP" sz="2400" kern="1200" dirty="0" smtClean="0">
                <a:solidFill>
                  <a:srgbClr val="000000"/>
                </a:solidFill>
                <a:latin typeface="Arial (Body)"/>
                <a:ea typeface="ＭＳ Ｐゴシック" charset="-128"/>
                <a:cs typeface="+mn-cs"/>
              </a:rPr>
              <a:t> </a:t>
            </a:r>
            <a:r>
              <a:rPr lang="en-US" altLang="ja-JP" sz="2400" kern="1200" dirty="0">
                <a:solidFill>
                  <a:srgbClr val="000000"/>
                </a:solidFill>
                <a:latin typeface="Arial (Body)"/>
                <a:ea typeface="ＭＳ Ｐゴシック" charset="-128"/>
                <a:cs typeface="+mn-cs"/>
              </a:rPr>
              <a:t>have to create a file to test them.</a:t>
            </a:r>
          </a:p>
          <a:p>
            <a:pPr lvl="2" eaLnBrk="1" hangingPunct="1">
              <a:buFontTx/>
              <a:buChar char="▪"/>
              <a:defRPr/>
            </a:pPr>
            <a:r>
              <a:rPr lang="en-US" altLang="en-US" sz="2400" kern="1200" dirty="0">
                <a:solidFill>
                  <a:srgbClr val="000000"/>
                </a:solidFill>
                <a:latin typeface="Arial (Body)"/>
                <a:ea typeface="ＭＳ Ｐゴシック" charset="-128"/>
                <a:cs typeface="+mn-cs"/>
              </a:rPr>
              <a:t>Then you </a:t>
            </a:r>
            <a:r>
              <a:rPr lang="en-US" altLang="en-US" sz="2400" kern="1200" dirty="0" smtClean="0">
                <a:solidFill>
                  <a:srgbClr val="000000"/>
                </a:solidFill>
                <a:latin typeface="Arial (Body)"/>
                <a:ea typeface="ＭＳ Ｐゴシック" charset="-128"/>
                <a:cs typeface="+mn-cs"/>
              </a:rPr>
              <a:t>can</a:t>
            </a:r>
            <a:r>
              <a:rPr lang="fr-FR" altLang="ja-JP" sz="2400" kern="1200" dirty="0" smtClean="0">
                <a:solidFill>
                  <a:srgbClr val="000000"/>
                </a:solidFill>
                <a:latin typeface="Arial (Body)"/>
                <a:ea typeface="ＭＳ Ｐゴシック" charset="-128"/>
                <a:cs typeface="+mn-cs"/>
              </a:rPr>
              <a:t>’</a:t>
            </a:r>
            <a:r>
              <a:rPr lang="en-US" altLang="ja-JP" sz="2400" kern="1200" dirty="0" smtClean="0">
                <a:solidFill>
                  <a:srgbClr val="000000"/>
                </a:solidFill>
                <a:latin typeface="Arial (Body)"/>
                <a:ea typeface="ＭＳ Ｐゴシック" charset="-128"/>
                <a:cs typeface="+mn-cs"/>
              </a:rPr>
              <a:t>t </a:t>
            </a:r>
            <a:r>
              <a:rPr lang="en-US" altLang="ja-JP" sz="2400" kern="1200" dirty="0">
                <a:solidFill>
                  <a:srgbClr val="000000"/>
                </a:solidFill>
                <a:latin typeface="Arial (Body)"/>
                <a:ea typeface="ＭＳ Ｐゴシック" charset="-128"/>
                <a:cs typeface="+mn-cs"/>
              </a:rPr>
              <a:t>see the result of the test until you check the file.</a:t>
            </a:r>
            <a:endParaRPr lang="en-US" altLang="en-US" sz="2400" kern="1200" dirty="0">
              <a:solidFill>
                <a:srgbClr val="000000"/>
              </a:solidFill>
              <a:latin typeface="Arial (Body)"/>
              <a:ea typeface="ＭＳ Ｐゴシック" charset="-128"/>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a:spAutoFit/>
          </a:bodyPr>
          <a:lstStyle/>
          <a:p>
            <a:pPr eaLnBrk="1" hangingPunct="1">
              <a:spcBef>
                <a:spcPct val="0"/>
              </a:spcBef>
              <a:buClrTx/>
              <a:defRPr/>
            </a:pPr>
            <a:r>
              <a:rPr lang="en-US" altLang="en-US" kern="1200" dirty="0">
                <a:latin typeface="Times New Roman" panose="02020603050405020304" pitchFamily="18" charset="0"/>
                <a:ea typeface="ＭＳ Ｐゴシック" charset="-128"/>
              </a:rPr>
              <a:t>Using Subfunctions to Ease Testing and Complexity</a:t>
            </a:r>
          </a:p>
        </p:txBody>
      </p:sp>
      <p:sp>
        <p:nvSpPr>
          <p:cNvPr id="4" name="Text Placeholder 3"/>
          <p:cNvSpPr>
            <a:spLocks noGrp="1"/>
          </p:cNvSpPr>
          <p:nvPr>
            <p:ph type="body" idx="1"/>
          </p:nvPr>
        </p:nvSpPr>
        <p:spPr>
          <a:xfrm>
            <a:off x="457200" y="1600200"/>
            <a:ext cx="8229600" cy="553968"/>
          </a:xfrm>
        </p:spPr>
        <p:txBody>
          <a:bodyPr>
            <a:spAutoFit/>
          </a:bodyPr>
          <a:lstStyle/>
          <a:p>
            <a:pPr marL="0" indent="0" fontAlgn="auto">
              <a:spcBef>
                <a:spcPts val="0"/>
              </a:spcBef>
              <a:spcAft>
                <a:spcPts val="0"/>
              </a:spcAft>
              <a:buNone/>
              <a:defRPr/>
            </a:pPr>
            <a:r>
              <a:rPr lang="en-US" sz="2400" dirty="0">
                <a:latin typeface="+mn-lt"/>
              </a:rPr>
              <a:t>Recall this </a:t>
            </a:r>
            <a:r>
              <a:rPr lang="en-US" sz="2400" dirty="0" smtClean="0">
                <a:latin typeface="+mn-lt"/>
              </a:rPr>
              <a:t>program</a:t>
            </a:r>
            <a:endParaRPr lang="en-US" sz="2400" dirty="0">
              <a:latin typeface="+mn-lt"/>
            </a:endParaRPr>
          </a:p>
        </p:txBody>
      </p:sp>
      <p:pic>
        <p:nvPicPr>
          <p:cNvPr id="3" name="Picture 2" descr="Computer code has 13 lines. The lines read as follows. Line 1. import o s. Line 2. D e f make Sample Page left parenthesis directory right parenthesis colon. Line 3. Samples File equals open left parenthesis directory plus double quote forward slash samples period h t m l double quote comma double quote w t double quote right parenthesis. Line 4. Samples File period write left parenthesis d o c type left parenthesis right parenthesis right parenthesis. Line 5. Samples File period write left parenthesis title left parenthesis double quote Samples from double quote plus directory right parenthesis right parenthesis. Line 6. hash Now comma let’s make up the string that will be the body period. Line 7. samples equals double quote left angle bracket h 1 right angle bracket Samples from double quote plus directory plus double quote left angle bracket forward slash h 1 right angle bracket double quote. Line 8. for file in o s period list d I r left parenthesis directory right parenthesis colon. Line 9. if file period ends with left parenthesis double quote period j p g double quote right parenthesis colon. Line 10. samples equals samples plus double quote left angle bracket p right angle bracket Filename colon double quote plus file. Line 11. samples equals samples plus single quote left angle bracket image s r c equals double quote single quote plus file plus single quote double quote height equals double quote 100 double quote right angle bracket left angle bracket forward slash p right angle bracket single quote. Line 12. Samples File period write left parenthesis body left parenthesis samples right parenthesis right parenthesis. Line 13. Samples File period close left parenthesis right parenthesis."/>
          <p:cNvPicPr>
            <a:picLocks noChangeAspect="1"/>
          </p:cNvPicPr>
          <p:nvPr/>
        </p:nvPicPr>
        <p:blipFill rotWithShape="1">
          <a:blip r:embed="rId3"/>
          <a:srcRect t="1439" b="2667"/>
          <a:stretch/>
        </p:blipFill>
        <p:spPr>
          <a:xfrm>
            <a:off x="539594" y="2285998"/>
            <a:ext cx="7803556" cy="3893574"/>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hangingPunct="1">
              <a:spcBef>
                <a:spcPct val="0"/>
              </a:spcBef>
              <a:buClrTx/>
              <a:defRPr/>
            </a:pPr>
            <a:r>
              <a:rPr lang="en-US" altLang="en-US" kern="1200" dirty="0">
                <a:latin typeface="Times New Roman" panose="02020603050405020304" pitchFamily="18" charset="0"/>
                <a:ea typeface="ＭＳ Ｐゴシック" charset="-128"/>
              </a:rPr>
              <a:t>What’s the Hard Part? That Loop Body!</a:t>
            </a:r>
          </a:p>
        </p:txBody>
      </p:sp>
      <p:sp>
        <p:nvSpPr>
          <p:cNvPr id="3" name="Text Placeholder 2"/>
          <p:cNvSpPr>
            <a:spLocks noGrp="1"/>
          </p:cNvSpPr>
          <p:nvPr>
            <p:ph type="body" idx="1"/>
          </p:nvPr>
        </p:nvSpPr>
        <p:spPr>
          <a:xfrm>
            <a:off x="457200" y="1600200"/>
            <a:ext cx="8229600" cy="1292631"/>
          </a:xfrm>
        </p:spPr>
        <p:txBody>
          <a:bodyPr>
            <a:spAutoFit/>
          </a:bodyPr>
          <a:lstStyle/>
          <a:p>
            <a:pPr marL="255651" indent="-255651" eaLnBrk="1" hangingPunct="1">
              <a:tabLst/>
              <a:defRPr/>
            </a:pPr>
            <a:r>
              <a:rPr lang="en-US" altLang="en-US" sz="2400" kern="1200" dirty="0">
                <a:solidFill>
                  <a:srgbClr val="000000"/>
                </a:solidFill>
                <a:latin typeface="Arial (Body)"/>
                <a:ea typeface="ＭＳ Ｐゴシック" charset="-128"/>
              </a:rPr>
              <a:t>Useful </a:t>
            </a:r>
            <a:r>
              <a:rPr lang="en-US" altLang="en-US" sz="2400" b="1" kern="1200" dirty="0">
                <a:solidFill>
                  <a:srgbClr val="000000"/>
                </a:solidFill>
                <a:latin typeface="Arial (Body)"/>
                <a:ea typeface="ＭＳ Ｐゴシック" charset="-128"/>
              </a:rPr>
              <a:t>heuristic </a:t>
            </a:r>
            <a:r>
              <a:rPr lang="en-US" altLang="en-US" sz="2400" kern="1200" dirty="0">
                <a:solidFill>
                  <a:srgbClr val="000000"/>
                </a:solidFill>
                <a:latin typeface="Arial (Body)"/>
                <a:ea typeface="ＭＳ Ｐゴシック" charset="-128"/>
              </a:rPr>
              <a:t>(rule of thumb</a:t>
            </a:r>
            <a:r>
              <a:rPr lang="en-US" altLang="en-US" sz="2400" kern="1200" dirty="0" smtClean="0">
                <a:solidFill>
                  <a:srgbClr val="000000"/>
                </a:solidFill>
                <a:latin typeface="Arial (Body)"/>
                <a:ea typeface="ＭＳ Ｐゴシック" charset="-128"/>
              </a:rPr>
              <a:t>): If it</a:t>
            </a:r>
            <a:r>
              <a:rPr lang="fr-FR" altLang="ja-JP" sz="2400" kern="1200" dirty="0" smtClean="0">
                <a:solidFill>
                  <a:srgbClr val="000000"/>
                </a:solidFill>
                <a:latin typeface="Arial (Body)"/>
                <a:ea typeface="ＭＳ Ｐゴシック" charset="-128"/>
              </a:rPr>
              <a:t>’</a:t>
            </a:r>
            <a:r>
              <a:rPr lang="en-US" altLang="ja-JP" sz="2400" kern="1200" dirty="0" smtClean="0">
                <a:solidFill>
                  <a:srgbClr val="000000"/>
                </a:solidFill>
                <a:latin typeface="Arial (Body)"/>
                <a:ea typeface="ＭＳ Ｐゴシック" charset="-128"/>
              </a:rPr>
              <a:t>s </a:t>
            </a:r>
            <a:r>
              <a:rPr lang="en-US" altLang="ja-JP" sz="2400" kern="1200" dirty="0">
                <a:solidFill>
                  <a:srgbClr val="000000"/>
                </a:solidFill>
                <a:latin typeface="Arial (Body)"/>
                <a:ea typeface="ＭＳ Ｐゴシック" charset="-128"/>
              </a:rPr>
              <a:t>hard, break it out into a subfunction so that you can debug and fix that part on its own</a:t>
            </a:r>
            <a:r>
              <a:rPr lang="en-US" altLang="ja-JP" sz="2400" kern="1200" dirty="0" smtClean="0">
                <a:solidFill>
                  <a:srgbClr val="000000"/>
                </a:solidFill>
                <a:latin typeface="Arial (Body)"/>
                <a:ea typeface="ＭＳ Ｐゴシック" charset="-128"/>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Breaking out the Loop Body</a:t>
            </a:r>
            <a:endParaRPr lang="en-US" altLang="en-US" kern="1200" dirty="0">
              <a:latin typeface="Times New Roman" panose="02020603050405020304" pitchFamily="18" charset="0"/>
              <a:ea typeface="ＭＳ Ｐゴシック" charset="-128"/>
            </a:endParaRPr>
          </a:p>
        </p:txBody>
      </p:sp>
      <p:pic>
        <p:nvPicPr>
          <p:cNvPr id="6" name="Picture 5" descr="Computer code has 15 lines. The lines read as follows. Line 1. D e f make Sample Page left parenthesis directory right parenthesis colon. Line 2, intended once. Samples File equals open left parenthesis directory plus double quote forward slash samples period h t m l double quote comma double quote w t double quote right parenthesis. Line 3 intended once. Samples File period write left parenthesis d o c type left parenthesis right parenthesis right parenthesis. Line 4 intended once. Samples File period write left parenthesis title left parenthesis double quote Samples from double quote plus directory right parenthesis right parenthesis. Line 5 intended once. hash Now comma let’s make up the string that will be the body period. Line 6 intended once. samples equals double quote left angle bracket h 1 right angle bracket Samples from double quote plus directory plus double quote left angle bracket forward slash h 1 right angle bracket double quote. Line 7 intended once. for file in o s period list d I r left parenthesis directory right parenthesis colon. Line 8 intended once. if file period ends with left parenthesis double quote period j p g double quote right parenthesis colon Line 9 intended once. samples equals samples plus file entry left parenthesis file right parenthesis. Line 10 intended once. Samples File period write left parenthesis body left parenthesis samples right parenthesis right parenthesis. Line 11 intended once. Samples File period close left parenthesis right parenthesis. Line 12 intended once. D e f file entry left parenthesis file right parenthesis. Line 13, intended once. samples equals double quote left parenthesis p right parenthesis file name colon double quote plus file plus double quote left angle bracket b r forward slash right angle bracket double quote. Line 14, intended once. samples equals samples plus single quote left angle bracket I m g, s r c equals double quote single quote plus file plus double quote single quote height equals double quote 100 double quote width equals double quote 100 double quote forward slash right angle bracket left angle bracket forward slash p right angle bracket backward slash n single quote. Line 15, intended once, return samples."/>
          <p:cNvPicPr>
            <a:picLocks noChangeAspect="1"/>
          </p:cNvPicPr>
          <p:nvPr/>
        </p:nvPicPr>
        <p:blipFill>
          <a:blip r:embed="rId3"/>
          <a:stretch>
            <a:fillRect/>
          </a:stretch>
        </p:blipFill>
        <p:spPr>
          <a:xfrm>
            <a:off x="478971" y="1567542"/>
            <a:ext cx="7577985" cy="460897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buFont typeface="Times New Roman"/>
              <a:buNone/>
              <a:defRPr/>
            </a:pPr>
            <a:r>
              <a:rPr lang="en-US" altLang="en-US" sz="3400" b="1" kern="1200" dirty="0" smtClean="0">
                <a:solidFill>
                  <a:srgbClr val="007FA3"/>
                </a:solidFill>
                <a:latin typeface="Times New Roman" panose="02020603050405020304" pitchFamily="18" charset="0"/>
                <a:ea typeface="ＭＳ Ｐゴシック" charset="-128"/>
                <a:cs typeface="Times New Roman"/>
                <a:sym typeface="Times New Roman"/>
              </a:rPr>
              <a:t>Use More Lines, If You Want</a:t>
            </a:r>
            <a:endParaRPr lang="en-US" altLang="en-US" sz="3400" b="1" kern="1200" dirty="0">
              <a:solidFill>
                <a:srgbClr val="007FA3"/>
              </a:solidFill>
              <a:latin typeface="Times New Roman" panose="02020603050405020304" pitchFamily="18" charset="0"/>
              <a:ea typeface="ＭＳ Ｐゴシック" charset="-128"/>
              <a:cs typeface="Times New Roman"/>
              <a:sym typeface="Times New Roman"/>
            </a:endParaRPr>
          </a:p>
        </p:txBody>
      </p:sp>
      <p:sp>
        <p:nvSpPr>
          <p:cNvPr id="3" name="Content Placeholder 2"/>
          <p:cNvSpPr>
            <a:spLocks noGrp="1"/>
          </p:cNvSpPr>
          <p:nvPr>
            <p:ph type="body" idx="1"/>
          </p:nvPr>
        </p:nvSpPr>
        <p:spPr>
          <a:xfrm>
            <a:off x="457199" y="1600200"/>
            <a:ext cx="8352971" cy="553968"/>
          </a:xfrm>
        </p:spPr>
        <p:txBody>
          <a:bodyPr wrap="square">
            <a:spAutoFit/>
          </a:bodyPr>
          <a:lstStyle/>
          <a:p>
            <a:pPr marL="0" indent="0" eaLnBrk="1" fontAlgn="auto" hangingPunct="1">
              <a:buNone/>
              <a:defRPr/>
            </a:pPr>
            <a:r>
              <a:rPr lang="en-US" sz="2400" kern="1200" dirty="0">
                <a:latin typeface="Arial (Body)"/>
                <a:ea typeface="ＭＳ Ｐゴシック" charset="-128"/>
              </a:rPr>
              <a:t>If it makes the code make more sense to you, do it that </a:t>
            </a:r>
            <a:r>
              <a:rPr lang="en-US" sz="2400" kern="1200" dirty="0" smtClean="0">
                <a:latin typeface="Arial (Body)"/>
                <a:ea typeface="ＭＳ Ｐゴシック" charset="-128"/>
              </a:rPr>
              <a:t>way!</a:t>
            </a:r>
            <a:endParaRPr lang="en-US" sz="2400" kern="1200" dirty="0">
              <a:latin typeface="Arial (Body)"/>
              <a:ea typeface="+mn-ea"/>
              <a:cs typeface="+mn-cs"/>
              <a:sym typeface="Arial"/>
            </a:endParaRPr>
          </a:p>
        </p:txBody>
      </p:sp>
      <p:pic>
        <p:nvPicPr>
          <p:cNvPr id="8" name="Picture 7" descr="Computer code has 11 lines. The lines read as follows. Line 1. D e f make Sample Page left parenthesis directory right parenthesis colon. Line 2, intended once. Samples File equals open left parenthesis directory plus double quote forward slash samples period h t m l double quote Samples from double quote plus directory right parenthesis right parenthesis. Line 5, intended once. hash Now comma let’s make up the string that will be the body period. Line 6, intended once comma double quote w t double quote right parenthesis. Line 3, intended once. Samples File period write left parenthesis d o c type left parenthesis right parenthesis right parenthesis. Line 4, intended once. Samples File period write left parenthesis title left parenthesis double quote. samples equals double quote left angle bracket h 1 right angle bracket Samples from double quote plus directory plus double quote left angle bracket forward slash h 1 right angle bracket double quote. Line 7, intended once. for file in o s period list d I r left parenthesis directory right parenthesis colon. Line 8, intended once. if file period ends with left parenthesis double quote period j p g double quote right parenthesis colon. Line 9, intended once. samples equals samples plus file entry left parenthesis file right parenthesis. Line 10, intended once. Samples File period write left parenthesis body left parenthesis samples right parenthesis right parenthesis. Line 11, intended once. Samples File period close left parenthesis right parenthesis."/>
          <p:cNvPicPr>
            <a:picLocks noChangeAspect="1"/>
          </p:cNvPicPr>
          <p:nvPr/>
        </p:nvPicPr>
        <p:blipFill rotWithShape="1">
          <a:blip r:embed="rId3"/>
          <a:srcRect l="1458" r="3955" b="18985"/>
          <a:stretch/>
        </p:blipFill>
        <p:spPr>
          <a:xfrm>
            <a:off x="573314" y="2441718"/>
            <a:ext cx="3846286" cy="3630219"/>
          </a:xfrm>
          <a:prstGeom prst="rect">
            <a:avLst/>
          </a:prstGeom>
        </p:spPr>
      </p:pic>
      <p:pic>
        <p:nvPicPr>
          <p:cNvPr id="9" name="Picture 8" descr="Computer code has 10 lines. The lines read as follows. Line 1. D e f file Entry left parenthesis file right parenthesis colon. Line 2, indented once. samples equals double quote left angle bracket p right angle bracket Filename colon double quote. Line 3, indented once. samples equals samples plus file. Line 4, indented once. samples equals samples plus double quote left angle bracket b r forward slash right angle bracket double quote. Line 5, indented once. samples equals samples plus single quote left angle bracket I m g, s r c equals double quote single quote. Line 6, indented once. samples equals samples plus file. Line 7, indented once. samples equals samples plus single quote double quote height equals double quote 100 double quote. Line 8, indented twice. width equals double quote 100 double quote. Line 9, indented once. samples equals samples plus single quote forward slash right angle bracket left angle bracket forward slash p right angle bracket backslash n single quote. Line 10, indented once. return samples."/>
          <p:cNvPicPr>
            <a:picLocks noChangeAspect="1"/>
          </p:cNvPicPr>
          <p:nvPr/>
        </p:nvPicPr>
        <p:blipFill rotWithShape="1">
          <a:blip r:embed="rId4"/>
          <a:srcRect r="17113" b="46842"/>
          <a:stretch/>
        </p:blipFill>
        <p:spPr>
          <a:xfrm>
            <a:off x="5065828" y="2441718"/>
            <a:ext cx="3365458" cy="238198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eaLnBrk="1" fontAlgn="auto" hangingPunct="1">
              <a:spcAft>
                <a:spcPts val="0"/>
              </a:spcAft>
              <a:buFont typeface="Times New Roman"/>
              <a:buNone/>
              <a:defRPr/>
            </a:pPr>
            <a:r>
              <a:rPr lang="en-US" sz="3400" b="1" kern="1200" dirty="0">
                <a:solidFill>
                  <a:schemeClr val="tx2"/>
                </a:solidFill>
                <a:latin typeface="Times New Roman" panose="02020603050405020304" pitchFamily="18" charset="0"/>
              </a:rPr>
              <a:t>Learning </a:t>
            </a:r>
            <a:r>
              <a:rPr lang="en-US" sz="3400" b="1" kern="1200" dirty="0" smtClean="0">
                <a:solidFill>
                  <a:schemeClr val="tx2"/>
                </a:solidFill>
                <a:latin typeface="Times New Roman" panose="02020603050405020304" pitchFamily="18" charset="0"/>
              </a:rPr>
              <a:t>Objectives</a:t>
            </a:r>
            <a:endParaRPr lang="en-US" sz="3400" b="1" kern="1200" dirty="0">
              <a:solidFill>
                <a:schemeClr val="tx2"/>
              </a:solidFill>
              <a:latin typeface="Times New Roman" panose="02020603050405020304" pitchFamily="18" charset="0"/>
              <a:ea typeface="+mj-ea"/>
              <a:cs typeface="+mj-cs"/>
              <a:sym typeface="Times New Roman"/>
            </a:endParaRPr>
          </a:p>
        </p:txBody>
      </p:sp>
      <p:sp>
        <p:nvSpPr>
          <p:cNvPr id="3" name="Text Placeholder 2"/>
          <p:cNvSpPr>
            <a:spLocks noGrp="1"/>
          </p:cNvSpPr>
          <p:nvPr>
            <p:ph idx="1"/>
          </p:nvPr>
        </p:nvSpPr>
        <p:spPr/>
        <p:txBody>
          <a:bodyPr/>
          <a:lstStyle/>
          <a:p>
            <a:pPr marL="0" indent="0">
              <a:spcBef>
                <a:spcPts val="1500"/>
              </a:spcBef>
              <a:buNone/>
            </a:pPr>
            <a:r>
              <a:rPr lang="en-US" sz="2400" b="1" dirty="0" smtClean="0">
                <a:solidFill>
                  <a:srgbClr val="007FA3"/>
                </a:solidFill>
                <a:latin typeface="+mn-lt"/>
              </a:rPr>
              <a:t>16.1</a:t>
            </a:r>
            <a:r>
              <a:rPr lang="en-US" sz="2400" b="1" dirty="0" smtClean="0">
                <a:latin typeface="+mn-lt"/>
              </a:rPr>
              <a:t> </a:t>
            </a:r>
            <a:r>
              <a:rPr lang="en-US" sz="2400" dirty="0" smtClean="0">
                <a:latin typeface="+mn-lt"/>
              </a:rPr>
              <a:t>To </a:t>
            </a:r>
            <a:r>
              <a:rPr lang="en-US" sz="2400" dirty="0">
                <a:latin typeface="+mn-lt"/>
              </a:rPr>
              <a:t>write programs more easily with more functions.</a:t>
            </a:r>
          </a:p>
          <a:p>
            <a:pPr marL="0" indent="0">
              <a:spcBef>
                <a:spcPts val="1500"/>
              </a:spcBef>
              <a:buNone/>
            </a:pPr>
            <a:r>
              <a:rPr lang="en-US" sz="2400" b="1" dirty="0" smtClean="0">
                <a:solidFill>
                  <a:srgbClr val="007FA3"/>
                </a:solidFill>
                <a:latin typeface="+mn-lt"/>
              </a:rPr>
              <a:t>16.2</a:t>
            </a:r>
            <a:r>
              <a:rPr lang="en-US" sz="2400" b="1" dirty="0" smtClean="0">
                <a:latin typeface="+mn-lt"/>
              </a:rPr>
              <a:t> </a:t>
            </a:r>
            <a:r>
              <a:rPr lang="en-US" sz="2400" dirty="0" smtClean="0">
                <a:latin typeface="+mn-lt"/>
              </a:rPr>
              <a:t>To </a:t>
            </a:r>
            <a:r>
              <a:rPr lang="en-US" sz="2400" dirty="0">
                <a:latin typeface="+mn-lt"/>
              </a:rPr>
              <a:t>use functional programming to make powerful </a:t>
            </a:r>
            <a:r>
              <a:rPr lang="en-US" sz="2400" dirty="0" smtClean="0">
                <a:latin typeface="+mn-lt"/>
              </a:rPr>
              <a:t>programs </a:t>
            </a:r>
            <a:r>
              <a:rPr lang="en-US" sz="2400" dirty="0">
                <a:latin typeface="+mn-lt"/>
              </a:rPr>
              <a:t>quickly.</a:t>
            </a:r>
          </a:p>
          <a:p>
            <a:pPr marL="0" indent="0">
              <a:spcBef>
                <a:spcPts val="1500"/>
              </a:spcBef>
              <a:buNone/>
            </a:pPr>
            <a:r>
              <a:rPr lang="en-US" sz="2400" b="1" dirty="0" smtClean="0">
                <a:solidFill>
                  <a:srgbClr val="007FA3"/>
                </a:solidFill>
                <a:latin typeface="+mn-lt"/>
              </a:rPr>
              <a:t>16.3</a:t>
            </a:r>
            <a:r>
              <a:rPr lang="en-US" sz="2400" b="1" dirty="0" smtClean="0">
                <a:latin typeface="+mn-lt"/>
              </a:rPr>
              <a:t> </a:t>
            </a:r>
            <a:r>
              <a:rPr lang="en-US" sz="2400" dirty="0" smtClean="0">
                <a:latin typeface="+mn-lt"/>
              </a:rPr>
              <a:t>To </a:t>
            </a:r>
            <a:r>
              <a:rPr lang="en-US" sz="2400" dirty="0">
                <a:latin typeface="+mn-lt"/>
              </a:rPr>
              <a:t>understand what makes functional programming different from procedural </a:t>
            </a:r>
            <a:r>
              <a:rPr lang="en-US" sz="2400" dirty="0" smtClean="0">
                <a:latin typeface="+mn-lt"/>
              </a:rPr>
              <a:t>or imperative </a:t>
            </a:r>
            <a:r>
              <a:rPr lang="en-US" sz="2400" dirty="0">
                <a:latin typeface="+mn-lt"/>
              </a:rPr>
              <a:t>programming.</a:t>
            </a:r>
          </a:p>
          <a:p>
            <a:pPr marL="0" indent="0">
              <a:spcBef>
                <a:spcPts val="1500"/>
              </a:spcBef>
              <a:buNone/>
            </a:pPr>
            <a:r>
              <a:rPr lang="en-US" sz="2400" b="1" dirty="0" smtClean="0">
                <a:solidFill>
                  <a:srgbClr val="007FA3"/>
                </a:solidFill>
                <a:latin typeface="+mn-lt"/>
              </a:rPr>
              <a:t>16.4</a:t>
            </a:r>
            <a:r>
              <a:rPr lang="en-US" sz="2400" b="1" dirty="0" smtClean="0">
                <a:latin typeface="+mn-lt"/>
              </a:rPr>
              <a:t> </a:t>
            </a:r>
            <a:r>
              <a:rPr lang="en-US" sz="2400" dirty="0" smtClean="0">
                <a:latin typeface="+mn-lt"/>
              </a:rPr>
              <a:t>To </a:t>
            </a:r>
            <a:r>
              <a:rPr lang="en-US" sz="2400" dirty="0">
                <a:latin typeface="+mn-lt"/>
              </a:rPr>
              <a:t>be able to use else in Python.</a:t>
            </a:r>
          </a:p>
          <a:p>
            <a:pPr marL="0" indent="0">
              <a:spcBef>
                <a:spcPts val="1500"/>
              </a:spcBef>
              <a:buNone/>
            </a:pPr>
            <a:r>
              <a:rPr lang="en-US" sz="2400" b="1" dirty="0" smtClean="0">
                <a:solidFill>
                  <a:srgbClr val="007FA3"/>
                </a:solidFill>
                <a:latin typeface="+mn-lt"/>
              </a:rPr>
              <a:t>16.5</a:t>
            </a:r>
            <a:r>
              <a:rPr lang="en-US" sz="2400" b="1" dirty="0" smtClean="0">
                <a:latin typeface="+mn-lt"/>
              </a:rPr>
              <a:t> </a:t>
            </a:r>
            <a:r>
              <a:rPr lang="en-US" sz="2400" dirty="0" smtClean="0">
                <a:latin typeface="+mn-lt"/>
              </a:rPr>
              <a:t>To </a:t>
            </a:r>
            <a:r>
              <a:rPr lang="en-US" sz="2400" dirty="0">
                <a:latin typeface="+mn-lt"/>
              </a:rPr>
              <a:t>be able to use global in Python.</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Testing It by Itself</a:t>
            </a:r>
            <a:endParaRPr lang="en-US" altLang="en-US" kern="1200" dirty="0">
              <a:latin typeface="Times New Roman" panose="02020603050405020304" pitchFamily="18" charset="0"/>
              <a:ea typeface="ＭＳ Ｐゴシック" charset="-128"/>
            </a:endParaRPr>
          </a:p>
        </p:txBody>
      </p:sp>
      <p:pic>
        <p:nvPicPr>
          <p:cNvPr id="6" name="Picture 5" descr="Computer code has 4 lines. The lines read as follows. Line 1. right angle bracket right angle bracket right angle bracket print file Entry left parenthesis double quote barbara period j p g double quote right parenthesis. Line 2. left angle bracket p right angle bracket Filename colon Barbara period j p g left angle bracket b r forward slash right angle bracket left angle bracket I m g s r c equals double quote Barbara period j p g double quote height equals double quote 100 double quote width equals double quote 100 double quote forward slash right angle bracket left angle bracket forward slash p right angle bracket. Line 3. right angle bracket right angle bracket right angle bracket print file Entry left parenthesis double quote sunset period j p g double quote right parenthesis. Line 4. left angle bracket p right angle bracket Filename colon sunset period j p g left angle bracket b r forward slash right angle bracket left angle bracket I m g, s r c equals double quote sunset period j p g double quote height equals double quote 100 double quote width equals double quote 100 double quote forward slash right angle bracket left angle bracket forward slash p right angle bracket."/>
          <p:cNvPicPr>
            <a:picLocks noChangeAspect="1"/>
          </p:cNvPicPr>
          <p:nvPr/>
        </p:nvPicPr>
        <p:blipFill>
          <a:blip r:embed="rId2"/>
          <a:stretch>
            <a:fillRect/>
          </a:stretch>
        </p:blipFill>
        <p:spPr>
          <a:xfrm>
            <a:off x="408353" y="1631795"/>
            <a:ext cx="8278447" cy="1778033"/>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a:spAutoFit/>
          </a:bodyPr>
          <a:lstStyle/>
          <a:p>
            <a:pPr eaLnBrk="1" hangingPunct="1">
              <a:buFont typeface="Times New Roman"/>
              <a:buNone/>
              <a:defRPr/>
            </a:pPr>
            <a:r>
              <a:rPr lang="en-US" altLang="en-US" b="1" kern="1200" dirty="0" smtClean="0">
                <a:solidFill>
                  <a:srgbClr val="007FA3"/>
                </a:solidFill>
                <a:latin typeface="Times New Roman" panose="02020603050405020304" pitchFamily="18" charset="0"/>
                <a:ea typeface="ＭＳ Ｐゴシック" charset="-128"/>
                <a:cs typeface="Times New Roman"/>
                <a:sym typeface="Times New Roman"/>
              </a:rPr>
              <a:t>Changing the Program: Making the Images Links</a:t>
            </a:r>
            <a:endParaRPr lang="en-US" altLang="en-US" b="1" kern="1200" dirty="0">
              <a:solidFill>
                <a:srgbClr val="007FA3"/>
              </a:solidFill>
              <a:latin typeface="Times New Roman" panose="02020603050405020304" pitchFamily="18" charset="0"/>
              <a:ea typeface="ＭＳ Ｐゴシック" charset="-128"/>
              <a:cs typeface="Times New Roman"/>
              <a:sym typeface="Times New Roman"/>
            </a:endParaRPr>
          </a:p>
        </p:txBody>
      </p:sp>
      <p:pic>
        <p:nvPicPr>
          <p:cNvPr id="4" name="Picture 3" descr="Computer code has 10 lines. The lines read as follows. Line 1. D e f file Entry left parenthesis file right parenthesis colon. Line 2, indented once. samples equals double quote left angle bracket p right angle bracket Filename colon double quote. Line 3, indented once. samples equals samples plus double quote left angle a h r e f equals samples plus double quote left angle bracket b r forward slash right angle bracket double quote. Line 4, indented once. hash samples equals samples plus double quote left angle bracket b r forward slash right angle bracket double quote. Line 5, indented once. samples equals samples plus single quote left angle bracket I m g, s r c equals double quote single quote. Line 6, indented once. samples equals samples plus file. Line 7, indented once. samples equals samples plus single quote double quote height equals double quote 100 double quote. Line 8, indented twice. width equals double quote 100 double quote. Line 9, indented once. samples equals samples plus single quote forward slash right angle bracket left angle bracket forward slash a right angle bracket left angle bracket forward slash p right angle bracket backslash n single quote. Line 10, indented once. return samples."/>
          <p:cNvPicPr>
            <a:picLocks noChangeAspect="1"/>
          </p:cNvPicPr>
          <p:nvPr/>
        </p:nvPicPr>
        <p:blipFill rotWithShape="1">
          <a:blip r:embed="rId2"/>
          <a:srcRect l="2676" t="1597" r="4086" b="2801"/>
          <a:stretch/>
        </p:blipFill>
        <p:spPr>
          <a:xfrm>
            <a:off x="522830" y="1714264"/>
            <a:ext cx="4072030" cy="4461388"/>
          </a:xfrm>
          <a:prstGeom prst="rect">
            <a:avLst/>
          </a:prstGeom>
        </p:spPr>
      </p:pic>
      <p:pic>
        <p:nvPicPr>
          <p:cNvPr id="71685" name="Picture 6" descr="A screenshot displays samples from the location C colon slash documents and setting slash Mark Guzdial slash my documents slash media source slash pic s. The folder contains thumbnail images, with the file names specified on the lef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1773" y="1714264"/>
            <a:ext cx="3671455" cy="171883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Testing the Links Version</a:t>
            </a:r>
            <a:endParaRPr lang="en-US" altLang="en-US" kern="1200" dirty="0">
              <a:latin typeface="Times New Roman" panose="02020603050405020304" pitchFamily="18" charset="0"/>
              <a:ea typeface="ＭＳ Ｐゴシック" charset="-128"/>
            </a:endParaRPr>
          </a:p>
        </p:txBody>
      </p:sp>
      <p:pic>
        <p:nvPicPr>
          <p:cNvPr id="6" name="Picture 5" descr="Computer code has 6 lines. The lines read as follows. Line 1. right angle bracket right angle bracket right angle bracket print file Entry left parenthesis double quote barbara period j p g double quote right parenthesis. Line 2. left angle bracket p right angle bracket Filename colon left angle bracket a h r e f equals barbara period j p g right angle bracket left angle bracket I m g, s r c equals double quote barbara period j p g double quote. Line 3. height equals double quote 100 double quote width equals double quote 100 double quote forward slash right angle bracket left angle bracket forward slash a right angle bracket left angle bracket forward slash p right angle bracket. Line 4. right angle bracket right angle bracket right angle bracket print file Entry left parenthesis double quote sunset period j p g double quote right parenthesis. Line 5. left angle bracket p right angle bracket Filename colon left angle bracket a h r e f equals sunset period j p g right angle bracket left angle bracket I m g, s r c equals double quote sunset period j p g double quote. Line 6. height equals double quote 100 double quote width equals double quote 100 double quote forward slash right angle bracket left angle bracket forward slash a right angle bracket left angle bracket forward slash p right angle bracket."/>
          <p:cNvPicPr>
            <a:picLocks noChangeAspect="1"/>
          </p:cNvPicPr>
          <p:nvPr/>
        </p:nvPicPr>
        <p:blipFill rotWithShape="1">
          <a:blip r:embed="rId2"/>
          <a:srcRect r="5468" b="33051"/>
          <a:stretch/>
        </p:blipFill>
        <p:spPr>
          <a:xfrm>
            <a:off x="478971" y="1625600"/>
            <a:ext cx="7866744" cy="2975429"/>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Changing the Program Considerably</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1"/>
            <a:ext cx="8229600" cy="2164080"/>
          </a:xfrm>
        </p:spPr>
        <p:txBody>
          <a:bodyPr/>
          <a:lstStyle/>
          <a:p>
            <a:pPr eaLnBrk="1" hangingPunct="1"/>
            <a:r>
              <a:rPr lang="en-US" altLang="en-US" sz="2400" dirty="0">
                <a:latin typeface="+mn-lt"/>
              </a:rPr>
              <a:t>What if we want to process pictures and sounds separately?</a:t>
            </a:r>
          </a:p>
          <a:p>
            <a:pPr eaLnBrk="1" hangingPunct="1"/>
            <a:r>
              <a:rPr lang="en-US" altLang="en-US" sz="2400" dirty="0">
                <a:latin typeface="+mn-lt"/>
              </a:rPr>
              <a:t>How do we think about that?</a:t>
            </a:r>
          </a:p>
          <a:p>
            <a:pPr eaLnBrk="1" hangingPunct="1"/>
            <a:r>
              <a:rPr lang="en-US" altLang="en-US" sz="2400" dirty="0">
                <a:latin typeface="+mn-lt"/>
              </a:rPr>
              <a:t>We use a process called </a:t>
            </a:r>
            <a:r>
              <a:rPr lang="en-US" altLang="en-US" sz="2400" b="1" dirty="0">
                <a:latin typeface="+mn-lt"/>
              </a:rPr>
              <a:t>procedural </a:t>
            </a:r>
            <a:r>
              <a:rPr lang="en-US" altLang="en-US" sz="2400" b="1" dirty="0" smtClean="0">
                <a:latin typeface="+mn-lt"/>
              </a:rPr>
              <a:t>abstraction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Procedural Abstraction</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8229600" cy="3423984"/>
          </a:xfrm>
        </p:spPr>
        <p:txBody>
          <a:bodyPr>
            <a:spAutoFit/>
          </a:bodyPr>
          <a:lstStyle/>
          <a:p>
            <a:pPr marL="255651" indent="-255651" eaLnBrk="1" hangingPunct="1">
              <a:tabLst/>
              <a:defRPr/>
            </a:pPr>
            <a:r>
              <a:rPr lang="en-US" altLang="en-US" sz="2400" kern="1200" dirty="0">
                <a:solidFill>
                  <a:srgbClr val="000000"/>
                </a:solidFill>
                <a:latin typeface="Arial (Body)"/>
                <a:ea typeface="ＭＳ Ｐゴシック" charset="-128"/>
              </a:rPr>
              <a:t>State the problem.</a:t>
            </a:r>
          </a:p>
          <a:p>
            <a:pPr marL="255651" indent="-255651" eaLnBrk="1" hangingPunct="1">
              <a:tabLst/>
              <a:defRPr/>
            </a:pPr>
            <a:r>
              <a:rPr lang="en-US" altLang="en-US" sz="2400" kern="1200" dirty="0">
                <a:solidFill>
                  <a:srgbClr val="000000"/>
                </a:solidFill>
                <a:latin typeface="Arial (Body)"/>
                <a:ea typeface="ＭＳ Ｐゴシック" charset="-128"/>
              </a:rPr>
              <a:t>Break the problem into sub-problems.</a:t>
            </a:r>
          </a:p>
          <a:p>
            <a:pPr marL="255651" indent="-255651" eaLnBrk="1" hangingPunct="1">
              <a:tabLst/>
              <a:defRPr/>
            </a:pPr>
            <a:r>
              <a:rPr lang="en-US" altLang="en-US" sz="2400" kern="1200" dirty="0">
                <a:solidFill>
                  <a:srgbClr val="000000"/>
                </a:solidFill>
                <a:latin typeface="Arial (Body)"/>
                <a:ea typeface="ＭＳ Ｐゴシック" charset="-128"/>
              </a:rPr>
              <a:t>Keep breaking the sub-problems into smaller problems until you know how to write that chunk.</a:t>
            </a:r>
          </a:p>
          <a:p>
            <a:pPr marL="255651" indent="-255651" eaLnBrk="1" hangingPunct="1">
              <a:tabLst/>
              <a:defRPr/>
            </a:pPr>
            <a:r>
              <a:rPr lang="en-US" altLang="en-US" sz="2400" kern="1200" dirty="0">
                <a:solidFill>
                  <a:srgbClr val="000000"/>
                </a:solidFill>
                <a:latin typeface="Arial (Body)"/>
                <a:ea typeface="ＭＳ Ｐゴシック" charset="-128"/>
              </a:rPr>
              <a:t>Goal: Main function is basically telling all the sub-functions what to do</a:t>
            </a:r>
            <a:r>
              <a:rPr lang="en-US" altLang="en-US" sz="2400" kern="1200" dirty="0" smtClean="0">
                <a:solidFill>
                  <a:srgbClr val="000000"/>
                </a:solidFill>
                <a:latin typeface="Arial (Body)"/>
                <a:ea typeface="ＭＳ Ｐゴシック" charset="-128"/>
              </a:rPr>
              <a:t>.</a:t>
            </a:r>
          </a:p>
          <a:p>
            <a:pPr marL="741553" lvl="1" indent="-284353" eaLnBrk="1" hangingPunct="1">
              <a:buFont typeface="Arial" panose="020B0604020202020204" pitchFamily="34" charset="0"/>
              <a:buChar char="–"/>
              <a:defRPr/>
            </a:pPr>
            <a:r>
              <a:rPr lang="en-US" altLang="en-US" sz="2400" kern="1200" dirty="0" smtClean="0">
                <a:solidFill>
                  <a:srgbClr val="000000"/>
                </a:solidFill>
                <a:latin typeface="Arial (Body)"/>
                <a:ea typeface="ＭＳ Ｐゴシック" charset="-128"/>
                <a:cs typeface="+mn-cs"/>
              </a:rPr>
              <a:t>Each </a:t>
            </a:r>
            <a:r>
              <a:rPr lang="en-US" altLang="en-US" sz="2400" kern="1200" dirty="0">
                <a:solidFill>
                  <a:srgbClr val="000000"/>
                </a:solidFill>
                <a:latin typeface="Arial (Body)"/>
                <a:ea typeface="ＭＳ Ｐゴシック" charset="-128"/>
                <a:cs typeface="+mn-cs"/>
              </a:rPr>
              <a:t>sub-function does one logical task.</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a:latin typeface="Times New Roman" panose="02020603050405020304" pitchFamily="18" charset="0"/>
                <a:ea typeface="ＭＳ Ｐゴシック" charset="-128"/>
              </a:rPr>
              <a:t>What Are the Problems and Sub-Problems </a:t>
            </a:r>
            <a:r>
              <a:rPr lang="en-US" altLang="en-US" kern="1200" dirty="0" smtClean="0">
                <a:latin typeface="Times New Roman" panose="02020603050405020304" pitchFamily="18" charset="0"/>
                <a:ea typeface="ＭＳ Ｐゴシック" charset="-128"/>
              </a:rPr>
              <a:t>We’re </a:t>
            </a:r>
            <a:r>
              <a:rPr lang="en-US" altLang="en-US" kern="1200" dirty="0">
                <a:latin typeface="Times New Roman" panose="02020603050405020304" pitchFamily="18" charset="0"/>
                <a:ea typeface="ＭＳ Ｐゴシック" charset="-128"/>
              </a:rPr>
              <a:t>Solving Now?</a:t>
            </a:r>
          </a:p>
        </p:txBody>
      </p:sp>
      <p:pic>
        <p:nvPicPr>
          <p:cNvPr id="4" name="Picture 3" descr="The flowchart explains the sub problems involved in solving the problem, Make sample page.  There are 5 sub problems which includes, open an h t m l file, write the d o c type, write the title, create the body and write the body and end. Create the body includes process each j p e g. "/>
          <p:cNvPicPr>
            <a:picLocks noChangeAspect="1"/>
          </p:cNvPicPr>
          <p:nvPr/>
        </p:nvPicPr>
        <p:blipFill rotWithShape="1">
          <a:blip r:embed="rId2"/>
          <a:srcRect t="12964" b="33674"/>
          <a:stretch/>
        </p:blipFill>
        <p:spPr>
          <a:xfrm>
            <a:off x="457200" y="2104571"/>
            <a:ext cx="8285182" cy="2481943"/>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28600"/>
            <a:ext cx="8509819" cy="1231076"/>
          </a:xfrm>
        </p:spPr>
        <p:txBody>
          <a:bodyPr wrap="square">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What We Want to Change: Processing W</a:t>
            </a:r>
            <a:r>
              <a:rPr lang="en-US" altLang="en-US" sz="100" kern="1200" dirty="0" smtClean="0">
                <a:latin typeface="Times New Roman" panose="02020603050405020304" pitchFamily="18" charset="0"/>
                <a:ea typeface="ＭＳ Ｐゴシック" charset="-128"/>
              </a:rPr>
              <a:t> </a:t>
            </a:r>
            <a:r>
              <a:rPr lang="en-US" altLang="en-US" kern="1200" dirty="0" smtClean="0">
                <a:latin typeface="Times New Roman" panose="02020603050405020304" pitchFamily="18" charset="0"/>
                <a:ea typeface="ＭＳ Ｐゴシック" charset="-128"/>
              </a:rPr>
              <a:t>A</a:t>
            </a:r>
            <a:r>
              <a:rPr lang="en-US" altLang="en-US" sz="100" kern="1200" dirty="0" smtClean="0">
                <a:latin typeface="Times New Roman" panose="02020603050405020304" pitchFamily="18" charset="0"/>
                <a:ea typeface="ＭＳ Ｐゴシック" charset="-128"/>
              </a:rPr>
              <a:t> </a:t>
            </a:r>
            <a:r>
              <a:rPr lang="en-US" altLang="en-US" kern="1200" dirty="0" smtClean="0">
                <a:latin typeface="Times New Roman" panose="02020603050405020304" pitchFamily="18" charset="0"/>
                <a:ea typeface="ＭＳ Ｐゴシック" charset="-128"/>
              </a:rPr>
              <a:t>V Files, Too</a:t>
            </a:r>
            <a:endParaRPr lang="en-US" altLang="en-US" kern="1200" dirty="0">
              <a:latin typeface="Times New Roman" panose="02020603050405020304" pitchFamily="18" charset="0"/>
              <a:ea typeface="ＭＳ Ｐゴシック" charset="-128"/>
            </a:endParaRPr>
          </a:p>
        </p:txBody>
      </p:sp>
      <p:pic>
        <p:nvPicPr>
          <p:cNvPr id="4" name="Picture 3" descr="The flowchart explains the sub problems involved in solving the problem, Make sample page.  There are 5 sub problems which includes, open an h t m l file, write the d o c type, write the title, create the body and write the body and end. Create the body includes process each j p e g and process each W A V which is highlighted. "/>
          <p:cNvPicPr>
            <a:picLocks noChangeAspect="1"/>
          </p:cNvPicPr>
          <p:nvPr/>
        </p:nvPicPr>
        <p:blipFill rotWithShape="1">
          <a:blip r:embed="rId2"/>
          <a:srcRect t="14093" b="31724"/>
          <a:stretch/>
        </p:blipFill>
        <p:spPr>
          <a:xfrm>
            <a:off x="450746" y="2095860"/>
            <a:ext cx="8242506" cy="2107476"/>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Version 1: Not Too Different</a:t>
            </a:r>
            <a:endParaRPr lang="en-US" altLang="en-US" kern="1200" dirty="0">
              <a:latin typeface="Times New Roman" panose="02020603050405020304" pitchFamily="18" charset="0"/>
              <a:ea typeface="ＭＳ Ｐゴシック" charset="-128"/>
            </a:endParaRPr>
          </a:p>
        </p:txBody>
      </p:sp>
      <p:pic>
        <p:nvPicPr>
          <p:cNvPr id="6" name="Picture 5" descr="Computer code has 13 lines. The lines read as follows. Line 1. D e f make Sample Page left parenthesis directory right parenthesis colon. Line 2, intended once. Samples File equals open left parenthesis directory plus double quote forward slash samples period h t m l double quote comma double quote w t double quote right parenthesis. Line 3 intended once. Samples File period write left parenthesis d o c type left parenthesis right parenthesis right parenthesis. Line 4 intended once. Samples File period write left parenthesis title left parenthesis double quote Samples from double quote plus directory right parenthesis right parenthesis. Line 5 intended once. hash Now comma let’s make up the string that will be the body period. Line 6 intended once. samples equals double quote left angle bracket h 1 right angle bracket Samples from double quote plus directory plus double quote left angle bracket forward slash h 1 right angle bracket double quote. Line 7 intended once. for file in o s period list d I r left parenthesis directory right parenthesis colon. Line 8 intended once. if file period ends with left parenthesis double quote period j p g double quote right parenthesis colon Line 9 intended once. samples equals samples plus file j p e g entry left parenthesis file right parenthesis. Line 10, intended once. if file period ends with left parenthesis double quote period w a v double quote right parenthesis colon. Line 11, intended twice. samples equals samples plus file w a v entry left parenthesis file right parenthesis. Line 12 intended once. Samples File period write left parenthesis body left parenthesis samples right parenthesis right parenthesis. Line 13 intended once. Samples File period close left parenthesis right parenthesis."/>
          <p:cNvPicPr>
            <a:picLocks noChangeAspect="1"/>
          </p:cNvPicPr>
          <p:nvPr/>
        </p:nvPicPr>
        <p:blipFill rotWithShape="1">
          <a:blip r:embed="rId2"/>
          <a:srcRect l="1995" r="2242" b="3021"/>
          <a:stretch/>
        </p:blipFill>
        <p:spPr>
          <a:xfrm>
            <a:off x="771895" y="1648691"/>
            <a:ext cx="3800105" cy="4235532"/>
          </a:xfrm>
          <a:prstGeom prst="rect">
            <a:avLst/>
          </a:prstGeom>
        </p:spPr>
      </p:pic>
      <p:pic>
        <p:nvPicPr>
          <p:cNvPr id="7" name="Picture 6" descr="Computer code has 16 lines. The lines read as follows. Line 1. D e f file Entry left parenthesis file right parenthesis colon. Line 2, indented once. samples equals double quote left angle bracket p right angle bracket Filename colon double quote. Line 3, indented once. samples equals samples plus file. Line 4, indented once. samples equals samples plus double quote left angle bracket b r forward slash right angle bracket double quote. Line 5, indented once. samples equals samples plus single quote left angle bracket I m g, s r c equals double quote single quote. Line 6, indented once. samples equals samples plus file. Line 7, indented once. samples equals samples plus single quote double quote height equals double quote 100 double quote width equals double quote 100 double quote. Line 8, indented once. samples equals samples plus single quote forward slash right angle bracket left angle bracket forward slash p right angle bracket backslash n single quote. Line 9, indented once. return samples. Line 10. D e f file w a v Entry left parenthesis file directory comma file right parenthesis colon. Line 11, indented once. samples equals double quote left angle bracket p right angle bracket Filename colon double quote. Line 12, indented once. samples equals samples plus file. Line 13, indented once. samples equals samples plus double quote left angle bracket b r forward slash right angle bracket double quote. Line 14, indented once. samples equals samples plus file. Line 15, indented once. samples equals samples plus single quote forward slash right angle bracket left angle bracket forward slash p right angle bracket backslash n single quote. Line 16, indented once. return samples."/>
          <p:cNvPicPr>
            <a:picLocks noChangeAspect="1"/>
          </p:cNvPicPr>
          <p:nvPr/>
        </p:nvPicPr>
        <p:blipFill rotWithShape="1">
          <a:blip r:embed="rId3"/>
          <a:srcRect r="6290" b="5468"/>
          <a:stretch/>
        </p:blipFill>
        <p:spPr>
          <a:xfrm>
            <a:off x="4769642" y="1648691"/>
            <a:ext cx="3799171" cy="3723028"/>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What If We Computed Sizes?</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8229600" cy="1561936"/>
          </a:xfrm>
        </p:spPr>
        <p:txBody>
          <a:bodyPr>
            <a:spAutoFit/>
          </a:bodyPr>
          <a:lstStyle/>
          <a:p>
            <a:pPr marL="255651" indent="-255651" eaLnBrk="1" hangingPunct="1">
              <a:tabLst/>
              <a:defRPr/>
            </a:pPr>
            <a:r>
              <a:rPr lang="en-US" altLang="en-US" sz="2400" kern="1200" dirty="0" smtClean="0">
                <a:solidFill>
                  <a:srgbClr val="000000"/>
                </a:solidFill>
                <a:latin typeface="Arial (Body)"/>
                <a:ea typeface="ＭＳ Ｐゴシック" charset="-128"/>
              </a:rPr>
              <a:t>We</a:t>
            </a:r>
            <a:r>
              <a:rPr lang="fr-FR" altLang="ja-JP" sz="2400" kern="1200" dirty="0" smtClean="0">
                <a:solidFill>
                  <a:srgbClr val="000000"/>
                </a:solidFill>
                <a:latin typeface="Arial (Body)"/>
                <a:ea typeface="ＭＳ Ｐゴシック" charset="-128"/>
              </a:rPr>
              <a:t>’</a:t>
            </a:r>
            <a:r>
              <a:rPr lang="en-US" altLang="ja-JP" sz="2400" kern="1200" dirty="0" smtClean="0">
                <a:solidFill>
                  <a:srgbClr val="000000"/>
                </a:solidFill>
                <a:latin typeface="Arial (Body)"/>
                <a:ea typeface="ＭＳ Ｐゴシック" charset="-128"/>
              </a:rPr>
              <a:t>ll </a:t>
            </a:r>
            <a:r>
              <a:rPr lang="en-US" altLang="ja-JP" sz="2400" kern="1200" dirty="0">
                <a:solidFill>
                  <a:srgbClr val="000000"/>
                </a:solidFill>
                <a:latin typeface="Arial (Body)"/>
                <a:ea typeface="ＭＳ Ｐゴシック" charset="-128"/>
              </a:rPr>
              <a:t>have to pass in the directory</a:t>
            </a:r>
          </a:p>
          <a:p>
            <a:pPr marL="741553" lvl="1" indent="-284353" eaLnBrk="1" hangingPunct="1">
              <a:buFont typeface="Arial" panose="020B0604020202020204" pitchFamily="34" charset="0"/>
              <a:buChar char="–"/>
              <a:defRPr/>
            </a:pPr>
            <a:r>
              <a:rPr lang="en-US" altLang="en-US" sz="2400" kern="1200" dirty="0">
                <a:solidFill>
                  <a:srgbClr val="000000"/>
                </a:solidFill>
                <a:latin typeface="Arial (Body)"/>
                <a:ea typeface="ＭＳ Ｐゴシック" charset="-128"/>
                <a:cs typeface="+mn-cs"/>
              </a:rPr>
              <a:t>Because now we have to find the actual file</a:t>
            </a:r>
          </a:p>
          <a:p>
            <a:pPr marL="255651" indent="-255651" eaLnBrk="1" hangingPunct="1">
              <a:tabLst/>
              <a:defRPr/>
            </a:pPr>
            <a:r>
              <a:rPr lang="en-US" altLang="en-US" sz="2400" kern="1200" dirty="0">
                <a:solidFill>
                  <a:srgbClr val="000000"/>
                </a:solidFill>
                <a:latin typeface="Arial (Body)"/>
                <a:ea typeface="ＭＳ Ｐゴシック" charset="-128"/>
              </a:rPr>
              <a:t>Code gets a little more </a:t>
            </a:r>
            <a:r>
              <a:rPr lang="en-US" altLang="en-US" sz="2400" kern="1200" dirty="0" smtClean="0">
                <a:solidFill>
                  <a:srgbClr val="000000"/>
                </a:solidFill>
                <a:latin typeface="Arial (Body)"/>
                <a:ea typeface="ＭＳ Ｐゴシック" charset="-128"/>
              </a:rPr>
              <a:t>complicated</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Main Function</a:t>
            </a:r>
            <a:endParaRPr lang="en-US" altLang="en-US" kern="1200" dirty="0">
              <a:latin typeface="Times New Roman" panose="02020603050405020304" pitchFamily="18" charset="0"/>
              <a:ea typeface="ＭＳ Ｐゴシック" charset="-128"/>
            </a:endParaRPr>
          </a:p>
        </p:txBody>
      </p:sp>
      <p:pic>
        <p:nvPicPr>
          <p:cNvPr id="5" name="Picture 4" descr="Computer code has 13 lines. The lines read as follows. Line 1. D e f make Sample Page left parenthesis directory right parenthesis colon. Line 2, intended once. Samples File equals open left parenthesis directory plus double quote forward slash samples period h t m l double quote Samples from double quote plus directory right parenthesis right parenthesis. Line 5, intended once. hash Now comma let’s make up the string that will be the body period. Line 6, intended once comma double quote w t double quote right parenthesis. Line 3, intended once. Samples File period write left parenthesis d o c type left parenthesis right parenthesis right parenthesis. Line 4, intended once. Samples File period write left parenthesis title left parenthesis double quote. samples equals double quote left angle bracket h 1 right angle bracket Samples from double quote plus directory plus double quote left angle bracket forward slash h 1 right angle bracket double quote. Line 7, intended once. for file in o s period list d I r left parenthesis directory right parenthesis colon. Line 8, intended once. if file period ends with left parenthesis double quote period j p g double quote right parenthesis colon. Line 9, intended twice. samples equals samples plus file j p e g entry left parenthesis directory comma file right parenthesis. Line 10, intended once. if file period ends with left parenthesis double quote period w a v double quote right parenthesis colon. Line 11, sample equals sample plus file w a v entry left parenthesis directory comma file right parenthesis. Line 12, intended once. Samples File period write left parenthesis body left parenthesis samples right parenthesis right parenthesis. Line 13, intended once. Samples File period close left parenthesis right parenthesis."/>
          <p:cNvPicPr>
            <a:picLocks noChangeAspect="1"/>
          </p:cNvPicPr>
          <p:nvPr/>
        </p:nvPicPr>
        <p:blipFill>
          <a:blip r:embed="rId2"/>
          <a:stretch>
            <a:fillRect/>
          </a:stretch>
        </p:blipFill>
        <p:spPr>
          <a:xfrm>
            <a:off x="478972" y="1596571"/>
            <a:ext cx="5834378" cy="398713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Functions: What’s the Point?</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p:txBody>
          <a:bodyPr>
            <a:spAutoFit/>
          </a:bodyPr>
          <a:lstStyle/>
          <a:p>
            <a:pPr marL="255651" indent="-255651" eaLnBrk="1" hangingPunct="1">
              <a:tabLst/>
              <a:defRPr/>
            </a:pPr>
            <a:r>
              <a:rPr lang="en-US" altLang="en-US" sz="2400" kern="1200" dirty="0">
                <a:solidFill>
                  <a:srgbClr val="000000"/>
                </a:solidFill>
                <a:latin typeface="Arial (Body)"/>
                <a:ea typeface="ＭＳ Ｐゴシック" charset="-128"/>
              </a:rPr>
              <a:t>Why do we have functions?</a:t>
            </a:r>
          </a:p>
          <a:p>
            <a:pPr marL="255651" indent="-255651" eaLnBrk="1" hangingPunct="1">
              <a:tabLst/>
              <a:defRPr/>
            </a:pPr>
            <a:r>
              <a:rPr lang="en-US" altLang="en-US" sz="2400" kern="1200" dirty="0">
                <a:solidFill>
                  <a:srgbClr val="000000"/>
                </a:solidFill>
                <a:latin typeface="Arial (Body)"/>
                <a:ea typeface="ＭＳ Ｐゴシック" charset="-128"/>
              </a:rPr>
              <a:t>More specifically, why have more than one?</a:t>
            </a:r>
          </a:p>
          <a:p>
            <a:pPr marL="255651" indent="-255651" eaLnBrk="1" hangingPunct="1">
              <a:tabLst/>
              <a:defRPr/>
            </a:pPr>
            <a:r>
              <a:rPr lang="en-US" altLang="en-US" sz="2400" kern="1200" dirty="0">
                <a:solidFill>
                  <a:srgbClr val="000000"/>
                </a:solidFill>
                <a:latin typeface="Arial (Body)"/>
                <a:ea typeface="ＭＳ Ｐゴシック" charset="-128"/>
              </a:rPr>
              <a:t>And if you have more than one, which ones should you have?</a:t>
            </a:r>
          </a:p>
          <a:p>
            <a:pPr marL="255651" indent="-255651" eaLnBrk="1" hangingPunct="1">
              <a:tabLst/>
              <a:defRPr/>
            </a:pPr>
            <a:r>
              <a:rPr lang="en-US" altLang="en-US" sz="2400" kern="1200" dirty="0">
                <a:solidFill>
                  <a:srgbClr val="000000"/>
                </a:solidFill>
                <a:latin typeface="Arial (Body)"/>
                <a:ea typeface="ＭＳ Ｐゴシック" charset="-128"/>
              </a:rPr>
              <a:t>Once I have functions, what can I use them for?</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W</a:t>
            </a:r>
            <a:r>
              <a:rPr lang="en-US" altLang="en-US" sz="100" kern="1200" dirty="0" smtClean="0">
                <a:latin typeface="Times New Roman" panose="02020603050405020304" pitchFamily="18" charset="0"/>
                <a:ea typeface="ＭＳ Ｐゴシック" charset="-128"/>
              </a:rPr>
              <a:t> </a:t>
            </a:r>
            <a:r>
              <a:rPr lang="en-US" altLang="en-US" kern="1200" dirty="0" smtClean="0">
                <a:latin typeface="Times New Roman" panose="02020603050405020304" pitchFamily="18" charset="0"/>
                <a:ea typeface="ＭＳ Ｐゴシック" charset="-128"/>
              </a:rPr>
              <a:t>A</a:t>
            </a:r>
            <a:r>
              <a:rPr lang="en-US" altLang="en-US" sz="100" kern="1200" dirty="0" smtClean="0">
                <a:latin typeface="Times New Roman" panose="02020603050405020304" pitchFamily="18" charset="0"/>
                <a:ea typeface="ＭＳ Ｐゴシック" charset="-128"/>
              </a:rPr>
              <a:t> </a:t>
            </a:r>
            <a:r>
              <a:rPr lang="en-US" altLang="en-US" kern="1200" dirty="0" smtClean="0">
                <a:latin typeface="Times New Roman" panose="02020603050405020304" pitchFamily="18" charset="0"/>
                <a:ea typeface="ＭＳ Ｐゴシック" charset="-128"/>
              </a:rPr>
              <a:t>V and J</a:t>
            </a:r>
            <a:r>
              <a:rPr lang="en-US" altLang="en-US" sz="100" kern="1200" dirty="0" smtClean="0">
                <a:latin typeface="Times New Roman" panose="02020603050405020304" pitchFamily="18" charset="0"/>
                <a:ea typeface="ＭＳ Ｐゴシック" charset="-128"/>
              </a:rPr>
              <a:t> </a:t>
            </a:r>
            <a:r>
              <a:rPr lang="en-US" altLang="en-US" kern="1200" dirty="0" smtClean="0">
                <a:latin typeface="Times New Roman" panose="02020603050405020304" pitchFamily="18" charset="0"/>
                <a:ea typeface="ＭＳ Ｐゴシック" charset="-128"/>
              </a:rPr>
              <a:t>P</a:t>
            </a:r>
            <a:r>
              <a:rPr lang="en-US" altLang="en-US" sz="100" kern="1200" dirty="0" smtClean="0">
                <a:latin typeface="Times New Roman" panose="02020603050405020304" pitchFamily="18" charset="0"/>
                <a:ea typeface="ＭＳ Ｐゴシック" charset="-128"/>
              </a:rPr>
              <a:t> </a:t>
            </a:r>
            <a:r>
              <a:rPr lang="en-US" altLang="en-US" kern="1200" dirty="0" smtClean="0">
                <a:latin typeface="Times New Roman" panose="02020603050405020304" pitchFamily="18" charset="0"/>
                <a:ea typeface="ＭＳ Ｐゴシック" charset="-128"/>
              </a:rPr>
              <a:t>E</a:t>
            </a:r>
            <a:r>
              <a:rPr lang="en-US" altLang="en-US" sz="100" kern="1200" dirty="0" smtClean="0">
                <a:latin typeface="Times New Roman" panose="02020603050405020304" pitchFamily="18" charset="0"/>
                <a:ea typeface="ＭＳ Ｐゴシック" charset="-128"/>
              </a:rPr>
              <a:t> </a:t>
            </a:r>
            <a:r>
              <a:rPr lang="en-US" altLang="en-US" kern="1200" dirty="0" smtClean="0">
                <a:latin typeface="Times New Roman" panose="02020603050405020304" pitchFamily="18" charset="0"/>
                <a:ea typeface="ＭＳ Ｐゴシック" charset="-128"/>
              </a:rPr>
              <a:t>G File Entry Functions</a:t>
            </a:r>
            <a:endParaRPr lang="en-US" altLang="en-US" kern="1200" dirty="0">
              <a:latin typeface="Times New Roman" panose="02020603050405020304" pitchFamily="18" charset="0"/>
              <a:ea typeface="ＭＳ Ｐゴシック" charset="-128"/>
            </a:endParaRPr>
          </a:p>
        </p:txBody>
      </p:sp>
      <p:pic>
        <p:nvPicPr>
          <p:cNvPr id="6" name="Picture 5" descr="Computer code has 16 lines. The lines read as follows. Line 1. d e f file J P E G Entry left parenthesis directory comma file right parenthesis colon. Line 2. samples equals double quote left angle bracket p right angle bracket FiIe name colon double quote. Line 3. samples equals samples plus double quote left angle bracket a h r e f equals double quote plus file plus double quote right angle bracket double quote. Line 4. hash samples equals samples plus double quote left angle bracket b r forward slash right angle bracket double quote. Line 5. samples equals samples plus single quote left angle bracket i m g, s r c equals double quote. Line 6. samples equals samples plus file. Line 7. samples equals samples plus double quote height equals double quote 100 double quote. Line 8. width equals double quote 100 double quote. Line 9. samples equals samples plus single quote forward slash right angle bracket left angle bracket forward slash a right angle bracket single quote. Line 10. p i c equals make Picture left parenthesis directory plus double quote forward slash forward slash double quote plus file right parenthesis. Line 11. samples equals samples plus double quote Height colon. Line 12. double quote plus s t r left parenthesis get Height left parenthesis p i c right parenthesis right parenthesis. Line 13. samples equals samples plus double quote Width colon. Line 14. double quote plus s t r left parenthesis get Width left parenthesis p i c right parenthesis right parenthesis. Line 15. samples equals samples plus single quote left angle bracket forward slash p right angle bracket back slash n single quote. Line 16. return samples."/>
          <p:cNvPicPr>
            <a:picLocks noChangeAspect="1"/>
          </p:cNvPicPr>
          <p:nvPr/>
        </p:nvPicPr>
        <p:blipFill rotWithShape="1">
          <a:blip r:embed="rId2"/>
          <a:srcRect l="2774" t="1931" r="10642" b="4127"/>
          <a:stretch/>
        </p:blipFill>
        <p:spPr>
          <a:xfrm>
            <a:off x="575189" y="1611087"/>
            <a:ext cx="3937819" cy="4238174"/>
          </a:xfrm>
          <a:prstGeom prst="rect">
            <a:avLst/>
          </a:prstGeom>
        </p:spPr>
      </p:pic>
      <p:pic>
        <p:nvPicPr>
          <p:cNvPr id="7" name="Picture 6" descr="Computer code has 13 lines. The lines read as follows. Line 1. d e f file W A V Entry left parenthesis directory comma file right parenthesis colon. Line 2. samples equals double quote left angle bracket p right angle bracket File name colon double quote. Line 3. samples equals samples plus double quote left angle bracket a, h r e f equals double quote plus file plus double quote right angle bracket double quote. Line 4. hash samples equals samples plus double quote left angle bracket b r forward slash right angle bracket double quote. Line 5. samples equals samples plus file. Line 6. samples equals samples plus single quote left angle bracket forward slash a right angle bracket single quote. Line 7. sound equals make Sound left parenthesis directory plus double quote forward slash forward slash double quote plus file right parenthesis. Line 8. length equals get Length left parenthesis sound right parenthesis forward slash. Line 9. get Sampling Rate left parenthesis sound right parenthesis. Line 10. samples equals sampIes plus double quote Length left parenthesis seconds right parenthesis colon. Line 11. double quote plus s t r left parenthesis length right parenthesis. Line 12. samples equals samples plus single quote left angle bracket forward slash p right angle bracket back slash n single quote. Line 13. return samples."/>
          <p:cNvPicPr>
            <a:picLocks noChangeAspect="1"/>
          </p:cNvPicPr>
          <p:nvPr/>
        </p:nvPicPr>
        <p:blipFill rotWithShape="1">
          <a:blip r:embed="rId3"/>
          <a:srcRect l="2600" t="1" r="7450" b="20533"/>
          <a:stretch/>
        </p:blipFill>
        <p:spPr>
          <a:xfrm>
            <a:off x="4654872" y="1611087"/>
            <a:ext cx="4090920" cy="3585027"/>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Running the New Program</a:t>
            </a:r>
            <a:endParaRPr lang="en-US" altLang="en-US" kern="1200" dirty="0">
              <a:latin typeface="Times New Roman" panose="02020603050405020304" pitchFamily="18" charset="0"/>
              <a:ea typeface="ＭＳ Ｐゴシック" charset="-128"/>
            </a:endParaRPr>
          </a:p>
        </p:txBody>
      </p:sp>
      <p:pic>
        <p:nvPicPr>
          <p:cNvPr id="87043" name="Picture 6" descr="A screenshot displays samples from the location, C colon slash documents and setting slash Mark Guzdial slash my documents slash media source slash p I c s. Thumbnail images along with file names and dimensions of the image files are provided. File name:  a a h period W a v Length in seconds, 1.9 5 0 4 7 6 1 9 0 4 7 6 1 9 0 5. Thumbnail image of a woman. Height 535, width 276. Thumbnail image of a man. Height 409, width 292.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5" y="1930627"/>
            <a:ext cx="7065963"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Not Really Modular</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8229600" cy="2608943"/>
          </a:xfrm>
        </p:spPr>
        <p:txBody>
          <a:bodyPr/>
          <a:lstStyle/>
          <a:p>
            <a:pPr eaLnBrk="1" hangingPunct="1"/>
            <a:r>
              <a:rPr lang="en-US" altLang="en-US" sz="2400" dirty="0">
                <a:latin typeface="+mn-lt"/>
              </a:rPr>
              <a:t>In a </a:t>
            </a:r>
            <a:r>
              <a:rPr lang="en-US" altLang="en-US" sz="2400" b="1" dirty="0">
                <a:latin typeface="+mn-lt"/>
              </a:rPr>
              <a:t>modular</a:t>
            </a:r>
            <a:r>
              <a:rPr lang="en-US" altLang="en-US" sz="2400" dirty="0">
                <a:latin typeface="+mn-lt"/>
              </a:rPr>
              <a:t> program (a program that has </a:t>
            </a:r>
            <a:r>
              <a:rPr lang="en-US" altLang="en-US" sz="2400" dirty="0" smtClean="0">
                <a:latin typeface="+mn-lt"/>
              </a:rPr>
              <a:t>“</a:t>
            </a:r>
            <a:r>
              <a:rPr lang="en-US" altLang="ja-JP" sz="2400" dirty="0" smtClean="0">
                <a:latin typeface="+mn-lt"/>
              </a:rPr>
              <a:t>good modularity”) </a:t>
            </a:r>
            <a:r>
              <a:rPr lang="en-US" altLang="ja-JP" sz="2400" dirty="0">
                <a:latin typeface="+mn-lt"/>
              </a:rPr>
              <a:t>each function does one and only one task well.</a:t>
            </a:r>
          </a:p>
          <a:p>
            <a:pPr lvl="1" eaLnBrk="1" hangingPunct="1"/>
            <a:r>
              <a:rPr lang="en-US" altLang="en-US" sz="2400" dirty="0">
                <a:latin typeface="+mn-lt"/>
              </a:rPr>
              <a:t>Look at all the duplicated code in the two file entry functions.</a:t>
            </a:r>
          </a:p>
          <a:p>
            <a:pPr lvl="1" eaLnBrk="1" hangingPunct="1"/>
            <a:r>
              <a:rPr lang="en-US" altLang="en-US" sz="2400" dirty="0">
                <a:latin typeface="+mn-lt"/>
              </a:rPr>
              <a:t>Could we pull that out into yet </a:t>
            </a:r>
            <a:r>
              <a:rPr lang="en-US" altLang="en-US" sz="2400" b="1" dirty="0">
                <a:latin typeface="+mn-lt"/>
              </a:rPr>
              <a:t>another</a:t>
            </a:r>
            <a:r>
              <a:rPr lang="en-US" altLang="en-US" sz="2400" dirty="0">
                <a:latin typeface="+mn-lt"/>
              </a:rPr>
              <a:t> function</a:t>
            </a:r>
            <a:r>
              <a:rPr lang="en-US" altLang="en-US" sz="2400" dirty="0" smtClean="0">
                <a:latin typeface="+mn-lt"/>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Creating a Sub-Sub-Function</a:t>
            </a:r>
            <a:endParaRPr lang="en-US" altLang="en-US" kern="1200" dirty="0">
              <a:latin typeface="Times New Roman" panose="02020603050405020304" pitchFamily="18" charset="0"/>
              <a:ea typeface="ＭＳ Ｐゴシック" charset="-128"/>
            </a:endParaRPr>
          </a:p>
        </p:txBody>
      </p:sp>
      <p:pic>
        <p:nvPicPr>
          <p:cNvPr id="5" name="Picture 4" descr="In a flowchart, Make sample page branches into 5 sub functions, open an h t m l file, write the d o c type, write the title, create the body and write the body and end. Create the body includes 2 sub sub functions, process each j p e g and process each w a v. Both sub sub functions proceeds to process each entry which is highlighted."/>
          <p:cNvPicPr>
            <a:picLocks noChangeAspect="1"/>
          </p:cNvPicPr>
          <p:nvPr/>
        </p:nvPicPr>
        <p:blipFill rotWithShape="1">
          <a:blip r:embed="rId2"/>
          <a:srcRect t="13433" b="17159"/>
          <a:stretch/>
        </p:blipFill>
        <p:spPr>
          <a:xfrm>
            <a:off x="522515" y="2148114"/>
            <a:ext cx="8242506" cy="2699657"/>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fontAlgn="auto" hangingPunct="1">
              <a:spcAft>
                <a:spcPts val="0"/>
              </a:spcAft>
              <a:buFont typeface="Times New Roman"/>
              <a:buNone/>
              <a:defRPr/>
            </a:pPr>
            <a:r>
              <a:rPr lang="en-US" sz="3400" b="1" kern="1200" dirty="0" smtClean="0">
                <a:solidFill>
                  <a:srgbClr val="007FA3"/>
                </a:solidFill>
                <a:latin typeface="Times New Roman" panose="02020603050405020304" pitchFamily="18" charset="0"/>
                <a:ea typeface="+mj-ea"/>
                <a:cs typeface="+mj-cs"/>
                <a:sym typeface="Times New Roman"/>
              </a:rPr>
              <a:t>Pulling out the Sub-Sub-Function</a:t>
            </a:r>
            <a:endParaRPr lang="en-US" sz="3400" b="1" kern="1200" dirty="0">
              <a:solidFill>
                <a:srgbClr val="007FA3"/>
              </a:solidFill>
              <a:latin typeface="Times New Roman" panose="02020603050405020304" pitchFamily="18" charset="0"/>
              <a:ea typeface="+mj-ea"/>
              <a:cs typeface="+mj-cs"/>
              <a:sym typeface="Times New Roman"/>
            </a:endParaRPr>
          </a:p>
        </p:txBody>
      </p:sp>
      <p:pic>
        <p:nvPicPr>
          <p:cNvPr id="7" name="Picture 6" descr="Computer code has 19 lines. The lines read as follows. Line 1. d e f file J P E G Entry left parenthesis directory comma file right parenthesis colon. Line 2. samples equals left angle bracket i m g, s r c equals double quote. Line 3. samples equals samples plus file. Line 4. samples equals samples plus double quote height equals double quote 100 double quote width equals double quote 100 double quote. Line 5. samples equals samples plus single quote forward slash right angle bracket single quote. Line 6. p i c equals make Picture left parenthesis directory plus double quote forward slash forward slash double quote plus file right parenthesis. Line 7. samples equals samples plus double quote Height colon. Line 8. double quote plus s t r left parenthesis get Height left parenthesis p i c right parenthesis right parenthesis. Line 9. samples equals samples plus double quote Width colon double quote plus s t r left parenthesis get Width left parenthesis p i c right parenthesis right parenthesis. Line 10. return file Entry left parenthesis samples comma files right parenthesis. Line 11. d e f file W A V Entry left parenthesis directory comma file right parenthesis colon. Line 12. samples equals samples plus file. Line 13. samples equals samples plus single quote left angle bracket forward slash a right angle bracket single quote. Line 14. sound equals make Sound left parenthesis directory plus double quote forward slash forward slash double quote plus file right parenthesis. Line 15. length equals. Line 16. get Length left parenthesis sound right parenthesis forward slash get Sampling Rate left parenthesis sound right parenthesis. Line 17. samples equals sampIes plus double quote Length left parenthesis seconds right parenthesis colon. Line 18. double quote plus s t r left parenthesis length right parenthesis. Line 19. return file Entry left parenthesis samples comma files right parenthesis."/>
          <p:cNvPicPr>
            <a:picLocks noChangeAspect="1"/>
          </p:cNvPicPr>
          <p:nvPr/>
        </p:nvPicPr>
        <p:blipFill>
          <a:blip r:embed="rId3"/>
          <a:stretch>
            <a:fillRect/>
          </a:stretch>
        </p:blipFill>
        <p:spPr>
          <a:xfrm>
            <a:off x="457200" y="1600200"/>
            <a:ext cx="4072481" cy="4480948"/>
          </a:xfrm>
          <a:prstGeom prst="rect">
            <a:avLst/>
          </a:prstGeom>
        </p:spPr>
      </p:pic>
      <p:pic>
        <p:nvPicPr>
          <p:cNvPr id="9" name="Picture 8" descr="Computer code has 19 lines. The lines read as follows. Line 1. d e f file J P E G Entry left parenthesis directory comma file right parenthesis colon. Line 2. samples equals left angle bracket i m g, s r c equals double quote. Line 3. samples equals samples plus file. Line 4. samples equals samples plus double quote height equals double quote 100 double quote width equals double quote 100 double quote. Line 5. samples equals samples plus single quote forward slash right angle bracket single quote. Line 6. p i c equals make Picture left parenthesis directory plus double quote forward slash forward slash double quote plus file right parenthesis. Line 7. samples equals samples plus double quote Height colon. Line 8. double quote plus s t r left parenthesis get Height left parenthesis p i c right parenthesis right parenthesis. Line 9. samples equals samples plus double quote Width colon double quote plus s t r left parenthesis get Width left parenthesis p i c right parenthesis right parenthesis. Line 10. return file Entry left parenthesis samples comma files right parenthesis. Line 11. d e f file W A V Entry left parenthesis directory comma file right parenthesis colon. Line 12. samples equals samples plus file. Line 13. samples equals samples plus single quote left angle bracket forward slash a right angle bracket single quote. Line 14. sound equals make Sound left parenthesis directory plus double quote forward slash forward slash double quote plus file right parenthesis. Line 15. length equals. Line 16. get Length left parenthesis sound right parenthesis forward slash get Sampling Rate left parenthesis sound right parenthesis. Line 17. samples equals sampIes plus double quote Length left parenthesis seconds right parenthesis colon. Line 18. double quote plus s t r left parenthesis length right parenthesis. Line 19. return file Entry left parenthesis samples comma files right parenthesis."/>
          <p:cNvPicPr>
            <a:picLocks noChangeAspect="1"/>
          </p:cNvPicPr>
          <p:nvPr/>
        </p:nvPicPr>
        <p:blipFill rotWithShape="1">
          <a:blip r:embed="rId4"/>
          <a:srcRect b="61152"/>
          <a:stretch/>
        </p:blipFill>
        <p:spPr>
          <a:xfrm>
            <a:off x="4572000" y="1647199"/>
            <a:ext cx="4090771" cy="1752600"/>
          </a:xfrm>
          <a:prstGeom prst="rect">
            <a:avLst/>
          </a:prstGeom>
        </p:spPr>
      </p:pic>
      <p:sp>
        <p:nvSpPr>
          <p:cNvPr id="5" name="Content Placeholder 4"/>
          <p:cNvSpPr>
            <a:spLocks noGrp="1"/>
          </p:cNvSpPr>
          <p:nvPr>
            <p:ph type="body" idx="1"/>
          </p:nvPr>
        </p:nvSpPr>
        <p:spPr>
          <a:xfrm>
            <a:off x="4651834" y="3613717"/>
            <a:ext cx="2766606" cy="553968"/>
          </a:xfrm>
        </p:spPr>
        <p:txBody>
          <a:bodyPr wrap="square" anchor="ctr">
            <a:spAutoFit/>
          </a:bodyPr>
          <a:lstStyle/>
          <a:p>
            <a:pPr marL="0" indent="0" eaLnBrk="1" fontAlgn="auto" hangingPunct="1">
              <a:spcBef>
                <a:spcPts val="1500"/>
              </a:spcBef>
              <a:buClr>
                <a:srgbClr val="007FA3"/>
              </a:buClr>
              <a:buSzPct val="100000"/>
              <a:buNone/>
              <a:defRPr/>
            </a:pPr>
            <a:r>
              <a:rPr lang="en-US" sz="2400" kern="1200" dirty="0">
                <a:latin typeface="Arial (Body)"/>
                <a:ea typeface="ＭＳ Ｐゴシック" charset="-128"/>
                <a:cs typeface="+mn-cs"/>
                <a:sym typeface="Arial"/>
              </a:rPr>
              <a:t>fileEntry builds </a:t>
            </a:r>
            <a:r>
              <a:rPr lang="en-US" sz="2400" kern="1200" dirty="0" smtClean="0">
                <a:latin typeface="Arial (Body)"/>
                <a:ea typeface="ＭＳ Ｐゴシック" charset="-128"/>
                <a:cs typeface="+mn-cs"/>
                <a:sym typeface="Arial"/>
              </a:rPr>
              <a:t>the</a:t>
            </a:r>
            <a:endParaRPr lang="en-US" sz="2400" kern="1200" dirty="0">
              <a:latin typeface="Arial (Body)"/>
              <a:ea typeface="ＭＳ Ｐゴシック" charset="-128"/>
              <a:cs typeface="+mn-cs"/>
              <a:sym typeface="Arial"/>
            </a:endParaRPr>
          </a:p>
        </p:txBody>
      </p:sp>
      <p:graphicFrame>
        <p:nvGraphicFramePr>
          <p:cNvPr id="11" name="Object 10" descr="left angle bracket a right angle bracket."/>
          <p:cNvGraphicFramePr>
            <a:graphicFrameLocks noChangeAspect="1"/>
          </p:cNvGraphicFramePr>
          <p:nvPr>
            <p:extLst>
              <p:ext uri="{D42A27DB-BD31-4B8C-83A1-F6EECF244321}">
                <p14:modId xmlns:p14="http://schemas.microsoft.com/office/powerpoint/2010/main" val="508325982"/>
              </p:ext>
            </p:extLst>
          </p:nvPr>
        </p:nvGraphicFramePr>
        <p:xfrm>
          <a:off x="7273349" y="3794059"/>
          <a:ext cx="707814" cy="381130"/>
        </p:xfrm>
        <a:graphic>
          <a:graphicData uri="http://schemas.openxmlformats.org/presentationml/2006/ole">
            <mc:AlternateContent xmlns:mc="http://schemas.openxmlformats.org/markup-compatibility/2006">
              <mc:Choice xmlns:v="urn:schemas-microsoft-com:vml" Requires="v">
                <p:oleObj spid="_x0000_s2446" name="Equation" r:id="rId5" imgW="330120" imgH="177480" progId="Equation.DSMT4">
                  <p:embed/>
                </p:oleObj>
              </mc:Choice>
              <mc:Fallback>
                <p:oleObj name="Equation" r:id="rId5" imgW="330120" imgH="177480" progId="Equation.DSMT4">
                  <p:embed/>
                  <p:pic>
                    <p:nvPicPr>
                      <p:cNvPr id="0" name=""/>
                      <p:cNvPicPr/>
                      <p:nvPr/>
                    </p:nvPicPr>
                    <p:blipFill>
                      <a:blip r:embed="rId6"/>
                      <a:stretch>
                        <a:fillRect/>
                      </a:stretch>
                    </p:blipFill>
                    <p:spPr>
                      <a:xfrm>
                        <a:off x="7273349" y="3794059"/>
                        <a:ext cx="707814" cy="381130"/>
                      </a:xfrm>
                      <a:prstGeom prst="rect">
                        <a:avLst/>
                      </a:prstGeom>
                    </p:spPr>
                  </p:pic>
                </p:oleObj>
              </mc:Fallback>
            </mc:AlternateContent>
          </a:graphicData>
        </a:graphic>
      </p:graphicFrame>
      <p:sp>
        <p:nvSpPr>
          <p:cNvPr id="10" name="Text Placeholder 9"/>
          <p:cNvSpPr>
            <a:spLocks noGrp="1"/>
          </p:cNvSpPr>
          <p:nvPr>
            <p:ph type="body" idx="2"/>
          </p:nvPr>
        </p:nvSpPr>
        <p:spPr>
          <a:xfrm>
            <a:off x="4666346" y="4117133"/>
            <a:ext cx="3996425" cy="1013214"/>
          </a:xfrm>
        </p:spPr>
        <p:txBody>
          <a:bodyPr anchor="ctr"/>
          <a:lstStyle/>
          <a:p>
            <a:pPr marL="0" indent="0">
              <a:buNone/>
            </a:pPr>
            <a:r>
              <a:rPr lang="en-US" sz="2400" kern="1200" dirty="0">
                <a:latin typeface="Arial (Body)"/>
                <a:ea typeface="ＭＳ Ｐゴシック" charset="-128"/>
              </a:rPr>
              <a:t>tag, using an anchor (filestring) and a filename (file</a:t>
            </a:r>
            <a:r>
              <a:rPr lang="en-US" sz="2400" kern="1200" dirty="0" smtClean="0">
                <a:latin typeface="Arial (Body)"/>
                <a:ea typeface="ＭＳ Ｐゴシック" charset="-128"/>
              </a:rPr>
              <a:t>).</a:t>
            </a:r>
            <a:endParaRPr lang="en-US" kern="1200" dirty="0">
              <a:latin typeface="Arial (Body)"/>
              <a:ea typeface="ＭＳ Ｐゴシック" charset="-128"/>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Can Test Functions Separately </a:t>
            </a:r>
            <a:r>
              <a:rPr lang="en-US" altLang="en-US" sz="2000" b="0" kern="1200" dirty="0" smtClean="0">
                <a:latin typeface="Times New Roman" panose="02020603050405020304" pitchFamily="18" charset="0"/>
                <a:ea typeface="ＭＳ Ｐゴシック" charset="-128"/>
              </a:rPr>
              <a:t>(1 of 2)</a:t>
            </a:r>
            <a:endParaRPr lang="en-US" altLang="en-US" b="0" kern="1200" dirty="0">
              <a:latin typeface="Times New Roman" panose="02020603050405020304" pitchFamily="18" charset="0"/>
              <a:ea typeface="ＭＳ Ｐゴシック" charset="-128"/>
            </a:endParaRPr>
          </a:p>
        </p:txBody>
      </p:sp>
      <p:pic>
        <p:nvPicPr>
          <p:cNvPr id="6" name="Picture 5" descr="Computer code has 10 lines. The lines read as follows. Line 1. right angle bracket right angle bracket right angle bracket print file Entry left parenthesis double quote Here is a file double quote comma double quote picture period j p g double quote right parenthesis. Line 2. left angle bracket p right angle bracket Filename colon left angle bracket a h r e f equals picture period j p g right angle bracket Here is a file left angle bracket forward slash a right angle bracket left angle bracket forward slash p right angle bracket. Line 3. right angle bracket right angle bracket right angle bracket print file W A V Entry left parenthesis r double quote C colon backslash Documents and Settings backslash Mark. Line 4, indented once. Guzdial backslash My Documents backslash media sources double quote comma double quote a a h period wav double quote right parenthesis. Line 5. left angle bracket p right angle bracket File name colon left angle bracket a h r e f equals a a h period w a v right angle bracket a a h period wav left angle bracket forward slash a right angle bracket Length left parenthesis seconds right parenthesis colon. Line 6, indented once. 1 period 9 5 0 4 7 6 1 9 0 4 7 6 1 9 0 5 left angle bracket forward slash a right angle bracket left angle bracket forward slash p right angle bracket. Line 7. right angle bracket right angle bracket right angle bracket print file J P E G Entry left parenthesis r double quote C colon backslash Documents and Settings backslash Mark. Line 8, indented once. Guzdial backslash My Documents backslash media sources double quote comma double quote barbara period j p g double quote right parenthesis. Line 9. left angle bracket p right angle bracket Filename colon left angle bracket a h r e f equals barbara period j p g right angle bracket left angle bracket I m g, s r c equals double quote barbara period j p g double quote height equals double quote 100 double quote. Line 10, indented once. width equals double quote 100 double quote forward slash right angle bracket Height colon 294 Width colon 222 left angle bracket forward slash a right angle bracket left angle bracket forward slash p right angle bracket."/>
          <p:cNvPicPr>
            <a:picLocks noChangeAspect="1"/>
          </p:cNvPicPr>
          <p:nvPr/>
        </p:nvPicPr>
        <p:blipFill rotWithShape="1">
          <a:blip r:embed="rId2"/>
          <a:srcRect r="3902" b="21212"/>
          <a:stretch/>
        </p:blipFill>
        <p:spPr>
          <a:xfrm>
            <a:off x="464457" y="1582056"/>
            <a:ext cx="7707086" cy="3396344"/>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900"/>
            <a:ext cx="8229600" cy="1096963"/>
          </a:xfrm>
        </p:spPr>
        <p:txBody>
          <a:bodyPr/>
          <a:lstStyle/>
          <a:p>
            <a:pPr eaLnBrk="1" hangingPunct="1">
              <a:spcBef>
                <a:spcPct val="0"/>
              </a:spcBef>
              <a:buClrTx/>
              <a:defRPr/>
            </a:pPr>
            <a:r>
              <a:rPr lang="en-US" altLang="en-US" kern="1200" dirty="0">
                <a:latin typeface="Times New Roman" panose="02020603050405020304" pitchFamily="18" charset="0"/>
                <a:ea typeface="ＭＳ Ｐゴシック" charset="-128"/>
              </a:rPr>
              <a:t>Can Test Functions Separately </a:t>
            </a:r>
            <a:r>
              <a:rPr lang="en-US" altLang="en-US" sz="2000" b="0" kern="1200" dirty="0" smtClean="0">
                <a:latin typeface="Times New Roman" panose="02020603050405020304" pitchFamily="18" charset="0"/>
                <a:ea typeface="ＭＳ Ｐゴシック" charset="-128"/>
              </a:rPr>
              <a:t>(2 </a:t>
            </a:r>
            <a:r>
              <a:rPr lang="en-US" altLang="en-US" sz="2000" b="0" kern="1200" dirty="0">
                <a:latin typeface="Times New Roman" panose="02020603050405020304" pitchFamily="18" charset="0"/>
                <a:ea typeface="ＭＳ Ｐゴシック" charset="-128"/>
              </a:rPr>
              <a:t>of 2)</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1"/>
            <a:ext cx="8229600" cy="838200"/>
          </a:xfrm>
        </p:spPr>
        <p:txBody>
          <a:bodyPr/>
          <a:lstStyle/>
          <a:p>
            <a:pPr marL="0" indent="0" eaLnBrk="1" fontAlgn="auto" hangingPunct="1">
              <a:buNone/>
              <a:tabLst/>
              <a:defRPr/>
            </a:pPr>
            <a:r>
              <a:rPr lang="en-US" altLang="en-US" sz="2400" dirty="0" smtClean="0">
                <a:latin typeface="+mn-lt"/>
              </a:rPr>
              <a:t>makeSamplePage(r"C</a:t>
            </a:r>
            <a:r>
              <a:rPr lang="en-US" altLang="en-US" sz="2400" dirty="0">
                <a:latin typeface="+mn-lt"/>
              </a:rPr>
              <a:t>:\Documents and Settings\Mark Guzdial\My Documents\mediasources\pics")</a:t>
            </a:r>
            <a:endParaRPr lang="en-US" sz="2400" kern="1200" dirty="0">
              <a:solidFill>
                <a:srgbClr val="000000"/>
              </a:solidFill>
              <a:latin typeface="+mn-lt"/>
              <a:ea typeface="+mn-ea"/>
            </a:endParaRPr>
          </a:p>
        </p:txBody>
      </p:sp>
      <p:pic>
        <p:nvPicPr>
          <p:cNvPr id="4" name="Picture 3" descr="A screenshot displays samples from the location, C colon slash documents and setting slash Mark Guzdial slash my documents slash media source slash p I c s. Thumbnail images along with file names and dimensions of the image files are provided. File name a a h period W a v. Length in seconds, 1.9 5 0 4 7 6 1 9 0 4 7 6 1 9 0 5. Thumbnail image of a woman. file name. Height 535, width 276. Thumbnail image of a man. file name. Height 409, width 292. "/>
          <p:cNvPicPr>
            <a:picLocks noChangeAspect="1"/>
          </p:cNvPicPr>
          <p:nvPr/>
        </p:nvPicPr>
        <p:blipFill>
          <a:blip r:embed="rId2"/>
          <a:stretch>
            <a:fillRect/>
          </a:stretch>
        </p:blipFill>
        <p:spPr>
          <a:xfrm>
            <a:off x="1833601" y="2617647"/>
            <a:ext cx="5476798" cy="3214533"/>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Reusability: The Reason Why Professionals Value Modularity</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8229600" cy="4739640"/>
          </a:xfrm>
        </p:spPr>
        <p:txBody>
          <a:bodyPr/>
          <a:lstStyle/>
          <a:p>
            <a:pPr eaLnBrk="1" hangingPunct="1"/>
            <a:r>
              <a:rPr lang="en-US" altLang="en-US" sz="2200" dirty="0" smtClean="0">
                <a:latin typeface="+mn-lt"/>
              </a:rPr>
              <a:t>When </a:t>
            </a:r>
            <a:r>
              <a:rPr lang="en-US" altLang="en-US" sz="2200" dirty="0">
                <a:latin typeface="+mn-lt"/>
              </a:rPr>
              <a:t>a function does one and only one thing, it can easily be reused in new </a:t>
            </a:r>
            <a:r>
              <a:rPr lang="en-US" altLang="en-US" sz="2200" dirty="0" smtClean="0">
                <a:latin typeface="+mn-lt"/>
              </a:rPr>
              <a:t>situations.</a:t>
            </a:r>
          </a:p>
          <a:p>
            <a:pPr lvl="1" eaLnBrk="1" hangingPunct="1"/>
            <a:r>
              <a:rPr lang="en-US" altLang="en-US" sz="2200" dirty="0" smtClean="0">
                <a:latin typeface="+mn-lt"/>
              </a:rPr>
              <a:t>Consider </a:t>
            </a:r>
            <a:r>
              <a:rPr lang="en-US" altLang="en-US" sz="2200" dirty="0">
                <a:latin typeface="+mn-lt"/>
              </a:rPr>
              <a:t>how we reused the sunset function and the swap background functions in the movie </a:t>
            </a:r>
            <a:r>
              <a:rPr lang="en-US" altLang="en-US" sz="2200" dirty="0" smtClean="0">
                <a:latin typeface="+mn-lt"/>
              </a:rPr>
              <a:t>code.</a:t>
            </a:r>
          </a:p>
          <a:p>
            <a:pPr lvl="1" eaLnBrk="1" hangingPunct="1"/>
            <a:r>
              <a:rPr lang="en-US" altLang="en-US" sz="2200" dirty="0" smtClean="0">
                <a:latin typeface="+mn-lt"/>
              </a:rPr>
              <a:t>Think </a:t>
            </a:r>
            <a:r>
              <a:rPr lang="en-US" altLang="en-US" sz="2200" dirty="0">
                <a:latin typeface="+mn-lt"/>
              </a:rPr>
              <a:t>about what would have happened if those functions also showed every </a:t>
            </a:r>
            <a:r>
              <a:rPr lang="en-US" altLang="en-US" sz="2200" dirty="0" smtClean="0">
                <a:latin typeface="+mn-lt"/>
              </a:rPr>
              <a:t>picture.</a:t>
            </a:r>
          </a:p>
          <a:p>
            <a:pPr lvl="2" eaLnBrk="1" hangingPunct="1"/>
            <a:r>
              <a:rPr lang="en-US" altLang="en-US" sz="2200" dirty="0" smtClean="0">
                <a:latin typeface="+mn-lt"/>
              </a:rPr>
              <a:t>They </a:t>
            </a:r>
            <a:r>
              <a:rPr lang="en-US" altLang="en-US" sz="2200" dirty="0">
                <a:latin typeface="+mn-lt"/>
              </a:rPr>
              <a:t>literally </a:t>
            </a:r>
            <a:r>
              <a:rPr lang="en-US" altLang="en-US" sz="2200" dirty="0" smtClean="0">
                <a:latin typeface="+mn-lt"/>
              </a:rPr>
              <a:t>couldn’t </a:t>
            </a:r>
            <a:r>
              <a:rPr lang="en-US" altLang="en-US" sz="2200" dirty="0">
                <a:latin typeface="+mn-lt"/>
              </a:rPr>
              <a:t>be used to do the </a:t>
            </a:r>
            <a:r>
              <a:rPr lang="en-US" altLang="en-US" sz="2200" dirty="0" smtClean="0">
                <a:latin typeface="+mn-lt"/>
              </a:rPr>
              <a:t>movies, because you’d </a:t>
            </a:r>
            <a:r>
              <a:rPr lang="en-US" altLang="en-US" sz="2200" dirty="0">
                <a:latin typeface="+mn-lt"/>
              </a:rPr>
              <a:t>get 100 windows popping </a:t>
            </a:r>
            <a:r>
              <a:rPr lang="en-US" altLang="en-US" sz="2200" dirty="0" smtClean="0">
                <a:latin typeface="+mn-lt"/>
              </a:rPr>
              <a:t>up.</a:t>
            </a:r>
          </a:p>
          <a:p>
            <a:pPr eaLnBrk="1" hangingPunct="1"/>
            <a:r>
              <a:rPr lang="en-US" altLang="en-US" sz="2200" dirty="0" smtClean="0">
                <a:latin typeface="+mn-lt"/>
              </a:rPr>
              <a:t>Professionals will create a library of their own reusable functions that they’ll use in their work.</a:t>
            </a:r>
          </a:p>
          <a:p>
            <a:pPr lvl="1" eaLnBrk="1" hangingPunct="1"/>
            <a:r>
              <a:rPr lang="en-US" altLang="en-US" sz="2200" dirty="0" smtClean="0">
                <a:latin typeface="+mn-lt"/>
              </a:rPr>
              <a:t>That’s </a:t>
            </a:r>
            <a:r>
              <a:rPr lang="en-US" altLang="en-US" sz="2200" dirty="0">
                <a:latin typeface="+mn-lt"/>
              </a:rPr>
              <a:t>why we have modules and the import statement: To make that kind of library easier to use</a:t>
            </a:r>
            <a:r>
              <a:rPr lang="en-US" altLang="en-US" sz="2200" dirty="0" smtClean="0">
                <a:latin typeface="+mn-lt"/>
              </a:rPr>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Summary: Why We Use Functions</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199" y="1600201"/>
            <a:ext cx="8232775" cy="1115660"/>
          </a:xfrm>
        </p:spPr>
        <p:txBody>
          <a:bodyPr wrap="square">
            <a:spAutoFit/>
          </a:bodyPr>
          <a:lstStyle/>
          <a:p>
            <a:pPr marL="429768" indent="-429768" eaLnBrk="1" hangingPunct="1">
              <a:buSzPts val="2400"/>
              <a:buFont typeface="Wingdings" panose="05000000000000000000" pitchFamily="2" charset="2"/>
              <a:buAutoNum type="arabicPeriod"/>
              <a:tabLst/>
              <a:defRPr/>
            </a:pPr>
            <a:r>
              <a:rPr lang="en-US" altLang="en-US" sz="2400" kern="1200" dirty="0">
                <a:solidFill>
                  <a:srgbClr val="000000"/>
                </a:solidFill>
                <a:latin typeface="Arial (Body)"/>
                <a:ea typeface="ＭＳ Ｐゴシック" charset="-128"/>
              </a:rPr>
              <a:t>Hides details so that you can ignore them.</a:t>
            </a:r>
          </a:p>
          <a:p>
            <a:pPr marL="429768" indent="-429768" eaLnBrk="1" hangingPunct="1">
              <a:buSzPts val="2400"/>
              <a:buFont typeface="Wingdings" panose="05000000000000000000" pitchFamily="2" charset="2"/>
              <a:buAutoNum type="arabicPeriod"/>
              <a:tabLst/>
              <a:defRPr/>
            </a:pPr>
            <a:r>
              <a:rPr lang="en-US" altLang="en-US" sz="2400" kern="1200" dirty="0">
                <a:solidFill>
                  <a:srgbClr val="000000"/>
                </a:solidFill>
                <a:latin typeface="Arial (Body)"/>
                <a:ea typeface="ＭＳ Ｐゴシック" charset="-128"/>
              </a:rPr>
              <a:t>Makes it clear where you should make changes</a:t>
            </a:r>
            <a:r>
              <a:rPr lang="en-US" altLang="en-US" sz="2400" kern="1200" dirty="0" smtClean="0">
                <a:solidFill>
                  <a:srgbClr val="000000"/>
                </a:solidFill>
                <a:latin typeface="Arial (Body)"/>
                <a:ea typeface="ＭＳ Ｐゴシック" charset="-128"/>
              </a:rPr>
              <a:t>.</a:t>
            </a:r>
          </a:p>
        </p:txBody>
      </p:sp>
      <p:sp>
        <p:nvSpPr>
          <p:cNvPr id="12" name="Content Placeholder 11"/>
          <p:cNvSpPr>
            <a:spLocks noGrp="1"/>
          </p:cNvSpPr>
          <p:nvPr>
            <p:ph sz="quarter" idx="13"/>
          </p:nvPr>
        </p:nvSpPr>
        <p:spPr>
          <a:xfrm>
            <a:off x="457199" y="2794256"/>
            <a:ext cx="8232775" cy="642117"/>
          </a:xfrm>
        </p:spPr>
        <p:txBody>
          <a:bodyPr anchor="ctr"/>
          <a:lstStyle/>
          <a:p>
            <a:pPr marL="740664" lvl="1">
              <a:spcBef>
                <a:spcPts val="600"/>
              </a:spcBef>
              <a:buClr>
                <a:schemeClr val="tx2"/>
              </a:buClr>
              <a:buFontTx/>
              <a:buChar char="–"/>
            </a:pPr>
            <a:r>
              <a:rPr lang="en-US" altLang="en-US" sz="2400" kern="1200" dirty="0" smtClean="0">
                <a:latin typeface="Arial (Body)"/>
                <a:ea typeface="ＭＳ Ｐゴシック" charset="-128"/>
              </a:rPr>
              <a:t>If you need to change the title, it</a:t>
            </a:r>
            <a:r>
              <a:rPr lang="fr-FR" altLang="ja-JP" sz="2400" kern="1200" dirty="0" smtClean="0">
                <a:latin typeface="Arial (Body)"/>
                <a:ea typeface="ＭＳ Ｐゴシック" charset="-128"/>
              </a:rPr>
              <a:t>’</a:t>
            </a:r>
            <a:r>
              <a:rPr lang="en-US" altLang="ja-JP" sz="2400" kern="1200" dirty="0" smtClean="0">
                <a:latin typeface="Arial (Body)"/>
                <a:ea typeface="ＭＳ Ｐゴシック" charset="-128"/>
              </a:rPr>
              <a:t>s probably in the title() function.</a:t>
            </a:r>
            <a:endParaRPr lang="en-US" altLang="ja-JP" sz="2400" kern="1200" dirty="0">
              <a:latin typeface="Arial (Body)"/>
              <a:ea typeface="ＭＳ Ｐゴシック" charset="-128"/>
            </a:endParaRPr>
          </a:p>
        </p:txBody>
      </p:sp>
      <p:sp>
        <p:nvSpPr>
          <p:cNvPr id="13" name="Content Placeholder 12"/>
          <p:cNvSpPr>
            <a:spLocks noGrp="1"/>
          </p:cNvSpPr>
          <p:nvPr>
            <p:ph sz="quarter" idx="14"/>
          </p:nvPr>
        </p:nvSpPr>
        <p:spPr>
          <a:xfrm>
            <a:off x="457200" y="3632767"/>
            <a:ext cx="8232775" cy="1175209"/>
          </a:xfrm>
        </p:spPr>
        <p:txBody>
          <a:bodyPr anchor="ctr"/>
          <a:lstStyle/>
          <a:p>
            <a:pPr marL="429768" indent="-429768" eaLnBrk="1" hangingPunct="1">
              <a:spcBef>
                <a:spcPts val="1500"/>
              </a:spcBef>
              <a:buClr>
                <a:schemeClr val="tx2"/>
              </a:buClr>
              <a:buSzPts val="2400"/>
              <a:buFont typeface="+mj-lt"/>
              <a:buAutoNum type="arabicPeriod" startAt="3"/>
              <a:tabLst/>
              <a:defRPr/>
            </a:pPr>
            <a:r>
              <a:rPr lang="en-US" altLang="en-US" sz="2400" kern="1200" dirty="0">
                <a:latin typeface="Arial (Body)"/>
                <a:ea typeface="ＭＳ Ｐゴシック" charset="-128"/>
              </a:rPr>
              <a:t>Makes testing easier.</a:t>
            </a:r>
          </a:p>
          <a:p>
            <a:pPr marL="429768" indent="-429768" eaLnBrk="1" hangingPunct="1">
              <a:spcBef>
                <a:spcPts val="1500"/>
              </a:spcBef>
              <a:buClr>
                <a:schemeClr val="tx2"/>
              </a:buClr>
              <a:buSzPts val="2400"/>
              <a:buFont typeface="+mj-lt"/>
              <a:buAutoNum type="arabicPeriod" startAt="3"/>
              <a:tabLst/>
              <a:defRPr/>
            </a:pPr>
            <a:r>
              <a:rPr lang="en-US" altLang="en-US" sz="2400" kern="1200" dirty="0">
                <a:latin typeface="Arial (Body)"/>
                <a:ea typeface="ＭＳ Ｐゴシック" charset="-128"/>
              </a:rPr>
              <a:t>Helps you in writing new programs because you can reuse trusted, useful functions</a:t>
            </a:r>
            <a:r>
              <a:rPr lang="en-US" altLang="en-US" sz="2400" kern="1200" dirty="0" smtClean="0">
                <a:latin typeface="Arial (Body)"/>
                <a:ea typeface="ＭＳ Ｐゴシック" charset="-128"/>
              </a:rPr>
              <a:t>.</a:t>
            </a:r>
            <a:endParaRPr lang="en-US" altLang="en-US" sz="2400" kern="1200" dirty="0">
              <a:latin typeface="Arial (Body)"/>
              <a:ea typeface="ＭＳ Ｐゴシック" charset="-128"/>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Want to Write Fewer Lines of Code?</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8229600" cy="3116207"/>
          </a:xfrm>
        </p:spPr>
        <p:txBody>
          <a:bodyPr>
            <a:spAutoFit/>
          </a:bodyPr>
          <a:lstStyle/>
          <a:p>
            <a:pPr marL="255651" indent="-255651" eaLnBrk="1" hangingPunct="1">
              <a:tabLst/>
              <a:defRPr/>
            </a:pPr>
            <a:r>
              <a:rPr lang="en-US" altLang="en-US" sz="2400" kern="1200" dirty="0">
                <a:solidFill>
                  <a:srgbClr val="000000"/>
                </a:solidFill>
                <a:latin typeface="Arial (Body)"/>
                <a:ea typeface="ＭＳ Ｐゴシック" charset="-128"/>
              </a:rPr>
              <a:t>You can write fewer lines of code and get the same programs written,</a:t>
            </a:r>
            <a:br>
              <a:rPr lang="en-US" altLang="en-US" sz="2400" kern="1200" dirty="0">
                <a:solidFill>
                  <a:srgbClr val="000000"/>
                </a:solidFill>
                <a:latin typeface="Arial (Body)"/>
                <a:ea typeface="ＭＳ Ｐゴシック" charset="-128"/>
              </a:rPr>
            </a:br>
            <a:r>
              <a:rPr lang="en-US" altLang="en-US" sz="2400" kern="1200" dirty="0">
                <a:solidFill>
                  <a:srgbClr val="000000"/>
                </a:solidFill>
                <a:latin typeface="Arial (Body)"/>
                <a:ea typeface="ＭＳ Ｐゴシック" charset="-128"/>
              </a:rPr>
              <a:t>if </a:t>
            </a:r>
            <a:r>
              <a:rPr lang="en-US" altLang="en-US" sz="2400" kern="1200" dirty="0" smtClean="0">
                <a:solidFill>
                  <a:srgbClr val="000000"/>
                </a:solidFill>
                <a:latin typeface="Arial (Body)"/>
                <a:ea typeface="ＭＳ Ｐゴシック" charset="-128"/>
              </a:rPr>
              <a:t>you</a:t>
            </a:r>
            <a:r>
              <a:rPr lang="fr-FR" altLang="ja-JP" sz="2400" kern="1200" dirty="0" smtClean="0">
                <a:solidFill>
                  <a:srgbClr val="000000"/>
                </a:solidFill>
                <a:latin typeface="Arial (Body)"/>
                <a:ea typeface="ＭＳ Ｐゴシック" charset="-128"/>
              </a:rPr>
              <a:t>’</a:t>
            </a:r>
            <a:r>
              <a:rPr lang="en-US" altLang="ja-JP" sz="2400" kern="1200" dirty="0" smtClean="0">
                <a:solidFill>
                  <a:srgbClr val="000000"/>
                </a:solidFill>
                <a:latin typeface="Arial (Body)"/>
                <a:ea typeface="ＭＳ Ｐゴシック" charset="-128"/>
              </a:rPr>
              <a:t>re </a:t>
            </a:r>
            <a:r>
              <a:rPr lang="en-US" altLang="ja-JP" sz="2400" kern="1200" dirty="0">
                <a:solidFill>
                  <a:srgbClr val="000000"/>
                </a:solidFill>
                <a:latin typeface="Arial (Body)"/>
                <a:ea typeface="ＭＳ Ｐゴシック" charset="-128"/>
              </a:rPr>
              <a:t>willing to </a:t>
            </a:r>
            <a:r>
              <a:rPr lang="en-US" altLang="ja-JP" sz="2400" b="1" kern="1200" dirty="0">
                <a:solidFill>
                  <a:srgbClr val="000000"/>
                </a:solidFill>
                <a:latin typeface="Arial (Body)"/>
                <a:ea typeface="ＭＳ Ｐゴシック" charset="-128"/>
              </a:rPr>
              <a:t>trust</a:t>
            </a:r>
            <a:r>
              <a:rPr lang="en-US" altLang="ja-JP" sz="2400" kern="1200" dirty="0">
                <a:solidFill>
                  <a:srgbClr val="000000"/>
                </a:solidFill>
                <a:latin typeface="Arial (Body)"/>
                <a:ea typeface="ＭＳ Ｐゴシック" charset="-128"/>
              </a:rPr>
              <a:t> your functions.</a:t>
            </a:r>
          </a:p>
          <a:p>
            <a:pPr marL="255651" indent="-255651" eaLnBrk="1" hangingPunct="1">
              <a:tabLst/>
              <a:defRPr/>
            </a:pPr>
            <a:r>
              <a:rPr lang="en-US" altLang="en-US" sz="2400" kern="1200" dirty="0">
                <a:solidFill>
                  <a:srgbClr val="000000"/>
                </a:solidFill>
                <a:latin typeface="Arial (Body)"/>
                <a:ea typeface="ＭＳ Ｐゴシック" charset="-128"/>
              </a:rPr>
              <a:t>When you really understand functions, you can do all kinds of amazing things in very few lines of code</a:t>
            </a:r>
            <a:r>
              <a:rPr lang="en-US" altLang="en-US" sz="2400" kern="1200" dirty="0" smtClean="0">
                <a:solidFill>
                  <a:srgbClr val="000000"/>
                </a:solidFill>
                <a:latin typeface="Arial (Body)"/>
                <a:ea typeface="ＭＳ Ｐゴシック" charset="-128"/>
              </a:rPr>
              <a:t>.</a:t>
            </a:r>
          </a:p>
          <a:p>
            <a:pPr marL="741553" lvl="1" indent="-284353" eaLnBrk="1" hangingPunct="1">
              <a:buFont typeface="Arial" panose="020B0604020202020204" pitchFamily="34" charset="0"/>
              <a:buChar char="–"/>
              <a:defRPr/>
            </a:pPr>
            <a:r>
              <a:rPr lang="en-US" altLang="en-US" sz="2400" kern="1200" dirty="0" smtClean="0">
                <a:solidFill>
                  <a:srgbClr val="000000"/>
                </a:solidFill>
                <a:latin typeface="Arial (Body)"/>
                <a:ea typeface="ＭＳ Ｐゴシック" charset="-128"/>
                <a:cs typeface="+mn-cs"/>
              </a:rPr>
              <a:t>Use </a:t>
            </a:r>
            <a:r>
              <a:rPr lang="en-US" altLang="en-US" sz="2400" kern="1200" dirty="0">
                <a:solidFill>
                  <a:srgbClr val="000000"/>
                </a:solidFill>
                <a:latin typeface="Arial (Body)"/>
                <a:ea typeface="ＭＳ Ｐゴシック" charset="-128"/>
                <a:cs typeface="+mn-cs"/>
              </a:rPr>
              <a:t>functions that apply functions to data</a:t>
            </a:r>
            <a:r>
              <a:rPr lang="en-US" altLang="en-US" sz="2400" kern="1200" dirty="0" smtClean="0">
                <a:solidFill>
                  <a:srgbClr val="000000"/>
                </a:solidFill>
                <a:latin typeface="Arial (Body)"/>
                <a:ea typeface="ＭＳ Ｐゴシック" charset="-128"/>
                <a:cs typeface="+mn-cs"/>
              </a:rPr>
              <a:t>.</a:t>
            </a:r>
          </a:p>
          <a:p>
            <a:pPr marL="741553" lvl="1" indent="-284353" eaLnBrk="1" hangingPunct="1">
              <a:buFont typeface="Arial" panose="020B0604020202020204" pitchFamily="34" charset="0"/>
              <a:buChar char="–"/>
              <a:defRPr/>
            </a:pPr>
            <a:r>
              <a:rPr lang="en-US" altLang="en-US" sz="2400" kern="1200" dirty="0" smtClean="0">
                <a:solidFill>
                  <a:srgbClr val="000000"/>
                </a:solidFill>
                <a:latin typeface="Arial (Body)"/>
                <a:ea typeface="ＭＳ Ｐゴシック" charset="-128"/>
                <a:cs typeface="+mn-cs"/>
              </a:rPr>
              <a:t>Use </a:t>
            </a:r>
            <a:r>
              <a:rPr lang="en-US" altLang="en-US" sz="2400" kern="1200" dirty="0">
                <a:solidFill>
                  <a:srgbClr val="000000"/>
                </a:solidFill>
                <a:latin typeface="Arial (Body)"/>
                <a:ea typeface="ＭＳ Ｐゴシック" charset="-128"/>
                <a:cs typeface="+mn-cs"/>
              </a:rPr>
              <a:t>recursion: Have functions that call themselves.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kern="1200" dirty="0">
                <a:latin typeface="Times New Roman" panose="02020603050405020304" pitchFamily="18" charset="0"/>
                <a:ea typeface="ＭＳ Ｐゴシック" charset="-128"/>
              </a:rPr>
              <a:t>Functions </a:t>
            </a:r>
            <a:r>
              <a:rPr lang="en-US" altLang="en-US" kern="1200" dirty="0" smtClean="0">
                <a:latin typeface="Times New Roman" panose="02020603050405020304" pitchFamily="18" charset="0"/>
                <a:ea typeface="ＭＳ Ｐゴシック" charset="-128"/>
              </a:rPr>
              <a:t>are </a:t>
            </a:r>
            <a:r>
              <a:rPr lang="en-US" altLang="en-US" kern="1200" dirty="0">
                <a:latin typeface="Times New Roman" panose="02020603050405020304" pitchFamily="18" charset="0"/>
                <a:ea typeface="ＭＳ Ｐゴシック" charset="-128"/>
              </a:rPr>
              <a:t>for Managing Complexity</a:t>
            </a:r>
            <a:endParaRPr lang="en-US" dirty="0"/>
          </a:p>
        </p:txBody>
      </p:sp>
      <p:sp>
        <p:nvSpPr>
          <p:cNvPr id="6" name="Text Placeholder 5"/>
          <p:cNvSpPr>
            <a:spLocks noGrp="1"/>
          </p:cNvSpPr>
          <p:nvPr>
            <p:ph type="body" idx="1"/>
          </p:nvPr>
        </p:nvSpPr>
        <p:spPr>
          <a:xfrm>
            <a:off x="457200" y="1600201"/>
            <a:ext cx="8229600" cy="1198560"/>
          </a:xfrm>
        </p:spPr>
        <p:txBody>
          <a:bodyPr/>
          <a:lstStyle/>
          <a:p>
            <a:pPr eaLnBrk="1" hangingPunct="1">
              <a:tabLst/>
              <a:defRPr/>
            </a:pPr>
            <a:r>
              <a:rPr lang="en-US" altLang="en-US" sz="2000" kern="1200" dirty="0">
                <a:solidFill>
                  <a:srgbClr val="000000"/>
                </a:solidFill>
                <a:latin typeface="Arial (Body)"/>
                <a:ea typeface="ＭＳ Ｐゴシック" charset="-128"/>
              </a:rPr>
              <a:t>Can we write all our programs as one large </a:t>
            </a:r>
            <a:r>
              <a:rPr lang="en-US" altLang="en-US" sz="2000" kern="1200" dirty="0" smtClean="0">
                <a:solidFill>
                  <a:srgbClr val="000000"/>
                </a:solidFill>
                <a:latin typeface="Arial (Body)"/>
                <a:ea typeface="ＭＳ Ｐゴシック" charset="-128"/>
              </a:rPr>
              <a:t>function? YES</a:t>
            </a:r>
            <a:r>
              <a:rPr lang="en-US" altLang="en-US" sz="2000" kern="1200" dirty="0">
                <a:solidFill>
                  <a:srgbClr val="000000"/>
                </a:solidFill>
                <a:latin typeface="Arial (Body)"/>
                <a:ea typeface="ＭＳ Ｐゴシック" charset="-128"/>
              </a:rPr>
              <a:t>, but it gets </a:t>
            </a:r>
            <a:r>
              <a:rPr lang="en-US" altLang="en-US" sz="2000" b="1" kern="1200" dirty="0">
                <a:solidFill>
                  <a:srgbClr val="000000"/>
                </a:solidFill>
                <a:latin typeface="Arial (Body)"/>
                <a:ea typeface="ＭＳ Ｐゴシック" charset="-128"/>
              </a:rPr>
              <a:t>HARD!</a:t>
            </a:r>
          </a:p>
          <a:p>
            <a:pPr eaLnBrk="1" hangingPunct="1">
              <a:tabLst/>
              <a:defRPr/>
            </a:pPr>
            <a:r>
              <a:rPr lang="en-US" altLang="en-US" sz="2000" kern="1200" dirty="0">
                <a:solidFill>
                  <a:srgbClr val="000000"/>
                </a:solidFill>
                <a:latin typeface="Arial (Body)"/>
                <a:ea typeface="ＭＳ Ｐゴシック" charset="-128"/>
              </a:rPr>
              <a:t>As programs grow in size, they grow in complexity</a:t>
            </a:r>
            <a:r>
              <a:rPr lang="en-US" altLang="en-US" sz="2000" kern="1200" dirty="0" smtClean="0">
                <a:solidFill>
                  <a:srgbClr val="000000"/>
                </a:solidFill>
                <a:latin typeface="Arial (Body)"/>
                <a:ea typeface="ＭＳ Ｐゴシック" charset="-128"/>
              </a:rPr>
              <a:t>.</a:t>
            </a:r>
            <a:endParaRPr lang="en-US" altLang="en-US" sz="2000" kern="1200" dirty="0">
              <a:solidFill>
                <a:srgbClr val="000000"/>
              </a:solidFill>
              <a:latin typeface="Arial (Body)"/>
              <a:ea typeface="ＭＳ Ｐゴシック" charset="-128"/>
            </a:endParaRPr>
          </a:p>
        </p:txBody>
      </p:sp>
      <p:sp>
        <p:nvSpPr>
          <p:cNvPr id="7" name="Content Placeholder 6"/>
          <p:cNvSpPr>
            <a:spLocks noGrp="1"/>
          </p:cNvSpPr>
          <p:nvPr>
            <p:ph sz="quarter" idx="13"/>
          </p:nvPr>
        </p:nvSpPr>
        <p:spPr>
          <a:xfrm>
            <a:off x="457199" y="2859803"/>
            <a:ext cx="6306458" cy="298904"/>
          </a:xfrm>
        </p:spPr>
        <p:txBody>
          <a:bodyPr anchor="ctr"/>
          <a:lstStyle/>
          <a:p>
            <a:pPr marL="741600" lvl="3" indent="-284400" eaLnBrk="1" hangingPunct="1">
              <a:spcBef>
                <a:spcPts val="600"/>
              </a:spcBef>
              <a:buClr>
                <a:schemeClr val="tx2"/>
              </a:buClr>
              <a:buFontTx/>
              <a:buChar char="‒"/>
              <a:defRPr/>
            </a:pPr>
            <a:r>
              <a:rPr lang="en-US" altLang="en-US" sz="2000" kern="1200" dirty="0" smtClean="0">
                <a:latin typeface="Arial (Body)"/>
                <a:ea typeface="ＭＳ Ｐゴシック" charset="-128"/>
              </a:rPr>
              <a:t>How </a:t>
            </a:r>
            <a:r>
              <a:rPr lang="en-US" altLang="en-US" sz="2000" kern="1200" dirty="0">
                <a:latin typeface="Arial (Body)"/>
                <a:ea typeface="ＭＳ Ｐゴシック" charset="-128"/>
              </a:rPr>
              <a:t>do you remember the details like </a:t>
            </a:r>
            <a:r>
              <a:rPr lang="en-US" altLang="en-US" sz="2000" kern="1200" dirty="0" smtClean="0">
                <a:latin typeface="Arial (Body)"/>
                <a:ea typeface="ＭＳ Ｐゴシック" charset="-128"/>
              </a:rPr>
              <a:t>inserting</a:t>
            </a:r>
          </a:p>
        </p:txBody>
      </p:sp>
      <p:graphicFrame>
        <p:nvGraphicFramePr>
          <p:cNvPr id="12" name="Object 11" descr="Computer code reads, left angle bracket body right angle bracket and left angle bracket l i right angle bracket."/>
          <p:cNvGraphicFramePr>
            <a:graphicFrameLocks noChangeAspect="1"/>
          </p:cNvGraphicFramePr>
          <p:nvPr>
            <p:extLst>
              <p:ext uri="{D42A27DB-BD31-4B8C-83A1-F6EECF244321}">
                <p14:modId xmlns:p14="http://schemas.microsoft.com/office/powerpoint/2010/main" val="2320908970"/>
              </p:ext>
            </p:extLst>
          </p:nvPr>
        </p:nvGraphicFramePr>
        <p:xfrm>
          <a:off x="6614431" y="2892424"/>
          <a:ext cx="2052638" cy="358775"/>
        </p:xfrm>
        <a:graphic>
          <a:graphicData uri="http://schemas.openxmlformats.org/presentationml/2006/ole">
            <mc:AlternateContent xmlns:mc="http://schemas.openxmlformats.org/markup-compatibility/2006">
              <mc:Choice xmlns:v="urn:schemas-microsoft-com:vml" Requires="v">
                <p:oleObj spid="_x0000_s1484" name="Equation" r:id="rId4" imgW="1155600" imgH="203040" progId="Equation.DSMT4">
                  <p:embed/>
                </p:oleObj>
              </mc:Choice>
              <mc:Fallback>
                <p:oleObj name="Equation" r:id="rId4" imgW="1155600" imgH="203040" progId="Equation.DSMT4">
                  <p:embed/>
                  <p:pic>
                    <p:nvPicPr>
                      <p:cNvPr id="0" name=""/>
                      <p:cNvPicPr/>
                      <p:nvPr/>
                    </p:nvPicPr>
                    <p:blipFill>
                      <a:blip r:embed="rId5"/>
                      <a:stretch>
                        <a:fillRect/>
                      </a:stretch>
                    </p:blipFill>
                    <p:spPr>
                      <a:xfrm>
                        <a:off x="6614431" y="2892424"/>
                        <a:ext cx="2052638" cy="358775"/>
                      </a:xfrm>
                      <a:prstGeom prst="rect">
                        <a:avLst/>
                      </a:prstGeom>
                    </p:spPr>
                  </p:pic>
                </p:oleObj>
              </mc:Fallback>
            </mc:AlternateContent>
          </a:graphicData>
        </a:graphic>
      </p:graphicFrame>
      <p:sp>
        <p:nvSpPr>
          <p:cNvPr id="8" name="Content Placeholder 7"/>
          <p:cNvSpPr>
            <a:spLocks noGrp="1"/>
          </p:cNvSpPr>
          <p:nvPr>
            <p:ph sz="quarter" idx="14"/>
          </p:nvPr>
        </p:nvSpPr>
        <p:spPr>
          <a:xfrm>
            <a:off x="1150375" y="3217698"/>
            <a:ext cx="1070308" cy="232230"/>
          </a:xfrm>
        </p:spPr>
        <p:txBody>
          <a:bodyPr anchor="ctr"/>
          <a:lstStyle/>
          <a:p>
            <a:pPr marL="255588" lvl="1" indent="-255600"/>
            <a:r>
              <a:rPr lang="en-US" altLang="en-US" sz="2000" kern="1200" dirty="0">
                <a:latin typeface="Arial (Body)"/>
                <a:ea typeface="ＭＳ Ｐゴシック" charset="-128"/>
              </a:rPr>
              <a:t>tags</a:t>
            </a:r>
            <a:r>
              <a:rPr lang="en-US" altLang="en-US" sz="2000" kern="1200" dirty="0" smtClean="0">
                <a:latin typeface="Arial (Body)"/>
                <a:ea typeface="ＭＳ Ｐゴシック" charset="-128"/>
              </a:rPr>
              <a:t>?</a:t>
            </a:r>
            <a:endParaRPr lang="en-US" dirty="0"/>
          </a:p>
        </p:txBody>
      </p:sp>
      <p:sp>
        <p:nvSpPr>
          <p:cNvPr id="9" name="Content Placeholder 8"/>
          <p:cNvSpPr>
            <a:spLocks noGrp="1"/>
          </p:cNvSpPr>
          <p:nvPr>
            <p:ph sz="quarter" idx="15"/>
          </p:nvPr>
        </p:nvSpPr>
        <p:spPr>
          <a:xfrm>
            <a:off x="457200" y="3601413"/>
            <a:ext cx="8209869" cy="2710895"/>
          </a:xfrm>
        </p:spPr>
        <p:txBody>
          <a:bodyPr anchor="ctr"/>
          <a:lstStyle/>
          <a:p>
            <a:pPr marL="1143000" lvl="2" indent="-228600" eaLnBrk="1" hangingPunct="1">
              <a:spcBef>
                <a:spcPts val="600"/>
              </a:spcBef>
              <a:buClr>
                <a:schemeClr val="tx2"/>
              </a:buClr>
              <a:buFontTx/>
              <a:buChar char="▪"/>
              <a:defRPr/>
            </a:pPr>
            <a:r>
              <a:rPr lang="en-US" altLang="en-US" sz="2000" kern="1200" dirty="0" smtClean="0">
                <a:latin typeface="Arial (Body)"/>
                <a:ea typeface="ＭＳ Ｐゴシック" charset="-128"/>
              </a:rPr>
              <a:t>Put </a:t>
            </a:r>
            <a:r>
              <a:rPr lang="en-US" altLang="en-US" sz="2000" kern="1200" dirty="0">
                <a:latin typeface="Arial (Body)"/>
                <a:ea typeface="ＭＳ Ｐゴシック" charset="-128"/>
              </a:rPr>
              <a:t>them inside of functions</a:t>
            </a:r>
            <a:endParaRPr lang="en-US" altLang="en-US" sz="2000" kern="1200" dirty="0" smtClean="0">
              <a:latin typeface="Arial (Body)"/>
              <a:ea typeface="ＭＳ Ｐゴシック" charset="-128"/>
            </a:endParaRPr>
          </a:p>
          <a:p>
            <a:pPr marL="741600" lvl="2" indent="-284400" eaLnBrk="1" hangingPunct="1">
              <a:spcBef>
                <a:spcPts val="600"/>
              </a:spcBef>
              <a:buClr>
                <a:schemeClr val="tx2"/>
              </a:buClr>
              <a:buFontTx/>
              <a:buChar char="‒"/>
              <a:defRPr/>
            </a:pPr>
            <a:r>
              <a:rPr lang="en-US" altLang="en-US" sz="2000" kern="1200" dirty="0" smtClean="0">
                <a:latin typeface="Arial (Body)"/>
                <a:ea typeface="ＭＳ Ｐゴシック" charset="-128"/>
              </a:rPr>
              <a:t>How </a:t>
            </a:r>
            <a:r>
              <a:rPr lang="en-US" altLang="en-US" sz="2000" kern="1200" dirty="0">
                <a:latin typeface="Arial (Body)"/>
                <a:ea typeface="ＭＳ Ｐゴシック" charset="-128"/>
              </a:rPr>
              <a:t>do you change the function over time and find the right place to make the changes you want</a:t>
            </a:r>
            <a:r>
              <a:rPr lang="en-US" altLang="en-US" sz="2000" kern="1200" dirty="0" smtClean="0">
                <a:latin typeface="Arial (Body)"/>
                <a:ea typeface="ＭＳ Ｐゴシック" charset="-128"/>
              </a:rPr>
              <a:t>?</a:t>
            </a:r>
            <a:endParaRPr lang="en-US" altLang="en-US" sz="2000" kern="1200" dirty="0">
              <a:latin typeface="Arial (Body)"/>
              <a:ea typeface="ＭＳ Ｐゴシック" charset="-128"/>
            </a:endParaRPr>
          </a:p>
          <a:p>
            <a:pPr marL="1143000" lvl="2" indent="-228600" eaLnBrk="1" hangingPunct="1">
              <a:spcBef>
                <a:spcPts val="600"/>
              </a:spcBef>
              <a:buClr>
                <a:schemeClr val="tx2"/>
              </a:buClr>
              <a:buFontTx/>
              <a:buChar char="▪"/>
              <a:defRPr/>
            </a:pPr>
            <a:r>
              <a:rPr lang="en-US" altLang="en-US" sz="2000" kern="1200" dirty="0">
                <a:latin typeface="Arial (Body)"/>
                <a:ea typeface="ＭＳ Ｐゴシック" charset="-128"/>
              </a:rPr>
              <a:t>If the function performs a specific role, then if you have to change that role, you change that function.</a:t>
            </a:r>
          </a:p>
          <a:p>
            <a:pPr marL="741600" lvl="1" indent="-284400" eaLnBrk="1" hangingPunct="1">
              <a:spcBef>
                <a:spcPts val="600"/>
              </a:spcBef>
              <a:buClr>
                <a:schemeClr val="tx2"/>
              </a:buClr>
              <a:buFontTx/>
              <a:buChar char="‒"/>
              <a:defRPr/>
            </a:pPr>
            <a:r>
              <a:rPr lang="en-US" altLang="en-US" sz="2000" kern="1200" dirty="0" smtClean="0">
                <a:latin typeface="Arial (Body)"/>
                <a:ea typeface="ＭＳ Ｐゴシック" charset="-128"/>
              </a:rPr>
              <a:t>How </a:t>
            </a:r>
            <a:r>
              <a:rPr lang="en-US" altLang="en-US" sz="2000" kern="1200" dirty="0">
                <a:latin typeface="Arial (Body)"/>
                <a:ea typeface="ＭＳ Ｐゴシック" charset="-128"/>
              </a:rPr>
              <a:t>do you test and debug your program?</a:t>
            </a:r>
          </a:p>
          <a:p>
            <a:pPr marL="1143000" lvl="2" indent="-228600" eaLnBrk="1" hangingPunct="1">
              <a:spcBef>
                <a:spcPts val="600"/>
              </a:spcBef>
              <a:buClr>
                <a:schemeClr val="tx2"/>
              </a:buClr>
              <a:buFontTx/>
              <a:buChar char="▪"/>
              <a:defRPr/>
            </a:pPr>
            <a:r>
              <a:rPr lang="en-US" altLang="en-US" sz="2000" kern="1200" dirty="0">
                <a:latin typeface="Arial (Body)"/>
                <a:ea typeface="ＭＳ Ｐゴシック" charset="-128"/>
              </a:rPr>
              <a:t>You can put print statements in the whole </a:t>
            </a:r>
            <a:r>
              <a:rPr lang="en-US" altLang="en-US" sz="2000" kern="1200" dirty="0" smtClean="0">
                <a:latin typeface="Arial (Body)"/>
                <a:ea typeface="ＭＳ Ｐゴシック" charset="-128"/>
              </a:rPr>
              <a:t>thing, or</a:t>
            </a:r>
            <a:r>
              <a:rPr lang="en-US" altLang="en-US" sz="2000" kern="1200" dirty="0">
                <a:latin typeface="Arial (Body)"/>
                <a:ea typeface="ＭＳ Ｐゴシック" charset="-128"/>
              </a:rPr>
              <a:t>, you can test individual functions first</a:t>
            </a:r>
            <a:r>
              <a:rPr lang="en-US" altLang="en-US" sz="2000" kern="1200" dirty="0" smtClean="0">
                <a:latin typeface="Arial (Body)"/>
                <a:ea typeface="ＭＳ Ｐゴシック" charset="-128"/>
              </a:rPr>
              <a:t>.</a:t>
            </a:r>
            <a:endParaRPr lang="en-US" altLang="en-US" sz="2000" kern="1200" dirty="0">
              <a:latin typeface="Arial (Body)"/>
              <a:ea typeface="ＭＳ Ｐゴシック" charset="-128"/>
            </a:endParaRPr>
          </a:p>
        </p:txBody>
      </p:sp>
    </p:spTree>
    <p:extLst>
      <p:ext uri="{BB962C8B-B14F-4D97-AF65-F5344CB8AC3E}">
        <p14:creationId xmlns:p14="http://schemas.microsoft.com/office/powerpoint/2010/main" val="33354854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Functions are Just Values Associated with Names</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199" y="1600200"/>
            <a:ext cx="4070555" cy="4108787"/>
          </a:xfrm>
        </p:spPr>
        <p:txBody>
          <a:bodyPr wrap="square">
            <a:spAutoFit/>
          </a:bodyPr>
          <a:lstStyle/>
          <a:p>
            <a:pPr marL="255651" indent="-255651" eaLnBrk="1" hangingPunct="1">
              <a:buFont typeface="Arial" panose="020B0604020202020204" pitchFamily="34" charset="0"/>
              <a:buChar char="•"/>
              <a:defRPr/>
            </a:pPr>
            <a:r>
              <a:rPr lang="en-US" altLang="en-US" sz="2200" kern="1200" dirty="0">
                <a:solidFill>
                  <a:srgbClr val="000000"/>
                </a:solidFill>
                <a:latin typeface="Arial (Body)"/>
                <a:ea typeface="ＭＳ Ｐゴシック" charset="-128"/>
              </a:rPr>
              <a:t>We </a:t>
            </a:r>
            <a:r>
              <a:rPr lang="en-US" altLang="en-US" sz="2200" b="1" kern="1200" dirty="0">
                <a:solidFill>
                  <a:srgbClr val="000000"/>
                </a:solidFill>
                <a:latin typeface="Arial (Body)"/>
                <a:ea typeface="ＭＳ Ｐゴシック" charset="-128"/>
              </a:rPr>
              <a:t>call</a:t>
            </a:r>
            <a:r>
              <a:rPr lang="en-US" altLang="en-US" sz="2200" kern="1200" dirty="0">
                <a:solidFill>
                  <a:srgbClr val="000000"/>
                </a:solidFill>
                <a:latin typeface="Arial (Body)"/>
                <a:ea typeface="ＭＳ Ｐゴシック" charset="-128"/>
              </a:rPr>
              <a:t> a function by stating its name followed by inputs in parentheses.</a:t>
            </a:r>
          </a:p>
          <a:p>
            <a:pPr marL="255651" indent="-255651" eaLnBrk="1" hangingPunct="1">
              <a:buFont typeface="Arial" panose="020B0604020202020204" pitchFamily="34" charset="0"/>
              <a:buChar char="•"/>
              <a:defRPr/>
            </a:pPr>
            <a:r>
              <a:rPr lang="en-US" altLang="en-US" sz="2200" b="1" kern="1200" dirty="0">
                <a:solidFill>
                  <a:srgbClr val="000000"/>
                </a:solidFill>
                <a:latin typeface="Arial (Body)"/>
                <a:ea typeface="ＭＳ Ｐゴシック" charset="-128"/>
              </a:rPr>
              <a:t>Without</a:t>
            </a:r>
            <a:r>
              <a:rPr lang="en-US" altLang="en-US" sz="2200" kern="1200" dirty="0">
                <a:solidFill>
                  <a:srgbClr val="000000"/>
                </a:solidFill>
                <a:latin typeface="Arial (Body)"/>
                <a:ea typeface="ＭＳ Ｐゴシック" charset="-128"/>
              </a:rPr>
              <a:t> parentheses, the name of the function still has a value.</a:t>
            </a:r>
          </a:p>
          <a:p>
            <a:pPr marL="741553" lvl="1" indent="-284353" eaLnBrk="1" hangingPunct="1">
              <a:buFont typeface="Arial" panose="020B0604020202020204" pitchFamily="34" charset="0"/>
              <a:buChar char="–"/>
              <a:defRPr/>
            </a:pPr>
            <a:r>
              <a:rPr lang="en-US" altLang="en-US" sz="2200" b="1" kern="1200" dirty="0" smtClean="0">
                <a:solidFill>
                  <a:srgbClr val="000000"/>
                </a:solidFill>
                <a:latin typeface="Arial (Body)"/>
                <a:ea typeface="ＭＳ Ｐゴシック" charset="-128"/>
                <a:cs typeface="+mn-cs"/>
              </a:rPr>
              <a:t>It</a:t>
            </a:r>
            <a:r>
              <a:rPr lang="fr-FR" altLang="ja-JP" sz="2200" b="1" kern="1200" dirty="0" smtClean="0">
                <a:solidFill>
                  <a:srgbClr val="000000"/>
                </a:solidFill>
                <a:latin typeface="Arial (Body)"/>
                <a:ea typeface="ＭＳ Ｐゴシック" charset="-128"/>
                <a:cs typeface="+mn-cs"/>
              </a:rPr>
              <a:t>’</a:t>
            </a:r>
            <a:r>
              <a:rPr lang="en-US" altLang="ja-JP" sz="2200" b="1" kern="1200" dirty="0" smtClean="0">
                <a:solidFill>
                  <a:srgbClr val="000000"/>
                </a:solidFill>
                <a:latin typeface="Arial (Body)"/>
                <a:ea typeface="ＭＳ Ｐゴシック" charset="-128"/>
                <a:cs typeface="+mn-cs"/>
              </a:rPr>
              <a:t>s </a:t>
            </a:r>
            <a:r>
              <a:rPr lang="en-US" altLang="ja-JP" sz="2200" b="1" kern="1200" dirty="0">
                <a:solidFill>
                  <a:srgbClr val="000000"/>
                </a:solidFill>
                <a:latin typeface="Arial (Body)"/>
                <a:ea typeface="ＭＳ Ｐゴシック" charset="-128"/>
                <a:cs typeface="+mn-cs"/>
              </a:rPr>
              <a:t>the function!</a:t>
            </a:r>
          </a:p>
          <a:p>
            <a:pPr marL="255651" indent="-255651" eaLnBrk="1" hangingPunct="1">
              <a:buFont typeface="Arial" panose="020B0604020202020204" pitchFamily="34" charset="0"/>
              <a:buChar char="•"/>
              <a:defRPr/>
            </a:pPr>
            <a:r>
              <a:rPr lang="en-US" altLang="en-US" sz="2200" kern="1200" dirty="0">
                <a:solidFill>
                  <a:srgbClr val="000000"/>
                </a:solidFill>
                <a:latin typeface="Arial (Body)"/>
                <a:ea typeface="ＭＳ Ｐゴシック" charset="-128"/>
              </a:rPr>
              <a:t>Functions are also </a:t>
            </a:r>
            <a:r>
              <a:rPr lang="en-US" altLang="en-US" sz="2200" b="1" kern="1200" dirty="0">
                <a:solidFill>
                  <a:srgbClr val="000000"/>
                </a:solidFill>
                <a:latin typeface="Arial (Body)"/>
                <a:ea typeface="ＭＳ Ｐゴシック" charset="-128"/>
              </a:rPr>
              <a:t>data.</a:t>
            </a:r>
          </a:p>
          <a:p>
            <a:pPr marL="741553" lvl="1" indent="-284353" eaLnBrk="1" hangingPunct="1">
              <a:buFont typeface="Arial" panose="020B0604020202020204" pitchFamily="34" charset="0"/>
              <a:buChar char="–"/>
              <a:defRPr/>
            </a:pPr>
            <a:r>
              <a:rPr lang="en-US" altLang="en-US" sz="2200" kern="1200" dirty="0">
                <a:solidFill>
                  <a:srgbClr val="000000"/>
                </a:solidFill>
                <a:latin typeface="Arial (Body)"/>
                <a:ea typeface="ＭＳ Ｐゴシック" charset="-128"/>
                <a:cs typeface="+mn-cs"/>
              </a:rPr>
              <a:t>They can be used as input to other functions!</a:t>
            </a:r>
          </a:p>
        </p:txBody>
      </p:sp>
      <p:pic>
        <p:nvPicPr>
          <p:cNvPr id="7" name="Picture 6" descr="Computer code has 4 lines. The lines read as follows. Line 1. right angle bracket right angle bracket right angle bracket print make Sample Page. Line 2. left angle bracket function make Sample Page at 4 2 2 2 0 7 8 right angle bracket. Line 3. right angle bracket right angle bracket right angle bracket print file Entry. Line 4. left angle bracket function file Entry at 1 0 2 0 6 5 9 8 right angle bracket."/>
          <p:cNvPicPr>
            <a:picLocks noChangeAspect="1"/>
          </p:cNvPicPr>
          <p:nvPr/>
        </p:nvPicPr>
        <p:blipFill rotWithShape="1">
          <a:blip r:embed="rId2"/>
          <a:srcRect l="3592" r="4056" b="50535"/>
          <a:stretch/>
        </p:blipFill>
        <p:spPr>
          <a:xfrm>
            <a:off x="4719484" y="1614714"/>
            <a:ext cx="3800402" cy="2231571"/>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Introducing Apply</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689428" y="1600200"/>
            <a:ext cx="3522437" cy="2962319"/>
          </a:xfrm>
        </p:spPr>
        <p:txBody>
          <a:bodyPr wrap="square">
            <a:spAutoFit/>
          </a:bodyPr>
          <a:lstStyle/>
          <a:p>
            <a:pPr marL="255651" indent="-255651" eaLnBrk="1" hangingPunct="1">
              <a:buFont typeface="Arial" panose="020B0604020202020204" pitchFamily="34" charset="0"/>
              <a:buChar char="•"/>
              <a:defRPr/>
            </a:pPr>
            <a:r>
              <a:rPr lang="en-US" altLang="en-US" sz="2400" kern="1200" dirty="0">
                <a:solidFill>
                  <a:srgbClr val="000000"/>
                </a:solidFill>
                <a:latin typeface="Arial (Body)"/>
                <a:ea typeface="ＭＳ Ｐゴシック" charset="-128"/>
              </a:rPr>
              <a:t>Apply takes a function as input and the </a:t>
            </a:r>
            <a:r>
              <a:rPr lang="en-US" altLang="en-US" sz="2400" b="1" kern="1200" dirty="0">
                <a:solidFill>
                  <a:srgbClr val="000000"/>
                </a:solidFill>
                <a:latin typeface="Arial (Body)"/>
                <a:ea typeface="ＭＳ Ｐゴシック" charset="-128"/>
              </a:rPr>
              <a:t>inputs</a:t>
            </a:r>
            <a:r>
              <a:rPr lang="en-US" altLang="en-US" sz="2400" kern="1200" dirty="0">
                <a:solidFill>
                  <a:srgbClr val="000000"/>
                </a:solidFill>
                <a:latin typeface="Arial (Body)"/>
                <a:ea typeface="ＭＳ Ｐゴシック" charset="-128"/>
              </a:rPr>
              <a:t> to that function in a sequence.</a:t>
            </a:r>
          </a:p>
          <a:p>
            <a:pPr marL="255651" indent="-255651" eaLnBrk="1" hangingPunct="1">
              <a:buFont typeface="Arial" panose="020B0604020202020204" pitchFamily="34" charset="0"/>
              <a:buChar char="•"/>
              <a:defRPr/>
            </a:pPr>
            <a:r>
              <a:rPr lang="en-US" altLang="en-US" sz="2400" kern="1200" dirty="0">
                <a:solidFill>
                  <a:srgbClr val="000000"/>
                </a:solidFill>
                <a:latin typeface="Arial (Body)"/>
                <a:ea typeface="ＭＳ Ｐゴシック" charset="-128"/>
              </a:rPr>
              <a:t>Apply literally </a:t>
            </a:r>
            <a:r>
              <a:rPr lang="en-US" altLang="en-US" sz="2400" b="1" kern="1200" dirty="0">
                <a:solidFill>
                  <a:srgbClr val="000000"/>
                </a:solidFill>
                <a:latin typeface="Arial (Body)"/>
                <a:ea typeface="ＭＳ Ｐゴシック" charset="-128"/>
              </a:rPr>
              <a:t>applies</a:t>
            </a:r>
            <a:r>
              <a:rPr lang="en-US" altLang="en-US" sz="2400" kern="1200" dirty="0">
                <a:solidFill>
                  <a:srgbClr val="000000"/>
                </a:solidFill>
                <a:latin typeface="Arial (Body)"/>
                <a:ea typeface="ＭＳ Ｐゴシック" charset="-128"/>
              </a:rPr>
              <a:t> the function to the input.</a:t>
            </a:r>
          </a:p>
        </p:txBody>
      </p:sp>
      <p:pic>
        <p:nvPicPr>
          <p:cNvPr id="6" name="Picture 5" descr="Computer code has 6 lines. The lines read as follows. Line 1. d e f hello left parenthesis someone right parenthesis colon. Line 2. print double quote Hello comma double quote comma someone. Line 3. right angle bracket right angle bracket right angle bracket hello left parenthesis double quote Mark double quote right parenthesis. Line 4. Hello comma Mark. Line 5. right angle bracket right angle bracket right angle bracket apply left parenthesis hello comma left bracket double quote Betty double quote right bracket right parenthesis. Line 6. Hello comma Betty."/>
          <p:cNvPicPr>
            <a:picLocks noChangeAspect="1"/>
          </p:cNvPicPr>
          <p:nvPr/>
        </p:nvPicPr>
        <p:blipFill rotWithShape="1">
          <a:blip r:embed="rId2"/>
          <a:srcRect b="14892"/>
          <a:stretch/>
        </p:blipFill>
        <p:spPr>
          <a:xfrm>
            <a:off x="4695770" y="1600200"/>
            <a:ext cx="3426148" cy="3151759"/>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More Useful: Map</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3923071" cy="3331651"/>
          </a:xfrm>
        </p:spPr>
        <p:txBody>
          <a:bodyPr wrap="square">
            <a:spAutoFit/>
          </a:bodyPr>
          <a:lstStyle/>
          <a:p>
            <a:pPr marL="255651" indent="-255651" eaLnBrk="1" hangingPunct="1">
              <a:buFont typeface="Arial" panose="020B0604020202020204" pitchFamily="34" charset="0"/>
              <a:buChar char="•"/>
              <a:defRPr/>
            </a:pPr>
            <a:r>
              <a:rPr lang="en-US" altLang="en-US" sz="2400" kern="1200" dirty="0">
                <a:solidFill>
                  <a:srgbClr val="000000"/>
                </a:solidFill>
                <a:latin typeface="Arial (Body)"/>
                <a:ea typeface="ＭＳ Ｐゴシック" charset="-128"/>
              </a:rPr>
              <a:t>Map is a function that takes as input a function and a sequence.</a:t>
            </a:r>
          </a:p>
          <a:p>
            <a:pPr marL="255651" indent="-255651" eaLnBrk="1" hangingPunct="1">
              <a:buFont typeface="Arial" panose="020B0604020202020204" pitchFamily="34" charset="0"/>
              <a:buChar char="•"/>
              <a:defRPr/>
            </a:pPr>
            <a:r>
              <a:rPr lang="en-US" altLang="en-US" sz="2400" kern="1200" dirty="0">
                <a:solidFill>
                  <a:srgbClr val="000000"/>
                </a:solidFill>
                <a:latin typeface="Arial (Body)"/>
                <a:ea typeface="ＭＳ Ｐゴシック" charset="-128"/>
              </a:rPr>
              <a:t>But it applies the function to </a:t>
            </a:r>
            <a:r>
              <a:rPr lang="en-US" altLang="en-US" sz="2400" b="1" kern="1200" dirty="0">
                <a:solidFill>
                  <a:srgbClr val="000000"/>
                </a:solidFill>
                <a:latin typeface="Arial (Body)"/>
                <a:ea typeface="ＭＳ Ｐゴシック" charset="-128"/>
              </a:rPr>
              <a:t>each</a:t>
            </a:r>
            <a:r>
              <a:rPr lang="en-US" altLang="en-US" sz="2400" kern="1200" dirty="0">
                <a:solidFill>
                  <a:srgbClr val="000000"/>
                </a:solidFill>
                <a:latin typeface="Arial (Body)"/>
                <a:ea typeface="ＭＳ Ｐゴシック" charset="-128"/>
              </a:rPr>
              <a:t> input in the sequence, and returns whatever the function returns for each.</a:t>
            </a:r>
          </a:p>
        </p:txBody>
      </p:sp>
      <p:pic>
        <p:nvPicPr>
          <p:cNvPr id="5" name="Picture 4" descr="Computer code has 6 lines. The lines read as follows. Line 1. right angle bracket right angle bracket right angle bracket map left parenthesis hello comma left bracket double quote Mark double quote comma double quote Betty double quote comma double quote Matthew double quote comma double quote Jenny double quote right bracket right parenthesis. Line 2. Hello comma Mark. Line 3. Hello comma Betty. Line 4. Hello comma Matthew. Line 5. Hello comma Jenny. Line 6. Left bracket None comma None comma None comma None right bracket."/>
          <p:cNvPicPr>
            <a:picLocks noChangeAspect="1"/>
          </p:cNvPicPr>
          <p:nvPr/>
        </p:nvPicPr>
        <p:blipFill rotWithShape="1">
          <a:blip r:embed="rId2"/>
          <a:srcRect r="3555" b="23638"/>
          <a:stretch/>
        </p:blipFill>
        <p:spPr>
          <a:xfrm>
            <a:off x="4711619" y="1600200"/>
            <a:ext cx="3698935" cy="3110675"/>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Filter: Returns Those for Whom the Function is True</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8229600" cy="2746876"/>
          </a:xfrm>
        </p:spPr>
        <p:txBody>
          <a:bodyPr>
            <a:spAutoFit/>
          </a:bodyPr>
          <a:lstStyle/>
          <a:p>
            <a:pPr marL="255651" indent="-255651" eaLnBrk="1" hangingPunct="1">
              <a:tabLst/>
              <a:defRPr/>
            </a:pPr>
            <a:r>
              <a:rPr lang="en-US" altLang="en-US" sz="2400" kern="1200" dirty="0">
                <a:solidFill>
                  <a:srgbClr val="000000"/>
                </a:solidFill>
                <a:latin typeface="Arial (Body)"/>
                <a:ea typeface="ＭＳ Ｐゴシック" charset="-128"/>
              </a:rPr>
              <a:t>Filter also takes a function and a sequence as input.</a:t>
            </a:r>
          </a:p>
          <a:p>
            <a:pPr marL="255651" indent="-255651" eaLnBrk="1" hangingPunct="1">
              <a:tabLst/>
              <a:defRPr/>
            </a:pPr>
            <a:r>
              <a:rPr lang="en-US" altLang="en-US" sz="2400" kern="1200" dirty="0">
                <a:solidFill>
                  <a:srgbClr val="000000"/>
                </a:solidFill>
                <a:latin typeface="Arial (Body)"/>
                <a:ea typeface="ＭＳ Ｐゴシック" charset="-128"/>
              </a:rPr>
              <a:t>It applies the function to each element of the sequence.</a:t>
            </a:r>
          </a:p>
          <a:p>
            <a:pPr marL="741553" lvl="1" indent="-284353" eaLnBrk="1" hangingPunct="1">
              <a:buFont typeface="Arial" panose="020B0604020202020204" pitchFamily="34" charset="0"/>
              <a:buChar char="–"/>
              <a:defRPr/>
            </a:pPr>
            <a:r>
              <a:rPr lang="en-US" altLang="en-US" sz="2400" kern="1200" dirty="0">
                <a:solidFill>
                  <a:srgbClr val="000000"/>
                </a:solidFill>
                <a:latin typeface="Arial (Body)"/>
                <a:ea typeface="ＭＳ Ｐゴシック" charset="-128"/>
                <a:cs typeface="+mn-cs"/>
              </a:rPr>
              <a:t>If the </a:t>
            </a:r>
            <a:r>
              <a:rPr lang="en-US" altLang="en-US" sz="2400" b="1" kern="1200" dirty="0">
                <a:solidFill>
                  <a:srgbClr val="000000"/>
                </a:solidFill>
                <a:latin typeface="Arial (Body)"/>
                <a:ea typeface="ＭＳ Ｐゴシック" charset="-128"/>
                <a:cs typeface="+mn-cs"/>
              </a:rPr>
              <a:t>return</a:t>
            </a:r>
            <a:r>
              <a:rPr lang="en-US" altLang="en-US" sz="2400" kern="1200" dirty="0">
                <a:solidFill>
                  <a:srgbClr val="000000"/>
                </a:solidFill>
                <a:latin typeface="Arial (Body)"/>
                <a:ea typeface="ＭＳ Ｐゴシック" charset="-128"/>
                <a:cs typeface="+mn-cs"/>
              </a:rPr>
              <a:t> value of the function is true (1), then filter returns that element.</a:t>
            </a:r>
          </a:p>
          <a:p>
            <a:pPr marL="741553" lvl="1" indent="-284353" eaLnBrk="1" hangingPunct="1">
              <a:buFont typeface="Arial" panose="020B0604020202020204" pitchFamily="34" charset="0"/>
              <a:buChar char="–"/>
              <a:defRPr/>
            </a:pPr>
            <a:r>
              <a:rPr lang="en-US" altLang="en-US" sz="2400" kern="1200" dirty="0">
                <a:solidFill>
                  <a:srgbClr val="000000"/>
                </a:solidFill>
                <a:latin typeface="Arial (Body)"/>
                <a:ea typeface="ＭＳ Ｐゴシック" charset="-128"/>
                <a:cs typeface="+mn-cs"/>
              </a:rPr>
              <a:t>If the return value of the function is false (0), then filter skips that element.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Filter Example</a:t>
            </a:r>
            <a:endParaRPr lang="en-US" altLang="en-US" kern="1200" dirty="0">
              <a:latin typeface="Times New Roman" panose="02020603050405020304" pitchFamily="18" charset="0"/>
              <a:ea typeface="ＭＳ Ｐゴシック" charset="-128"/>
            </a:endParaRPr>
          </a:p>
        </p:txBody>
      </p:sp>
      <p:pic>
        <p:nvPicPr>
          <p:cNvPr id="12" name="Picture 11" descr="Computer code has 5 lines. The lines read as follows. Line 1. d e f comma r name left parenthesis some name right parenthesis colon. Line 2, indented once. if some name period find left parenthesis double quote r double quote right parenthesis equals equals minus 1 colon. Line 3. return 0. Line 4, indented once. if left parenthesis some name period find left parenthesis double quote r double quote right parenthesis exclamation point equals equals minus 1 colon. Line 5. return 1."/>
          <p:cNvPicPr>
            <a:picLocks noChangeAspect="1"/>
          </p:cNvPicPr>
          <p:nvPr/>
        </p:nvPicPr>
        <p:blipFill rotWithShape="1">
          <a:blip r:embed="rId2"/>
          <a:srcRect r="7553" b="53374"/>
          <a:stretch/>
        </p:blipFill>
        <p:spPr>
          <a:xfrm>
            <a:off x="457200" y="1666681"/>
            <a:ext cx="3810000" cy="2086429"/>
          </a:xfrm>
          <a:prstGeom prst="rect">
            <a:avLst/>
          </a:prstGeom>
        </p:spPr>
      </p:pic>
      <p:pic>
        <p:nvPicPr>
          <p:cNvPr id="13" name="Picture 12" descr="Computer code has 6 lines. The lines read as follows. Line 1. right angle bracket right angle bracket right angle bracket r name left parenthesis double quote January double quote right parenthesis. Line 2. 1. Line 3. right angle bracket right angle bracket right angle bracket r name left parenthesis double quote July double quote right parenthesis. Line 4. 0. Line 5. right angle bracket right angle bracket right angle bracket filter left parenthesis r name comma left bracket double quote Mark double quote comma double quote Betty double quote comma double quote Matthew double quote comma double quote Jenny double quote right bracket right parenthesis. Line 6. left bracket single quote Mark single quote right bracket."/>
          <p:cNvPicPr>
            <a:picLocks noChangeAspect="1"/>
          </p:cNvPicPr>
          <p:nvPr/>
        </p:nvPicPr>
        <p:blipFill rotWithShape="1">
          <a:blip r:embed="rId3"/>
          <a:srcRect l="2867" t="1660" r="3209" b="22817"/>
          <a:stretch/>
        </p:blipFill>
        <p:spPr>
          <a:xfrm>
            <a:off x="4752109" y="1666681"/>
            <a:ext cx="3602182" cy="3100779"/>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kern="1200" dirty="0">
                <a:latin typeface="Times New Roman" panose="02020603050405020304" pitchFamily="18" charset="0"/>
                <a:ea typeface="ＭＳ Ｐゴシック" charset="-128"/>
              </a:rPr>
              <a:t>We Can Make rname Shorter Using a Logical Operator</a:t>
            </a:r>
            <a:endParaRPr lang="en-US" dirty="0"/>
          </a:p>
        </p:txBody>
      </p:sp>
      <p:sp>
        <p:nvSpPr>
          <p:cNvPr id="5" name="Text Placeholder 4"/>
          <p:cNvSpPr>
            <a:spLocks noGrp="1"/>
          </p:cNvSpPr>
          <p:nvPr>
            <p:ph type="body" idx="1"/>
          </p:nvPr>
        </p:nvSpPr>
        <p:spPr>
          <a:xfrm>
            <a:off x="457200" y="1600201"/>
            <a:ext cx="5943600" cy="458258"/>
          </a:xfrm>
        </p:spPr>
        <p:txBody>
          <a:bodyPr/>
          <a:lstStyle/>
          <a:p>
            <a:r>
              <a:rPr lang="en-US" altLang="en-US" sz="2400" kern="1200" smtClean="0">
                <a:solidFill>
                  <a:srgbClr val="000000"/>
                </a:solidFill>
                <a:latin typeface="Arial (Body)"/>
                <a:ea typeface="ＭＳ Ｐゴシック" charset="-128"/>
              </a:rPr>
              <a:t>An expression like </a:t>
            </a:r>
            <a:r>
              <a:rPr lang="en-US" altLang="en-US" sz="2400" b="1" kern="1200" smtClean="0">
                <a:solidFill>
                  <a:srgbClr val="000000"/>
                </a:solidFill>
                <a:latin typeface="Arial (Body)"/>
                <a:ea typeface="ＭＳ Ｐゴシック" charset="-128"/>
              </a:rPr>
              <a:t>somename.find</a:t>
            </a:r>
            <a:r>
              <a:rPr lang="en-US" altLang="en-US" sz="2400" kern="1200" smtClean="0">
                <a:solidFill>
                  <a:srgbClr val="000000"/>
                </a:solidFill>
                <a:latin typeface="Arial (Body)"/>
                <a:ea typeface="ＭＳ Ｐゴシック" charset="-128"/>
              </a:rPr>
              <a:t>(“</a:t>
            </a:r>
            <a:r>
              <a:rPr lang="en-US" altLang="en-US" sz="2400" b="1" kern="1200" smtClean="0">
                <a:solidFill>
                  <a:srgbClr val="000000"/>
                </a:solidFill>
                <a:latin typeface="Arial (Body)"/>
                <a:ea typeface="ＭＳ Ｐゴシック" charset="-128"/>
              </a:rPr>
              <a:t>r</a:t>
            </a:r>
            <a:r>
              <a:rPr lang="en-US" altLang="en-US" sz="2400" kern="1200" smtClean="0">
                <a:solidFill>
                  <a:srgbClr val="000000"/>
                </a:solidFill>
                <a:latin typeface="Arial (Body)"/>
                <a:ea typeface="ＭＳ Ｐゴシック" charset="-128"/>
              </a:rPr>
              <a:t>”)</a:t>
            </a:r>
            <a:endParaRPr lang="en-US" dirty="0"/>
          </a:p>
        </p:txBody>
      </p:sp>
      <p:graphicFrame>
        <p:nvGraphicFramePr>
          <p:cNvPr id="11" name="Object 10" descr="Equals negative 1."/>
          <p:cNvGraphicFramePr>
            <a:graphicFrameLocks noChangeAspect="1"/>
          </p:cNvGraphicFramePr>
          <p:nvPr>
            <p:extLst>
              <p:ext uri="{D42A27DB-BD31-4B8C-83A1-F6EECF244321}">
                <p14:modId xmlns:p14="http://schemas.microsoft.com/office/powerpoint/2010/main" val="2393423092"/>
              </p:ext>
            </p:extLst>
          </p:nvPr>
        </p:nvGraphicFramePr>
        <p:xfrm>
          <a:off x="6221413" y="1704975"/>
          <a:ext cx="790575" cy="354013"/>
        </p:xfrm>
        <a:graphic>
          <a:graphicData uri="http://schemas.openxmlformats.org/presentationml/2006/ole">
            <mc:AlternateContent xmlns:mc="http://schemas.openxmlformats.org/markup-compatibility/2006">
              <mc:Choice xmlns:v="urn:schemas-microsoft-com:vml" Requires="v">
                <p:oleObj spid="_x0000_s3275" name="Equation" r:id="rId3" imgW="406080" imgH="164880" progId="Equation.DSMT4">
                  <p:embed/>
                </p:oleObj>
              </mc:Choice>
              <mc:Fallback>
                <p:oleObj name="Equation" r:id="rId3" imgW="406080" imgH="164880" progId="Equation.DSMT4">
                  <p:embed/>
                  <p:pic>
                    <p:nvPicPr>
                      <p:cNvPr id="0" name=""/>
                      <p:cNvPicPr/>
                      <p:nvPr/>
                    </p:nvPicPr>
                    <p:blipFill>
                      <a:blip r:embed="rId4"/>
                      <a:stretch>
                        <a:fillRect/>
                      </a:stretch>
                    </p:blipFill>
                    <p:spPr>
                      <a:xfrm>
                        <a:off x="6221413" y="1704975"/>
                        <a:ext cx="790575" cy="354013"/>
                      </a:xfrm>
                      <a:prstGeom prst="rect">
                        <a:avLst/>
                      </a:prstGeom>
                    </p:spPr>
                  </p:pic>
                </p:oleObj>
              </mc:Fallback>
            </mc:AlternateContent>
          </a:graphicData>
        </a:graphic>
      </p:graphicFrame>
      <p:sp>
        <p:nvSpPr>
          <p:cNvPr id="6" name="Content Placeholder 5"/>
          <p:cNvSpPr>
            <a:spLocks noGrp="1"/>
          </p:cNvSpPr>
          <p:nvPr>
            <p:ph sz="quarter" idx="13"/>
          </p:nvPr>
        </p:nvSpPr>
        <p:spPr>
          <a:xfrm>
            <a:off x="7040880" y="1607503"/>
            <a:ext cx="1219200" cy="558800"/>
          </a:xfrm>
        </p:spPr>
        <p:txBody>
          <a:bodyPr/>
          <a:lstStyle/>
          <a:p>
            <a:r>
              <a:rPr lang="en-US" altLang="en-US" sz="2400" kern="1200" dirty="0">
                <a:latin typeface="Arial (Body)"/>
                <a:ea typeface="ＭＳ Ｐゴシック" charset="-128"/>
              </a:rPr>
              <a:t>actually</a:t>
            </a:r>
            <a:endParaRPr lang="en-US" sz="2400" dirty="0"/>
          </a:p>
        </p:txBody>
      </p:sp>
      <p:sp>
        <p:nvSpPr>
          <p:cNvPr id="7" name="Content Placeholder 6"/>
          <p:cNvSpPr>
            <a:spLocks noGrp="1"/>
          </p:cNvSpPr>
          <p:nvPr>
            <p:ph sz="quarter" idx="14"/>
          </p:nvPr>
        </p:nvSpPr>
        <p:spPr>
          <a:xfrm>
            <a:off x="659748" y="2144650"/>
            <a:ext cx="5440354" cy="335494"/>
          </a:xfrm>
        </p:spPr>
        <p:txBody>
          <a:bodyPr anchor="ctr"/>
          <a:lstStyle/>
          <a:p>
            <a:r>
              <a:rPr lang="en-US" altLang="en-US" sz="2400" kern="1200" dirty="0">
                <a:latin typeface="Arial (Body)"/>
                <a:ea typeface="ＭＳ Ｐゴシック" charset="-128"/>
              </a:rPr>
              <a:t>does evaluate to 0 (false) or 1 (true</a:t>
            </a:r>
            <a:r>
              <a:rPr lang="en-US" altLang="en-US" sz="2400" kern="1200" dirty="0" smtClean="0">
                <a:latin typeface="Arial (Body)"/>
                <a:ea typeface="ＭＳ Ｐゴシック" charset="-128"/>
              </a:rPr>
              <a:t>).</a:t>
            </a:r>
            <a:endParaRPr lang="en-US" sz="2400" dirty="0"/>
          </a:p>
        </p:txBody>
      </p:sp>
      <p:sp>
        <p:nvSpPr>
          <p:cNvPr id="8" name="Content Placeholder 7"/>
          <p:cNvSpPr>
            <a:spLocks noGrp="1"/>
          </p:cNvSpPr>
          <p:nvPr>
            <p:ph sz="quarter" idx="15"/>
          </p:nvPr>
        </p:nvSpPr>
        <p:spPr>
          <a:xfrm>
            <a:off x="411480" y="2681748"/>
            <a:ext cx="8275320" cy="1993490"/>
          </a:xfrm>
        </p:spPr>
        <p:txBody>
          <a:bodyPr anchor="ctr"/>
          <a:lstStyle/>
          <a:p>
            <a:pPr marL="255600" indent="-255600" eaLnBrk="1" hangingPunct="1">
              <a:spcBef>
                <a:spcPts val="1500"/>
              </a:spcBef>
              <a:buClr>
                <a:schemeClr val="tx2"/>
              </a:buClr>
              <a:buFont typeface="Arial" panose="020B0604020202020204" pitchFamily="34" charset="0"/>
              <a:buChar char="•"/>
              <a:tabLst/>
              <a:defRPr/>
            </a:pPr>
            <a:r>
              <a:rPr lang="en-US" altLang="en-US" sz="2400" kern="1200" dirty="0" smtClean="0">
                <a:latin typeface="Arial (Body)"/>
                <a:ea typeface="ＭＳ Ｐゴシック" charset="-128"/>
              </a:rPr>
              <a:t>There are operations we can perform on logical values.</a:t>
            </a:r>
          </a:p>
          <a:p>
            <a:pPr marL="741600" lvl="7" indent="-284400">
              <a:spcBef>
                <a:spcPts val="600"/>
              </a:spcBef>
              <a:buClr>
                <a:schemeClr val="tx2"/>
              </a:buClr>
              <a:buFontTx/>
              <a:buChar char="‒"/>
              <a:defRPr/>
            </a:pPr>
            <a:r>
              <a:rPr lang="en-US" altLang="en-US" sz="2400" kern="1200" dirty="0" smtClean="0">
                <a:latin typeface="Arial (Body)"/>
                <a:ea typeface="ＭＳ Ｐゴシック" charset="-128"/>
              </a:rPr>
              <a:t>Just like + is an operation on numbers and strings.</a:t>
            </a:r>
          </a:p>
          <a:p>
            <a:pPr marL="255600" indent="-255600" eaLnBrk="1" hangingPunct="1">
              <a:spcBef>
                <a:spcPts val="1500"/>
              </a:spcBef>
              <a:buClr>
                <a:schemeClr val="tx2"/>
              </a:buClr>
              <a:buFont typeface="Arial" panose="020B0604020202020204" pitchFamily="34" charset="0"/>
              <a:buChar char="•"/>
              <a:tabLst/>
              <a:defRPr/>
            </a:pPr>
            <a:r>
              <a:rPr lang="en-US" altLang="en-US" sz="2400" kern="1200" dirty="0" smtClean="0">
                <a:latin typeface="Arial (Body)"/>
                <a:ea typeface="ＭＳ Ｐゴシック" charset="-128"/>
              </a:rPr>
              <a:t>One of these is </a:t>
            </a:r>
            <a:r>
              <a:rPr lang="en-US" altLang="en-US" sz="2400" b="1" kern="1200" dirty="0" smtClean="0">
                <a:latin typeface="Arial (Body)"/>
                <a:ea typeface="ＭＳ Ｐゴシック" charset="-128"/>
              </a:rPr>
              <a:t>not</a:t>
            </a:r>
          </a:p>
          <a:p>
            <a:pPr marL="741600" indent="-284400" eaLnBrk="1" hangingPunct="1">
              <a:spcBef>
                <a:spcPts val="600"/>
              </a:spcBef>
              <a:spcAft>
                <a:spcPts val="0"/>
              </a:spcAft>
              <a:buClr>
                <a:schemeClr val="tx2"/>
              </a:buClr>
              <a:buFontTx/>
              <a:buChar char="‒"/>
              <a:tabLst/>
              <a:defRPr/>
            </a:pPr>
            <a:r>
              <a:rPr lang="en-US" altLang="en-US" sz="2400" kern="1200" dirty="0" smtClean="0">
                <a:latin typeface="Arial (Body)"/>
                <a:ea typeface="ＭＳ Ｐゴシック" charset="-128"/>
              </a:rPr>
              <a:t>It </a:t>
            </a:r>
            <a:r>
              <a:rPr lang="en-US" altLang="en-US" sz="2400" kern="1200" dirty="0">
                <a:latin typeface="Arial (Body)"/>
                <a:ea typeface="ＭＳ Ｐゴシック" charset="-128"/>
              </a:rPr>
              <a:t>creates the opposite of whatever the input value is, true or false</a:t>
            </a:r>
            <a:r>
              <a:rPr lang="en-US" altLang="en-US" sz="2400" kern="1200" dirty="0" smtClean="0">
                <a:latin typeface="Arial (Body)"/>
                <a:ea typeface="ＭＳ Ｐゴシック" charset="-128"/>
              </a:rPr>
              <a:t>.</a:t>
            </a:r>
            <a:endParaRPr lang="en-US" altLang="en-US" sz="2400" kern="1200" dirty="0">
              <a:latin typeface="Arial (Body)"/>
              <a:ea typeface="ＭＳ Ｐゴシック" charset="-128"/>
            </a:endParaRPr>
          </a:p>
        </p:txBody>
      </p:sp>
    </p:spTree>
    <p:extLst>
      <p:ext uri="{BB962C8B-B14F-4D97-AF65-F5344CB8AC3E}">
        <p14:creationId xmlns:p14="http://schemas.microsoft.com/office/powerpoint/2010/main" val="28420944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Making Rname Shorter</a:t>
            </a:r>
            <a:endParaRPr lang="en-US" altLang="en-US" kern="1200" dirty="0">
              <a:latin typeface="Times New Roman" panose="02020603050405020304" pitchFamily="18" charset="0"/>
              <a:ea typeface="ＭＳ Ｐゴシック" charset="-128"/>
            </a:endParaRPr>
          </a:p>
        </p:txBody>
      </p:sp>
      <p:pic>
        <p:nvPicPr>
          <p:cNvPr id="4" name="Picture 3" descr="Computer code has 4 lines. The lines read as follows. Line 1. d e f comma r name 2 left parenthesis some name right parenthesis colon. Line 2. return not left parenthesis some name period find left parenthesis double quote r double quote right parenthesis equals equals minus 1 right parenthesis. Line 3. right angle bracket right angle bracket right angle bracket filter left parenthesis r name 2 comma left bracket double quote Mark double quote comma double quote Betty double quote comma double quote Matthew double quote comma double quote Jenny double quote right bracket right parenthesis. Line 4. left bracket single quote Mark single quote right bracket."/>
          <p:cNvPicPr>
            <a:picLocks noChangeAspect="1"/>
          </p:cNvPicPr>
          <p:nvPr/>
        </p:nvPicPr>
        <p:blipFill>
          <a:blip r:embed="rId2"/>
          <a:stretch>
            <a:fillRect/>
          </a:stretch>
        </p:blipFill>
        <p:spPr>
          <a:xfrm>
            <a:off x="457200" y="1883998"/>
            <a:ext cx="7443307" cy="2798861"/>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Reduce: Combine the Results</a:t>
            </a:r>
            <a:endParaRPr lang="en-US" altLang="en-US" kern="1200" dirty="0">
              <a:latin typeface="Times New Roman" panose="02020603050405020304" pitchFamily="18" charset="0"/>
              <a:ea typeface="ＭＳ Ｐゴシック" charset="-128"/>
            </a:endParaRPr>
          </a:p>
        </p:txBody>
      </p:sp>
      <p:sp>
        <p:nvSpPr>
          <p:cNvPr id="7" name="Text Placeholder 6"/>
          <p:cNvSpPr>
            <a:spLocks noGrp="1"/>
          </p:cNvSpPr>
          <p:nvPr>
            <p:ph type="body" idx="1"/>
          </p:nvPr>
        </p:nvSpPr>
        <p:spPr>
          <a:xfrm>
            <a:off x="457200" y="1600200"/>
            <a:ext cx="4498258" cy="4130039"/>
          </a:xfrm>
        </p:spPr>
        <p:txBody>
          <a:bodyPr/>
          <a:lstStyle/>
          <a:p>
            <a:pPr eaLnBrk="1" hangingPunct="1"/>
            <a:r>
              <a:rPr lang="en-US" altLang="en-US" sz="2400" dirty="0">
                <a:latin typeface="+mn-lt"/>
              </a:rPr>
              <a:t>Reduce takes a function and a sequence, like the </a:t>
            </a:r>
            <a:r>
              <a:rPr lang="en-US" altLang="en-US" sz="2400" dirty="0" smtClean="0">
                <a:latin typeface="+mn-lt"/>
              </a:rPr>
              <a:t>others.</a:t>
            </a:r>
          </a:p>
          <a:p>
            <a:pPr eaLnBrk="1" hangingPunct="1"/>
            <a:r>
              <a:rPr lang="en-US" altLang="en-US" sz="2400" dirty="0" smtClean="0">
                <a:latin typeface="+mn-lt"/>
              </a:rPr>
              <a:t>But </a:t>
            </a:r>
            <a:r>
              <a:rPr lang="en-US" altLang="en-US" sz="2400" dirty="0">
                <a:latin typeface="+mn-lt"/>
              </a:rPr>
              <a:t>reduce </a:t>
            </a:r>
            <a:r>
              <a:rPr lang="en-US" altLang="en-US" sz="2400" b="1" dirty="0" smtClean="0">
                <a:latin typeface="+mn-lt"/>
              </a:rPr>
              <a:t>combines</a:t>
            </a:r>
            <a:r>
              <a:rPr lang="en-US" altLang="en-US" sz="2400" dirty="0" smtClean="0">
                <a:latin typeface="+mn-lt"/>
              </a:rPr>
              <a:t> </a:t>
            </a:r>
            <a:r>
              <a:rPr lang="en-US" altLang="en-US" sz="2400" dirty="0">
                <a:latin typeface="+mn-lt"/>
              </a:rPr>
              <a:t>the </a:t>
            </a:r>
            <a:r>
              <a:rPr lang="en-US" altLang="en-US" sz="2400" dirty="0" smtClean="0">
                <a:latin typeface="+mn-lt"/>
              </a:rPr>
              <a:t>results.</a:t>
            </a:r>
          </a:p>
          <a:p>
            <a:pPr eaLnBrk="1" hangingPunct="1"/>
            <a:r>
              <a:rPr lang="en-US" altLang="en-US" sz="2400" dirty="0" smtClean="0">
                <a:latin typeface="+mn-lt"/>
              </a:rPr>
              <a:t>In </a:t>
            </a:r>
            <a:r>
              <a:rPr lang="en-US" altLang="en-US" sz="2400" dirty="0">
                <a:latin typeface="+mn-lt"/>
              </a:rPr>
              <a:t>this example, we total all the numbers </a:t>
            </a:r>
            <a:r>
              <a:rPr lang="en-US" altLang="en-US" sz="2400" dirty="0" smtClean="0">
                <a:latin typeface="+mn-lt"/>
              </a:rPr>
              <a:t>by adding 1+2</a:t>
            </a:r>
            <a:r>
              <a:rPr lang="en-US" altLang="en-US" sz="2400" dirty="0">
                <a:latin typeface="+mn-lt"/>
              </a:rPr>
              <a:t>, then (1+2) + 3, </a:t>
            </a:r>
            <a:r>
              <a:rPr lang="en-US" altLang="en-US" sz="2400" dirty="0" smtClean="0">
                <a:latin typeface="+mn-lt"/>
              </a:rPr>
              <a:t>then </a:t>
            </a:r>
            <a:r>
              <a:rPr lang="en-US" altLang="en-US" sz="2400" dirty="0">
                <a:latin typeface="+mn-lt"/>
              </a:rPr>
              <a:t>(1+2+3)+4, </a:t>
            </a:r>
            <a:r>
              <a:rPr lang="en-US" altLang="en-US" sz="2400" dirty="0" smtClean="0">
                <a:latin typeface="+mn-lt"/>
              </a:rPr>
              <a:t>then (1+2+3+4</a:t>
            </a:r>
            <a:r>
              <a:rPr lang="en-US" altLang="en-US" sz="2400" dirty="0">
                <a:latin typeface="+mn-lt"/>
              </a:rPr>
              <a:t>)+</a:t>
            </a:r>
            <a:r>
              <a:rPr lang="en-US" altLang="en-US" sz="2400" dirty="0" smtClean="0">
                <a:latin typeface="+mn-lt"/>
              </a:rPr>
              <a:t>5</a:t>
            </a:r>
            <a:endParaRPr lang="en-US" altLang="en-US" sz="2400" dirty="0">
              <a:latin typeface="+mn-lt"/>
            </a:endParaRPr>
          </a:p>
        </p:txBody>
      </p:sp>
      <p:pic>
        <p:nvPicPr>
          <p:cNvPr id="8" name="Picture 7" descr="Computer code has 4 lines. The lines read as follows. Line 1. d e f add left parenthesis a comma b right parenthesis colon. Line 2, indented once. return a plus b. Line 3. right angle bracket right angle bracket right angle bracket reduce left parenthesis add comma left bracket 1 comma 2 comma 3 comma 4 comma 5 right bracket right parenthesis. Line 4. 15. "/>
          <p:cNvPicPr>
            <a:picLocks noChangeAspect="1"/>
          </p:cNvPicPr>
          <p:nvPr/>
        </p:nvPicPr>
        <p:blipFill rotWithShape="1">
          <a:blip r:embed="rId2"/>
          <a:srcRect l="2579" r="3678"/>
          <a:stretch/>
        </p:blipFill>
        <p:spPr>
          <a:xfrm>
            <a:off x="5132437" y="1739498"/>
            <a:ext cx="3465872" cy="2785994"/>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Do We Really Need to Define Add?</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p:txBody>
          <a:bodyPr>
            <a:spAutoFit/>
          </a:bodyPr>
          <a:lstStyle/>
          <a:p>
            <a:pPr marL="255651" indent="-255651" eaLnBrk="1" hangingPunct="1">
              <a:tabLst/>
              <a:defRPr/>
            </a:pPr>
            <a:r>
              <a:rPr lang="en-US" altLang="en-US" sz="2400" kern="1200" dirty="0">
                <a:solidFill>
                  <a:srgbClr val="000000"/>
                </a:solidFill>
                <a:latin typeface="Arial (Body)"/>
                <a:ea typeface="ＭＳ Ｐゴシック" charset="-128"/>
              </a:rPr>
              <a:t>Turns out that we </a:t>
            </a:r>
            <a:r>
              <a:rPr lang="en-US" altLang="en-US" sz="2400" kern="1200" dirty="0" smtClean="0">
                <a:solidFill>
                  <a:srgbClr val="000000"/>
                </a:solidFill>
                <a:latin typeface="Arial (Body)"/>
                <a:ea typeface="ＭＳ Ｐゴシック" charset="-128"/>
              </a:rPr>
              <a:t>don</a:t>
            </a:r>
            <a:r>
              <a:rPr lang="fr-FR" altLang="ja-JP" sz="2400" kern="1200" dirty="0" smtClean="0">
                <a:solidFill>
                  <a:srgbClr val="000000"/>
                </a:solidFill>
                <a:latin typeface="Arial (Body)"/>
                <a:ea typeface="ＭＳ Ｐゴシック" charset="-128"/>
              </a:rPr>
              <a:t>’</a:t>
            </a:r>
            <a:r>
              <a:rPr lang="en-US" altLang="ja-JP" sz="2400" kern="1200" dirty="0" smtClean="0">
                <a:solidFill>
                  <a:srgbClr val="000000"/>
                </a:solidFill>
                <a:latin typeface="Arial (Body)"/>
                <a:ea typeface="ＭＳ Ｐゴシック" charset="-128"/>
              </a:rPr>
              <a:t>t </a:t>
            </a:r>
            <a:r>
              <a:rPr lang="en-US" altLang="ja-JP" sz="2400" kern="1200" dirty="0">
                <a:solidFill>
                  <a:srgbClr val="000000"/>
                </a:solidFill>
                <a:latin typeface="Arial (Body)"/>
                <a:ea typeface="ＭＳ Ｐゴシック" charset="-128"/>
              </a:rPr>
              <a:t>even have to give a function a name to be able to use it.</a:t>
            </a:r>
          </a:p>
          <a:p>
            <a:pPr marL="255651" indent="-255651" eaLnBrk="1" hangingPunct="1">
              <a:tabLst/>
              <a:defRPr/>
            </a:pPr>
            <a:r>
              <a:rPr lang="en-US" altLang="en-US" sz="2400" kern="1200" dirty="0">
                <a:solidFill>
                  <a:srgbClr val="000000"/>
                </a:solidFill>
                <a:latin typeface="Arial (Body)"/>
                <a:ea typeface="ＭＳ Ｐゴシック" charset="-128"/>
              </a:rPr>
              <a:t>A name-less function is called a </a:t>
            </a:r>
            <a:r>
              <a:rPr lang="en-US" altLang="en-US" sz="2400" b="1" kern="1200" dirty="0">
                <a:solidFill>
                  <a:srgbClr val="000000"/>
                </a:solidFill>
                <a:latin typeface="Arial (Body)"/>
                <a:ea typeface="ＭＳ Ｐゴシック" charset="-128"/>
              </a:rPr>
              <a:t>lambda</a:t>
            </a:r>
          </a:p>
          <a:p>
            <a:pPr marL="741553" lvl="1" indent="-284353" eaLnBrk="1" hangingPunct="1">
              <a:buFont typeface="Arial" panose="020B0604020202020204" pitchFamily="34" charset="0"/>
              <a:buChar char="–"/>
              <a:defRPr/>
            </a:pPr>
            <a:r>
              <a:rPr lang="en-US" altLang="en-US" sz="2400" kern="1200" dirty="0" smtClean="0">
                <a:solidFill>
                  <a:srgbClr val="000000"/>
                </a:solidFill>
                <a:latin typeface="Arial (Body)"/>
                <a:ea typeface="ＭＳ Ｐゴシック" charset="-128"/>
                <a:cs typeface="+mn-cs"/>
              </a:rPr>
              <a:t>It</a:t>
            </a:r>
            <a:r>
              <a:rPr lang="fr-FR" altLang="ja-JP" sz="2400" kern="1200" dirty="0" smtClean="0">
                <a:solidFill>
                  <a:srgbClr val="000000"/>
                </a:solidFill>
                <a:latin typeface="Arial (Body)"/>
                <a:ea typeface="ＭＳ Ｐゴシック" charset="-128"/>
                <a:cs typeface="+mn-cs"/>
              </a:rPr>
              <a:t>’</a:t>
            </a:r>
            <a:r>
              <a:rPr lang="en-US" altLang="ja-JP" sz="2400" kern="1200" dirty="0" smtClean="0">
                <a:solidFill>
                  <a:srgbClr val="000000"/>
                </a:solidFill>
                <a:latin typeface="Arial (Body)"/>
                <a:ea typeface="ＭＳ Ｐゴシック" charset="-128"/>
                <a:cs typeface="+mn-cs"/>
              </a:rPr>
              <a:t>s </a:t>
            </a:r>
            <a:r>
              <a:rPr lang="en-US" altLang="ja-JP" sz="2400" kern="1200" dirty="0">
                <a:solidFill>
                  <a:srgbClr val="000000"/>
                </a:solidFill>
                <a:latin typeface="Arial (Body)"/>
                <a:ea typeface="ＭＳ Ｐゴシック" charset="-128"/>
                <a:cs typeface="+mn-cs"/>
              </a:rPr>
              <a:t>an old name, that actually dates back to one of the very </a:t>
            </a:r>
            <a:r>
              <a:rPr lang="en-US" altLang="ja-JP" sz="2400" b="1" kern="1200" dirty="0">
                <a:solidFill>
                  <a:srgbClr val="000000"/>
                </a:solidFill>
                <a:latin typeface="Arial (Body)"/>
                <a:ea typeface="ＭＳ Ｐゴシック" charset="-128"/>
                <a:cs typeface="+mn-cs"/>
              </a:rPr>
              <a:t>oldest</a:t>
            </a:r>
            <a:r>
              <a:rPr lang="en-US" altLang="ja-JP" sz="2400" kern="1200" dirty="0">
                <a:solidFill>
                  <a:srgbClr val="000000"/>
                </a:solidFill>
                <a:latin typeface="Arial (Body)"/>
                <a:ea typeface="ＭＳ Ｐゴシック" charset="-128"/>
                <a:cs typeface="+mn-cs"/>
              </a:rPr>
              <a:t> programming languages, Lisp.</a:t>
            </a:r>
          </a:p>
          <a:p>
            <a:pPr marL="255651" indent="-255651" eaLnBrk="1" hangingPunct="1">
              <a:tabLst/>
              <a:defRPr/>
            </a:pPr>
            <a:r>
              <a:rPr lang="en-US" altLang="en-US" sz="2400" kern="1200" dirty="0">
                <a:solidFill>
                  <a:srgbClr val="000000"/>
                </a:solidFill>
                <a:latin typeface="Arial (Body)"/>
                <a:ea typeface="ＭＳ Ｐゴシック" charset="-128"/>
              </a:rPr>
              <a:t>Wherever </a:t>
            </a:r>
            <a:r>
              <a:rPr lang="en-US" altLang="en-US" sz="2400" kern="1200" dirty="0" smtClean="0">
                <a:solidFill>
                  <a:srgbClr val="000000"/>
                </a:solidFill>
                <a:latin typeface="Arial (Body)"/>
                <a:ea typeface="ＭＳ Ｐゴシック" charset="-128"/>
              </a:rPr>
              <a:t>you</a:t>
            </a:r>
            <a:r>
              <a:rPr lang="fr-FR" altLang="ja-JP" sz="2400" kern="1200" dirty="0" smtClean="0">
                <a:solidFill>
                  <a:srgbClr val="000000"/>
                </a:solidFill>
                <a:latin typeface="Arial (Body)"/>
                <a:ea typeface="ＭＳ Ｐゴシック" charset="-128"/>
              </a:rPr>
              <a:t>’</a:t>
            </a:r>
            <a:r>
              <a:rPr lang="en-US" altLang="ja-JP" sz="2400" kern="1200" dirty="0" smtClean="0">
                <a:solidFill>
                  <a:srgbClr val="000000"/>
                </a:solidFill>
                <a:latin typeface="Arial (Body)"/>
                <a:ea typeface="ＭＳ Ｐゴシック" charset="-128"/>
              </a:rPr>
              <a:t>d </a:t>
            </a:r>
            <a:r>
              <a:rPr lang="en-US" altLang="ja-JP" sz="2400" kern="1200" dirty="0">
                <a:solidFill>
                  <a:srgbClr val="000000"/>
                </a:solidFill>
                <a:latin typeface="Arial (Body)"/>
                <a:ea typeface="ＭＳ Ｐゴシック" charset="-128"/>
              </a:rPr>
              <a:t>use a function name, you can just stick in a lambda</a:t>
            </a:r>
          </a:p>
          <a:p>
            <a:pPr marL="741553" lvl="1" indent="-284353" eaLnBrk="1" hangingPunct="1">
              <a:buFont typeface="Arial" panose="020B0604020202020204" pitchFamily="34" charset="0"/>
              <a:buChar char="–"/>
              <a:defRPr/>
            </a:pPr>
            <a:r>
              <a:rPr lang="en-US" altLang="en-US" sz="2400" kern="1200" dirty="0">
                <a:solidFill>
                  <a:srgbClr val="000000"/>
                </a:solidFill>
                <a:latin typeface="Arial (Body)"/>
                <a:ea typeface="ＭＳ Ｐゴシック" charset="-128"/>
                <a:cs typeface="+mn-cs"/>
              </a:rPr>
              <a:t>Lambda takes the input variables, colon, and the body of the function (usually just a single line, or else </a:t>
            </a:r>
            <a:r>
              <a:rPr lang="en-US" altLang="en-US" sz="2400" kern="1200" dirty="0" smtClean="0">
                <a:solidFill>
                  <a:srgbClr val="000000"/>
                </a:solidFill>
                <a:latin typeface="Arial (Body)"/>
                <a:ea typeface="ＭＳ Ｐゴシック" charset="-128"/>
                <a:cs typeface="+mn-cs"/>
              </a:rPr>
              <a:t>you</a:t>
            </a:r>
            <a:r>
              <a:rPr lang="fr-FR" altLang="ja-JP" sz="2400" kern="1200" dirty="0" smtClean="0">
                <a:solidFill>
                  <a:srgbClr val="000000"/>
                </a:solidFill>
                <a:latin typeface="Arial (Body)"/>
                <a:ea typeface="ＭＳ Ｐゴシック" charset="-128"/>
                <a:cs typeface="+mn-cs"/>
              </a:rPr>
              <a:t>’</a:t>
            </a:r>
            <a:r>
              <a:rPr lang="en-US" altLang="ja-JP" sz="2400" kern="1200" dirty="0" smtClean="0">
                <a:solidFill>
                  <a:srgbClr val="000000"/>
                </a:solidFill>
                <a:latin typeface="Arial (Body)"/>
                <a:ea typeface="ＭＳ Ｐゴシック" charset="-128"/>
                <a:cs typeface="+mn-cs"/>
              </a:rPr>
              <a:t>d </a:t>
            </a:r>
            <a:r>
              <a:rPr lang="en-US" altLang="ja-JP" sz="2400" kern="1200" dirty="0">
                <a:solidFill>
                  <a:srgbClr val="000000"/>
                </a:solidFill>
                <a:latin typeface="Arial (Body)"/>
                <a:ea typeface="ＭＳ Ｐゴシック" charset="-128"/>
                <a:cs typeface="+mn-cs"/>
              </a:rPr>
              <a:t>want to name the function.)</a:t>
            </a:r>
            <a:endParaRPr lang="en-US" altLang="en-US" sz="2400" kern="1200" dirty="0">
              <a:solidFill>
                <a:srgbClr val="000000"/>
              </a:solidFill>
              <a:latin typeface="Arial (Body)"/>
              <a:ea typeface="ＭＳ Ｐゴシック" charset="-128"/>
              <a:cs typeface="+mn-cs"/>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Using Lambda</a:t>
            </a:r>
            <a:endParaRPr lang="en-US" altLang="en-US" kern="1200" dirty="0">
              <a:latin typeface="Times New Roman" panose="02020603050405020304" pitchFamily="18" charset="0"/>
              <a:ea typeface="ＭＳ Ｐゴシック" charset="-128"/>
            </a:endParaRPr>
          </a:p>
        </p:txBody>
      </p:sp>
      <p:pic>
        <p:nvPicPr>
          <p:cNvPr id="5" name="Picture 4" descr="Computer code has 2 lines. The lines read as follows. Line 1. Right angle bracket right angle bracket right angle bracket reduce left parenthesis lambda a comma b colon a plus b comma left bracket 1 comma 2 comma 3 comma 4 comma 5 right bracket right parenthesis. Line 2. 15."/>
          <p:cNvPicPr>
            <a:picLocks noChangeAspect="1"/>
          </p:cNvPicPr>
          <p:nvPr/>
        </p:nvPicPr>
        <p:blipFill rotWithShape="1">
          <a:blip r:embed="rId2"/>
          <a:srcRect b="13462"/>
          <a:stretch/>
        </p:blipFill>
        <p:spPr>
          <a:xfrm>
            <a:off x="457200" y="1665963"/>
            <a:ext cx="5956308" cy="1018242"/>
          </a:xfrm>
          <a:prstGeom prst="rect">
            <a:avLst/>
          </a:prstGeom>
        </p:spPr>
      </p:pic>
      <p:sp>
        <p:nvSpPr>
          <p:cNvPr id="4" name="Text Placeholder 3"/>
          <p:cNvSpPr>
            <a:spLocks noGrp="1"/>
          </p:cNvSpPr>
          <p:nvPr>
            <p:ph type="body" idx="1"/>
          </p:nvPr>
        </p:nvSpPr>
        <p:spPr>
          <a:xfrm>
            <a:off x="486228" y="2792240"/>
            <a:ext cx="4579258" cy="553968"/>
          </a:xfrm>
        </p:spPr>
        <p:txBody>
          <a:bodyPr wrap="square">
            <a:spAutoFit/>
          </a:bodyPr>
          <a:lstStyle/>
          <a:p>
            <a:pPr marL="0" indent="0" eaLnBrk="1" fontAlgn="auto" hangingPunct="1">
              <a:buNone/>
              <a:defRPr/>
            </a:pPr>
            <a:r>
              <a:rPr lang="en-US" sz="2400" kern="1200" dirty="0">
                <a:solidFill>
                  <a:srgbClr val="000000"/>
                </a:solidFill>
                <a:latin typeface="Arial (Body)"/>
                <a:ea typeface="ＭＳ Ｐゴシック" charset="-128"/>
                <a:cs typeface="+mn-cs"/>
              </a:rPr>
              <a:t>This does the </a:t>
            </a:r>
            <a:r>
              <a:rPr lang="en-US" sz="2400" b="1" kern="1200" dirty="0">
                <a:solidFill>
                  <a:srgbClr val="000000"/>
                </a:solidFill>
                <a:latin typeface="Arial (Body)"/>
                <a:ea typeface="ＭＳ Ｐゴシック" charset="-128"/>
                <a:cs typeface="+mn-cs"/>
              </a:rPr>
              <a:t>exact</a:t>
            </a:r>
            <a:r>
              <a:rPr lang="en-US" sz="2400" kern="1200" dirty="0">
                <a:solidFill>
                  <a:srgbClr val="000000"/>
                </a:solidFill>
                <a:latin typeface="Arial (Body)"/>
                <a:ea typeface="ＭＳ Ｐゴシック" charset="-128"/>
                <a:cs typeface="+mn-cs"/>
              </a:rPr>
              <a:t> same thing</a:t>
            </a:r>
            <a:r>
              <a:rPr lang="en-US" sz="2400" kern="1200" dirty="0" smtClean="0">
                <a:solidFill>
                  <a:srgbClr val="000000"/>
                </a:solidFill>
                <a:latin typeface="Arial (Body)"/>
                <a:ea typeface="ＭＳ Ｐゴシック" charset="-128"/>
                <a:cs typeface="+mn-cs"/>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Advantages to Using Functions</a:t>
            </a:r>
            <a:endParaRPr lang="en-US" dirty="0"/>
          </a:p>
        </p:txBody>
      </p:sp>
      <p:sp>
        <p:nvSpPr>
          <p:cNvPr id="27" name="Text Placeholder 26"/>
          <p:cNvSpPr>
            <a:spLocks noGrp="1"/>
          </p:cNvSpPr>
          <p:nvPr>
            <p:ph type="body" idx="1"/>
          </p:nvPr>
        </p:nvSpPr>
        <p:spPr>
          <a:xfrm>
            <a:off x="457200" y="1600200"/>
            <a:ext cx="8229600" cy="980767"/>
          </a:xfrm>
        </p:spPr>
        <p:txBody>
          <a:bodyPr/>
          <a:lstStyle/>
          <a:p>
            <a:pPr marL="429768" indent="-429768" eaLnBrk="1" hangingPunct="1">
              <a:buSzPts val="2400"/>
              <a:buFont typeface="Wingdings" panose="05000000000000000000" pitchFamily="2" charset="2"/>
              <a:buAutoNum type="arabicPeriod"/>
              <a:tabLst/>
              <a:defRPr/>
            </a:pPr>
            <a:r>
              <a:rPr lang="en-US" altLang="en-US" sz="2400" kern="1200" dirty="0">
                <a:solidFill>
                  <a:srgbClr val="000000"/>
                </a:solidFill>
                <a:latin typeface="Arial (Body)"/>
                <a:ea typeface="ＭＳ Ｐゴシック" charset="-128"/>
              </a:rPr>
              <a:t>Hides details so that you can ignore them.</a:t>
            </a:r>
          </a:p>
          <a:p>
            <a:pPr marL="429768" indent="-429768" eaLnBrk="1" hangingPunct="1">
              <a:buSzPts val="2400"/>
              <a:buFont typeface="Wingdings" panose="05000000000000000000" pitchFamily="2" charset="2"/>
              <a:buAutoNum type="arabicPeriod"/>
              <a:tabLst/>
              <a:defRPr/>
            </a:pPr>
            <a:r>
              <a:rPr lang="en-US" altLang="en-US" sz="2400" kern="1200" dirty="0">
                <a:solidFill>
                  <a:srgbClr val="000000"/>
                </a:solidFill>
                <a:latin typeface="Arial (Body)"/>
                <a:ea typeface="ＭＳ Ｐゴシック" charset="-128"/>
              </a:rPr>
              <a:t>Makes it clear where you should make changes</a:t>
            </a:r>
            <a:r>
              <a:rPr lang="en-US" altLang="en-US" sz="2400" kern="1200" dirty="0" smtClean="0">
                <a:solidFill>
                  <a:srgbClr val="000000"/>
                </a:solidFill>
                <a:latin typeface="Arial (Body)"/>
                <a:ea typeface="ＭＳ Ｐゴシック" charset="-128"/>
              </a:rPr>
              <a:t>.</a:t>
            </a:r>
            <a:endParaRPr lang="en-US" altLang="en-US" sz="2400" kern="1200" dirty="0">
              <a:solidFill>
                <a:srgbClr val="000000"/>
              </a:solidFill>
              <a:latin typeface="Arial (Body)"/>
              <a:ea typeface="ＭＳ Ｐゴシック" charset="-128"/>
            </a:endParaRPr>
          </a:p>
        </p:txBody>
      </p:sp>
      <p:sp>
        <p:nvSpPr>
          <p:cNvPr id="28" name="Content Placeholder 27"/>
          <p:cNvSpPr>
            <a:spLocks noGrp="1"/>
          </p:cNvSpPr>
          <p:nvPr>
            <p:ph sz="quarter" idx="13"/>
          </p:nvPr>
        </p:nvSpPr>
        <p:spPr>
          <a:xfrm>
            <a:off x="457199" y="2750010"/>
            <a:ext cx="8232775" cy="745357"/>
          </a:xfrm>
        </p:spPr>
        <p:txBody>
          <a:bodyPr anchor="ctr"/>
          <a:lstStyle/>
          <a:p>
            <a:pPr marL="740664" lvl="5" indent="-283464">
              <a:spcBef>
                <a:spcPts val="600"/>
              </a:spcBef>
              <a:buClr>
                <a:schemeClr val="tx2"/>
              </a:buClr>
              <a:buFontTx/>
              <a:buChar char="–"/>
            </a:pPr>
            <a:r>
              <a:rPr lang="en-US" altLang="en-US" sz="2400" kern="1200" dirty="0">
                <a:latin typeface="Arial (Body)"/>
                <a:ea typeface="ＭＳ Ｐゴシック" charset="-128"/>
              </a:rPr>
              <a:t>If you need to change the title, it</a:t>
            </a:r>
            <a:r>
              <a:rPr lang="fr-FR" altLang="en-US" sz="2400" kern="1200" dirty="0">
                <a:latin typeface="Arial (Body)"/>
                <a:ea typeface="ＭＳ Ｐゴシック" charset="-128"/>
              </a:rPr>
              <a:t>’</a:t>
            </a:r>
            <a:r>
              <a:rPr lang="en-US" altLang="ja-JP" sz="2400" kern="1200" dirty="0">
                <a:latin typeface="Arial (Body)"/>
                <a:ea typeface="ＭＳ Ｐゴシック" charset="-128"/>
              </a:rPr>
              <a:t>s probably in the title() function</a:t>
            </a:r>
            <a:r>
              <a:rPr lang="en-US" altLang="ja-JP" sz="2400" kern="1200" dirty="0" smtClean="0">
                <a:latin typeface="Arial (Body)"/>
                <a:ea typeface="ＭＳ Ｐゴシック" charset="-128"/>
              </a:rPr>
              <a:t>.</a:t>
            </a:r>
            <a:endParaRPr lang="en-US" altLang="ja-JP" sz="2400" kern="1200" dirty="0">
              <a:latin typeface="Arial (Body)"/>
              <a:ea typeface="ＭＳ Ｐゴシック" charset="-128"/>
            </a:endParaRPr>
          </a:p>
        </p:txBody>
      </p:sp>
      <p:sp>
        <p:nvSpPr>
          <p:cNvPr id="29" name="Content Placeholder 28"/>
          <p:cNvSpPr>
            <a:spLocks noGrp="1"/>
          </p:cNvSpPr>
          <p:nvPr>
            <p:ph sz="quarter" idx="14"/>
          </p:nvPr>
        </p:nvSpPr>
        <p:spPr>
          <a:xfrm>
            <a:off x="457200" y="3662262"/>
            <a:ext cx="8232775" cy="1219455"/>
          </a:xfrm>
        </p:spPr>
        <p:txBody>
          <a:bodyPr anchor="ctr"/>
          <a:lstStyle/>
          <a:p>
            <a:pPr marL="429768" indent="-429768" eaLnBrk="1" hangingPunct="1">
              <a:spcBef>
                <a:spcPts val="1500"/>
              </a:spcBef>
              <a:buClr>
                <a:schemeClr val="tx2"/>
              </a:buClr>
              <a:buSzPts val="2400"/>
              <a:buFont typeface="+mj-lt"/>
              <a:buAutoNum type="arabicPeriod" startAt="3"/>
              <a:tabLst/>
              <a:defRPr/>
            </a:pPr>
            <a:r>
              <a:rPr lang="en-US" altLang="en-US" sz="2400" kern="1200" dirty="0">
                <a:latin typeface="Arial (Body)"/>
                <a:ea typeface="ＭＳ Ｐゴシック" charset="-128"/>
              </a:rPr>
              <a:t>Makes testing easier.</a:t>
            </a:r>
          </a:p>
          <a:p>
            <a:pPr marL="429768" indent="-429768" eaLnBrk="1" hangingPunct="1">
              <a:spcBef>
                <a:spcPts val="1500"/>
              </a:spcBef>
              <a:buClr>
                <a:schemeClr val="tx2"/>
              </a:buClr>
              <a:buSzPts val="2400"/>
              <a:buFont typeface="+mj-lt"/>
              <a:buAutoNum type="arabicPeriod" startAt="3"/>
              <a:tabLst/>
              <a:defRPr/>
            </a:pPr>
            <a:r>
              <a:rPr lang="en-US" altLang="en-US" sz="2400" kern="1200" dirty="0">
                <a:latin typeface="Arial (Body)"/>
                <a:ea typeface="ＭＳ Ｐゴシック" charset="-128"/>
              </a:rPr>
              <a:t>Helps you in writing new programs because you can reuse trusted, useful functions</a:t>
            </a:r>
            <a:r>
              <a:rPr lang="en-US" altLang="en-US" sz="2400" kern="1200" dirty="0" smtClean="0">
                <a:latin typeface="Arial (Body)"/>
                <a:ea typeface="ＭＳ Ｐゴシック" charset="-128"/>
              </a:rPr>
              <a:t>.</a:t>
            </a:r>
            <a:endParaRPr lang="en-US" altLang="en-US" sz="2400" kern="1200" dirty="0">
              <a:latin typeface="Arial (Body)"/>
              <a:ea typeface="ＭＳ Ｐゴシック" charset="-128"/>
            </a:endParaRPr>
          </a:p>
        </p:txBody>
      </p:sp>
    </p:spTree>
    <p:extLst>
      <p:ext uri="{BB962C8B-B14F-4D97-AF65-F5344CB8AC3E}">
        <p14:creationId xmlns:p14="http://schemas.microsoft.com/office/powerpoint/2010/main" val="1093880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4794"/>
            <a:ext cx="8436077" cy="707856"/>
          </a:xfrm>
        </p:spPr>
        <p:txBody>
          <a:bodyPr wrap="square">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Defining Factorial with Reduce and Lambda</a:t>
            </a:r>
            <a:endParaRPr lang="en-US" altLang="en-US" kern="1200" dirty="0">
              <a:latin typeface="Times New Roman" panose="02020603050405020304" pitchFamily="18" charset="0"/>
              <a:ea typeface="ＭＳ Ｐゴシック" charset="-128"/>
            </a:endParaRPr>
          </a:p>
        </p:txBody>
      </p:sp>
      <p:pic>
        <p:nvPicPr>
          <p:cNvPr id="5" name="Picture 4" descr="Computer code has 10 lines. The lines read as follows. Line 1. d e f factorial left parenthesis a right parenthesis colon. Line 2. return reduce left parenthesis lambda a comma b colon a asterisk b comma range left parenthesis 1 comma a plus 1 right parenthesis right parenthesis. Line 3. right angle bracket right angle bracket right angle bracket factorial left parenthesis 2 right parenthesis. Line 4. 2. Line 5. right angle bracket right angle bracket right angle bracket factorial left parenthesis 3 right parenthesis. Line 6. 6. Line 7. right angle bracket right angle bracket right angle bracket factorial left parenthesis 4 right parenthesis. Line 8. 24. Line 9. right angle bracket right angle bracket right angle bracket factorial left parenthesis 10 right parenthesis. Line 10. 3 6 2 8 8 0 0."/>
          <p:cNvPicPr>
            <a:picLocks noChangeAspect="1"/>
          </p:cNvPicPr>
          <p:nvPr/>
        </p:nvPicPr>
        <p:blipFill rotWithShape="1">
          <a:blip r:embed="rId3"/>
          <a:srcRect t="2240" b="5275"/>
          <a:stretch/>
        </p:blipFill>
        <p:spPr>
          <a:xfrm>
            <a:off x="457200" y="1759114"/>
            <a:ext cx="5608806" cy="3244646"/>
          </a:xfrm>
          <a:prstGeom prst="rect">
            <a:avLst/>
          </a:prstGeom>
        </p:spPr>
      </p:pic>
      <p:sp>
        <p:nvSpPr>
          <p:cNvPr id="4" name="Text Placeholder 3"/>
          <p:cNvSpPr>
            <a:spLocks noGrp="1"/>
          </p:cNvSpPr>
          <p:nvPr>
            <p:ph type="body" idx="1"/>
          </p:nvPr>
        </p:nvSpPr>
        <p:spPr>
          <a:xfrm>
            <a:off x="457200" y="5214257"/>
            <a:ext cx="8229600" cy="1000244"/>
          </a:xfrm>
        </p:spPr>
        <p:txBody>
          <a:bodyPr wrap="square">
            <a:spAutoFit/>
          </a:bodyPr>
          <a:lstStyle/>
          <a:p>
            <a:pPr marL="255651" indent="-255651" eaLnBrk="1" hangingPunct="1">
              <a:buFont typeface="Arial" panose="020B0604020202020204" pitchFamily="34" charset="0"/>
              <a:buChar char="•"/>
              <a:defRPr/>
            </a:pPr>
            <a:r>
              <a:rPr lang="en-US" altLang="en-US" sz="2400" kern="1200" dirty="0">
                <a:solidFill>
                  <a:srgbClr val="000000"/>
                </a:solidFill>
                <a:latin typeface="Arial (Body)"/>
                <a:ea typeface="ＭＳ Ｐゴシック" charset="-128"/>
              </a:rPr>
              <a:t>Remember factorial from math class:</a:t>
            </a:r>
          </a:p>
          <a:p>
            <a:pPr marL="741553" lvl="1" indent="-284353" eaLnBrk="1" hangingPunct="1">
              <a:buFont typeface="Arial" panose="020B0604020202020204" pitchFamily="34" charset="0"/>
              <a:buChar char="–"/>
              <a:defRPr/>
            </a:pPr>
            <a:r>
              <a:rPr lang="en-US" altLang="en-US" sz="2400" kern="1200" dirty="0">
                <a:solidFill>
                  <a:srgbClr val="000000"/>
                </a:solidFill>
                <a:latin typeface="Arial (Body)"/>
                <a:ea typeface="ＭＳ Ｐゴシック" charset="-128"/>
                <a:cs typeface="+mn-cs"/>
              </a:rPr>
              <a:t>Factorial of n </a:t>
            </a:r>
            <a:r>
              <a:rPr lang="en-US" altLang="en-US" sz="2400" kern="1200" dirty="0" smtClean="0">
                <a:solidFill>
                  <a:srgbClr val="000000"/>
                </a:solidFill>
                <a:latin typeface="Arial (Body)"/>
                <a:ea typeface="ＭＳ Ｐゴシック" charset="-128"/>
                <a:cs typeface="+mn-cs"/>
              </a:rPr>
              <a:t>is</a:t>
            </a:r>
          </a:p>
        </p:txBody>
      </p:sp>
      <p:graphicFrame>
        <p:nvGraphicFramePr>
          <p:cNvPr id="3" name="Object 2" descr="Computer code reads, n asterisk n minus 1 asterisk n minus 2 ellipsis asterisk 1."/>
          <p:cNvGraphicFramePr>
            <a:graphicFrameLocks noChangeAspect="1"/>
          </p:cNvGraphicFramePr>
          <p:nvPr>
            <p:extLst>
              <p:ext uri="{D42A27DB-BD31-4B8C-83A1-F6EECF244321}">
                <p14:modId xmlns:p14="http://schemas.microsoft.com/office/powerpoint/2010/main" val="454047166"/>
              </p:ext>
            </p:extLst>
          </p:nvPr>
        </p:nvGraphicFramePr>
        <p:xfrm>
          <a:off x="3419302" y="5722243"/>
          <a:ext cx="2275890" cy="419243"/>
        </p:xfrm>
        <a:graphic>
          <a:graphicData uri="http://schemas.openxmlformats.org/presentationml/2006/ole">
            <mc:AlternateContent xmlns:mc="http://schemas.openxmlformats.org/markup-compatibility/2006">
              <mc:Choice xmlns:v="urn:schemas-microsoft-com:vml" Requires="v">
                <p:oleObj spid="_x0000_s4198" name="Equation" r:id="rId4" imgW="965160" imgH="177480" progId="Equation.DSMT4">
                  <p:embed/>
                </p:oleObj>
              </mc:Choice>
              <mc:Fallback>
                <p:oleObj name="Equation" r:id="rId4" imgW="965160" imgH="177480" progId="Equation.DSMT4">
                  <p:embed/>
                  <p:pic>
                    <p:nvPicPr>
                      <p:cNvPr id="0" name=""/>
                      <p:cNvPicPr/>
                      <p:nvPr/>
                    </p:nvPicPr>
                    <p:blipFill>
                      <a:blip r:embed="rId5"/>
                      <a:stretch>
                        <a:fillRect/>
                      </a:stretch>
                    </p:blipFill>
                    <p:spPr>
                      <a:xfrm>
                        <a:off x="3419302" y="5722243"/>
                        <a:ext cx="2275890" cy="419243"/>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Why’d </a:t>
            </a:r>
            <a:r>
              <a:rPr lang="en-US" altLang="en-US" kern="1200" dirty="0">
                <a:latin typeface="Times New Roman" panose="02020603050405020304" pitchFamily="18" charset="0"/>
                <a:ea typeface="ＭＳ Ｐゴシック" charset="-128"/>
              </a:rPr>
              <a:t>We Learn About Apply?</a:t>
            </a:r>
          </a:p>
        </p:txBody>
      </p:sp>
      <p:sp>
        <p:nvSpPr>
          <p:cNvPr id="3" name="Text Placeholder 2"/>
          <p:cNvSpPr>
            <a:spLocks noGrp="1"/>
          </p:cNvSpPr>
          <p:nvPr>
            <p:ph type="body" idx="1"/>
          </p:nvPr>
        </p:nvSpPr>
        <p:spPr>
          <a:xfrm>
            <a:off x="457200" y="1600200"/>
            <a:ext cx="3819832" cy="4224203"/>
          </a:xfrm>
        </p:spPr>
        <p:txBody>
          <a:bodyPr wrap="square">
            <a:spAutoFit/>
          </a:bodyPr>
          <a:lstStyle/>
          <a:p>
            <a:pPr marL="255651" indent="-255651" eaLnBrk="1" hangingPunct="1">
              <a:buFont typeface="Arial" panose="020B0604020202020204" pitchFamily="34" charset="0"/>
              <a:buChar char="•"/>
              <a:defRPr/>
            </a:pPr>
            <a:r>
              <a:rPr lang="en-US" altLang="en-US" sz="2400" kern="1200" dirty="0">
                <a:solidFill>
                  <a:srgbClr val="000000"/>
                </a:solidFill>
                <a:latin typeface="Arial (Body)"/>
                <a:ea typeface="ＭＳ Ｐゴシック" charset="-128"/>
              </a:rPr>
              <a:t>Map and filter (as </a:t>
            </a:r>
            <a:r>
              <a:rPr lang="en-US" altLang="en-US" sz="2400" kern="1200" dirty="0" smtClean="0">
                <a:solidFill>
                  <a:srgbClr val="000000"/>
                </a:solidFill>
                <a:latin typeface="Arial (Body)"/>
                <a:ea typeface="ＭＳ Ｐゴシック" charset="-128"/>
              </a:rPr>
              <a:t>we</a:t>
            </a:r>
            <a:r>
              <a:rPr lang="fr-FR" altLang="ja-JP" sz="2400" kern="1200" dirty="0" smtClean="0">
                <a:solidFill>
                  <a:srgbClr val="000000"/>
                </a:solidFill>
                <a:latin typeface="Arial (Body)"/>
                <a:ea typeface="ＭＳ Ｐゴシック" charset="-128"/>
              </a:rPr>
              <a:t>’</a:t>
            </a:r>
            <a:r>
              <a:rPr lang="en-US" altLang="ja-JP" sz="2400" kern="1200" dirty="0" smtClean="0">
                <a:solidFill>
                  <a:srgbClr val="000000"/>
                </a:solidFill>
                <a:latin typeface="Arial (Body)"/>
                <a:ea typeface="ＭＳ Ｐゴシック" charset="-128"/>
              </a:rPr>
              <a:t>ll </a:t>
            </a:r>
            <a:r>
              <a:rPr lang="en-US" altLang="ja-JP" sz="2400" kern="1200" dirty="0">
                <a:solidFill>
                  <a:srgbClr val="000000"/>
                </a:solidFill>
                <a:latin typeface="Arial (Body)"/>
                <a:ea typeface="ＭＳ Ｐゴシック" charset="-128"/>
              </a:rPr>
              <a:t>soon see) can really be used to implement real programs.</a:t>
            </a:r>
          </a:p>
          <a:p>
            <a:pPr marL="255651" indent="-255651" eaLnBrk="1" hangingPunct="1">
              <a:buFont typeface="Arial" panose="020B0604020202020204" pitchFamily="34" charset="0"/>
              <a:buChar char="•"/>
              <a:defRPr/>
            </a:pPr>
            <a:r>
              <a:rPr lang="en-US" altLang="en-US" sz="2400" kern="1200" dirty="0">
                <a:solidFill>
                  <a:srgbClr val="000000"/>
                </a:solidFill>
                <a:latin typeface="Arial (Body)"/>
                <a:ea typeface="ＭＳ Ｐゴシック" charset="-128"/>
              </a:rPr>
              <a:t>Why apply?</a:t>
            </a:r>
          </a:p>
          <a:p>
            <a:pPr marL="741553" lvl="1" indent="-284353" eaLnBrk="1" hangingPunct="1">
              <a:buFont typeface="Arial" panose="020B0604020202020204" pitchFamily="34" charset="0"/>
              <a:buChar char="–"/>
              <a:defRPr/>
            </a:pPr>
            <a:r>
              <a:rPr lang="en-US" altLang="en-US" sz="2400" kern="1200" dirty="0">
                <a:solidFill>
                  <a:srgbClr val="000000"/>
                </a:solidFill>
                <a:latin typeface="Arial (Body)"/>
                <a:ea typeface="ＭＳ Ｐゴシック" charset="-128"/>
                <a:cs typeface="+mn-cs"/>
              </a:rPr>
              <a:t>Because </a:t>
            </a:r>
            <a:r>
              <a:rPr lang="en-US" altLang="en-US" sz="2400" kern="1200" dirty="0" smtClean="0">
                <a:solidFill>
                  <a:srgbClr val="000000"/>
                </a:solidFill>
                <a:latin typeface="Arial (Body)"/>
                <a:ea typeface="ＭＳ Ｐゴシック" charset="-128"/>
                <a:cs typeface="+mn-cs"/>
              </a:rPr>
              <a:t>that</a:t>
            </a:r>
            <a:r>
              <a:rPr lang="fr-FR" altLang="ja-JP" sz="2400" kern="1200" dirty="0" smtClean="0">
                <a:solidFill>
                  <a:srgbClr val="000000"/>
                </a:solidFill>
                <a:latin typeface="Arial (Body)"/>
                <a:ea typeface="ＭＳ Ｐゴシック" charset="-128"/>
                <a:cs typeface="+mn-cs"/>
              </a:rPr>
              <a:t>’</a:t>
            </a:r>
            <a:r>
              <a:rPr lang="en-US" altLang="ja-JP" sz="2400" kern="1200" dirty="0" smtClean="0">
                <a:solidFill>
                  <a:srgbClr val="000000"/>
                </a:solidFill>
                <a:latin typeface="Arial (Body)"/>
                <a:ea typeface="ＭＳ Ｐゴシック" charset="-128"/>
                <a:cs typeface="+mn-cs"/>
              </a:rPr>
              <a:t>s </a:t>
            </a:r>
            <a:r>
              <a:rPr lang="en-US" altLang="ja-JP" sz="2400" kern="1200" dirty="0">
                <a:solidFill>
                  <a:srgbClr val="000000"/>
                </a:solidFill>
                <a:latin typeface="Arial (Body)"/>
                <a:ea typeface="ＭＳ Ｐゴシック" charset="-128"/>
                <a:cs typeface="+mn-cs"/>
              </a:rPr>
              <a:t>how map and filter are implemented!</a:t>
            </a:r>
          </a:p>
          <a:p>
            <a:pPr marL="741553" lvl="1" indent="-284353" eaLnBrk="1" hangingPunct="1">
              <a:buFont typeface="Arial" panose="020B0604020202020204" pitchFamily="34" charset="0"/>
              <a:buChar char="–"/>
              <a:defRPr/>
            </a:pPr>
            <a:r>
              <a:rPr lang="en-US" altLang="en-US" sz="2400" kern="1200" dirty="0">
                <a:solidFill>
                  <a:srgbClr val="000000"/>
                </a:solidFill>
                <a:latin typeface="Arial (Body)"/>
                <a:ea typeface="ＭＳ Ｐゴシック" charset="-128"/>
                <a:cs typeface="+mn-cs"/>
              </a:rPr>
              <a:t>Given apply, you can roll your own</a:t>
            </a:r>
            <a:r>
              <a:rPr lang="en-US" altLang="en-US" sz="2400" kern="1200" dirty="0" smtClean="0">
                <a:solidFill>
                  <a:srgbClr val="000000"/>
                </a:solidFill>
                <a:latin typeface="Arial (Body)"/>
                <a:ea typeface="ＭＳ Ｐゴシック" charset="-128"/>
                <a:cs typeface="+mn-cs"/>
              </a:rPr>
              <a:t>.</a:t>
            </a:r>
          </a:p>
        </p:txBody>
      </p:sp>
      <p:pic>
        <p:nvPicPr>
          <p:cNvPr id="5" name="Picture 4" descr="Computer code has 8 lines. The lines read as follows. Line 1. d e f my map left parenthesis function comma list right parenthesis colon. Line 2, indented once. for i in list colon. Line 3, indented twice. apply left parenthesis function comma left bracket i right bracket right parenthesis. Line 4. right angle bracket right angle bracket right angle bracket my map left parenthesis hello comma left bracket double quote Fred double quote comma double quote Barney double quote comma double quote Wilma double quote comma double quote Betty double quote right bracket right parenthesis. Line 5. Hello comma Fred. Line 6. Hello comma Barney. Line 7. Hello comma Wilma. Line 8. Hello comma Betty."/>
          <p:cNvPicPr>
            <a:picLocks noChangeAspect="1"/>
          </p:cNvPicPr>
          <p:nvPr/>
        </p:nvPicPr>
        <p:blipFill rotWithShape="1">
          <a:blip r:embed="rId2"/>
          <a:srcRect l="3580" t="321" r="703" b="18801"/>
          <a:stretch/>
        </p:blipFill>
        <p:spPr>
          <a:xfrm>
            <a:off x="4601498" y="1600200"/>
            <a:ext cx="3950604" cy="3668486"/>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hangingPunct="1">
              <a:spcBef>
                <a:spcPct val="0"/>
              </a:spcBef>
              <a:buClrTx/>
              <a:defRPr/>
            </a:pPr>
            <a:r>
              <a:rPr lang="en-US" altLang="en-US" kern="1200" dirty="0">
                <a:latin typeface="Times New Roman" panose="02020603050405020304" pitchFamily="18" charset="0"/>
                <a:ea typeface="ＭＳ Ｐゴシック" charset="-128"/>
              </a:rPr>
              <a:t>Interesting…but Useful? Yes!</a:t>
            </a:r>
          </a:p>
        </p:txBody>
      </p:sp>
      <p:sp>
        <p:nvSpPr>
          <p:cNvPr id="3" name="Text Placeholder 2"/>
          <p:cNvSpPr>
            <a:spLocks noGrp="1"/>
          </p:cNvSpPr>
          <p:nvPr>
            <p:ph type="body" idx="1"/>
          </p:nvPr>
        </p:nvSpPr>
        <p:spPr>
          <a:xfrm>
            <a:off x="457200" y="1600200"/>
            <a:ext cx="8229600" cy="3716372"/>
          </a:xfrm>
        </p:spPr>
        <p:txBody>
          <a:bodyPr>
            <a:spAutoFit/>
          </a:bodyPr>
          <a:lstStyle/>
          <a:p>
            <a:pPr marL="255651" indent="-255651" eaLnBrk="1" hangingPunct="1">
              <a:tabLst/>
              <a:defRPr/>
            </a:pPr>
            <a:r>
              <a:rPr lang="en-US" altLang="en-US" sz="2400" kern="1200" dirty="0">
                <a:solidFill>
                  <a:srgbClr val="000000"/>
                </a:solidFill>
                <a:latin typeface="Arial (Body)"/>
                <a:ea typeface="ＭＳ Ｐゴシック" charset="-128"/>
              </a:rPr>
              <a:t>These are really interesting ideas:</a:t>
            </a:r>
          </a:p>
          <a:p>
            <a:pPr marL="741553" lvl="1" indent="-284353" eaLnBrk="1" hangingPunct="1">
              <a:buFont typeface="Arial" panose="020B0604020202020204" pitchFamily="34" charset="0"/>
              <a:buChar char="–"/>
              <a:defRPr/>
            </a:pPr>
            <a:r>
              <a:rPr lang="en-US" altLang="en-US" sz="2400" kern="1200" dirty="0">
                <a:solidFill>
                  <a:srgbClr val="000000"/>
                </a:solidFill>
                <a:latin typeface="Arial (Body)"/>
                <a:ea typeface="ＭＳ Ｐゴシック" charset="-128"/>
                <a:cs typeface="+mn-cs"/>
              </a:rPr>
              <a:t>Functions are data that can be used as inputs.</a:t>
            </a:r>
          </a:p>
          <a:p>
            <a:pPr marL="741553" lvl="1" indent="-284353" eaLnBrk="1" hangingPunct="1">
              <a:buFont typeface="Arial" panose="020B0604020202020204" pitchFamily="34" charset="0"/>
              <a:buChar char="–"/>
              <a:defRPr/>
            </a:pPr>
            <a:r>
              <a:rPr lang="en-US" altLang="en-US" sz="2400" kern="1200" dirty="0">
                <a:solidFill>
                  <a:srgbClr val="000000"/>
                </a:solidFill>
                <a:latin typeface="Arial (Body)"/>
                <a:ea typeface="ＭＳ Ｐゴシック" charset="-128"/>
                <a:cs typeface="+mn-cs"/>
              </a:rPr>
              <a:t>We can create functions that manipulate functions.</a:t>
            </a:r>
          </a:p>
          <a:p>
            <a:pPr lvl="2" eaLnBrk="1" hangingPunct="1">
              <a:defRPr/>
            </a:pPr>
            <a:r>
              <a:rPr lang="en-US" altLang="en-US" sz="2400" kern="1200" dirty="0">
                <a:solidFill>
                  <a:srgbClr val="000000"/>
                </a:solidFill>
                <a:latin typeface="Arial (Body)"/>
                <a:ea typeface="ＭＳ Ｐゴシック" charset="-128"/>
                <a:cs typeface="+mn-cs"/>
              </a:rPr>
              <a:t>Meta-functions?</a:t>
            </a:r>
          </a:p>
          <a:p>
            <a:pPr marL="255651" indent="-255651" eaLnBrk="1" hangingPunct="1">
              <a:tabLst/>
              <a:defRPr/>
            </a:pPr>
            <a:r>
              <a:rPr lang="en-US" altLang="en-US" sz="2400" kern="1200" dirty="0">
                <a:solidFill>
                  <a:srgbClr val="000000"/>
                </a:solidFill>
                <a:latin typeface="Arial (Body)"/>
                <a:ea typeface="ＭＳ Ｐゴシック" charset="-128"/>
              </a:rPr>
              <a:t>This is </a:t>
            </a:r>
            <a:r>
              <a:rPr lang="en-US" altLang="en-US" sz="2400" b="1" kern="1200" dirty="0">
                <a:solidFill>
                  <a:srgbClr val="000000"/>
                </a:solidFill>
                <a:latin typeface="Arial (Body)"/>
                <a:ea typeface="ＭＳ Ｐゴシック" charset="-128"/>
              </a:rPr>
              <a:t>functional programming</a:t>
            </a:r>
          </a:p>
          <a:p>
            <a:pPr marL="741553" lvl="1" indent="-284353" eaLnBrk="1" hangingPunct="1">
              <a:buFont typeface="Arial" panose="020B0604020202020204" pitchFamily="34" charset="0"/>
              <a:buChar char="–"/>
              <a:defRPr/>
            </a:pPr>
            <a:r>
              <a:rPr lang="en-US" altLang="en-US" sz="2400" kern="1200" dirty="0">
                <a:solidFill>
                  <a:srgbClr val="000000"/>
                </a:solidFill>
                <a:latin typeface="Arial (Body)"/>
                <a:ea typeface="ＭＳ Ｐゴシック" charset="-128"/>
                <a:cs typeface="+mn-cs"/>
              </a:rPr>
              <a:t>The style (</a:t>
            </a:r>
            <a:r>
              <a:rPr lang="en-US" altLang="en-US" sz="2400" b="1" kern="1200" dirty="0">
                <a:solidFill>
                  <a:srgbClr val="000000"/>
                </a:solidFill>
                <a:latin typeface="Arial (Body)"/>
                <a:ea typeface="ＭＳ Ｐゴシック" charset="-128"/>
                <a:cs typeface="+mn-cs"/>
              </a:rPr>
              <a:t>paradigm</a:t>
            </a:r>
            <a:r>
              <a:rPr lang="en-US" altLang="en-US" sz="2400" kern="1200" dirty="0">
                <a:solidFill>
                  <a:srgbClr val="000000"/>
                </a:solidFill>
                <a:latin typeface="Arial (Body)"/>
                <a:ea typeface="ＭＳ Ｐゴシック" charset="-128"/>
                <a:cs typeface="+mn-cs"/>
              </a:rPr>
              <a:t>) </a:t>
            </a:r>
            <a:r>
              <a:rPr lang="en-US" altLang="en-US" sz="2400" kern="1200" dirty="0" smtClean="0">
                <a:solidFill>
                  <a:srgbClr val="000000"/>
                </a:solidFill>
                <a:latin typeface="Arial (Body)"/>
                <a:ea typeface="ＭＳ Ｐゴシック" charset="-128"/>
                <a:cs typeface="+mn-cs"/>
              </a:rPr>
              <a:t>we</a:t>
            </a:r>
            <a:r>
              <a:rPr lang="fr-FR" altLang="ja-JP" sz="2400" kern="1200" dirty="0" smtClean="0">
                <a:solidFill>
                  <a:srgbClr val="000000"/>
                </a:solidFill>
                <a:latin typeface="Arial (Body)"/>
                <a:ea typeface="ＭＳ Ｐゴシック" charset="-128"/>
                <a:cs typeface="+mn-cs"/>
              </a:rPr>
              <a:t>’</a:t>
            </a:r>
            <a:r>
              <a:rPr lang="en-US" altLang="ja-JP" sz="2400" kern="1200" dirty="0" smtClean="0">
                <a:solidFill>
                  <a:srgbClr val="000000"/>
                </a:solidFill>
                <a:latin typeface="Arial (Body)"/>
                <a:ea typeface="ＭＳ Ｐゴシック" charset="-128"/>
                <a:cs typeface="+mn-cs"/>
              </a:rPr>
              <a:t>ve </a:t>
            </a:r>
            <a:r>
              <a:rPr lang="en-US" altLang="ja-JP" sz="2400" kern="1200" dirty="0">
                <a:solidFill>
                  <a:srgbClr val="000000"/>
                </a:solidFill>
                <a:latin typeface="Arial (Body)"/>
                <a:ea typeface="ＭＳ Ｐゴシック" charset="-128"/>
                <a:cs typeface="+mn-cs"/>
              </a:rPr>
              <a:t>been doing so-far is called </a:t>
            </a:r>
            <a:r>
              <a:rPr lang="en-US" altLang="ja-JP" sz="2400" b="1" kern="1200" dirty="0">
                <a:solidFill>
                  <a:srgbClr val="000000"/>
                </a:solidFill>
                <a:latin typeface="Arial (Body)"/>
                <a:ea typeface="ＭＳ Ｐゴシック" charset="-128"/>
                <a:cs typeface="+mn-cs"/>
              </a:rPr>
              <a:t>procedural.</a:t>
            </a:r>
          </a:p>
          <a:p>
            <a:pPr lvl="2" eaLnBrk="1" hangingPunct="1">
              <a:defRPr/>
            </a:pPr>
            <a:r>
              <a:rPr lang="en-US" altLang="en-US" sz="2400" kern="1200" dirty="0">
                <a:solidFill>
                  <a:srgbClr val="000000"/>
                </a:solidFill>
                <a:latin typeface="Arial (Body)"/>
                <a:ea typeface="ＭＳ Ｐゴシック" charset="-128"/>
                <a:cs typeface="+mn-cs"/>
              </a:rPr>
              <a:t>We define processes: Procedures</a:t>
            </a:r>
            <a:r>
              <a:rPr lang="en-US" altLang="en-US" sz="2400" kern="1200" dirty="0" smtClean="0">
                <a:solidFill>
                  <a:srgbClr val="000000"/>
                </a:solidFill>
                <a:latin typeface="Arial (Body)"/>
                <a:ea typeface="ＭＳ Ｐゴシック" charset="-128"/>
                <a:cs typeface="+mn-cs"/>
              </a:rPr>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Functional Programming</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8465574" cy="4562757"/>
          </a:xfrm>
        </p:spPr>
        <p:txBody>
          <a:bodyPr wrap="square">
            <a:spAutoFit/>
          </a:bodyPr>
          <a:lstStyle/>
          <a:p>
            <a:pPr marL="255651" indent="-255651" eaLnBrk="1" hangingPunct="1">
              <a:tabLst/>
              <a:defRPr/>
            </a:pPr>
            <a:r>
              <a:rPr lang="en-US" sz="2200" kern="1200" dirty="0">
                <a:solidFill>
                  <a:srgbClr val="000000"/>
                </a:solidFill>
                <a:latin typeface="Arial (Body)"/>
                <a:cs typeface="+mn-cs"/>
              </a:rPr>
              <a:t>Functional programming is about using layers of functions </a:t>
            </a:r>
            <a:r>
              <a:rPr lang="en-US" sz="2200" kern="1200" dirty="0" smtClean="0">
                <a:solidFill>
                  <a:srgbClr val="000000"/>
                </a:solidFill>
                <a:latin typeface="Arial (Body)"/>
                <a:cs typeface="+mn-cs"/>
              </a:rPr>
              <a:t>and functions </a:t>
            </a:r>
            <a:r>
              <a:rPr lang="en-US" sz="2200" kern="1200" dirty="0">
                <a:solidFill>
                  <a:srgbClr val="000000"/>
                </a:solidFill>
                <a:latin typeface="Arial (Body)"/>
                <a:cs typeface="+mn-cs"/>
              </a:rPr>
              <a:t>that apply functions to solve problems.</a:t>
            </a:r>
          </a:p>
          <a:p>
            <a:pPr marL="255651" indent="-255651" eaLnBrk="1" hangingPunct="1">
              <a:tabLst/>
              <a:defRPr/>
            </a:pPr>
            <a:r>
              <a:rPr lang="en-US" sz="2200" kern="1200" dirty="0" smtClean="0">
                <a:solidFill>
                  <a:srgbClr val="000000"/>
                </a:solidFill>
                <a:latin typeface="Arial (Body)"/>
                <a:cs typeface="+mn-cs"/>
              </a:rPr>
              <a:t>It</a:t>
            </a:r>
            <a:r>
              <a:rPr lang="fr-FR" altLang="ja-JP" sz="2200" kern="1200" dirty="0" smtClean="0">
                <a:solidFill>
                  <a:srgbClr val="000000"/>
                </a:solidFill>
                <a:latin typeface="Arial (Body)"/>
                <a:cs typeface="+mn-cs"/>
              </a:rPr>
              <a:t>’</a:t>
            </a:r>
            <a:r>
              <a:rPr lang="en-US" sz="2200" kern="1200" dirty="0" smtClean="0">
                <a:solidFill>
                  <a:srgbClr val="000000"/>
                </a:solidFill>
                <a:latin typeface="Arial (Body)"/>
                <a:cs typeface="+mn-cs"/>
              </a:rPr>
              <a:t>s </a:t>
            </a:r>
            <a:r>
              <a:rPr lang="en-US" sz="2200" kern="1200" dirty="0">
                <a:solidFill>
                  <a:srgbClr val="000000"/>
                </a:solidFill>
                <a:latin typeface="Arial (Body)"/>
                <a:cs typeface="+mn-cs"/>
              </a:rPr>
              <a:t>a powerful form of programming</a:t>
            </a:r>
            <a:r>
              <a:rPr lang="en-US" sz="2200" kern="1200" dirty="0" smtClean="0">
                <a:solidFill>
                  <a:srgbClr val="000000"/>
                </a:solidFill>
                <a:latin typeface="Arial (Body)"/>
                <a:cs typeface="+mn-cs"/>
              </a:rPr>
              <a:t>, allowing </a:t>
            </a:r>
            <a:r>
              <a:rPr lang="en-US" sz="2200" kern="1200" dirty="0">
                <a:solidFill>
                  <a:srgbClr val="000000"/>
                </a:solidFill>
                <a:latin typeface="Arial (Body)"/>
                <a:cs typeface="+mn-cs"/>
              </a:rPr>
              <a:t>you to do a </a:t>
            </a:r>
            <a:r>
              <a:rPr lang="en-US" sz="2200" b="1" kern="1200" dirty="0">
                <a:solidFill>
                  <a:srgbClr val="000000"/>
                </a:solidFill>
                <a:latin typeface="Arial (Body)"/>
                <a:cs typeface="+mn-cs"/>
              </a:rPr>
              <a:t>lot</a:t>
            </a:r>
            <a:r>
              <a:rPr lang="en-US" sz="2200" kern="1200" dirty="0">
                <a:solidFill>
                  <a:srgbClr val="000000"/>
                </a:solidFill>
                <a:latin typeface="Arial (Body)"/>
                <a:cs typeface="+mn-cs"/>
              </a:rPr>
              <a:t> in very few lines of code.</a:t>
            </a:r>
          </a:p>
          <a:p>
            <a:pPr marL="255651" indent="-255651" eaLnBrk="1" hangingPunct="1">
              <a:tabLst/>
              <a:defRPr/>
            </a:pPr>
            <a:r>
              <a:rPr lang="en-US" sz="2200" kern="1200" dirty="0">
                <a:solidFill>
                  <a:srgbClr val="000000"/>
                </a:solidFill>
                <a:latin typeface="Arial (Body)"/>
                <a:cs typeface="+mn-cs"/>
              </a:rPr>
              <a:t>Functional programming is particularly useful in artificial intelligence </a:t>
            </a:r>
            <a:r>
              <a:rPr lang="en-US" sz="2200" kern="1200" dirty="0" smtClean="0">
                <a:solidFill>
                  <a:srgbClr val="000000"/>
                </a:solidFill>
                <a:latin typeface="Arial (Body)"/>
                <a:cs typeface="+mn-cs"/>
              </a:rPr>
              <a:t>(A</a:t>
            </a:r>
            <a:r>
              <a:rPr lang="en-US" sz="100" kern="1200" dirty="0" smtClean="0">
                <a:solidFill>
                  <a:srgbClr val="000000"/>
                </a:solidFill>
                <a:latin typeface="Arial (Body)"/>
                <a:cs typeface="+mn-cs"/>
              </a:rPr>
              <a:t> </a:t>
            </a:r>
            <a:r>
              <a:rPr lang="en-US" sz="2200" kern="1200" dirty="0" smtClean="0">
                <a:solidFill>
                  <a:srgbClr val="000000"/>
                </a:solidFill>
                <a:latin typeface="Arial (Body)"/>
                <a:cs typeface="+mn-cs"/>
              </a:rPr>
              <a:t>I) </a:t>
            </a:r>
            <a:r>
              <a:rPr lang="en-US" sz="2200" kern="1200" dirty="0">
                <a:solidFill>
                  <a:srgbClr val="000000"/>
                </a:solidFill>
                <a:latin typeface="Arial (Body)"/>
                <a:cs typeface="+mn-cs"/>
              </a:rPr>
              <a:t>research and in building prototypes of systems.</a:t>
            </a:r>
          </a:p>
          <a:p>
            <a:pPr marL="741553" lvl="1" indent="-284353" eaLnBrk="1" hangingPunct="1">
              <a:buFont typeface="Arial" panose="020B0604020202020204" pitchFamily="34" charset="0"/>
              <a:buChar char="–"/>
              <a:defRPr/>
            </a:pPr>
            <a:r>
              <a:rPr lang="en-US" sz="2200" kern="1200" dirty="0">
                <a:solidFill>
                  <a:srgbClr val="000000"/>
                </a:solidFill>
                <a:latin typeface="Arial (Body)"/>
                <a:cs typeface="+mn-cs"/>
              </a:rPr>
              <a:t>These are both places where the problems are hard and ill-defined, so you want to get as far as possible with as few lines as possible.</a:t>
            </a:r>
          </a:p>
          <a:p>
            <a:pPr marL="255651" indent="-255651" eaLnBrk="1" hangingPunct="1">
              <a:tabLst/>
              <a:defRPr/>
            </a:pPr>
            <a:r>
              <a:rPr lang="en-US" sz="2200" kern="1200" dirty="0">
                <a:solidFill>
                  <a:srgbClr val="000000"/>
                </a:solidFill>
                <a:latin typeface="Arial (Body)"/>
                <a:cs typeface="+mn-cs"/>
              </a:rPr>
              <a:t>Functional programming is also used in large server farms (like </a:t>
            </a:r>
            <a:r>
              <a:rPr lang="en-US" sz="2200" kern="1200" dirty="0" smtClean="0">
                <a:solidFill>
                  <a:srgbClr val="000000"/>
                </a:solidFill>
                <a:latin typeface="Arial (Body)"/>
                <a:cs typeface="+mn-cs"/>
              </a:rPr>
              <a:t>Google</a:t>
            </a:r>
            <a:r>
              <a:rPr lang="fr-FR" sz="2200" kern="1200" dirty="0" smtClean="0">
                <a:solidFill>
                  <a:srgbClr val="000000"/>
                </a:solidFill>
                <a:latin typeface="Arial (Body)"/>
                <a:cs typeface="+mn-cs"/>
              </a:rPr>
              <a:t>’</a:t>
            </a:r>
            <a:r>
              <a:rPr lang="en-US" sz="2200" kern="1200" dirty="0" smtClean="0">
                <a:solidFill>
                  <a:srgbClr val="000000"/>
                </a:solidFill>
                <a:latin typeface="Arial (Body)"/>
                <a:cs typeface="+mn-cs"/>
              </a:rPr>
              <a:t>s</a:t>
            </a:r>
            <a:r>
              <a:rPr lang="en-US" sz="2200" kern="1200" dirty="0">
                <a:solidFill>
                  <a:srgbClr val="000000"/>
                </a:solidFill>
                <a:latin typeface="Arial (Body)"/>
                <a:cs typeface="+mn-cs"/>
              </a:rPr>
              <a:t>), using MapReduce or Hadoop</a:t>
            </a:r>
            <a:r>
              <a:rPr lang="en-US" sz="2200" kern="1200" dirty="0" smtClean="0">
                <a:solidFill>
                  <a:srgbClr val="000000"/>
                </a:solidFill>
                <a:latin typeface="Arial (Body)"/>
                <a:cs typeface="+mn-cs"/>
              </a:rPr>
              <a:t>.</a:t>
            </a:r>
            <a:endParaRPr lang="en-US" sz="2200" kern="1200" dirty="0">
              <a:solidFill>
                <a:srgbClr val="000000"/>
              </a:solidFill>
              <a:latin typeface="Arial (Body)"/>
              <a:cs typeface="+mn-cs"/>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Challenge</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8377084" cy="553968"/>
          </a:xfrm>
        </p:spPr>
        <p:txBody>
          <a:bodyPr wrap="square">
            <a:spAutoFit/>
          </a:bodyPr>
          <a:lstStyle/>
          <a:p>
            <a:pPr eaLnBrk="1" hangingPunct="1">
              <a:tabLst/>
              <a:defRPr/>
            </a:pPr>
            <a:r>
              <a:rPr lang="en-US" altLang="en-US" sz="2400" kern="1200" dirty="0">
                <a:solidFill>
                  <a:srgbClr val="000000"/>
                </a:solidFill>
                <a:latin typeface="Arial (Body)"/>
                <a:ea typeface="ＭＳ Ｐゴシック" charset="-128"/>
              </a:rPr>
              <a:t>Look up MapReduce and Hadoop </a:t>
            </a:r>
            <a:r>
              <a:rPr lang="en-US" altLang="en-US" sz="2400" kern="1200" dirty="0" smtClean="0">
                <a:solidFill>
                  <a:srgbClr val="000000"/>
                </a:solidFill>
                <a:latin typeface="Arial (Body)"/>
                <a:ea typeface="ＭＳ Ｐゴシック" charset="-128"/>
              </a:rPr>
              <a:t>on-line. What </a:t>
            </a:r>
            <a:r>
              <a:rPr lang="en-US" altLang="en-US" sz="2400" kern="1200" dirty="0">
                <a:solidFill>
                  <a:srgbClr val="000000"/>
                </a:solidFill>
                <a:latin typeface="Arial (Body)"/>
                <a:ea typeface="ＭＳ Ｐゴシック" charset="-128"/>
              </a:rPr>
              <a:t>are they</a:t>
            </a:r>
            <a:r>
              <a:rPr lang="en-US" altLang="en-US" sz="2400" kern="1200" dirty="0" smtClean="0">
                <a:solidFill>
                  <a:srgbClr val="000000"/>
                </a:solidFill>
                <a:latin typeface="Arial (Body)"/>
                <a:ea typeface="ＭＳ Ｐゴシック" charset="-128"/>
              </a:rPr>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Making Turnred Functional</a:t>
            </a:r>
            <a:endParaRPr lang="en-US" altLang="en-US" kern="1200" dirty="0">
              <a:latin typeface="Times New Roman" panose="02020603050405020304" pitchFamily="18" charset="0"/>
              <a:ea typeface="ＭＳ Ｐゴシック" charset="-128"/>
            </a:endParaRPr>
          </a:p>
        </p:txBody>
      </p:sp>
      <p:pic>
        <p:nvPicPr>
          <p:cNvPr id="6" name="Picture 5" descr="Computer code has 11 lines. The lines read as follows. Line 1. d e f turn Red left parenthesis right parenthesis colon. Line 2, indented once. brown equals make Color left parenthesis 57 comma 16 comma 8 right parenthesis. Line 3, indented once. file equals r double quote C colon back slash Documents and Settings back slash Mark Guzdial back slash My Documents back slash back slash media sources back slash barbara period j p g double quote. Line 4, indented once. picture equals make Picture left parenthesis file right parenthesis. Line 5, indented once. for p x in get Pixels left parenthesis picture right parenthesis colon. Line 6, indented twice. color equals get Color left parenthesis p x right parenthesis. Line 7, indented twice. if distance left parenthesis color comma brown right parenthesis less than sign 100 period 0 colon. Line 8, indented 3 times. redness equals get Red left parenthesis p x right parenthesis asterisk 1 period 5. Line 9, indented 3 times. set Red left parenthesis p x comma redness right parenthesis. Line 10, indented once. Show left parenthesis picture right parenthesis. Line 11, indented once. return left parenthesis picture right parenthesis."/>
          <p:cNvPicPr>
            <a:picLocks noChangeAspect="1"/>
          </p:cNvPicPr>
          <p:nvPr/>
        </p:nvPicPr>
        <p:blipFill rotWithShape="1">
          <a:blip r:embed="rId2"/>
          <a:srcRect l="1656" r="4845" b="6311"/>
          <a:stretch/>
        </p:blipFill>
        <p:spPr>
          <a:xfrm>
            <a:off x="560439" y="1600200"/>
            <a:ext cx="5825614" cy="3546987"/>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hangingPunct="1">
              <a:buFont typeface="Times New Roman"/>
              <a:buNone/>
              <a:defRPr/>
            </a:pPr>
            <a:r>
              <a:rPr lang="en-US" altLang="en-US" sz="3400" b="1" kern="1200" dirty="0" smtClean="0">
                <a:solidFill>
                  <a:srgbClr val="007FA3"/>
                </a:solidFill>
                <a:latin typeface="Times New Roman" panose="02020603050405020304" pitchFamily="18" charset="0"/>
                <a:ea typeface="ＭＳ Ｐゴシック" charset="-128"/>
                <a:cs typeface="Times New Roman"/>
                <a:sym typeface="Times New Roman"/>
              </a:rPr>
              <a:t>Let’s Make It a Functional Program</a:t>
            </a:r>
            <a:endParaRPr lang="en-US" altLang="en-US" sz="3400" b="1" kern="1200" dirty="0">
              <a:solidFill>
                <a:srgbClr val="007FA3"/>
              </a:solidFill>
              <a:latin typeface="Times New Roman" panose="02020603050405020304" pitchFamily="18" charset="0"/>
              <a:ea typeface="ＭＳ Ｐゴシック" charset="-128"/>
              <a:cs typeface="Times New Roman"/>
              <a:sym typeface="Times New Roman"/>
            </a:endParaRPr>
          </a:p>
        </p:txBody>
      </p:sp>
      <p:pic>
        <p:nvPicPr>
          <p:cNvPr id="7" name="Picture 6" descr="Computer code has 5 lines. The lines read as follows. Line 1. d e f check Pixel left parenthesis a pixel right parenthesis colon. Line 2. brown equals make Color left parenthesis 57 comma 16 comma 8 right parenthesis. Line 3. return distance left parenthesis get Color left parenthesis a pixel right parenthesis comma brown right parenthesis less than sign 100 period 0. Line 4. d e f turn Red left parenthesis a pixel right parenthesis colon. Line 5. set Red left parenthesis a pixel comma get Red left parenthesis a pixel right parenthesis asterisk 1 period 5 right parenthesis."/>
          <p:cNvPicPr>
            <a:picLocks noChangeAspect="1"/>
          </p:cNvPicPr>
          <p:nvPr/>
        </p:nvPicPr>
        <p:blipFill rotWithShape="1">
          <a:blip r:embed="rId2"/>
          <a:srcRect r="4673" b="42189"/>
          <a:stretch/>
        </p:blipFill>
        <p:spPr>
          <a:xfrm>
            <a:off x="469036" y="1633022"/>
            <a:ext cx="3911235" cy="2579914"/>
          </a:xfrm>
          <a:prstGeom prst="rect">
            <a:avLst/>
          </a:prstGeom>
        </p:spPr>
      </p:pic>
      <p:sp>
        <p:nvSpPr>
          <p:cNvPr id="10" name="Text Placeholder 9"/>
          <p:cNvSpPr>
            <a:spLocks noGrp="1"/>
          </p:cNvSpPr>
          <p:nvPr>
            <p:ph type="body" idx="1"/>
          </p:nvPr>
        </p:nvSpPr>
        <p:spPr>
          <a:xfrm>
            <a:off x="4545608" y="1633023"/>
            <a:ext cx="3393045" cy="292760"/>
          </a:xfrm>
        </p:spPr>
        <p:txBody>
          <a:bodyPr anchor="ctr"/>
          <a:lstStyle/>
          <a:p>
            <a:pPr marL="0" indent="0">
              <a:buNone/>
            </a:pPr>
            <a:r>
              <a:rPr lang="en-US" sz="2200" dirty="0">
                <a:latin typeface="+mn-lt"/>
              </a:rPr>
              <a:t>For comparison</a:t>
            </a:r>
            <a:r>
              <a:rPr lang="en-US" sz="2200" dirty="0" smtClean="0">
                <a:latin typeface="+mn-lt"/>
              </a:rPr>
              <a:t>:</a:t>
            </a:r>
            <a:endParaRPr lang="en-US" sz="2200" dirty="0">
              <a:latin typeface="+mn-lt"/>
            </a:endParaRPr>
          </a:p>
        </p:txBody>
      </p:sp>
      <p:pic>
        <p:nvPicPr>
          <p:cNvPr id="9" name="Picture 8" descr="Computer code has 11 lines. The lines read as follows. Line 1. d e f turn Red left parenthesis right parenthesis colon. Line 2, indented once. brown equals make Color left parenthesis 57 comma 16 comma 8 right parenthesis. Line 3, indented once. file equals r double quote C colon back slash Documents and Settings back slash Mark Guzdial back slash My Documents back slash back slash media sources back slash barbara period j p g double quote. Line 4, indented once. picture equals make Picture left parenthesis file right parenthesis. Line 5, indented once. for p x in get Pixels left parenthesis picture right parenthesis colon. Line 6, indented twice. color equals get Color left parenthesis p x right parenthesis. Line 7, indented twice. if distance left parenthesis color comma brown right parenthesis less than sign 100 period 0 colon. Line 8, indented 3 times. redness equals get Red left parenthesis p x right parenthesis asterisk 1 period 5. Line 9, indented 3 times. set Red left parenthesis p x comma redness right parenthesis. Line 10, indented once. Show left parenthesis picture right parenthesis. Line 11, indented once. return left parenthesis picture right parenthesis."/>
          <p:cNvPicPr>
            <a:picLocks noChangeAspect="1"/>
          </p:cNvPicPr>
          <p:nvPr/>
        </p:nvPicPr>
        <p:blipFill rotWithShape="1">
          <a:blip r:embed="rId3"/>
          <a:srcRect l="2728" b="20053"/>
          <a:stretch/>
        </p:blipFill>
        <p:spPr>
          <a:xfrm>
            <a:off x="4545608" y="2107607"/>
            <a:ext cx="3967316" cy="3592121"/>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It’s Now Just a One Line Program</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8229600" cy="923299"/>
          </a:xfrm>
        </p:spPr>
        <p:txBody>
          <a:bodyPr>
            <a:spAutoFit/>
          </a:bodyPr>
          <a:lstStyle/>
          <a:p>
            <a:pPr marL="255651" indent="-255651" eaLnBrk="1" hangingPunct="1">
              <a:buFont typeface="Arial" panose="020B0604020202020204" pitchFamily="34" charset="0"/>
              <a:buChar char="•"/>
              <a:defRPr/>
            </a:pPr>
            <a:r>
              <a:rPr lang="en-US" altLang="en-US" sz="2400" kern="1200" dirty="0">
                <a:solidFill>
                  <a:srgbClr val="000000"/>
                </a:solidFill>
                <a:latin typeface="Arial (Body)"/>
                <a:ea typeface="ＭＳ Ｐゴシック" charset="-128"/>
              </a:rPr>
              <a:t>What we want to do is </a:t>
            </a:r>
            <a:r>
              <a:rPr lang="en-US" altLang="en-US" sz="2400" b="1" kern="1200" dirty="0">
                <a:solidFill>
                  <a:srgbClr val="000000"/>
                </a:solidFill>
                <a:latin typeface="Arial (Body)"/>
                <a:ea typeface="ＭＳ Ｐゴシック" charset="-128"/>
              </a:rPr>
              <a:t>filter</a:t>
            </a:r>
            <a:r>
              <a:rPr lang="en-US" altLang="en-US" sz="2400" kern="1200" dirty="0">
                <a:solidFill>
                  <a:srgbClr val="000000"/>
                </a:solidFill>
                <a:latin typeface="Arial (Body)"/>
                <a:ea typeface="ＭＳ Ｐゴシック" charset="-128"/>
              </a:rPr>
              <a:t> out pixels that match </a:t>
            </a:r>
            <a:r>
              <a:rPr lang="en-US" altLang="en-US" sz="2400" b="1" kern="1200" dirty="0">
                <a:solidFill>
                  <a:srgbClr val="000000"/>
                </a:solidFill>
                <a:latin typeface="Arial (Body)"/>
                <a:ea typeface="ＭＳ Ｐゴシック" charset="-128"/>
              </a:rPr>
              <a:t>checkPixel</a:t>
            </a:r>
            <a:r>
              <a:rPr lang="en-US" altLang="en-US" sz="2400" kern="1200" dirty="0" smtClean="0">
                <a:solidFill>
                  <a:srgbClr val="000000"/>
                </a:solidFill>
                <a:latin typeface="Arial (Body)"/>
                <a:ea typeface="ＭＳ Ｐゴシック" charset="-128"/>
              </a:rPr>
              <a:t>,</a:t>
            </a:r>
            <a:endParaRPr lang="en-US" altLang="en-US" sz="2400" kern="1200" dirty="0">
              <a:solidFill>
                <a:srgbClr val="000000"/>
              </a:solidFill>
              <a:latin typeface="Arial (Body)"/>
              <a:ea typeface="ＭＳ Ｐゴシック" charset="-128"/>
            </a:endParaRPr>
          </a:p>
        </p:txBody>
      </p:sp>
      <p:sp>
        <p:nvSpPr>
          <p:cNvPr id="4" name="Text Placeholder 3"/>
          <p:cNvSpPr>
            <a:spLocks noGrp="1"/>
          </p:cNvSpPr>
          <p:nvPr>
            <p:ph type="body" idx="2"/>
          </p:nvPr>
        </p:nvSpPr>
        <p:spPr>
          <a:xfrm>
            <a:off x="457200" y="2576052"/>
            <a:ext cx="8229600" cy="417871"/>
          </a:xfrm>
        </p:spPr>
        <p:txBody>
          <a:bodyPr anchor="ctr"/>
          <a:lstStyle/>
          <a:p>
            <a:pPr marL="236538" indent="0">
              <a:buNone/>
            </a:pPr>
            <a:r>
              <a:rPr lang="en-US" altLang="en-US" sz="2400" kern="1200" dirty="0">
                <a:solidFill>
                  <a:srgbClr val="000000"/>
                </a:solidFill>
                <a:latin typeface="Arial (Body)"/>
                <a:ea typeface="ＭＳ Ｐゴシック" charset="-128"/>
              </a:rPr>
              <a:t>then </a:t>
            </a:r>
            <a:r>
              <a:rPr lang="en-US" altLang="en-US" sz="2400" b="1" kern="1200" dirty="0">
                <a:solidFill>
                  <a:srgbClr val="000000"/>
                </a:solidFill>
                <a:latin typeface="Arial (Body)"/>
                <a:ea typeface="ＭＳ Ｐゴシック" charset="-128"/>
              </a:rPr>
              <a:t>map</a:t>
            </a:r>
            <a:r>
              <a:rPr lang="en-US" altLang="en-US" sz="2400" kern="1200" dirty="0">
                <a:solidFill>
                  <a:srgbClr val="000000"/>
                </a:solidFill>
                <a:latin typeface="Arial (Body)"/>
                <a:ea typeface="ＭＳ Ｐゴシック" charset="-128"/>
              </a:rPr>
              <a:t> the function </a:t>
            </a:r>
            <a:r>
              <a:rPr lang="en-US" altLang="en-US" sz="2400" b="1" kern="1200" dirty="0">
                <a:solidFill>
                  <a:srgbClr val="000000"/>
                </a:solidFill>
                <a:latin typeface="Arial (Body)"/>
                <a:ea typeface="ＭＳ Ｐゴシック" charset="-128"/>
              </a:rPr>
              <a:t>turnRed</a:t>
            </a:r>
            <a:r>
              <a:rPr lang="en-US" altLang="en-US" sz="2400" kern="1200" dirty="0">
                <a:solidFill>
                  <a:srgbClr val="000000"/>
                </a:solidFill>
                <a:latin typeface="Arial (Body)"/>
                <a:ea typeface="ＭＳ Ｐゴシック" charset="-128"/>
              </a:rPr>
              <a:t> to that </a:t>
            </a:r>
            <a:r>
              <a:rPr lang="en-US" altLang="en-US" sz="2400" kern="1200" dirty="0" smtClean="0">
                <a:solidFill>
                  <a:srgbClr val="000000"/>
                </a:solidFill>
                <a:latin typeface="Arial (Body)"/>
                <a:ea typeface="ＭＳ Ｐゴシック" charset="-128"/>
              </a:rPr>
              <a:t>result.</a:t>
            </a:r>
            <a:endParaRPr lang="en-US" sz="2400" dirty="0"/>
          </a:p>
        </p:txBody>
      </p:sp>
      <p:pic>
        <p:nvPicPr>
          <p:cNvPr id="6" name="Picture 5" descr="Computer code reads, map left parenthesis turn Red comma filter left parenthesis check Pixel comma get Pixels left parenthesis p i c right parenthesis right parenthesis right parenthesis."/>
          <p:cNvPicPr>
            <a:picLocks noChangeAspect="1"/>
          </p:cNvPicPr>
          <p:nvPr/>
        </p:nvPicPr>
        <p:blipFill rotWithShape="1">
          <a:blip r:embed="rId2"/>
          <a:srcRect t="13317" b="16091"/>
          <a:stretch/>
        </p:blipFill>
        <p:spPr>
          <a:xfrm>
            <a:off x="632342" y="3170902"/>
            <a:ext cx="5411888" cy="383458"/>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Really Using the One-Liner</a:t>
            </a:r>
            <a:endParaRPr lang="en-US" altLang="en-US" kern="1200" dirty="0">
              <a:latin typeface="Times New Roman" panose="02020603050405020304" pitchFamily="18" charset="0"/>
              <a:ea typeface="ＭＳ Ｐゴシック" charset="-128"/>
            </a:endParaRPr>
          </a:p>
        </p:txBody>
      </p:sp>
      <p:pic>
        <p:nvPicPr>
          <p:cNvPr id="5" name="Picture 4" descr="Computer code has 2 lines. The lines read as follows. Line 1. right angle bracket right angle bracket right angle bracket p i c equals make Picture left parenthesis get Media Path left parenthesis double quote barbara period j p g double quote right parenthesis right parenthesis. Line 2. right angle bracket right angle bracket right angle bracket map left parenthesis turn Red comma filter left parenthesis check Pixel comma get Pixels left parenthesis p i c right parenthesis right parenthesis right parenthesis."/>
          <p:cNvPicPr>
            <a:picLocks noChangeAspect="1"/>
          </p:cNvPicPr>
          <p:nvPr/>
        </p:nvPicPr>
        <p:blipFill>
          <a:blip r:embed="rId2"/>
          <a:stretch>
            <a:fillRect/>
          </a:stretch>
        </p:blipFill>
        <p:spPr>
          <a:xfrm>
            <a:off x="457200" y="1600200"/>
            <a:ext cx="7803556" cy="1176630"/>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Challenge: One Line</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8229600" cy="923299"/>
          </a:xfrm>
        </p:spPr>
        <p:txBody>
          <a:bodyPr>
            <a:spAutoFit/>
          </a:bodyPr>
          <a:lstStyle/>
          <a:p>
            <a:pPr marL="255651" indent="-255651" eaLnBrk="1" hangingPunct="1">
              <a:tabLst/>
              <a:defRPr/>
            </a:pPr>
            <a:r>
              <a:rPr lang="en-US" altLang="en-US" sz="2400" kern="1200" dirty="0">
                <a:solidFill>
                  <a:srgbClr val="000000"/>
                </a:solidFill>
                <a:latin typeface="Arial (Body)"/>
                <a:ea typeface="ＭＳ Ｐゴシック" charset="-128"/>
              </a:rPr>
              <a:t>Rewrite this function with </a:t>
            </a:r>
            <a:r>
              <a:rPr lang="en-US" altLang="en-US" sz="2400" b="1" kern="1200" dirty="0">
                <a:solidFill>
                  <a:srgbClr val="000000"/>
                </a:solidFill>
                <a:latin typeface="Arial (Body)"/>
                <a:ea typeface="ＭＳ Ｐゴシック" charset="-128"/>
              </a:rPr>
              <a:t>just</a:t>
            </a:r>
            <a:r>
              <a:rPr lang="en-US" altLang="en-US" sz="2400" kern="1200" dirty="0">
                <a:solidFill>
                  <a:srgbClr val="000000"/>
                </a:solidFill>
                <a:latin typeface="Arial (Body)"/>
                <a:ea typeface="ＭＳ Ｐゴシック" charset="-128"/>
              </a:rPr>
              <a:t> </a:t>
            </a:r>
            <a:r>
              <a:rPr lang="en-US" altLang="en-US" sz="2400" kern="1200" dirty="0" smtClean="0">
                <a:solidFill>
                  <a:srgbClr val="000000"/>
                </a:solidFill>
                <a:latin typeface="Arial (Body)"/>
                <a:ea typeface="ＭＳ Ｐゴシック" charset="-128"/>
              </a:rPr>
              <a:t>lambda</a:t>
            </a:r>
            <a:r>
              <a:rPr lang="fr-FR" altLang="ja-JP" sz="2400" kern="1200" dirty="0" smtClean="0">
                <a:solidFill>
                  <a:srgbClr val="000000"/>
                </a:solidFill>
                <a:latin typeface="Arial (Body)"/>
                <a:ea typeface="ＭＳ Ｐゴシック" charset="-128"/>
              </a:rPr>
              <a:t>’</a:t>
            </a:r>
            <a:r>
              <a:rPr lang="en-US" altLang="ja-JP" sz="2400" kern="1200" dirty="0" smtClean="0">
                <a:solidFill>
                  <a:srgbClr val="000000"/>
                </a:solidFill>
                <a:latin typeface="Arial (Body)"/>
                <a:ea typeface="ＭＳ Ｐゴシック" charset="-128"/>
              </a:rPr>
              <a:t>s! Then </a:t>
            </a:r>
            <a:r>
              <a:rPr lang="en-US" altLang="ja-JP" sz="2400" kern="1200" dirty="0">
                <a:solidFill>
                  <a:srgbClr val="000000"/>
                </a:solidFill>
                <a:latin typeface="Arial (Body)"/>
                <a:ea typeface="ＭＳ Ｐゴシック" charset="-128"/>
              </a:rPr>
              <a:t>it </a:t>
            </a:r>
            <a:r>
              <a:rPr lang="en-US" altLang="ja-JP" sz="2400" b="1" kern="1200" dirty="0">
                <a:solidFill>
                  <a:srgbClr val="000000"/>
                </a:solidFill>
                <a:latin typeface="Arial (Body)"/>
                <a:ea typeface="ＭＳ Ｐゴシック" charset="-128"/>
              </a:rPr>
              <a:t>really is</a:t>
            </a:r>
            <a:r>
              <a:rPr lang="en-US" altLang="ja-JP" sz="2400" kern="1200" dirty="0">
                <a:solidFill>
                  <a:srgbClr val="000000"/>
                </a:solidFill>
                <a:latin typeface="Arial (Body)"/>
                <a:ea typeface="ＭＳ Ｐゴシック" charset="-128"/>
              </a:rPr>
              <a:t> just a single line of code</a:t>
            </a:r>
            <a:r>
              <a:rPr lang="en-US" altLang="ja-JP" sz="2400" kern="1200" dirty="0" smtClean="0">
                <a:solidFill>
                  <a:srgbClr val="000000"/>
                </a:solidFill>
                <a:latin typeface="Arial (Body)"/>
                <a:ea typeface="ＭＳ Ｐゴシック" charset="-128"/>
              </a:rPr>
              <a:t>!</a:t>
            </a:r>
            <a:endParaRPr lang="en-US" altLang="ja-JP" sz="2400" kern="1200" dirty="0">
              <a:solidFill>
                <a:srgbClr val="000000"/>
              </a:solidFill>
              <a:latin typeface="Arial (Body)"/>
              <a:ea typeface="ＭＳ Ｐゴシック" charset="-12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hangingPunct="1">
              <a:defRPr/>
            </a:pPr>
            <a:r>
              <a:rPr lang="en-US" altLang="en-US" kern="1200" dirty="0">
                <a:latin typeface="Times New Roman" panose="02020603050405020304" pitchFamily="18" charset="0"/>
                <a:ea typeface="ＭＳ Ｐゴシック" charset="-128"/>
              </a:rPr>
              <a:t>Example: Generating a Home Page</a:t>
            </a:r>
            <a:endParaRPr lang="en-US" altLang="en-US" sz="3400" b="1" kern="1200" dirty="0">
              <a:solidFill>
                <a:srgbClr val="007FA3"/>
              </a:solidFill>
              <a:latin typeface="Times New Roman" panose="02020603050405020304" pitchFamily="18" charset="0"/>
              <a:ea typeface="ＭＳ Ｐゴシック" charset="-128"/>
              <a:cs typeface="Times New Roman"/>
              <a:sym typeface="Times New Roman"/>
            </a:endParaRPr>
          </a:p>
        </p:txBody>
      </p:sp>
      <p:pic>
        <p:nvPicPr>
          <p:cNvPr id="6" name="Picture 5" descr="Computer code has 14 lines. The lines read as follows. Line 1. D e f make Home Page left parenthesis name comma interest right parenthesis colon. Line 2, intended once. file equals open left parenthesis double quote homepage period h t m l double quote comma double quote w t double quote right parenthesis. Line 3, intended once. file period write left parenthesis double quote double quote double quote left angle bracket exclamation point D O C TYPE H T M L double quote right angle bracket. Line 4, intended once. left angle bracket h t m l right angle bracket. Line 5, intended once. left angle bracket head right angle bracket. Line 6, intended once. left angle bracket title right angle bracket double quote double quote double quote plus name plus double quote double quote double quote s Home Page left angle bracket forward slash title right angle bracket. Line 7, intended once. left angle bracket forward slash head right angle bracket. Line 8, intended once. left angle bracket body right angle bracket. Line 9, intended once. left angle bracket h 1 right angle bracket Welcome to double quote double quote double quote plus name plus double quote double quote double quote s Home Page left angle bracket forward slash h 1 right angle bracket. Line 10, intended once. left angle bracket p right angle bracket Hi exclamation point I am double quote double quote double quote plus name plus double quote double quote double quote period This is my home page. Line 11, intended once. I am interested in double quote double quote double quote plus interest plus double quote double quote double quote left angle bracket forward slash p right angle bracket. Line 12, intended once. left angle bracket forward slash body right angle bracket. Line 13, intended once. left angle bracket forward slash h t m l right angle bracket. Line 14, intended once. file period close left parenthesis right parenthesis."/>
          <p:cNvPicPr>
            <a:picLocks noChangeAspect="1"/>
          </p:cNvPicPr>
          <p:nvPr/>
        </p:nvPicPr>
        <p:blipFill rotWithShape="1">
          <a:blip r:embed="rId3"/>
          <a:srcRect l="1875" r="1869"/>
          <a:stretch/>
        </p:blipFill>
        <p:spPr>
          <a:xfrm>
            <a:off x="471714" y="1851172"/>
            <a:ext cx="3553021" cy="2865368"/>
          </a:xfrm>
          <a:prstGeom prst="rect">
            <a:avLst/>
          </a:prstGeom>
        </p:spPr>
      </p:pic>
      <p:pic>
        <p:nvPicPr>
          <p:cNvPr id="7" name="Picture 6" descr="Computer code has 15 lines. The lines read as follows. Line 1. D e f make Home Page left parenthesis name comma interest right parenthesis colon. Line 2, intended once. file equals open left parenthesis double quote homepage period h t m l double quote comma double quote w t double quote right parenthesis. Line 3, intended once. file period write left parenthesis d o c type left parenthesis right parenthesis right parenthesis. Line 4, intended once. file period write left parenthesis title left parenthesis name plus double quote's Home Page double quote right parenthesis right parenthesis. Line 5, intended once. file period write left parenthesis body left parenthesis double quote double quote double quote. Line 6, intended once. left angle bracket h 1 right angle bracket Welcome to double quote double quote double quote plus name plus double quote double quote double quote s Home Page left angle bracket forward slash h 1 right angle bracket. Line 7, intended once. left angle bracket p right angle bracket Hi exclamation point I am double quote double quote double quote plus name plus double quote double quote double quote period This is my home page exclamation point. Line 8, intended once. I am interested in double quote double quote double quote plus interest plus double quote double quote double quote left angle bracket forward slash p right angle bracket double quote double quote double quote right parenthesis right parenthesis. Line 9, intended once. file period close left parenthesis right parenthesis. Line 10, intended once. D e f, d o c type left parenthesis right parenthesis colon. Line 11, intended once. return left angle bracket exclamation point D O C TYPE H T M L double quote right angle bracket. Line 12, intended once. D e f title left parenthesis title string right parenthesis colon. Line 13, intended once. return double quote left angle bracket h t m l right angle bracket left angle bracket head right angle bracket left angle bracket title right angle bracket double quote plus title string plus double quote left angle bracket forward slash title right angle bracket left angle bracket forward slash head right angle bracket double quote. Line 14, intended once. D e f body left parenthesis body string right parenthesis colon. Line 15, intended once. return double quote left angle bracket body right angle bracket double quote plus body string plus double quote left angle bracket forward slash body right angle bracket left angle bracket forward slash h t m l right angle bracket double quote."/>
          <p:cNvPicPr>
            <a:picLocks noChangeAspect="1"/>
          </p:cNvPicPr>
          <p:nvPr/>
        </p:nvPicPr>
        <p:blipFill rotWithShape="1">
          <a:blip r:embed="rId4"/>
          <a:srcRect l="1219" r="1843"/>
          <a:stretch/>
        </p:blipFill>
        <p:spPr>
          <a:xfrm>
            <a:off x="4579257" y="1749483"/>
            <a:ext cx="3941842" cy="3641290"/>
          </a:xfrm>
          <a:prstGeom prst="rect">
            <a:avLst/>
          </a:prstGeom>
        </p:spPr>
      </p:pic>
      <p:sp>
        <p:nvSpPr>
          <p:cNvPr id="5" name="Content Placeholder 4"/>
          <p:cNvSpPr>
            <a:spLocks noGrp="1"/>
          </p:cNvSpPr>
          <p:nvPr>
            <p:ph type="body" idx="1"/>
          </p:nvPr>
        </p:nvSpPr>
        <p:spPr>
          <a:xfrm>
            <a:off x="471714" y="5635879"/>
            <a:ext cx="8215086" cy="244001"/>
          </a:xfrm>
        </p:spPr>
        <p:txBody>
          <a:bodyPr anchor="ctr"/>
          <a:lstStyle/>
          <a:p>
            <a:pPr marL="0" indent="0" eaLnBrk="1" fontAlgn="auto" hangingPunct="1">
              <a:spcBef>
                <a:spcPts val="1500"/>
              </a:spcBef>
              <a:buSzPct val="100000"/>
              <a:buNone/>
              <a:defRPr/>
            </a:pPr>
            <a:r>
              <a:rPr lang="en-US" sz="2400" kern="1200" dirty="0">
                <a:solidFill>
                  <a:prstClr val="black"/>
                </a:solidFill>
                <a:latin typeface="+mn-lt"/>
                <a:ea typeface="ＭＳ Ｐゴシック" charset="-128"/>
                <a:cs typeface="+mn-cs"/>
                <a:sym typeface="Arial"/>
              </a:rPr>
              <a:t>Which one of these is simpler?</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A New Way of Thinking</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8229600" cy="3600955"/>
          </a:xfrm>
        </p:spPr>
        <p:txBody>
          <a:bodyPr wrap="square">
            <a:spAutoFit/>
          </a:bodyPr>
          <a:lstStyle/>
          <a:p>
            <a:pPr marL="255651" indent="-255651" eaLnBrk="1" hangingPunct="1">
              <a:tabLst/>
              <a:defRPr/>
            </a:pPr>
            <a:r>
              <a:rPr lang="en-US" altLang="en-US" sz="2400" kern="1200" dirty="0">
                <a:solidFill>
                  <a:srgbClr val="000000"/>
                </a:solidFill>
                <a:latin typeface="Arial (Body)"/>
                <a:ea typeface="ＭＳ Ｐゴシック" charset="-128"/>
              </a:rPr>
              <a:t>In functional programming, you </a:t>
            </a:r>
            <a:r>
              <a:rPr lang="en-US" altLang="en-US" sz="2400" kern="1200" dirty="0" smtClean="0">
                <a:solidFill>
                  <a:srgbClr val="000000"/>
                </a:solidFill>
                <a:latin typeface="Arial (Body)"/>
                <a:ea typeface="ＭＳ Ｐゴシック" charset="-128"/>
              </a:rPr>
              <a:t>don</a:t>
            </a:r>
            <a:r>
              <a:rPr lang="fr-FR" altLang="ja-JP" sz="2400" kern="1200" dirty="0" smtClean="0">
                <a:solidFill>
                  <a:srgbClr val="000000"/>
                </a:solidFill>
                <a:latin typeface="Arial (Body)"/>
                <a:ea typeface="ＭＳ Ｐゴシック" charset="-128"/>
              </a:rPr>
              <a:t>’</a:t>
            </a:r>
            <a:r>
              <a:rPr lang="en-US" altLang="ja-JP" sz="2400" kern="1200" dirty="0" smtClean="0">
                <a:solidFill>
                  <a:srgbClr val="000000"/>
                </a:solidFill>
                <a:latin typeface="Arial (Body)"/>
                <a:ea typeface="ＭＳ Ｐゴシック" charset="-128"/>
              </a:rPr>
              <a:t>t </a:t>
            </a:r>
            <a:r>
              <a:rPr lang="en-US" altLang="ja-JP" sz="2400" kern="1200" dirty="0">
                <a:solidFill>
                  <a:srgbClr val="000000"/>
                </a:solidFill>
                <a:latin typeface="Arial (Body)"/>
                <a:ea typeface="ＭＳ Ｐゴシック" charset="-128"/>
              </a:rPr>
              <a:t>write functions with big loops that process all the data.</a:t>
            </a:r>
          </a:p>
          <a:p>
            <a:pPr marL="255651" indent="-255651" eaLnBrk="1" hangingPunct="1">
              <a:tabLst/>
              <a:defRPr/>
            </a:pPr>
            <a:r>
              <a:rPr lang="en-US" altLang="en-US" sz="2400" kern="1200" dirty="0">
                <a:solidFill>
                  <a:srgbClr val="000000"/>
                </a:solidFill>
                <a:latin typeface="Arial (Body)"/>
                <a:ea typeface="ＭＳ Ｐゴシック" charset="-128"/>
              </a:rPr>
              <a:t>Instead, you write small functions that process one piece of the data</a:t>
            </a:r>
            <a:r>
              <a:rPr lang="en-US" altLang="en-US" sz="2400" kern="1200" dirty="0" smtClean="0">
                <a:solidFill>
                  <a:srgbClr val="000000"/>
                </a:solidFill>
                <a:latin typeface="Arial (Body)"/>
                <a:ea typeface="ＭＳ Ｐゴシック" charset="-128"/>
              </a:rPr>
              <a:t>.</a:t>
            </a:r>
          </a:p>
          <a:p>
            <a:pPr marL="741553" lvl="1" indent="-284353" eaLnBrk="1" hangingPunct="1">
              <a:buFont typeface="Arial" panose="020B0604020202020204" pitchFamily="34" charset="0"/>
              <a:buChar char="–"/>
              <a:defRPr/>
            </a:pPr>
            <a:r>
              <a:rPr lang="en-US" altLang="en-US" sz="2400" kern="1200" dirty="0" smtClean="0">
                <a:solidFill>
                  <a:srgbClr val="000000"/>
                </a:solidFill>
                <a:latin typeface="Arial (Body)"/>
                <a:ea typeface="ＭＳ Ｐゴシック" charset="-128"/>
                <a:cs typeface="+mn-cs"/>
              </a:rPr>
              <a:t>Then </a:t>
            </a:r>
            <a:r>
              <a:rPr lang="en-US" altLang="en-US" sz="2400" kern="1200" dirty="0">
                <a:solidFill>
                  <a:srgbClr val="000000"/>
                </a:solidFill>
                <a:latin typeface="Arial (Body)"/>
                <a:ea typeface="ＭＳ Ｐゴシック" charset="-128"/>
                <a:cs typeface="+mn-cs"/>
              </a:rPr>
              <a:t>you apply the small function to all the data, using things like map and filter.</a:t>
            </a:r>
          </a:p>
          <a:p>
            <a:pPr marL="255651" indent="-255651" eaLnBrk="1" hangingPunct="1">
              <a:tabLst/>
              <a:defRPr/>
            </a:pPr>
            <a:r>
              <a:rPr lang="en-US" altLang="en-US" sz="2400" kern="1200" dirty="0">
                <a:solidFill>
                  <a:srgbClr val="000000"/>
                </a:solidFill>
                <a:latin typeface="Arial (Body)"/>
                <a:ea typeface="ＭＳ Ｐゴシック" charset="-128"/>
              </a:rPr>
              <a:t>You end up writing fewer lines of code for solving problems</a:t>
            </a:r>
            <a:r>
              <a:rPr lang="en-US" altLang="en-US" sz="2400" kern="1200" dirty="0" smtClean="0">
                <a:solidFill>
                  <a:srgbClr val="000000"/>
                </a:solidFill>
                <a:latin typeface="Arial (Body)"/>
                <a:ea typeface="ＭＳ Ｐゴシック" charset="-128"/>
              </a:rPr>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spcBef>
                <a:spcPct val="0"/>
              </a:spcBef>
              <a:buClrTx/>
              <a:defRPr/>
            </a:pPr>
            <a:r>
              <a:rPr lang="en-US" altLang="en-US" kern="1200" dirty="0" smtClean="0">
                <a:latin typeface="Times New Roman" panose="02020603050405020304" pitchFamily="18" charset="0"/>
                <a:ea typeface="ＭＳ Ｐゴシック" charset="-128"/>
              </a:rPr>
              <a:t>Programming Without State</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8229600" cy="2862292"/>
          </a:xfrm>
        </p:spPr>
        <p:txBody>
          <a:bodyPr>
            <a:spAutoFit/>
          </a:bodyPr>
          <a:lstStyle/>
          <a:p>
            <a:pPr marL="255651" indent="-255651">
              <a:tabLst/>
              <a:defRPr/>
            </a:pPr>
            <a:r>
              <a:rPr lang="en-US" altLang="en-US" sz="2400" kern="1200" dirty="0">
                <a:solidFill>
                  <a:srgbClr val="000000"/>
                </a:solidFill>
                <a:latin typeface="Arial (Body)"/>
                <a:ea typeface="ＭＳ Ｐゴシック" charset="-128"/>
              </a:rPr>
              <a:t>Algebraic functions don’t change their </a:t>
            </a:r>
            <a:r>
              <a:rPr lang="en-US" altLang="en-US" sz="2400" kern="1200" dirty="0" smtClean="0">
                <a:solidFill>
                  <a:srgbClr val="000000"/>
                </a:solidFill>
                <a:latin typeface="Arial (Body)"/>
                <a:ea typeface="ＭＳ Ｐゴシック" charset="-128"/>
              </a:rPr>
              <a:t>inputs</a:t>
            </a:r>
          </a:p>
          <a:p>
            <a:pPr marL="741553" lvl="1" indent="-284353">
              <a:buFont typeface="Arial" panose="020B0604020202020204" pitchFamily="34" charset="0"/>
              <a:buChar char="–"/>
              <a:defRPr/>
            </a:pPr>
            <a:r>
              <a:rPr lang="en-US" altLang="en-US" sz="2400" kern="1200" dirty="0" smtClean="0">
                <a:solidFill>
                  <a:srgbClr val="000000"/>
                </a:solidFill>
                <a:latin typeface="Arial (Body)"/>
                <a:ea typeface="ＭＳ Ｐゴシック" charset="-128"/>
                <a:cs typeface="+mn-cs"/>
              </a:rPr>
              <a:t>Sin(4</a:t>
            </a:r>
            <a:r>
              <a:rPr lang="en-US" altLang="en-US" sz="2400" kern="1200" dirty="0">
                <a:solidFill>
                  <a:srgbClr val="000000"/>
                </a:solidFill>
                <a:latin typeface="Arial (Body)"/>
                <a:ea typeface="ＭＳ Ｐゴシック" charset="-128"/>
                <a:cs typeface="+mn-cs"/>
              </a:rPr>
              <a:t>) </a:t>
            </a:r>
            <a:r>
              <a:rPr lang="en-US" altLang="en-US" sz="2400" kern="1200" dirty="0" smtClean="0">
                <a:solidFill>
                  <a:srgbClr val="000000"/>
                </a:solidFill>
                <a:latin typeface="Arial (Body)"/>
                <a:ea typeface="ＭＳ Ｐゴシック" charset="-128"/>
                <a:cs typeface="+mn-cs"/>
              </a:rPr>
              <a:t>doesn’t </a:t>
            </a:r>
            <a:r>
              <a:rPr lang="en-US" altLang="en-US" sz="2400" kern="1200" dirty="0">
                <a:solidFill>
                  <a:srgbClr val="000000"/>
                </a:solidFill>
                <a:latin typeface="Arial (Body)"/>
                <a:ea typeface="ＭＳ Ｐゴシック" charset="-128"/>
                <a:cs typeface="+mn-cs"/>
              </a:rPr>
              <a:t>redefine </a:t>
            </a:r>
            <a:r>
              <a:rPr lang="en-US" altLang="en-US" sz="2400" kern="1200" dirty="0" smtClean="0">
                <a:solidFill>
                  <a:srgbClr val="000000"/>
                </a:solidFill>
                <a:latin typeface="Arial (Body)"/>
                <a:ea typeface="ＭＳ Ｐゴシック" charset="-128"/>
                <a:cs typeface="+mn-cs"/>
              </a:rPr>
              <a:t>“4”</a:t>
            </a:r>
            <a:endParaRPr lang="en-US" altLang="en-US" sz="2400" kern="1200" dirty="0">
              <a:solidFill>
                <a:srgbClr val="000000"/>
              </a:solidFill>
              <a:latin typeface="Arial (Body)"/>
              <a:ea typeface="ＭＳ Ｐゴシック" charset="-128"/>
              <a:cs typeface="+mn-cs"/>
            </a:endParaRPr>
          </a:p>
          <a:p>
            <a:pPr marL="255651" indent="-255651">
              <a:tabLst/>
              <a:defRPr/>
            </a:pPr>
            <a:r>
              <a:rPr lang="en-US" altLang="en-US" sz="2400" kern="1200" dirty="0">
                <a:solidFill>
                  <a:srgbClr val="000000"/>
                </a:solidFill>
                <a:latin typeface="Arial (Body)"/>
                <a:ea typeface="ＭＳ Ｐゴシック" charset="-128"/>
              </a:rPr>
              <a:t>The fact that </a:t>
            </a:r>
            <a:r>
              <a:rPr lang="en-US" altLang="en-US" sz="2400" kern="1200" dirty="0" smtClean="0">
                <a:solidFill>
                  <a:srgbClr val="000000"/>
                </a:solidFill>
                <a:latin typeface="Arial (Body)"/>
                <a:ea typeface="ＭＳ Ｐゴシック" charset="-128"/>
              </a:rPr>
              <a:t>increaseRed(p</a:t>
            </a:r>
            <a:r>
              <a:rPr lang="en-US" altLang="en-US" sz="100" kern="1200" dirty="0" smtClean="0">
                <a:solidFill>
                  <a:srgbClr val="000000"/>
                </a:solidFill>
                <a:latin typeface="Arial (Body)"/>
                <a:ea typeface="ＭＳ Ｐゴシック" charset="-128"/>
              </a:rPr>
              <a:t> </a:t>
            </a:r>
            <a:r>
              <a:rPr lang="en-US" altLang="en-US" sz="2400" kern="1200" dirty="0" smtClean="0">
                <a:solidFill>
                  <a:srgbClr val="000000"/>
                </a:solidFill>
                <a:latin typeface="Arial (Body)"/>
                <a:ea typeface="ＭＳ Ｐゴシック" charset="-128"/>
              </a:rPr>
              <a:t>i</a:t>
            </a:r>
            <a:r>
              <a:rPr lang="en-US" altLang="en-US" sz="100" kern="1200" dirty="0" smtClean="0">
                <a:solidFill>
                  <a:srgbClr val="000000"/>
                </a:solidFill>
                <a:latin typeface="Arial (Body)"/>
                <a:ea typeface="ＭＳ Ｐゴシック" charset="-128"/>
              </a:rPr>
              <a:t> </a:t>
            </a:r>
            <a:r>
              <a:rPr lang="en-US" altLang="en-US" sz="2400" kern="1200" dirty="0" smtClean="0">
                <a:solidFill>
                  <a:srgbClr val="000000"/>
                </a:solidFill>
                <a:latin typeface="Arial (Body)"/>
                <a:ea typeface="ＭＳ Ｐゴシック" charset="-128"/>
              </a:rPr>
              <a:t>c</a:t>
            </a:r>
            <a:r>
              <a:rPr lang="en-US" altLang="en-US" sz="2400" kern="1200" dirty="0">
                <a:solidFill>
                  <a:srgbClr val="000000"/>
                </a:solidFill>
                <a:latin typeface="Arial (Body)"/>
                <a:ea typeface="ＭＳ Ｐゴシック" charset="-128"/>
              </a:rPr>
              <a:t>) </a:t>
            </a:r>
            <a:r>
              <a:rPr lang="en-US" altLang="en-US" sz="2400" b="1" kern="1200" dirty="0">
                <a:solidFill>
                  <a:srgbClr val="000000"/>
                </a:solidFill>
                <a:latin typeface="Arial (Body)"/>
                <a:ea typeface="ＭＳ Ｐゴシック" charset="-128"/>
              </a:rPr>
              <a:t>changes</a:t>
            </a:r>
            <a:r>
              <a:rPr lang="en-US" altLang="en-US" sz="2400" kern="1200" dirty="0">
                <a:solidFill>
                  <a:srgbClr val="000000"/>
                </a:solidFill>
                <a:latin typeface="Arial (Body)"/>
                <a:ea typeface="ＭＳ Ｐゴシック" charset="-128"/>
              </a:rPr>
              <a:t> </a:t>
            </a:r>
            <a:r>
              <a:rPr lang="en-US" altLang="en-US" sz="2400" kern="1200" dirty="0" smtClean="0">
                <a:solidFill>
                  <a:srgbClr val="000000"/>
                </a:solidFill>
                <a:latin typeface="Arial (Body)"/>
                <a:ea typeface="ＭＳ Ｐゴシック" charset="-128"/>
              </a:rPr>
              <a:t>p</a:t>
            </a:r>
            <a:r>
              <a:rPr lang="en-US" altLang="en-US" sz="100" kern="1200" dirty="0" smtClean="0">
                <a:solidFill>
                  <a:srgbClr val="000000"/>
                </a:solidFill>
                <a:latin typeface="Arial (Body)"/>
                <a:ea typeface="ＭＳ Ｐゴシック" charset="-128"/>
              </a:rPr>
              <a:t> </a:t>
            </a:r>
            <a:r>
              <a:rPr lang="en-US" altLang="en-US" sz="2400" kern="1200" dirty="0" smtClean="0">
                <a:solidFill>
                  <a:srgbClr val="000000"/>
                </a:solidFill>
                <a:latin typeface="Arial (Body)"/>
                <a:ea typeface="ＭＳ Ｐゴシック" charset="-128"/>
              </a:rPr>
              <a:t>i</a:t>
            </a:r>
            <a:r>
              <a:rPr lang="en-US" altLang="en-US" sz="100" kern="1200" dirty="0" smtClean="0">
                <a:solidFill>
                  <a:srgbClr val="000000"/>
                </a:solidFill>
                <a:latin typeface="Arial (Body)"/>
                <a:ea typeface="ＭＳ Ｐゴシック" charset="-128"/>
              </a:rPr>
              <a:t> </a:t>
            </a:r>
            <a:r>
              <a:rPr lang="en-US" altLang="en-US" sz="2400" kern="1200" dirty="0" smtClean="0">
                <a:solidFill>
                  <a:srgbClr val="000000"/>
                </a:solidFill>
                <a:latin typeface="Arial (Body)"/>
                <a:ea typeface="ＭＳ Ｐゴシック" charset="-128"/>
              </a:rPr>
              <a:t>c </a:t>
            </a:r>
            <a:r>
              <a:rPr lang="en-US" altLang="en-US" sz="2400" kern="1200" dirty="0">
                <a:solidFill>
                  <a:srgbClr val="000000"/>
                </a:solidFill>
                <a:latin typeface="Arial (Body)"/>
                <a:ea typeface="ＭＳ Ｐゴシック" charset="-128"/>
              </a:rPr>
              <a:t>makes it non-algebraic</a:t>
            </a:r>
            <a:r>
              <a:rPr lang="en-US" altLang="en-US" sz="2400" kern="1200" dirty="0" smtClean="0">
                <a:solidFill>
                  <a:srgbClr val="000000"/>
                </a:solidFill>
                <a:latin typeface="Arial (Body)"/>
                <a:ea typeface="ＭＳ Ｐゴシック" charset="-128"/>
              </a:rPr>
              <a:t>.</a:t>
            </a:r>
          </a:p>
          <a:p>
            <a:pPr marL="255651" indent="-255651">
              <a:tabLst/>
              <a:defRPr/>
            </a:pPr>
            <a:r>
              <a:rPr lang="en-US" altLang="en-US" sz="2400" kern="1200" dirty="0" smtClean="0">
                <a:solidFill>
                  <a:srgbClr val="000000"/>
                </a:solidFill>
                <a:latin typeface="Arial (Body)"/>
                <a:ea typeface="ＭＳ Ｐゴシック" charset="-128"/>
              </a:rPr>
              <a:t>We </a:t>
            </a:r>
            <a:r>
              <a:rPr lang="en-US" altLang="en-US" sz="2400" kern="1200" dirty="0">
                <a:solidFill>
                  <a:srgbClr val="000000"/>
                </a:solidFill>
                <a:latin typeface="Arial (Body)"/>
                <a:ea typeface="ＭＳ Ｐゴシック" charset="-128"/>
              </a:rPr>
              <a:t>can redefine functions so that they </a:t>
            </a:r>
            <a:r>
              <a:rPr lang="en-US" altLang="en-US" sz="2400" b="1" kern="1200" dirty="0">
                <a:solidFill>
                  <a:srgbClr val="000000"/>
                </a:solidFill>
                <a:latin typeface="Arial (Body)"/>
                <a:ea typeface="ＭＳ Ｐゴシック" charset="-128"/>
              </a:rPr>
              <a:t>don’t</a:t>
            </a:r>
            <a:r>
              <a:rPr lang="en-US" altLang="en-US" sz="2400" kern="1200" dirty="0">
                <a:solidFill>
                  <a:srgbClr val="000000"/>
                </a:solidFill>
                <a:latin typeface="Arial (Body)"/>
                <a:ea typeface="ＭＳ Ｐゴシック" charset="-128"/>
              </a:rPr>
              <a:t> change the inputs</a:t>
            </a:r>
            <a:r>
              <a:rPr lang="en-US" altLang="en-US" sz="2400" kern="1200" dirty="0" smtClean="0">
                <a:solidFill>
                  <a:srgbClr val="000000"/>
                </a:solidFill>
                <a:latin typeface="Arial (Body)"/>
                <a:ea typeface="ＭＳ Ｐゴシック" charset="-128"/>
              </a:rPr>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kern="1200" dirty="0">
                <a:latin typeface="Times New Roman" panose="02020603050405020304" pitchFamily="18" charset="0"/>
                <a:ea typeface="ＭＳ Ｐゴシック" charset="-128"/>
              </a:rPr>
              <a:t>Decreasered Without Changing Input</a:t>
            </a:r>
          </a:p>
        </p:txBody>
      </p:sp>
      <p:pic>
        <p:nvPicPr>
          <p:cNvPr id="6" name="Picture 5" descr="Computer code has 9 lines. The lines read as follows. Line 1. d e f decrease Red left parenthesis a Picture right parenthesis colon. Line 2, indented once. return P i c equals make Empty Picture left parenthesis get Width left parenthesis a Picture right parenthesis comma get Height left parenthesis a Picture right parenthesis right parenthesis. Line 3, indented once. for x in range left parenthesis get Width left parenthesis a Picture right parenthesis right parenthesis colon. Line 4, indented once. for y in range left parenthesis get Height left parenthesis a Picture right parenthesis right parenthesis colon. Line 5, indented twice. s r c Pixel equals get Pixel At left parenthesis a Picture comma x comma y right parenthesis. Line 6, indented twice. return Pixel equals get Pixel At left parenthesis return P i c comma x comma y right parenthesis. Line 7, indented twice. set Color left parenthesis return Pixel comma get Color left parenthesis s r c Pixel right parenthesis right parenthesis. Line 8, indented twice. set Red left parenthesis return Pixel comma 0 period 8 asterisk get Red left parenthesis s r c Pixel right parenthesis right parenthesis. Line 9, indented once. return return P i c."/>
          <p:cNvPicPr>
            <a:picLocks noChangeAspect="1"/>
          </p:cNvPicPr>
          <p:nvPr/>
        </p:nvPicPr>
        <p:blipFill rotWithShape="1">
          <a:blip r:embed="rId2"/>
          <a:srcRect l="1713" r="5967" b="9202"/>
          <a:stretch/>
        </p:blipFill>
        <p:spPr>
          <a:xfrm>
            <a:off x="581891" y="1582709"/>
            <a:ext cx="6702829" cy="3614131"/>
          </a:xfrm>
          <a:prstGeom prst="rect">
            <a:avLst/>
          </a:prstGeom>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kern="1200" dirty="0">
                <a:latin typeface="Times New Roman" panose="02020603050405020304" pitchFamily="18" charset="0"/>
                <a:ea typeface="ＭＳ Ｐゴシック" charset="-128"/>
              </a:rPr>
              <a:t>Increaseblue Without Changing Input</a:t>
            </a:r>
          </a:p>
        </p:txBody>
      </p:sp>
      <p:pic>
        <p:nvPicPr>
          <p:cNvPr id="5" name="Picture 4" descr="Computer code has 9 lines. The lines read as follows. Line 1. d e f increase Blue left parenthesis a Picture right parenthesis colon. Line 2, indented once. return P i c equals make Empty Picture left parenthesis get Width left parenthesis a Picture right parenthesis comma get Height left parenthesis a Picture right parenthesis right parenthesis. Line 3, indented once. for x in range left parenthesis get Width left parenthesis a Picture right parenthesis right parenthesis colon. Line 4, indented once. for y in range left parenthesis get Height left parenthesis a Picture right parenthesis right parenthesis colon. Line 5, indented twice. s r c Pixel equals get Pixel At left parenthesis a Picture comma x comma y right parenthesis. Line 6, indented twice. return Pixel equals get Pixel At left parenthesis return P i c comma x comma y right parenthesis. Line 7, indented twice. set Color left parenthesis return Pixel comma get Color left parenthesis s r c Pixel right parenthesis right parenthesis. Line 8, indented twice. set Blue left parenthesis return Pixel comma 1 period 2 asterisk get Blue left parenthesis s r c Pixel right parenthesis right parenthesis. Line 9, indented once. return return P i c."/>
          <p:cNvPicPr>
            <a:picLocks noChangeAspect="1"/>
          </p:cNvPicPr>
          <p:nvPr/>
        </p:nvPicPr>
        <p:blipFill rotWithShape="1">
          <a:blip r:embed="rId2"/>
          <a:srcRect l="1902" r="6612" b="9795"/>
          <a:stretch/>
        </p:blipFill>
        <p:spPr>
          <a:xfrm>
            <a:off x="457200" y="1582539"/>
            <a:ext cx="7301345" cy="3949581"/>
          </a:xfrm>
          <a:prstGeom prst="rect">
            <a:avLst/>
          </a:prstGeo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kern="1200" dirty="0" smtClean="0">
                <a:latin typeface="Times New Roman" panose="02020603050405020304" pitchFamily="18" charset="0"/>
                <a:ea typeface="ＭＳ Ｐゴシック" charset="-128"/>
              </a:rPr>
              <a:t>Now, We Can Nest Like Algebra</a:t>
            </a:r>
            <a:endParaRPr lang="en-US" altLang="en-US" kern="1200" dirty="0">
              <a:latin typeface="Times New Roman" panose="02020603050405020304" pitchFamily="18" charset="0"/>
              <a:ea typeface="ＭＳ Ｐゴシック" charset="-128"/>
            </a:endParaRPr>
          </a:p>
        </p:txBody>
      </p:sp>
      <p:pic>
        <p:nvPicPr>
          <p:cNvPr id="6" name="Picture 5" descr="Computer code has 5 lines. The lines read as follows. Line 1. right angle bracket right angle bracket right angle bracket new p equals increase Blue left parenthesis decrease Red left parenthesis p right parenthesis right parenthesis. Line 2. right angle bracket right angle bracket right angle bracket show left parenthesis new p right parenthesis right parenthesis. Line 3. right angle bracket right angle bracket right angle bracket show left parenthesis decrease Red left parenthesis p right parenthesis right parenthesis. Line 4. right angle bracket right angle bracket right angle bracket show left parenthesis decrease Red left parenthesis increase Blue left parenthesis p right parenthesis right parenthesis. Line 5. right angle bracket right angle bracket right angle bracket show left parenthesis increase Blue left parenthesis p right parenthesis right parenthesis."/>
          <p:cNvPicPr>
            <a:picLocks noChangeAspect="1"/>
          </p:cNvPicPr>
          <p:nvPr/>
        </p:nvPicPr>
        <p:blipFill>
          <a:blip r:embed="rId2"/>
          <a:stretch>
            <a:fillRect/>
          </a:stretch>
        </p:blipFill>
        <p:spPr>
          <a:xfrm>
            <a:off x="457200" y="1600200"/>
            <a:ext cx="5163760" cy="2517866"/>
          </a:xfrm>
          <a:prstGeom prst="rect">
            <a:avLst/>
          </a:prstGeom>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A Very Powerful Idea: Recursion</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8229600" cy="2377544"/>
          </a:xfrm>
        </p:spPr>
        <p:txBody>
          <a:bodyPr>
            <a:spAutoFit/>
          </a:bodyPr>
          <a:lstStyle/>
          <a:p>
            <a:pPr marL="255651" indent="-255651" eaLnBrk="1" hangingPunct="1">
              <a:tabLst/>
              <a:defRPr/>
            </a:pPr>
            <a:r>
              <a:rPr lang="en-US" altLang="en-US" sz="2400" kern="1200" dirty="0">
                <a:solidFill>
                  <a:srgbClr val="000000"/>
                </a:solidFill>
                <a:latin typeface="Arial (Body)"/>
                <a:ea typeface="ＭＳ Ｐゴシック" charset="-128"/>
              </a:rPr>
              <a:t>Recursion is writing functions that call </a:t>
            </a:r>
            <a:r>
              <a:rPr lang="en-US" altLang="en-US" sz="2400" b="1" kern="1200" dirty="0">
                <a:solidFill>
                  <a:srgbClr val="000000"/>
                </a:solidFill>
                <a:latin typeface="Arial (Body)"/>
                <a:ea typeface="ＭＳ Ｐゴシック" charset="-128"/>
              </a:rPr>
              <a:t>themselves</a:t>
            </a:r>
            <a:r>
              <a:rPr lang="en-US" altLang="en-US" sz="2400" kern="1200" dirty="0">
                <a:solidFill>
                  <a:srgbClr val="000000"/>
                </a:solidFill>
                <a:latin typeface="Arial (Body)"/>
                <a:ea typeface="ＭＳ Ｐゴシック" charset="-128"/>
              </a:rPr>
              <a:t>.</a:t>
            </a:r>
          </a:p>
          <a:p>
            <a:pPr marL="255651" indent="-255651" eaLnBrk="1" hangingPunct="1">
              <a:tabLst/>
              <a:defRPr/>
            </a:pPr>
            <a:r>
              <a:rPr lang="en-US" altLang="en-US" sz="2400" kern="1200" dirty="0">
                <a:solidFill>
                  <a:srgbClr val="000000"/>
                </a:solidFill>
                <a:latin typeface="Arial (Body)"/>
                <a:ea typeface="ＭＳ Ｐゴシック" charset="-128"/>
              </a:rPr>
              <a:t>When you write a recursive function, you write (at least) two pieces</a:t>
            </a:r>
            <a:r>
              <a:rPr lang="en-US" altLang="en-US" sz="2400" kern="1200" dirty="0" smtClean="0">
                <a:solidFill>
                  <a:srgbClr val="000000"/>
                </a:solidFill>
                <a:latin typeface="Arial (Body)"/>
                <a:ea typeface="ＭＳ Ｐゴシック" charset="-128"/>
              </a:rPr>
              <a:t>:</a:t>
            </a:r>
          </a:p>
          <a:p>
            <a:pPr marL="741553" lvl="1" indent="-284353" eaLnBrk="1" hangingPunct="1">
              <a:buFont typeface="Arial" panose="020B0604020202020204" pitchFamily="34" charset="0"/>
              <a:buChar char="–"/>
              <a:defRPr/>
            </a:pPr>
            <a:r>
              <a:rPr lang="en-US" altLang="en-US" sz="2400" kern="1200" dirty="0" smtClean="0">
                <a:solidFill>
                  <a:srgbClr val="000000"/>
                </a:solidFill>
                <a:latin typeface="Arial (Body)"/>
                <a:ea typeface="ＭＳ Ｐゴシック" charset="-128"/>
                <a:cs typeface="+mn-cs"/>
              </a:rPr>
              <a:t>What </a:t>
            </a:r>
            <a:r>
              <a:rPr lang="en-US" altLang="en-US" sz="2400" kern="1200" dirty="0">
                <a:solidFill>
                  <a:srgbClr val="000000"/>
                </a:solidFill>
                <a:latin typeface="Arial (Body)"/>
                <a:ea typeface="ＭＳ Ｐゴシック" charset="-128"/>
                <a:cs typeface="+mn-cs"/>
              </a:rPr>
              <a:t>to do if the input is the smallest possible datum</a:t>
            </a:r>
            <a:r>
              <a:rPr lang="en-US" altLang="en-US" sz="2400" kern="1200" dirty="0" smtClean="0">
                <a:solidFill>
                  <a:srgbClr val="000000"/>
                </a:solidFill>
                <a:latin typeface="Arial (Body)"/>
                <a:ea typeface="ＭＳ Ｐゴシック" charset="-128"/>
                <a:cs typeface="+mn-cs"/>
              </a:rPr>
              <a:t>,</a:t>
            </a:r>
          </a:p>
          <a:p>
            <a:pPr marL="741553" lvl="1" indent="-284353" eaLnBrk="1" hangingPunct="1">
              <a:buFont typeface="Arial" panose="020B0604020202020204" pitchFamily="34" charset="0"/>
              <a:buChar char="–"/>
              <a:defRPr/>
            </a:pPr>
            <a:r>
              <a:rPr lang="en-US" altLang="en-US" sz="2400" kern="1200" dirty="0" smtClean="0">
                <a:solidFill>
                  <a:srgbClr val="000000"/>
                </a:solidFill>
                <a:latin typeface="Arial (Body)"/>
                <a:ea typeface="ＭＳ Ｐゴシック" charset="-128"/>
                <a:cs typeface="+mn-cs"/>
              </a:rPr>
              <a:t>What </a:t>
            </a:r>
            <a:r>
              <a:rPr lang="en-US" altLang="en-US" sz="2400" kern="1200" dirty="0">
                <a:solidFill>
                  <a:srgbClr val="000000"/>
                </a:solidFill>
                <a:latin typeface="Arial (Body)"/>
                <a:ea typeface="ＭＳ Ｐゴシック" charset="-128"/>
                <a:cs typeface="+mn-cs"/>
              </a:rPr>
              <a:t>to do if the input is larger so that you</a:t>
            </a:r>
            <a:r>
              <a:rPr lang="en-US" altLang="en-US" sz="2400" kern="1200" dirty="0" smtClean="0">
                <a:solidFill>
                  <a:srgbClr val="000000"/>
                </a:solidFill>
                <a:latin typeface="Arial (Body)"/>
                <a:ea typeface="ＭＳ Ｐゴシック" charset="-128"/>
                <a:cs typeface="+mn-cs"/>
              </a:rPr>
              <a:t>:</a:t>
            </a:r>
          </a:p>
        </p:txBody>
      </p:sp>
      <p:sp>
        <p:nvSpPr>
          <p:cNvPr id="4" name="Text Placeholder 3"/>
          <p:cNvSpPr>
            <a:spLocks noGrp="1"/>
          </p:cNvSpPr>
          <p:nvPr>
            <p:ph type="body" idx="2"/>
          </p:nvPr>
        </p:nvSpPr>
        <p:spPr>
          <a:xfrm>
            <a:off x="457200" y="4045530"/>
            <a:ext cx="8229600" cy="665018"/>
          </a:xfrm>
        </p:spPr>
        <p:txBody>
          <a:bodyPr anchor="ctr"/>
          <a:lstStyle/>
          <a:p>
            <a:pPr lvl="2" eaLnBrk="1" hangingPunct="1">
              <a:buNone/>
              <a:defRPr/>
            </a:pPr>
            <a:r>
              <a:rPr lang="en-US" altLang="en-US" sz="2400" kern="1200" dirty="0">
                <a:solidFill>
                  <a:schemeClr val="tx2"/>
                </a:solidFill>
                <a:latin typeface="Arial (Body)"/>
                <a:ea typeface="ＭＳ Ｐゴシック" charset="-128"/>
              </a:rPr>
              <a:t>(a)</a:t>
            </a:r>
            <a:r>
              <a:rPr lang="en-US" altLang="en-US" sz="2400" kern="1200" dirty="0">
                <a:solidFill>
                  <a:srgbClr val="000000"/>
                </a:solidFill>
                <a:latin typeface="Arial (Body)"/>
                <a:ea typeface="ＭＳ Ｐゴシック" charset="-128"/>
              </a:rPr>
              <a:t> process one piece of the data</a:t>
            </a:r>
          </a:p>
          <a:p>
            <a:pPr lvl="2" eaLnBrk="1" hangingPunct="1">
              <a:buNone/>
              <a:defRPr/>
            </a:pPr>
            <a:r>
              <a:rPr lang="en-US" altLang="en-US" sz="2400" kern="1200" dirty="0">
                <a:solidFill>
                  <a:schemeClr val="tx2"/>
                </a:solidFill>
                <a:latin typeface="Arial (Body)"/>
                <a:ea typeface="ＭＳ Ｐゴシック" charset="-128"/>
              </a:rPr>
              <a:t>(b)</a:t>
            </a:r>
            <a:r>
              <a:rPr lang="en-US" altLang="en-US" sz="2400" kern="1200" dirty="0">
                <a:solidFill>
                  <a:srgbClr val="000000"/>
                </a:solidFill>
                <a:latin typeface="Arial (Body)"/>
                <a:ea typeface="ＭＳ Ｐゴシック" charset="-128"/>
              </a:rPr>
              <a:t> call the function to deal with the rest</a:t>
            </a:r>
            <a:r>
              <a:rPr lang="en-US" altLang="en-US" sz="2400" kern="1200" dirty="0" smtClean="0">
                <a:solidFill>
                  <a:srgbClr val="000000"/>
                </a:solidFill>
                <a:latin typeface="Arial (Body)"/>
                <a:ea typeface="ＭＳ Ｐゴシック" charset="-128"/>
              </a:rPr>
              <a:t>.</a:t>
            </a:r>
            <a:endParaRPr lang="en-US" altLang="en-US" sz="2400" kern="1200" dirty="0">
              <a:solidFill>
                <a:srgbClr val="000000"/>
              </a:solidFill>
              <a:latin typeface="Arial (Body)"/>
              <a:ea typeface="ＭＳ Ｐゴシック" charset="-128"/>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First, a Reminder of Lists</a:t>
            </a:r>
            <a:endParaRPr lang="en-US" altLang="en-US" kern="1200" dirty="0">
              <a:latin typeface="Times New Roman" panose="02020603050405020304" pitchFamily="18" charset="0"/>
              <a:ea typeface="ＭＳ Ｐゴシック" charset="-128"/>
            </a:endParaRPr>
          </a:p>
        </p:txBody>
      </p:sp>
      <p:pic>
        <p:nvPicPr>
          <p:cNvPr id="5" name="Picture 4" descr="Computer code has 7 lines. The lines read as follows. Line 1. right angle bracket right angle bracket right angle bracket fred equals left bracket 1 comma 2 comma 3 comma 4 comma 5 right bracket. Line 2. right angle bracket right angle bracket right angle bracket fred left bracket 0 right bracket. Line 3. 1. Line 4. right angle bracket right angle bracket right angle bracket fred left bracket 1 colon right bracket. Line 5. left bracket 2 comma 3 comma 4 comma 5 right bracket. Line 6. right angle bracket right angle bracket right angle bracket print fred left bracket colon minus 1 right bracket. Line 7. left bracket 1 comma 2 comma 3 comma 4 right bracket."/>
          <p:cNvPicPr>
            <a:picLocks noChangeAspect="1"/>
          </p:cNvPicPr>
          <p:nvPr/>
        </p:nvPicPr>
        <p:blipFill>
          <a:blip r:embed="rId2"/>
          <a:stretch>
            <a:fillRect/>
          </a:stretch>
        </p:blipFill>
        <p:spPr>
          <a:xfrm>
            <a:off x="457200" y="1600200"/>
            <a:ext cx="3109229" cy="3475021"/>
          </a:xfrm>
          <a:prstGeom prst="rect">
            <a:avLst/>
          </a:prstGeom>
        </p:spPr>
      </p:pic>
      <p:sp>
        <p:nvSpPr>
          <p:cNvPr id="4" name="Text Placeholder 3"/>
          <p:cNvSpPr>
            <a:spLocks noGrp="1"/>
          </p:cNvSpPr>
          <p:nvPr>
            <p:ph type="body" idx="1"/>
          </p:nvPr>
        </p:nvSpPr>
        <p:spPr>
          <a:xfrm>
            <a:off x="3882572" y="1614714"/>
            <a:ext cx="4250046" cy="2149789"/>
          </a:xfrm>
        </p:spPr>
        <p:txBody>
          <a:bodyPr wrap="square">
            <a:spAutoFit/>
          </a:bodyPr>
          <a:lstStyle/>
          <a:p>
            <a:pPr marL="0" indent="0">
              <a:lnSpc>
                <a:spcPct val="80000"/>
              </a:lnSpc>
              <a:buNone/>
              <a:defRPr/>
            </a:pPr>
            <a:r>
              <a:rPr lang="en-US" sz="2400" dirty="0">
                <a:latin typeface="+mn-lt"/>
              </a:rPr>
              <a:t>In functional programming languages, there are usually functions called </a:t>
            </a:r>
            <a:r>
              <a:rPr lang="en-US" sz="2400" b="1" dirty="0">
                <a:latin typeface="+mn-lt"/>
              </a:rPr>
              <a:t>head</a:t>
            </a:r>
            <a:r>
              <a:rPr lang="en-US" sz="2400" dirty="0">
                <a:latin typeface="+mn-lt"/>
              </a:rPr>
              <a:t> and </a:t>
            </a:r>
            <a:r>
              <a:rPr lang="en-US" sz="2400" b="1" dirty="0">
                <a:latin typeface="+mn-lt"/>
              </a:rPr>
              <a:t>rest</a:t>
            </a:r>
            <a:r>
              <a:rPr lang="en-US" sz="2400" dirty="0">
                <a:latin typeface="+mn-lt"/>
              </a:rPr>
              <a:t> for these two </a:t>
            </a:r>
            <a:r>
              <a:rPr lang="en-US" sz="2400" dirty="0" smtClean="0">
                <a:latin typeface="+mn-lt"/>
              </a:rPr>
              <a:t>operations.</a:t>
            </a:r>
          </a:p>
          <a:p>
            <a:pPr marL="0" indent="0">
              <a:lnSpc>
                <a:spcPct val="80000"/>
              </a:lnSpc>
              <a:buNone/>
              <a:defRPr/>
            </a:pPr>
            <a:r>
              <a:rPr lang="en-US" sz="2400" dirty="0" smtClean="0">
                <a:latin typeface="+mn-lt"/>
              </a:rPr>
              <a:t>They</a:t>
            </a:r>
            <a:r>
              <a:rPr lang="fr-FR" altLang="ja-JP" sz="2400" dirty="0" smtClean="0">
                <a:latin typeface="+mn-lt"/>
              </a:rPr>
              <a:t>’</a:t>
            </a:r>
            <a:r>
              <a:rPr lang="en-US" sz="2400" dirty="0" smtClean="0">
                <a:latin typeface="+mn-lt"/>
              </a:rPr>
              <a:t>re </a:t>
            </a:r>
            <a:r>
              <a:rPr lang="en-US" sz="2400" dirty="0">
                <a:latin typeface="+mn-lt"/>
              </a:rPr>
              <a:t>very common </a:t>
            </a:r>
            <a:r>
              <a:rPr lang="en-US" sz="2400" dirty="0" smtClean="0">
                <a:latin typeface="+mn-lt"/>
              </a:rPr>
              <a:t>in recursion.</a:t>
            </a:r>
            <a:endParaRPr lang="en-US" sz="24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eaLnBrk="1" hangingPunct="1">
              <a:buFont typeface="Times New Roman"/>
              <a:buNone/>
              <a:defRPr/>
            </a:pPr>
            <a:r>
              <a:rPr lang="en-US" altLang="en-US" sz="3400" b="1" kern="1200" dirty="0">
                <a:solidFill>
                  <a:srgbClr val="007FA3"/>
                </a:solidFill>
                <a:latin typeface="Times New Roman" panose="02020603050405020304" pitchFamily="18" charset="0"/>
                <a:ea typeface="ＭＳ Ｐゴシック" charset="-128"/>
                <a:cs typeface="Times New Roman"/>
                <a:sym typeface="Times New Roman"/>
              </a:rPr>
              <a:t>A Recursive Decreasered</a:t>
            </a:r>
          </a:p>
        </p:txBody>
      </p:sp>
      <p:pic>
        <p:nvPicPr>
          <p:cNvPr id="8" name="Picture 7" descr="Computer code has 5 lines. The lines read as follows. Line 1. d e f decrease Red left parenthesis a List right parenthesis colon. Line 2, indented once. if a List equals equals left bracket right bracket colon hash Empty. Line 3, indented twice. return. Line 4, indented once. set Red left parenthesis a List left bracket 0 right bracket comma get Red left parenthesis a List left bracket 0 right bracket right parenthesis asterisk 0 period 8 right parenthesis. Line 5, indented once. decrease Red R left parenthesis a List left bracket 1 colon right bracket right parenthesis."/>
          <p:cNvPicPr>
            <a:picLocks noChangeAspect="1"/>
          </p:cNvPicPr>
          <p:nvPr/>
        </p:nvPicPr>
        <p:blipFill rotWithShape="1">
          <a:blip r:embed="rId2"/>
          <a:srcRect l="2934" t="2779" r="3962" b="6689"/>
          <a:stretch/>
        </p:blipFill>
        <p:spPr>
          <a:xfrm>
            <a:off x="365127" y="1654629"/>
            <a:ext cx="4566062" cy="2036619"/>
          </a:xfrm>
          <a:prstGeom prst="rect">
            <a:avLst/>
          </a:prstGeom>
        </p:spPr>
      </p:pic>
      <p:sp>
        <p:nvSpPr>
          <p:cNvPr id="9" name="Content Placeholder 8"/>
          <p:cNvSpPr>
            <a:spLocks noGrp="1"/>
          </p:cNvSpPr>
          <p:nvPr>
            <p:ph idx="1"/>
          </p:nvPr>
        </p:nvSpPr>
        <p:spPr>
          <a:xfrm>
            <a:off x="457200" y="3878944"/>
            <a:ext cx="3588327" cy="1476827"/>
          </a:xfrm>
        </p:spPr>
        <p:txBody>
          <a:bodyPr/>
          <a:lstStyle/>
          <a:p>
            <a:pPr marL="0" indent="0"/>
            <a:r>
              <a:rPr lang="en-US" altLang="en-US" sz="2000" dirty="0">
                <a:latin typeface="+mn-lt"/>
              </a:rPr>
              <a:t>This actually </a:t>
            </a:r>
            <a:r>
              <a:rPr lang="en-US" altLang="en-US" sz="2000" dirty="0" smtClean="0">
                <a:latin typeface="+mn-lt"/>
              </a:rPr>
              <a:t>won</a:t>
            </a:r>
            <a:r>
              <a:rPr lang="fr-FR" altLang="ja-JP" sz="2000" dirty="0" smtClean="0">
                <a:latin typeface="+mn-lt"/>
              </a:rPr>
              <a:t>’</a:t>
            </a:r>
            <a:r>
              <a:rPr lang="en-US" altLang="en-US" sz="2000" dirty="0" smtClean="0">
                <a:latin typeface="+mn-lt"/>
              </a:rPr>
              <a:t>t </a:t>
            </a:r>
            <a:r>
              <a:rPr lang="en-US" altLang="en-US" sz="2000" dirty="0">
                <a:latin typeface="+mn-lt"/>
              </a:rPr>
              <a:t>work </a:t>
            </a:r>
            <a:r>
              <a:rPr lang="en-US" altLang="en-US" sz="2000" dirty="0" smtClean="0">
                <a:latin typeface="+mn-lt"/>
              </a:rPr>
              <a:t>for reasonable-sized </a:t>
            </a:r>
            <a:r>
              <a:rPr lang="en-US" altLang="en-US" sz="2000" dirty="0">
                <a:latin typeface="+mn-lt"/>
              </a:rPr>
              <a:t>pictures—takes up too much memory in Java</a:t>
            </a:r>
            <a:r>
              <a:rPr lang="en-US" altLang="en-US" sz="2000" dirty="0" smtClean="0">
                <a:latin typeface="+mn-lt"/>
              </a:rPr>
              <a:t>.</a:t>
            </a:r>
            <a:endParaRPr lang="en-US" sz="2000" dirty="0">
              <a:latin typeface="+mn-lt"/>
            </a:endParaRPr>
          </a:p>
        </p:txBody>
      </p:sp>
      <p:sp>
        <p:nvSpPr>
          <p:cNvPr id="10" name="Content Placeholder 9"/>
          <p:cNvSpPr>
            <a:spLocks noGrp="1"/>
          </p:cNvSpPr>
          <p:nvPr>
            <p:ph idx="13"/>
          </p:nvPr>
        </p:nvSpPr>
        <p:spPr>
          <a:xfrm>
            <a:off x="5203375" y="1654629"/>
            <a:ext cx="3372589" cy="3416135"/>
          </a:xfrm>
        </p:spPr>
        <p:txBody>
          <a:bodyPr/>
          <a:lstStyle/>
          <a:p>
            <a:pPr marL="256032" indent="-256032" eaLnBrk="1" hangingPunct="1">
              <a:spcBef>
                <a:spcPts val="1500"/>
              </a:spcBef>
              <a:buClr>
                <a:schemeClr val="tx2"/>
              </a:buClr>
              <a:buFont typeface="Arial" panose="020B0604020202020204" pitchFamily="34" charset="0"/>
              <a:buChar char="•"/>
            </a:pPr>
            <a:r>
              <a:rPr lang="en-US" altLang="en-US" sz="2000" dirty="0">
                <a:latin typeface="+mn-lt"/>
              </a:rPr>
              <a:t>If the list (of pixels) is </a:t>
            </a:r>
            <a:r>
              <a:rPr lang="en-US" altLang="en-US" sz="2000" dirty="0" smtClean="0">
                <a:latin typeface="+mn-lt"/>
              </a:rPr>
              <a:t>empty</a:t>
            </a:r>
            <a:r>
              <a:rPr lang="en-US" altLang="en-US" sz="2000" dirty="0">
                <a:latin typeface="+mn-lt"/>
              </a:rPr>
              <a:t>, </a:t>
            </a:r>
            <a:r>
              <a:rPr lang="en-US" altLang="en-US" sz="2000" dirty="0" smtClean="0">
                <a:latin typeface="+mn-lt"/>
              </a:rPr>
              <a:t>don</a:t>
            </a:r>
            <a:r>
              <a:rPr lang="fr-FR" altLang="ja-JP" sz="2000" dirty="0" smtClean="0">
                <a:latin typeface="+mn-lt"/>
              </a:rPr>
              <a:t>’</a:t>
            </a:r>
            <a:r>
              <a:rPr lang="en-US" altLang="ja-JP" sz="2000" dirty="0" smtClean="0">
                <a:latin typeface="+mn-lt"/>
              </a:rPr>
              <a:t>t </a:t>
            </a:r>
            <a:r>
              <a:rPr lang="en-US" altLang="ja-JP" sz="2000" dirty="0">
                <a:latin typeface="+mn-lt"/>
              </a:rPr>
              <a:t>do </a:t>
            </a:r>
            <a:r>
              <a:rPr lang="en-US" altLang="ja-JP" sz="2000" dirty="0" smtClean="0">
                <a:latin typeface="+mn-lt"/>
              </a:rPr>
              <a:t>anything</a:t>
            </a:r>
          </a:p>
          <a:p>
            <a:pPr marL="741600" lvl="3" indent="-284400" eaLnBrk="1" hangingPunct="1">
              <a:spcBef>
                <a:spcPts val="600"/>
              </a:spcBef>
              <a:buClr>
                <a:schemeClr val="tx2"/>
              </a:buClr>
              <a:buFont typeface="Arial" panose="020B0604020202020204" pitchFamily="34" charset="0"/>
              <a:buChar char="‒"/>
            </a:pPr>
            <a:r>
              <a:rPr lang="en-US" altLang="en-US" sz="2000" dirty="0" smtClean="0">
                <a:latin typeface="+mn-lt"/>
              </a:rPr>
              <a:t>Just return</a:t>
            </a:r>
          </a:p>
          <a:p>
            <a:pPr marL="256032" lvl="3" indent="-256032" eaLnBrk="1" hangingPunct="1">
              <a:spcBef>
                <a:spcPts val="1500"/>
              </a:spcBef>
              <a:buClr>
                <a:schemeClr val="tx2"/>
              </a:buClr>
              <a:buFont typeface="Arial" panose="020B0604020202020204" pitchFamily="34" charset="0"/>
              <a:buChar char="•"/>
            </a:pPr>
            <a:r>
              <a:rPr lang="en-US" altLang="en-US" sz="2000" dirty="0" smtClean="0">
                <a:latin typeface="+mn-lt"/>
              </a:rPr>
              <a:t>Otherwise,</a:t>
            </a:r>
          </a:p>
          <a:p>
            <a:pPr marL="741600" lvl="3" indent="-284400" eaLnBrk="1" hangingPunct="1">
              <a:spcBef>
                <a:spcPts val="600"/>
              </a:spcBef>
              <a:buClr>
                <a:schemeClr val="tx2"/>
              </a:buClr>
              <a:buFont typeface="Arial" panose="020B0604020202020204" pitchFamily="34" charset="0"/>
              <a:buChar char="‒"/>
            </a:pPr>
            <a:r>
              <a:rPr lang="en-US" altLang="en-US" sz="2000" dirty="0" smtClean="0">
                <a:latin typeface="+mn-lt"/>
              </a:rPr>
              <a:t>Decrease </a:t>
            </a:r>
            <a:r>
              <a:rPr lang="en-US" altLang="en-US" sz="2000" dirty="0">
                <a:latin typeface="+mn-lt"/>
              </a:rPr>
              <a:t>the red in the first </a:t>
            </a:r>
            <a:r>
              <a:rPr lang="en-US" altLang="en-US" sz="2000" dirty="0" smtClean="0">
                <a:latin typeface="+mn-lt"/>
              </a:rPr>
              <a:t>pixel.</a:t>
            </a:r>
          </a:p>
          <a:p>
            <a:pPr marL="741600" lvl="3" indent="-284400" eaLnBrk="1" hangingPunct="1">
              <a:spcBef>
                <a:spcPts val="600"/>
              </a:spcBef>
              <a:buClr>
                <a:schemeClr val="tx2"/>
              </a:buClr>
              <a:buFont typeface="Arial" panose="020B0604020202020204" pitchFamily="34" charset="0"/>
              <a:buChar char="‒"/>
            </a:pPr>
            <a:r>
              <a:rPr lang="en-US" altLang="en-US" sz="2000" dirty="0" smtClean="0">
                <a:latin typeface="+mn-lt"/>
              </a:rPr>
              <a:t>Call </a:t>
            </a:r>
            <a:r>
              <a:rPr lang="en-US" altLang="en-US" sz="2000" dirty="0">
                <a:latin typeface="+mn-lt"/>
              </a:rPr>
              <a:t>decreaseRed on the rest of the </a:t>
            </a:r>
            <a:r>
              <a:rPr lang="en-US" altLang="en-US" sz="2000" dirty="0" smtClean="0">
                <a:latin typeface="+mn-lt"/>
              </a:rPr>
              <a:t>pixels.</a:t>
            </a:r>
          </a:p>
          <a:p>
            <a:pPr marL="256032" lvl="3" indent="-256032" eaLnBrk="1" hangingPunct="1">
              <a:spcBef>
                <a:spcPts val="1500"/>
              </a:spcBef>
              <a:buClr>
                <a:schemeClr val="tx2"/>
              </a:buClr>
              <a:buFont typeface="Arial" panose="020B0604020202020204" pitchFamily="34" charset="0"/>
              <a:buChar char="•"/>
            </a:pPr>
            <a:r>
              <a:rPr lang="en-US" altLang="en-US" sz="2000" dirty="0" smtClean="0">
                <a:latin typeface="+mn-lt"/>
              </a:rPr>
              <a:t>Call </a:t>
            </a:r>
            <a:r>
              <a:rPr lang="en-US" altLang="en-US" sz="2000" dirty="0">
                <a:latin typeface="+mn-lt"/>
              </a:rPr>
              <a:t>it </a:t>
            </a:r>
            <a:r>
              <a:rPr lang="en-US" altLang="en-US" sz="2000" dirty="0" smtClean="0">
                <a:latin typeface="+mn-lt"/>
              </a:rPr>
              <a:t>like:</a:t>
            </a:r>
            <a:endParaRPr lang="en-US" sz="2000" dirty="0">
              <a:latin typeface="+mn-lt"/>
            </a:endParaRPr>
          </a:p>
        </p:txBody>
      </p:sp>
      <p:pic>
        <p:nvPicPr>
          <p:cNvPr id="12" name="Picture 11" descr="Computer code reads, decrease Red left parenthesis get Pixels left parenthesis p i c right parenthesis right parenthesis."/>
          <p:cNvPicPr>
            <a:picLocks noChangeAspect="1"/>
          </p:cNvPicPr>
          <p:nvPr/>
        </p:nvPicPr>
        <p:blipFill rotWithShape="1">
          <a:blip r:embed="rId3"/>
          <a:srcRect t="11953" b="16631"/>
          <a:stretch/>
        </p:blipFill>
        <p:spPr>
          <a:xfrm>
            <a:off x="4931189" y="5320145"/>
            <a:ext cx="3433565" cy="387928"/>
          </a:xfrm>
          <a:prstGeom prst="rect">
            <a:avLst/>
          </a:prstGeom>
        </p:spPr>
      </p:pic>
    </p:spTree>
  </p:cSld>
  <p:clrMapOvr>
    <a:masterClrMapping/>
  </p:clrMapOvr>
  <p:transition spd="slow"/>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a:spAutoFit/>
          </a:bodyPr>
          <a:lstStyle/>
          <a:p>
            <a:pPr eaLnBrk="1" hangingPunct="1">
              <a:spcBef>
                <a:spcPct val="0"/>
              </a:spcBef>
              <a:buClrTx/>
              <a:defRPr/>
            </a:pPr>
            <a:r>
              <a:rPr lang="en-US" altLang="en-US" kern="1200" dirty="0">
                <a:latin typeface="Times New Roman" panose="02020603050405020304" pitchFamily="18" charset="0"/>
                <a:ea typeface="ＭＳ Ｐゴシック" charset="-128"/>
              </a:rPr>
              <a:t>Recursion Can </a:t>
            </a:r>
            <a:r>
              <a:rPr lang="en-US" altLang="en-US" kern="1200" dirty="0" smtClean="0">
                <a:latin typeface="Times New Roman" panose="02020603050405020304" pitchFamily="18" charset="0"/>
                <a:ea typeface="ＭＳ Ｐゴシック" charset="-128"/>
              </a:rPr>
              <a:t>be </a:t>
            </a:r>
            <a:r>
              <a:rPr lang="en-US" altLang="en-US" kern="1200" dirty="0">
                <a:latin typeface="Times New Roman" panose="02020603050405020304" pitchFamily="18" charset="0"/>
                <a:ea typeface="ＭＳ Ｐゴシック" charset="-128"/>
              </a:rPr>
              <a:t>Hard to Get Your Head Around</a:t>
            </a:r>
          </a:p>
        </p:txBody>
      </p:sp>
      <p:sp>
        <p:nvSpPr>
          <p:cNvPr id="3" name="Text Placeholder 2"/>
          <p:cNvSpPr>
            <a:spLocks noGrp="1"/>
          </p:cNvSpPr>
          <p:nvPr>
            <p:ph type="body" idx="1"/>
          </p:nvPr>
        </p:nvSpPr>
        <p:spPr>
          <a:xfrm>
            <a:off x="457200" y="1600200"/>
            <a:ext cx="8229600" cy="2939236"/>
          </a:xfrm>
        </p:spPr>
        <p:txBody>
          <a:bodyPr>
            <a:spAutoFit/>
          </a:bodyPr>
          <a:lstStyle/>
          <a:p>
            <a:pPr marL="255651" indent="-255651" eaLnBrk="1" hangingPunct="1">
              <a:tabLst/>
              <a:defRPr/>
            </a:pPr>
            <a:r>
              <a:rPr lang="en-US" altLang="en-US" sz="2400" kern="1200" dirty="0">
                <a:solidFill>
                  <a:srgbClr val="000000"/>
                </a:solidFill>
                <a:latin typeface="Arial (Body)"/>
                <a:ea typeface="ＭＳ Ｐゴシック" charset="-128"/>
              </a:rPr>
              <a:t>It really relies on you </a:t>
            </a:r>
            <a:r>
              <a:rPr lang="en-US" altLang="en-US" sz="2400" b="1" kern="1200" dirty="0">
                <a:solidFill>
                  <a:srgbClr val="000000"/>
                </a:solidFill>
                <a:latin typeface="Arial (Body)"/>
                <a:ea typeface="ＭＳ Ｐゴシック" charset="-128"/>
              </a:rPr>
              <a:t>trusting</a:t>
            </a:r>
            <a:r>
              <a:rPr lang="en-US" altLang="en-US" sz="2400" kern="1200" dirty="0">
                <a:solidFill>
                  <a:srgbClr val="000000"/>
                </a:solidFill>
                <a:latin typeface="Arial (Body)"/>
                <a:ea typeface="ＭＳ Ｐゴシック" charset="-128"/>
              </a:rPr>
              <a:t> your functions.</a:t>
            </a:r>
          </a:p>
          <a:p>
            <a:pPr marL="741553" lvl="1" indent="-284353" eaLnBrk="1" hangingPunct="1">
              <a:buFont typeface="Arial" panose="020B0604020202020204" pitchFamily="34" charset="0"/>
              <a:buChar char="–"/>
              <a:defRPr/>
            </a:pPr>
            <a:r>
              <a:rPr lang="en-US" altLang="en-US" sz="2400" kern="1200" dirty="0" smtClean="0">
                <a:solidFill>
                  <a:srgbClr val="000000"/>
                </a:solidFill>
                <a:latin typeface="Arial (Body)"/>
                <a:ea typeface="ＭＳ Ｐゴシック" charset="-128"/>
                <a:cs typeface="+mn-cs"/>
              </a:rPr>
              <a:t>They</a:t>
            </a:r>
            <a:r>
              <a:rPr lang="fr-FR" altLang="ja-JP" sz="2400" kern="1200" dirty="0" smtClean="0">
                <a:solidFill>
                  <a:srgbClr val="000000"/>
                </a:solidFill>
                <a:latin typeface="Arial (Body)"/>
                <a:ea typeface="ＭＳ Ｐゴシック" charset="-128"/>
                <a:cs typeface="+mn-cs"/>
              </a:rPr>
              <a:t>’</a:t>
            </a:r>
            <a:r>
              <a:rPr lang="en-US" altLang="ja-JP" sz="2400" kern="1200" dirty="0" smtClean="0">
                <a:solidFill>
                  <a:srgbClr val="000000"/>
                </a:solidFill>
                <a:latin typeface="Arial (Body)"/>
                <a:ea typeface="ＭＳ Ｐゴシック" charset="-128"/>
                <a:cs typeface="+mn-cs"/>
              </a:rPr>
              <a:t>ll </a:t>
            </a:r>
            <a:r>
              <a:rPr lang="en-US" altLang="ja-JP" sz="2400" kern="1200" dirty="0">
                <a:solidFill>
                  <a:srgbClr val="000000"/>
                </a:solidFill>
                <a:latin typeface="Arial (Body)"/>
                <a:ea typeface="ＭＳ Ｐゴシック" charset="-128"/>
                <a:cs typeface="+mn-cs"/>
              </a:rPr>
              <a:t>do what you tell them to do.</a:t>
            </a:r>
          </a:p>
          <a:p>
            <a:pPr marL="741553" lvl="1" indent="-284353" eaLnBrk="1" hangingPunct="1">
              <a:buFont typeface="Arial" panose="020B0604020202020204" pitchFamily="34" charset="0"/>
              <a:buChar char="–"/>
              <a:defRPr/>
            </a:pPr>
            <a:r>
              <a:rPr lang="en-US" altLang="en-US" sz="2400" kern="1200" dirty="0">
                <a:solidFill>
                  <a:srgbClr val="000000"/>
                </a:solidFill>
                <a:latin typeface="Arial (Body)"/>
                <a:ea typeface="ＭＳ Ｐゴシック" charset="-128"/>
                <a:cs typeface="+mn-cs"/>
              </a:rPr>
              <a:t>So if a function decreases red on a list of pixels, just let it do that!</a:t>
            </a:r>
          </a:p>
          <a:p>
            <a:pPr marL="255651" indent="-255651" eaLnBrk="1" hangingPunct="1">
              <a:tabLst/>
              <a:defRPr/>
            </a:pPr>
            <a:r>
              <a:rPr lang="en-US" altLang="en-US" sz="2400" kern="1200" dirty="0" smtClean="0">
                <a:solidFill>
                  <a:srgbClr val="000000"/>
                </a:solidFill>
                <a:latin typeface="Arial (Body)"/>
                <a:ea typeface="ＭＳ Ｐゴシック" charset="-128"/>
              </a:rPr>
              <a:t>Let</a:t>
            </a:r>
            <a:r>
              <a:rPr lang="fr-FR" altLang="ja-JP" sz="2400" kern="1200" dirty="0" smtClean="0">
                <a:solidFill>
                  <a:srgbClr val="000000"/>
                </a:solidFill>
                <a:latin typeface="Arial (Body)"/>
                <a:ea typeface="ＭＳ Ｐゴシック" charset="-128"/>
              </a:rPr>
              <a:t>’</a:t>
            </a:r>
            <a:r>
              <a:rPr lang="en-US" altLang="ja-JP" sz="2400" kern="1200" dirty="0" smtClean="0">
                <a:solidFill>
                  <a:srgbClr val="000000"/>
                </a:solidFill>
                <a:latin typeface="Arial (Body)"/>
                <a:ea typeface="ＭＳ Ｐゴシック" charset="-128"/>
              </a:rPr>
              <a:t>s </a:t>
            </a:r>
            <a:r>
              <a:rPr lang="en-US" altLang="ja-JP" sz="2400" kern="1200" dirty="0">
                <a:solidFill>
                  <a:srgbClr val="000000"/>
                </a:solidFill>
                <a:latin typeface="Arial (Body)"/>
                <a:ea typeface="ＭＳ Ｐゴシック" charset="-128"/>
              </a:rPr>
              <a:t>try some different ways to think about recursion.</a:t>
            </a:r>
          </a:p>
          <a:p>
            <a:pPr marL="255651" indent="-255651" eaLnBrk="1" hangingPunct="1">
              <a:tabLst/>
              <a:defRPr/>
            </a:pPr>
            <a:r>
              <a:rPr lang="en-US" altLang="en-US" sz="2400" kern="1200" dirty="0">
                <a:solidFill>
                  <a:srgbClr val="000000"/>
                </a:solidFill>
                <a:latin typeface="Arial (Body)"/>
                <a:ea typeface="ＭＳ Ｐゴシック" charset="-128"/>
              </a:rPr>
              <a:t>But first, </a:t>
            </a:r>
            <a:r>
              <a:rPr lang="en-US" altLang="en-US" sz="2400" kern="1200" dirty="0" smtClean="0">
                <a:solidFill>
                  <a:srgbClr val="000000"/>
                </a:solidFill>
                <a:latin typeface="Arial (Body)"/>
                <a:ea typeface="ＭＳ Ｐゴシック" charset="-128"/>
              </a:rPr>
              <a:t>let</a:t>
            </a:r>
            <a:r>
              <a:rPr lang="fr-FR" altLang="ja-JP" sz="2400" kern="1200" dirty="0" smtClean="0">
                <a:solidFill>
                  <a:srgbClr val="000000"/>
                </a:solidFill>
                <a:latin typeface="Arial (Body)"/>
                <a:ea typeface="ＭＳ Ｐゴシック" charset="-128"/>
              </a:rPr>
              <a:t>’</a:t>
            </a:r>
            <a:r>
              <a:rPr lang="en-US" altLang="ja-JP" sz="2400" kern="1200" dirty="0" smtClean="0">
                <a:solidFill>
                  <a:srgbClr val="000000"/>
                </a:solidFill>
                <a:latin typeface="Arial (Body)"/>
                <a:ea typeface="ＭＳ Ｐゴシック" charset="-128"/>
              </a:rPr>
              <a:t>s </a:t>
            </a:r>
            <a:r>
              <a:rPr lang="en-US" altLang="ja-JP" sz="2400" kern="1200" dirty="0">
                <a:solidFill>
                  <a:srgbClr val="000000"/>
                </a:solidFill>
                <a:latin typeface="Arial (Body)"/>
                <a:ea typeface="ＭＳ Ｐゴシック" charset="-128"/>
              </a:rPr>
              <a:t>take a smaller problem.</a:t>
            </a:r>
            <a:endParaRPr lang="en-US" altLang="en-US" sz="2400" kern="1200" dirty="0">
              <a:solidFill>
                <a:srgbClr val="000000"/>
              </a:solidFill>
              <a:latin typeface="Arial (Body)"/>
              <a:ea typeface="ＭＳ Ｐゴシック" charset="-128"/>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DownUp</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8229600" cy="553968"/>
          </a:xfrm>
        </p:spPr>
        <p:txBody>
          <a:bodyPr>
            <a:spAutoFit/>
          </a:bodyPr>
          <a:lstStyle/>
          <a:p>
            <a:pPr eaLnBrk="1" hangingPunct="1">
              <a:tabLst/>
              <a:defRPr/>
            </a:pPr>
            <a:r>
              <a:rPr lang="en-US" altLang="en-US" sz="2400" dirty="0" smtClean="0">
                <a:latin typeface="+mn-lt"/>
              </a:rPr>
              <a:t>Let</a:t>
            </a:r>
            <a:r>
              <a:rPr lang="fr-FR" altLang="ja-JP" sz="2400" dirty="0" smtClean="0">
                <a:latin typeface="+mn-lt"/>
              </a:rPr>
              <a:t>’</a:t>
            </a:r>
            <a:r>
              <a:rPr lang="en-US" altLang="ja-JP" sz="2400" dirty="0" smtClean="0">
                <a:latin typeface="+mn-lt"/>
              </a:rPr>
              <a:t>s </a:t>
            </a:r>
            <a:r>
              <a:rPr lang="en-US" altLang="ja-JP" sz="2400" dirty="0">
                <a:latin typeface="+mn-lt"/>
              </a:rPr>
              <a:t>define a function called </a:t>
            </a:r>
            <a:r>
              <a:rPr lang="en-US" altLang="ja-JP" sz="2400" b="1" dirty="0" smtClean="0">
                <a:latin typeface="+mn-lt"/>
              </a:rPr>
              <a:t>downUp</a:t>
            </a:r>
            <a:endParaRPr lang="en-US" altLang="ja-JP" sz="2400" b="1" dirty="0">
              <a:latin typeface="+mn-lt"/>
            </a:endParaRPr>
          </a:p>
        </p:txBody>
      </p:sp>
      <p:pic>
        <p:nvPicPr>
          <p:cNvPr id="4" name="Picture 3" descr="Computer code reads, right angle bracket right angle bracket right angle bracket down Up left parenthesis double quote Hello double quote right parenthesis. Output has 9 lines. The lines read as follows. Line 1. Hello. Line 2. e l l o. Line 3. l l o. Line 4. l o. Line 5. o. Line 6. l o. Line 7. l l o. Line 8. e l l o. Line 9. Hello."/>
          <p:cNvPicPr>
            <a:picLocks noChangeAspect="1"/>
          </p:cNvPicPr>
          <p:nvPr/>
        </p:nvPicPr>
        <p:blipFill rotWithShape="1">
          <a:blip r:embed="rId2"/>
          <a:srcRect t="2653" b="5803"/>
          <a:stretch/>
        </p:blipFill>
        <p:spPr>
          <a:xfrm>
            <a:off x="628485" y="2244437"/>
            <a:ext cx="2981202" cy="3158837"/>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a:spAutoFit/>
          </a:bodyPr>
          <a:lstStyle/>
          <a:p>
            <a:pPr eaLnBrk="1" hangingPunct="1">
              <a:defRPr/>
            </a:pPr>
            <a:r>
              <a:rPr lang="en-US" altLang="en-US" kern="1200" dirty="0">
                <a:latin typeface="Times New Roman" panose="02020603050405020304" pitchFamily="18" charset="0"/>
                <a:ea typeface="ＭＳ Ｐゴシック" charset="-128"/>
              </a:rPr>
              <a:t>Focusing on the Part That We Would Most Likely Change</a:t>
            </a:r>
            <a:endParaRPr lang="en-US" altLang="en-US" b="1" kern="1200" dirty="0">
              <a:solidFill>
                <a:srgbClr val="007FA3"/>
              </a:solidFill>
              <a:latin typeface="Times New Roman" panose="02020603050405020304" pitchFamily="18" charset="0"/>
              <a:ea typeface="ＭＳ Ｐゴシック" charset="-128"/>
              <a:sym typeface="Times New Roman"/>
            </a:endParaRPr>
          </a:p>
        </p:txBody>
      </p:sp>
      <p:pic>
        <p:nvPicPr>
          <p:cNvPr id="6" name="Picture 5" descr="Computer code has 14 lines. The lines read as follows. Line 1. D e f make Home Page left parenthesis name comma interest right parenthesis colon. Line 2, intended once. file equals open left parenthesis double quote homepage period h t m l double quote comma double quote w t double quote right parenthesis. Line 3, intended once. file period write left parenthesis double quote double quote double quote left angle bracket exclamation point D O C TYPE H T M L double quote right angle bracket. Line 4, intended once. left angle bracket h t m l right angle bracket. Line 5, intended once. left angle bracket head right angle bracket. Line 6, intended once. left angle bracket title right angle bracket double quote double quote double quote plus name plus double quote double quote double quote s Home Page left angle bracket forward slash title right angle bracket. Line 7, intended once. left angle bracket forward slash head right angle bracket. Line 8, intended once. left angle bracket body right angle bracket. Line 9, intended once. left angle bracket h 1 right angle bracket Welcome to double quote double quote double quote plus name plus double quote double quote double quote s Home Page left angle bracket forward slash h 1 right angle bracket. Line 10, intended once. left angle bracket p right angle bracket Hi exclamation point I am double quote double quote double quote plus name plus double quote double quote double quote period This is my home page. Line 11, intended once. I am interested in double quote double quote double quote plus interest plus double quote double quote double quote left angle bracket forward slash p right angle bracket. Line 12, intended once. left angle bracket forward slash body right angle bracket. Line 13, intended once. left angle bracket forward slash h t m l right angle bracket. Line 14, intended once. file period close left parenthesis right parenthesis."/>
          <p:cNvPicPr>
            <a:picLocks noChangeAspect="1"/>
          </p:cNvPicPr>
          <p:nvPr/>
        </p:nvPicPr>
        <p:blipFill rotWithShape="1">
          <a:blip r:embed="rId3"/>
          <a:srcRect b="3309"/>
          <a:stretch/>
        </p:blipFill>
        <p:spPr>
          <a:xfrm>
            <a:off x="457200" y="1568865"/>
            <a:ext cx="4060288" cy="3298103"/>
          </a:xfrm>
          <a:prstGeom prst="rect">
            <a:avLst/>
          </a:prstGeom>
        </p:spPr>
      </p:pic>
      <p:pic>
        <p:nvPicPr>
          <p:cNvPr id="7" name="Picture 6" descr="Computer code has 9 lines. The lines read as follows. Line 1. D e f make Home Page left parenthesis name comma interest right parenthesis colon. Line 2, intended once. file equals open left parenthesis double quote homepage period h t m l double quote comma double quote w t double quote right parenthesis. Line 3, intended once. file period write left parenthesis d o c type left parenthesis right parenthesis right parenthesis. Line 4, intended once. file period write left parenthesis title left parenthesis name plus double quote's Home Page double quote right parenthesis right parenthesis. Line 5, intended once. file period write left parenthesis body left parenthesis double quote double quote double quote. Line 6, intended once. left angle bracket h 1 right angle bracket Welcome to double quote double quote double quote plus name plus double quote double quote double quote s Home Page left angle bracket forward slash h 1 right angle bracket. Line 7, intended once. left angle bracket p right angle bracket Hi exclamation point I am double quote double quote double quote plus name plus double quote double quote double quote period This is my home page exclamation point. Line 8, intended once. I am interested in double quote double quote double quote plus interest plus double quote double quote double quote left angle bracket forward slash p right angle bracket double quote double quote double quote right parenthesis right parenthesis. Line 9, intended once. file period close left parenthesis right parenthesis."/>
          <p:cNvPicPr>
            <a:picLocks noChangeAspect="1"/>
          </p:cNvPicPr>
          <p:nvPr/>
        </p:nvPicPr>
        <p:blipFill>
          <a:blip r:embed="rId4"/>
          <a:stretch>
            <a:fillRect/>
          </a:stretch>
        </p:blipFill>
        <p:spPr>
          <a:xfrm>
            <a:off x="4626512" y="1600200"/>
            <a:ext cx="4060288" cy="2590800"/>
          </a:xfrm>
          <a:prstGeom prst="rect">
            <a:avLst/>
          </a:prstGeom>
        </p:spPr>
      </p:pic>
      <p:sp>
        <p:nvSpPr>
          <p:cNvPr id="5" name="Content Placeholder 4"/>
          <p:cNvSpPr>
            <a:spLocks noGrp="1"/>
          </p:cNvSpPr>
          <p:nvPr>
            <p:ph type="body" idx="1"/>
          </p:nvPr>
        </p:nvSpPr>
        <p:spPr>
          <a:xfrm>
            <a:off x="457200" y="4979850"/>
            <a:ext cx="8229600" cy="1115660"/>
          </a:xfrm>
        </p:spPr>
        <p:txBody>
          <a:bodyPr anchor="ctr">
            <a:spAutoFit/>
          </a:bodyPr>
          <a:lstStyle/>
          <a:p>
            <a:pPr marL="0" indent="0" eaLnBrk="1" fontAlgn="auto" hangingPunct="1">
              <a:spcBef>
                <a:spcPts val="1500"/>
              </a:spcBef>
              <a:buClr>
                <a:srgbClr val="007FA3"/>
              </a:buClr>
              <a:buSzPct val="100000"/>
              <a:buNone/>
              <a:defRPr/>
            </a:pPr>
            <a:r>
              <a:rPr lang="en-US" sz="2400" kern="1200" dirty="0">
                <a:latin typeface="+mn-lt"/>
                <a:ea typeface="ＭＳ Ｐゴシック" charset="-128"/>
                <a:cs typeface="+mn-cs"/>
                <a:sym typeface="Arial"/>
              </a:rPr>
              <a:t>Now which one is simpler?</a:t>
            </a:r>
          </a:p>
          <a:p>
            <a:pPr marL="0" indent="0" eaLnBrk="1" fontAlgn="auto" hangingPunct="1">
              <a:spcBef>
                <a:spcPts val="1500"/>
              </a:spcBef>
              <a:buClr>
                <a:srgbClr val="007FA3"/>
              </a:buClr>
              <a:buSzPct val="100000"/>
              <a:buNone/>
              <a:defRPr/>
            </a:pPr>
            <a:r>
              <a:rPr lang="en-US" sz="2400" kern="1200" dirty="0">
                <a:latin typeface="+mn-lt"/>
                <a:ea typeface="ＭＳ Ｐゴシック" charset="-128"/>
                <a:cs typeface="+mn-cs"/>
                <a:sym typeface="Arial"/>
              </a:rPr>
              <a:t>Simpler to change? Simpler to modify?</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3 Ways to Understand Recursion</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8229600" cy="2046684"/>
          </a:xfrm>
        </p:spPr>
        <p:txBody>
          <a:bodyPr>
            <a:spAutoFit/>
          </a:bodyPr>
          <a:lstStyle/>
          <a:p>
            <a:pPr marL="432054" indent="-432054" eaLnBrk="1" hangingPunct="1">
              <a:buSzPts val="2400"/>
              <a:buFont typeface="Wingdings" panose="05000000000000000000" pitchFamily="2" charset="2"/>
              <a:buAutoNum type="arabicPeriod"/>
              <a:tabLst/>
              <a:defRPr/>
            </a:pPr>
            <a:r>
              <a:rPr lang="en-US" altLang="en-US" sz="2400" kern="1200" dirty="0">
                <a:solidFill>
                  <a:srgbClr val="000000"/>
                </a:solidFill>
                <a:latin typeface="Arial (Body)"/>
                <a:ea typeface="ＭＳ Ｐゴシック" charset="-128"/>
              </a:rPr>
              <a:t>Procedural abstraction</a:t>
            </a:r>
          </a:p>
          <a:p>
            <a:pPr marL="432054" indent="-432054" eaLnBrk="1" hangingPunct="1">
              <a:buSzPts val="2400"/>
              <a:buFont typeface="Wingdings" panose="05000000000000000000" pitchFamily="2" charset="2"/>
              <a:buAutoNum type="arabicPeriod"/>
              <a:tabLst/>
              <a:defRPr/>
            </a:pPr>
            <a:r>
              <a:rPr lang="en-US" altLang="en-US" sz="2400" kern="1200" dirty="0">
                <a:solidFill>
                  <a:srgbClr val="000000"/>
                </a:solidFill>
                <a:latin typeface="Arial (Body)"/>
                <a:ea typeface="ＭＳ Ｐゴシック" charset="-128"/>
              </a:rPr>
              <a:t>Trace it out (use a small problem like </a:t>
            </a:r>
            <a:r>
              <a:rPr lang="en-US" altLang="en-US" sz="2400" b="1" kern="1200" dirty="0">
                <a:solidFill>
                  <a:srgbClr val="000000"/>
                </a:solidFill>
                <a:latin typeface="Arial (Body)"/>
                <a:ea typeface="ＭＳ Ｐゴシック" charset="-128"/>
              </a:rPr>
              <a:t>downUp</a:t>
            </a:r>
            <a:r>
              <a:rPr lang="en-US" altLang="en-US" sz="2400" kern="1200" dirty="0">
                <a:solidFill>
                  <a:srgbClr val="000000"/>
                </a:solidFill>
                <a:latin typeface="Arial (Body)"/>
                <a:ea typeface="ＭＳ Ｐゴシック" charset="-128"/>
              </a:rPr>
              <a:t> to do this)</a:t>
            </a:r>
          </a:p>
          <a:p>
            <a:pPr marL="432054" indent="-432054" eaLnBrk="1" hangingPunct="1">
              <a:buSzPts val="2400"/>
              <a:buFont typeface="Wingdings" panose="05000000000000000000" pitchFamily="2" charset="2"/>
              <a:buAutoNum type="arabicPeriod"/>
              <a:tabLst/>
              <a:defRPr/>
            </a:pPr>
            <a:r>
              <a:rPr lang="en-US" altLang="en-US" sz="2400" kern="1200" dirty="0">
                <a:solidFill>
                  <a:srgbClr val="000000"/>
                </a:solidFill>
                <a:latin typeface="Arial (Body)"/>
                <a:ea typeface="ＭＳ Ｐゴシック" charset="-128"/>
              </a:rPr>
              <a:t>Little people method</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1. Procedural Abstraction</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8229600" cy="1484992"/>
          </a:xfrm>
        </p:spPr>
        <p:txBody>
          <a:bodyPr>
            <a:spAutoFit/>
          </a:bodyPr>
          <a:lstStyle/>
          <a:p>
            <a:pPr marL="255651" indent="-255651" eaLnBrk="1" hangingPunct="1">
              <a:tabLst/>
              <a:defRPr/>
            </a:pPr>
            <a:r>
              <a:rPr lang="en-US" altLang="en-US" sz="2400" kern="1200" dirty="0">
                <a:solidFill>
                  <a:srgbClr val="000000"/>
                </a:solidFill>
                <a:latin typeface="Arial (Body)"/>
                <a:ea typeface="ＭＳ Ｐゴシック" charset="-128"/>
              </a:rPr>
              <a:t>Break the problem down into the smallest pieces that you can write down easily as a function.</a:t>
            </a:r>
          </a:p>
          <a:p>
            <a:pPr marL="255651" indent="-255651" eaLnBrk="1" hangingPunct="1">
              <a:tabLst/>
              <a:defRPr/>
            </a:pPr>
            <a:r>
              <a:rPr lang="en-US" altLang="en-US" sz="2400" kern="1200" dirty="0">
                <a:solidFill>
                  <a:srgbClr val="000000"/>
                </a:solidFill>
                <a:latin typeface="Arial (Body)"/>
                <a:ea typeface="ＭＳ Ｐゴシック" charset="-128"/>
              </a:rPr>
              <a:t>Re-use as much as possible</a:t>
            </a:r>
            <a:r>
              <a:rPr lang="en-US" altLang="en-US" sz="2400" kern="1200" dirty="0" smtClean="0">
                <a:solidFill>
                  <a:srgbClr val="000000"/>
                </a:solidFill>
                <a:latin typeface="Arial (Body)"/>
                <a:ea typeface="ＭＳ Ｐゴシック" charset="-128"/>
              </a:rPr>
              <a:t>.</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hangingPunct="1">
              <a:spcBef>
                <a:spcPct val="0"/>
              </a:spcBef>
              <a:buClrTx/>
              <a:defRPr/>
            </a:pPr>
            <a:r>
              <a:rPr lang="en-US" altLang="en-US" kern="1200" dirty="0">
                <a:latin typeface="Times New Roman" panose="02020603050405020304" pitchFamily="18" charset="0"/>
                <a:ea typeface="ＭＳ Ｐゴシック" charset="-128"/>
              </a:rPr>
              <a:t>Downup for One Character Words</a:t>
            </a:r>
          </a:p>
        </p:txBody>
      </p:sp>
      <p:pic>
        <p:nvPicPr>
          <p:cNvPr id="3" name="Picture 2" descr="Computer code has 2 lines. The lines read as follows. Line 1. d e f down up 1 left parenthesis word right parenthesis colon. Line 2. print word."/>
          <p:cNvPicPr>
            <a:picLocks noChangeAspect="1"/>
          </p:cNvPicPr>
          <p:nvPr/>
        </p:nvPicPr>
        <p:blipFill rotWithShape="1">
          <a:blip r:embed="rId2"/>
          <a:srcRect l="3119" t="8404" r="4643" b="10434"/>
          <a:stretch/>
        </p:blipFill>
        <p:spPr>
          <a:xfrm>
            <a:off x="554182" y="1648691"/>
            <a:ext cx="2867891" cy="969818"/>
          </a:xfrm>
          <a:prstGeom prst="rect">
            <a:avLst/>
          </a:prstGeom>
        </p:spPr>
      </p:pic>
      <p:sp>
        <p:nvSpPr>
          <p:cNvPr id="4" name="Text Placeholder 3"/>
          <p:cNvSpPr>
            <a:spLocks noGrp="1"/>
          </p:cNvSpPr>
          <p:nvPr>
            <p:ph type="body" idx="1"/>
          </p:nvPr>
        </p:nvSpPr>
        <p:spPr>
          <a:xfrm>
            <a:off x="457200" y="3131131"/>
            <a:ext cx="8229600" cy="424987"/>
          </a:xfrm>
        </p:spPr>
        <p:txBody>
          <a:bodyPr anchor="ctr"/>
          <a:lstStyle/>
          <a:p>
            <a:pPr eaLnBrk="1" hangingPunct="1"/>
            <a:r>
              <a:rPr lang="en-US" altLang="en-US" sz="2400" dirty="0" smtClean="0">
                <a:latin typeface="+mn-lt"/>
              </a:rPr>
              <a:t>Obviously</a:t>
            </a:r>
            <a:r>
              <a:rPr lang="en-US" altLang="en-US" sz="2400" dirty="0">
                <a:latin typeface="+mn-lt"/>
              </a:rPr>
              <a:t>, this </a:t>
            </a:r>
            <a:r>
              <a:rPr lang="en-US" altLang="en-US" sz="2400" dirty="0" smtClean="0">
                <a:latin typeface="+mn-lt"/>
              </a:rPr>
              <a:t>works:</a:t>
            </a:r>
            <a:endParaRPr lang="en-US" altLang="en-US" sz="2400" dirty="0">
              <a:latin typeface="+mn-lt"/>
            </a:endParaRPr>
          </a:p>
        </p:txBody>
      </p:sp>
      <p:pic>
        <p:nvPicPr>
          <p:cNvPr id="5" name="Picture 4" descr="Computer code reads, right angle bracket right angle bracket right angle bracket down Up 1 left parenthesis double quote I double quote right parenthesis. Output reads, I."/>
          <p:cNvPicPr>
            <a:picLocks noChangeAspect="1"/>
          </p:cNvPicPr>
          <p:nvPr/>
        </p:nvPicPr>
        <p:blipFill rotWithShape="1">
          <a:blip r:embed="rId3"/>
          <a:srcRect l="2841" t="9666" r="5312" b="16154"/>
          <a:stretch/>
        </p:blipFill>
        <p:spPr>
          <a:xfrm>
            <a:off x="554182" y="3643738"/>
            <a:ext cx="2687783" cy="872836"/>
          </a:xfrm>
          <a:prstGeom prst="rect">
            <a:avLst/>
          </a:prstGeom>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hangingPunct="1">
              <a:spcBef>
                <a:spcPct val="0"/>
              </a:spcBef>
              <a:buClrTx/>
              <a:defRPr/>
            </a:pPr>
            <a:r>
              <a:rPr lang="en-US" altLang="en-US" kern="1200" dirty="0">
                <a:latin typeface="Times New Roman" panose="02020603050405020304" pitchFamily="18" charset="0"/>
                <a:ea typeface="ＭＳ Ｐゴシック" charset="-128"/>
              </a:rPr>
              <a:t>Downup for 2 Character Words</a:t>
            </a:r>
          </a:p>
        </p:txBody>
      </p:sp>
      <p:sp>
        <p:nvSpPr>
          <p:cNvPr id="4" name="Text Placeholder 3"/>
          <p:cNvSpPr>
            <a:spLocks noGrp="1"/>
          </p:cNvSpPr>
          <p:nvPr>
            <p:ph type="body" idx="1"/>
          </p:nvPr>
        </p:nvSpPr>
        <p:spPr>
          <a:xfrm>
            <a:off x="457200" y="1600200"/>
            <a:ext cx="8229600" cy="504371"/>
          </a:xfrm>
        </p:spPr>
        <p:txBody>
          <a:bodyPr/>
          <a:lstStyle/>
          <a:p>
            <a:r>
              <a:rPr lang="en-US" altLang="en-US" sz="2400" dirty="0" smtClean="0">
                <a:latin typeface="+mn-lt"/>
              </a:rPr>
              <a:t>We</a:t>
            </a:r>
            <a:r>
              <a:rPr lang="fr-FR" altLang="ja-JP" sz="2400" dirty="0" smtClean="0">
                <a:latin typeface="+mn-lt"/>
              </a:rPr>
              <a:t>’</a:t>
            </a:r>
            <a:r>
              <a:rPr lang="en-US" altLang="ja-JP" sz="2400" dirty="0" smtClean="0">
                <a:latin typeface="+mn-lt"/>
              </a:rPr>
              <a:t>ll </a:t>
            </a:r>
            <a:r>
              <a:rPr lang="en-US" altLang="ja-JP" sz="2400" dirty="0">
                <a:latin typeface="+mn-lt"/>
              </a:rPr>
              <a:t>reuse downUp1 since we have it already</a:t>
            </a:r>
            <a:r>
              <a:rPr lang="en-US" altLang="ja-JP" sz="2400" dirty="0" smtClean="0">
                <a:latin typeface="+mn-lt"/>
              </a:rPr>
              <a:t>.</a:t>
            </a:r>
          </a:p>
        </p:txBody>
      </p:sp>
      <p:pic>
        <p:nvPicPr>
          <p:cNvPr id="5" name="Picture 4" descr="Computer code has 4 lines. The lines read as follows. Line 1. d e f down Up 2 left parenthesis word right parenthesis colon. Line 2, indented once. print word. Line 3, indented once. down Up 1 left parenthesis word left bracket 1 colon right bracket right parenthesis. Line 4, indented once. print word. Computer code reads, right angle bracket right angle bracket right angle bracket down Up 2 left parenthesis double quote it double quote right parenthesis. Output has 3 lines. The lines read as follows. Line 1. it. Line 2. t. Line 3. it. Computer code reads, right angle bracket right angle bracket right angle bracket down Up 2 left parenthesis double quote me double quote right parenthesis. Output has 3 lines. The lines read as follows. Line 1. me. Line 2. e. Line 3. me."/>
          <p:cNvPicPr>
            <a:picLocks noChangeAspect="1"/>
          </p:cNvPicPr>
          <p:nvPr/>
        </p:nvPicPr>
        <p:blipFill rotWithShape="1">
          <a:blip r:embed="rId2"/>
          <a:srcRect t="2164" b="4094"/>
          <a:stretch/>
        </p:blipFill>
        <p:spPr>
          <a:xfrm>
            <a:off x="665018" y="2392121"/>
            <a:ext cx="2469094" cy="3657600"/>
          </a:xfrm>
          <a:prstGeom prst="rect">
            <a:avLst/>
          </a:prstGeo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hangingPunct="1">
              <a:spcBef>
                <a:spcPct val="0"/>
              </a:spcBef>
              <a:buClrTx/>
              <a:defRPr/>
            </a:pPr>
            <a:r>
              <a:rPr lang="en-US" altLang="en-US" kern="1200" dirty="0">
                <a:latin typeface="Times New Roman" panose="02020603050405020304" pitchFamily="18" charset="0"/>
                <a:ea typeface="ＭＳ Ｐゴシック" charset="-128"/>
              </a:rPr>
              <a:t>downup3 for 3 Character Words</a:t>
            </a:r>
          </a:p>
        </p:txBody>
      </p:sp>
      <p:sp>
        <p:nvSpPr>
          <p:cNvPr id="4" name="Text Placeholder 3"/>
          <p:cNvSpPr>
            <a:spLocks noGrp="1"/>
          </p:cNvSpPr>
          <p:nvPr>
            <p:ph type="body" idx="1"/>
          </p:nvPr>
        </p:nvSpPr>
        <p:spPr>
          <a:xfrm>
            <a:off x="3851561" y="1738749"/>
            <a:ext cx="4405745" cy="553968"/>
          </a:xfrm>
        </p:spPr>
        <p:txBody>
          <a:bodyPr wrap="square" anchor="ctr">
            <a:spAutoFit/>
          </a:bodyPr>
          <a:lstStyle/>
          <a:p>
            <a:pPr marL="0" indent="0" eaLnBrk="1" fontAlgn="auto" hangingPunct="1">
              <a:buNone/>
              <a:defRPr/>
            </a:pPr>
            <a:r>
              <a:rPr lang="en-US" sz="2400" kern="1200" dirty="0">
                <a:solidFill>
                  <a:srgbClr val="000000"/>
                </a:solidFill>
                <a:latin typeface="Arial (Body)"/>
                <a:ea typeface="ＭＳ Ｐゴシック" charset="-128"/>
                <a:cs typeface="+mn-cs"/>
              </a:rPr>
              <a:t>Are we seeing a pattern yet?</a:t>
            </a:r>
          </a:p>
        </p:txBody>
      </p:sp>
      <p:pic>
        <p:nvPicPr>
          <p:cNvPr id="5" name="Picture 4" descr="Computer code has 4 lines. The lines read as follows. Line 1. d e f down Up 3 left parenthesis word right parenthesis colon. Line 2, indented once. print word. Line 3, indented once. down Up 2 left parenthesis word left bracket 1 colon right bracket right parenthesis. Line 4, indented once. print word. Computer code reads, right angle bracket right angle bracket right angle bracket down Up 3 left parenthesis double quote pop double quote right parenthesis. Output has 5 lines. The lines read as follows. Line 1. pop. Line 2. o p. Line 3. p. Line 4. o p. Line 5. pop. Computer code reads,  right angle bracket right angle bracket right angle bracket down Up 3 left parenthesis double quote top double quote right parenthesis. Output has 5 lines. The lines read as follows. Line 1. top. Line 2. o p. Line 3. p. Line 4. o p. Line 5. top."/>
          <p:cNvPicPr>
            <a:picLocks noChangeAspect="1"/>
          </p:cNvPicPr>
          <p:nvPr/>
        </p:nvPicPr>
        <p:blipFill rotWithShape="1">
          <a:blip r:embed="rId2"/>
          <a:srcRect r="36951" b="4390"/>
          <a:stretch/>
        </p:blipFill>
        <p:spPr>
          <a:xfrm>
            <a:off x="581891" y="1738745"/>
            <a:ext cx="2721429" cy="4319203"/>
          </a:xfrm>
          <a:prstGeom prst="rect">
            <a:avLst/>
          </a:prstGeom>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Let’s Try Our Pattern</a:t>
            </a:r>
            <a:endParaRPr lang="en-US" altLang="en-US" kern="1200" dirty="0">
              <a:latin typeface="Times New Roman" panose="02020603050405020304" pitchFamily="18" charset="0"/>
              <a:ea typeface="ＭＳ Ｐゴシック" charset="-128"/>
            </a:endParaRPr>
          </a:p>
        </p:txBody>
      </p:sp>
      <p:pic>
        <p:nvPicPr>
          <p:cNvPr id="9" name="Picture 8" descr="Computer code has 4 lines. The lines read as follows. Line 1. d e f down Up Test left parenthesis word right parenthesis colon. Line 2. print word. Line 3. down Up Test left parenthesis word left bracket 1 colon right bracket right parenthesis. Line 4. print word."/>
          <p:cNvPicPr>
            <a:picLocks noChangeAspect="1"/>
          </p:cNvPicPr>
          <p:nvPr/>
        </p:nvPicPr>
        <p:blipFill rotWithShape="1">
          <a:blip r:embed="rId2"/>
          <a:srcRect l="3731" t="5278" r="18550" b="12761"/>
          <a:stretch/>
        </p:blipFill>
        <p:spPr>
          <a:xfrm>
            <a:off x="623455" y="1717963"/>
            <a:ext cx="3463636" cy="18288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It Starts Right!</a:t>
            </a:r>
            <a:endParaRPr lang="en-US" altLang="en-US" kern="1200" dirty="0">
              <a:latin typeface="Times New Roman" panose="02020603050405020304" pitchFamily="18" charset="0"/>
              <a:ea typeface="ＭＳ Ｐゴシック" charset="-128"/>
            </a:endParaRPr>
          </a:p>
        </p:txBody>
      </p:sp>
      <p:pic>
        <p:nvPicPr>
          <p:cNvPr id="7" name="Picture 6" descr="Computer code reads, right angle bracket right angle bracket right angle bracket down Up left parenthesis double quote Hello double quote right parenthesis. Output has 8 lines. The lines read as follows. Line 1. Hello. Line 2. e l l o. Line 3. l l o. Line 4. l o. Line 5. o. Line 6. I wasn't able to do what you wanted. Line 7. The error java period l a n g period Stack Overflow Error has occurred. Line 7 is labeled, A function can get called so much that the memory set aside for tracking the functions left parenthesis called the stack right parenthesis runs out, called a stack overflow. Line 8. Please check line 58 of C colon back slash Documents and Settings back slash Mark Guzdial back slash My Documents back slash f u n c play period p y."/>
          <p:cNvPicPr>
            <a:picLocks noChangeAspect="1"/>
          </p:cNvPicPr>
          <p:nvPr/>
        </p:nvPicPr>
        <p:blipFill rotWithShape="1">
          <a:blip r:embed="rId3"/>
          <a:srcRect b="19026"/>
          <a:stretch/>
        </p:blipFill>
        <p:spPr>
          <a:xfrm>
            <a:off x="692391" y="1963001"/>
            <a:ext cx="7759219" cy="3285102"/>
          </a:xfrm>
          <a:prstGeom prst="rect">
            <a:avLst/>
          </a:prstGeom>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How Do We Stop?</a:t>
            </a:r>
            <a:endParaRPr lang="en-US" altLang="en-US" kern="1200" dirty="0">
              <a:latin typeface="Times New Roman" panose="02020603050405020304" pitchFamily="18" charset="0"/>
              <a:ea typeface="ＭＳ Ｐゴシック" charset="-128"/>
            </a:endParaRPr>
          </a:p>
        </p:txBody>
      </p:sp>
      <p:sp>
        <p:nvSpPr>
          <p:cNvPr id="4" name="Text Placeholder 3"/>
          <p:cNvSpPr>
            <a:spLocks noGrp="1"/>
          </p:cNvSpPr>
          <p:nvPr>
            <p:ph type="body" idx="1"/>
          </p:nvPr>
        </p:nvSpPr>
        <p:spPr>
          <a:xfrm>
            <a:off x="457199" y="1600200"/>
            <a:ext cx="8352971" cy="553968"/>
          </a:xfrm>
        </p:spPr>
        <p:txBody>
          <a:bodyPr wrap="square">
            <a:spAutoFit/>
          </a:bodyPr>
          <a:lstStyle/>
          <a:p>
            <a:pPr marL="0" indent="0" eaLnBrk="1" fontAlgn="auto" hangingPunct="1">
              <a:buNone/>
              <a:defRPr/>
            </a:pPr>
            <a:r>
              <a:rPr lang="en-US" sz="2400" kern="1200" dirty="0">
                <a:solidFill>
                  <a:srgbClr val="000000"/>
                </a:solidFill>
                <a:latin typeface="Arial (Body)"/>
                <a:ea typeface="ＭＳ Ｐゴシック" charset="-128"/>
                <a:cs typeface="+mn-cs"/>
              </a:rPr>
              <a:t>If we have only one character in the </a:t>
            </a:r>
            <a:r>
              <a:rPr lang="en-US" sz="2400" kern="1200" dirty="0" smtClean="0">
                <a:solidFill>
                  <a:srgbClr val="000000"/>
                </a:solidFill>
                <a:latin typeface="Arial (Body)"/>
                <a:ea typeface="ＭＳ Ｐゴシック" charset="-128"/>
                <a:cs typeface="+mn-cs"/>
              </a:rPr>
              <a:t>word, print </a:t>
            </a:r>
            <a:r>
              <a:rPr lang="en-US" sz="2400" kern="1200" dirty="0">
                <a:solidFill>
                  <a:srgbClr val="000000"/>
                </a:solidFill>
                <a:latin typeface="Arial (Body)"/>
                <a:ea typeface="ＭＳ Ｐゴシック" charset="-128"/>
                <a:cs typeface="+mn-cs"/>
              </a:rPr>
              <a:t>it and </a:t>
            </a:r>
            <a:r>
              <a:rPr lang="en-US" sz="2400" kern="1200" dirty="0" smtClean="0">
                <a:solidFill>
                  <a:srgbClr val="000000"/>
                </a:solidFill>
                <a:latin typeface="Arial (Body)"/>
                <a:ea typeface="ＭＳ Ｐゴシック" charset="-128"/>
                <a:cs typeface="+mn-cs"/>
              </a:rPr>
              <a:t>STOP!</a:t>
            </a:r>
            <a:endParaRPr lang="en-US" sz="2400" kern="1200" dirty="0">
              <a:solidFill>
                <a:srgbClr val="000000"/>
              </a:solidFill>
              <a:latin typeface="Arial (Body)"/>
              <a:ea typeface="ＭＳ Ｐゴシック" charset="-128"/>
              <a:cs typeface="+mn-cs"/>
            </a:endParaRPr>
          </a:p>
        </p:txBody>
      </p:sp>
      <p:pic>
        <p:nvPicPr>
          <p:cNvPr id="5" name="Picture 4" descr="Computer code has 7 lines. The lines read as follows. Line 1. d e f down Up left parenthesis word right parenthesis colon. Line 2. if l e n left parenthesis word right parenthesis equals equals 1 colon. Line 3, indented once. print word. Line 4, indented once. return. Line 5. print word. Line 6. down Up left parenthesis word left bracket 1 colon right bracket right parenthesis. Line 7. print word."/>
          <p:cNvPicPr>
            <a:picLocks noChangeAspect="1"/>
          </p:cNvPicPr>
          <p:nvPr/>
        </p:nvPicPr>
        <p:blipFill rotWithShape="1">
          <a:blip r:embed="rId3"/>
          <a:srcRect l="3333" r="3342" b="5449"/>
          <a:stretch/>
        </p:blipFill>
        <p:spPr>
          <a:xfrm>
            <a:off x="554182" y="2441718"/>
            <a:ext cx="2715491" cy="2850718"/>
          </a:xfrm>
          <a:prstGeom prst="rect">
            <a:avLst/>
          </a:prstGeom>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That Works</a:t>
            </a:r>
            <a:endParaRPr lang="en-US" altLang="en-US" kern="1200" dirty="0">
              <a:latin typeface="Times New Roman" panose="02020603050405020304" pitchFamily="18" charset="0"/>
              <a:ea typeface="ＭＳ Ｐゴシック" charset="-128"/>
            </a:endParaRPr>
          </a:p>
        </p:txBody>
      </p:sp>
      <p:pic>
        <p:nvPicPr>
          <p:cNvPr id="5" name="Picture 4" descr="Computer code reads, right angle bracket right angle bracket right angle bracket Down up left parenthesis double quote Hello double quote right parenthesis. The output has 9 lines. The lines read as follows. Line 1. Hello. Line 2. e l l o. Line 3. l l o. Line 4. l o. Line 5. o. Line 6. l o. Line 7. l l o. Line 8. e l l o. Line 9. Hello."/>
          <p:cNvPicPr>
            <a:picLocks noChangeAspect="1"/>
          </p:cNvPicPr>
          <p:nvPr/>
        </p:nvPicPr>
        <p:blipFill>
          <a:blip r:embed="rId3"/>
          <a:stretch>
            <a:fillRect/>
          </a:stretch>
        </p:blipFill>
        <p:spPr>
          <a:xfrm>
            <a:off x="457200" y="1600200"/>
            <a:ext cx="2847079" cy="3737172"/>
          </a:xfrm>
          <a:prstGeom prst="rect">
            <a:avLst/>
          </a:prstGeom>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2. Let’s Trace What Happens</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221673" cy="553968"/>
          </a:xfrm>
        </p:spPr>
        <p:txBody>
          <a:bodyPr wrap="square">
            <a:spAutoFit/>
          </a:bodyPr>
          <a:lstStyle/>
          <a:p>
            <a:pPr marL="256032" lvl="1" indent="-256032" eaLnBrk="1" hangingPunct="1">
              <a:spcBef>
                <a:spcPts val="1500"/>
              </a:spcBef>
              <a:buFont typeface="Arial" panose="020B0604020202020204" pitchFamily="34" charset="0"/>
              <a:buChar char="•"/>
              <a:defRPr/>
            </a:pPr>
            <a:r>
              <a:rPr lang="es-ES" altLang="en-US" sz="2400" kern="1200" dirty="0" smtClean="0">
                <a:solidFill>
                  <a:srgbClr val="000000"/>
                </a:solidFill>
                <a:latin typeface="Arial (Body)"/>
                <a:ea typeface="ＭＳ Ｐゴシック" charset="-128"/>
              </a:rPr>
              <a:t> </a:t>
            </a:r>
            <a:endParaRPr lang="es-ES" altLang="en-US" sz="2400" kern="1200" dirty="0">
              <a:solidFill>
                <a:srgbClr val="000000"/>
              </a:solidFill>
              <a:latin typeface="Arial (Body)"/>
              <a:ea typeface="ＭＳ Ｐゴシック" charset="-128"/>
            </a:endParaRPr>
          </a:p>
        </p:txBody>
      </p:sp>
      <p:pic>
        <p:nvPicPr>
          <p:cNvPr id="4" name="Picture 3" descr="Computer code reads, right angle bracket right angle bracket right angle bracket up Down left parenthesis double quote Hello double quote right parenthesis."/>
          <p:cNvPicPr>
            <a:picLocks noChangeAspect="1"/>
          </p:cNvPicPr>
          <p:nvPr/>
        </p:nvPicPr>
        <p:blipFill rotWithShape="1">
          <a:blip r:embed="rId3"/>
          <a:srcRect l="9496" t="14098" b="18714"/>
          <a:stretch/>
        </p:blipFill>
        <p:spPr>
          <a:xfrm>
            <a:off x="865870" y="1676814"/>
            <a:ext cx="3064772" cy="428232"/>
          </a:xfrm>
          <a:prstGeom prst="rect">
            <a:avLst/>
          </a:prstGeom>
        </p:spPr>
      </p:pic>
      <p:sp>
        <p:nvSpPr>
          <p:cNvPr id="5" name="Text Placeholder 4"/>
          <p:cNvSpPr>
            <a:spLocks noGrp="1"/>
          </p:cNvSpPr>
          <p:nvPr>
            <p:ph type="body" idx="2"/>
          </p:nvPr>
        </p:nvSpPr>
        <p:spPr>
          <a:xfrm>
            <a:off x="457200" y="2216717"/>
            <a:ext cx="8229600" cy="3713026"/>
          </a:xfrm>
        </p:spPr>
        <p:txBody>
          <a:bodyPr anchor="ctr"/>
          <a:lstStyle/>
          <a:p>
            <a:pPr marL="741553" lvl="1" indent="-284353" eaLnBrk="1" hangingPunct="1">
              <a:buFont typeface="Arial" panose="020B0604020202020204" pitchFamily="34" charset="0"/>
              <a:buChar char="–"/>
              <a:defRPr/>
            </a:pPr>
            <a:r>
              <a:rPr lang="en-US" altLang="en-US" sz="2400" kern="1200" dirty="0">
                <a:solidFill>
                  <a:srgbClr val="000000"/>
                </a:solidFill>
                <a:latin typeface="Arial (Body)"/>
                <a:ea typeface="ＭＳ Ｐゴシック" charset="-128"/>
              </a:rPr>
              <a:t>The len(word) is not 1, so we print the word</a:t>
            </a:r>
          </a:p>
          <a:p>
            <a:pPr eaLnBrk="1" hangingPunct="1">
              <a:tabLst/>
              <a:defRPr/>
            </a:pPr>
            <a:r>
              <a:rPr lang="es-ES" altLang="en-US" sz="2400" kern="1200" dirty="0">
                <a:solidFill>
                  <a:srgbClr val="000000"/>
                </a:solidFill>
                <a:latin typeface="Arial (Body)"/>
                <a:ea typeface="ＭＳ Ｐゴシック" charset="-128"/>
              </a:rPr>
              <a:t>Hello</a:t>
            </a:r>
          </a:p>
          <a:p>
            <a:pPr marL="741553" lvl="1" indent="-284353" eaLnBrk="1" hangingPunct="1">
              <a:buFont typeface="Arial" panose="020B0604020202020204" pitchFamily="34" charset="0"/>
              <a:buChar char="–"/>
              <a:defRPr/>
            </a:pPr>
            <a:r>
              <a:rPr lang="es-ES" altLang="en-US" sz="2400" kern="1200" dirty="0">
                <a:solidFill>
                  <a:srgbClr val="000000"/>
                </a:solidFill>
                <a:latin typeface="Arial (Body)"/>
                <a:ea typeface="ＭＳ Ｐゴシック" charset="-128"/>
              </a:rPr>
              <a:t>Now we call downUp</a:t>
            </a:r>
            <a:r>
              <a:rPr lang="es-ES" altLang="en-US" sz="2400" kern="1200" dirty="0" smtClean="0">
                <a:solidFill>
                  <a:srgbClr val="000000"/>
                </a:solidFill>
                <a:latin typeface="Arial (Body)"/>
                <a:ea typeface="ＭＳ Ｐゴシック" charset="-128"/>
              </a:rPr>
              <a:t>(“ello”)</a:t>
            </a:r>
            <a:endParaRPr lang="es-ES" altLang="en-US" sz="2400" kern="1200" dirty="0">
              <a:solidFill>
                <a:srgbClr val="000000"/>
              </a:solidFill>
              <a:latin typeface="Arial (Body)"/>
              <a:ea typeface="ＭＳ Ｐゴシック" charset="-128"/>
            </a:endParaRPr>
          </a:p>
          <a:p>
            <a:pPr marL="741553" lvl="1" indent="-284353" eaLnBrk="1" hangingPunct="1">
              <a:buFont typeface="Arial" panose="020B0604020202020204" pitchFamily="34" charset="0"/>
              <a:buChar char="–"/>
              <a:defRPr/>
            </a:pPr>
            <a:r>
              <a:rPr lang="es-ES" altLang="en-US" sz="2400" kern="1200" dirty="0">
                <a:solidFill>
                  <a:srgbClr val="000000"/>
                </a:solidFill>
                <a:latin typeface="Arial (Body)"/>
                <a:ea typeface="ＭＳ Ｐゴシック" charset="-128"/>
              </a:rPr>
              <a:t>Still not one character, so print it</a:t>
            </a:r>
          </a:p>
          <a:p>
            <a:pPr eaLnBrk="1" hangingPunct="1">
              <a:tabLst/>
              <a:defRPr/>
            </a:pPr>
            <a:r>
              <a:rPr lang="es-ES" altLang="en-US" sz="2400" kern="1200" dirty="0">
                <a:solidFill>
                  <a:srgbClr val="000000"/>
                </a:solidFill>
                <a:latin typeface="Arial (Body)"/>
                <a:ea typeface="ＭＳ Ｐゴシック" charset="-128"/>
              </a:rPr>
              <a:t>ello</a:t>
            </a:r>
          </a:p>
          <a:p>
            <a:pPr marL="741553" lvl="1" indent="-284353" eaLnBrk="1" hangingPunct="1">
              <a:buFont typeface="Arial" panose="020B0604020202020204" pitchFamily="34" charset="0"/>
              <a:buChar char="–"/>
              <a:defRPr/>
            </a:pPr>
            <a:r>
              <a:rPr lang="es-ES" altLang="en-US" sz="2400" kern="1200" dirty="0">
                <a:solidFill>
                  <a:srgbClr val="000000"/>
                </a:solidFill>
                <a:latin typeface="Arial (Body)"/>
                <a:ea typeface="ＭＳ Ｐゴシック" charset="-128"/>
              </a:rPr>
              <a:t>Now we call downUp(“llo”)</a:t>
            </a:r>
          </a:p>
          <a:p>
            <a:pPr marL="741553" lvl="1" indent="-284353" eaLnBrk="1" hangingPunct="1">
              <a:buFont typeface="Arial" panose="020B0604020202020204" pitchFamily="34" charset="0"/>
              <a:buChar char="–"/>
              <a:defRPr/>
            </a:pPr>
            <a:r>
              <a:rPr lang="es-ES" altLang="en-US" sz="2400" kern="1200" dirty="0">
                <a:solidFill>
                  <a:srgbClr val="000000"/>
                </a:solidFill>
                <a:latin typeface="Arial (Body)"/>
                <a:ea typeface="ＭＳ Ｐゴシック" charset="-128"/>
              </a:rPr>
              <a:t>Still not one character, so print it</a:t>
            </a:r>
          </a:p>
          <a:p>
            <a:pPr eaLnBrk="1" hangingPunct="1">
              <a:tabLst/>
              <a:defRPr/>
            </a:pPr>
            <a:r>
              <a:rPr lang="es-ES" altLang="en-US" sz="2400" kern="1200" dirty="0" smtClean="0">
                <a:solidFill>
                  <a:srgbClr val="000000"/>
                </a:solidFill>
                <a:latin typeface="Arial (Body)"/>
                <a:ea typeface="ＭＳ Ｐゴシック" charset="-128"/>
              </a:rPr>
              <a:t>llo</a:t>
            </a:r>
            <a:endParaRPr lang="es-ES" altLang="en-US" sz="2400" kern="1200" dirty="0">
              <a:solidFill>
                <a:srgbClr val="000000"/>
              </a:solidFill>
              <a:latin typeface="Arial (Body)"/>
              <a:ea typeface="ＭＳ Ｐゴシック"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Making Testing Simpler</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8229600" cy="3044371"/>
          </a:xfrm>
        </p:spPr>
        <p:txBody>
          <a:bodyPr/>
          <a:lstStyle/>
          <a:p>
            <a:pPr eaLnBrk="1" hangingPunct="1"/>
            <a:r>
              <a:rPr lang="en-US" altLang="en-US" sz="2400" dirty="0">
                <a:latin typeface="+mn-lt"/>
              </a:rPr>
              <a:t>We can now check the individual pieces, rather than </a:t>
            </a:r>
            <a:r>
              <a:rPr lang="en-US" altLang="en-US" sz="2400" b="1" dirty="0">
                <a:latin typeface="+mn-lt"/>
              </a:rPr>
              <a:t>only</a:t>
            </a:r>
            <a:r>
              <a:rPr lang="en-US" altLang="en-US" sz="2400" dirty="0">
                <a:latin typeface="+mn-lt"/>
              </a:rPr>
              <a:t> the whole thing.</a:t>
            </a:r>
          </a:p>
          <a:p>
            <a:pPr eaLnBrk="1" hangingPunct="1"/>
            <a:r>
              <a:rPr lang="en-US" altLang="en-US" sz="2400" dirty="0">
                <a:latin typeface="+mn-lt"/>
              </a:rPr>
              <a:t>If the individual pieces work, </a:t>
            </a:r>
            <a:r>
              <a:rPr lang="en-US" altLang="en-US" sz="2400" dirty="0" smtClean="0">
                <a:latin typeface="+mn-lt"/>
              </a:rPr>
              <a:t>it</a:t>
            </a:r>
            <a:r>
              <a:rPr lang="fr-FR" altLang="ja-JP" sz="2400" dirty="0" smtClean="0">
                <a:latin typeface="+mn-lt"/>
              </a:rPr>
              <a:t>’</a:t>
            </a:r>
            <a:r>
              <a:rPr lang="en-US" altLang="ja-JP" sz="2400" dirty="0" smtClean="0">
                <a:latin typeface="+mn-lt"/>
              </a:rPr>
              <a:t>s </a:t>
            </a:r>
            <a:r>
              <a:rPr lang="en-US" altLang="ja-JP" sz="2400" dirty="0">
                <a:latin typeface="+mn-lt"/>
              </a:rPr>
              <a:t>more likely that the whole thing </a:t>
            </a:r>
            <a:r>
              <a:rPr lang="en-US" altLang="ja-JP" sz="2400" dirty="0" smtClean="0">
                <a:latin typeface="+mn-lt"/>
              </a:rPr>
              <a:t>works.</a:t>
            </a:r>
          </a:p>
          <a:p>
            <a:pPr lvl="1" eaLnBrk="1" hangingPunct="1"/>
            <a:r>
              <a:rPr lang="en-US" altLang="en-US" sz="2400" dirty="0" smtClean="0">
                <a:latin typeface="+mn-lt"/>
              </a:rPr>
              <a:t>You </a:t>
            </a:r>
            <a:r>
              <a:rPr lang="en-US" altLang="en-US" sz="2400" dirty="0">
                <a:latin typeface="+mn-lt"/>
              </a:rPr>
              <a:t>still have to make sure that the pieces fit together well (called </a:t>
            </a:r>
            <a:r>
              <a:rPr lang="en-US" altLang="en-US" sz="2400" b="1" dirty="0">
                <a:latin typeface="+mn-lt"/>
              </a:rPr>
              <a:t>integration testing</a:t>
            </a:r>
            <a:r>
              <a:rPr lang="en-US" altLang="en-US" sz="2400" dirty="0" smtClean="0">
                <a:latin typeface="+mn-lt"/>
              </a:rPr>
              <a:t>), but </a:t>
            </a:r>
            <a:r>
              <a:rPr lang="en-US" altLang="en-US" sz="2400" dirty="0">
                <a:latin typeface="+mn-lt"/>
              </a:rPr>
              <a:t>you already know what the pieces do and if the pieces work</a:t>
            </a:r>
            <a:r>
              <a:rPr lang="en-US" altLang="en-US" sz="2400" dirty="0" smtClean="0">
                <a:latin typeface="+mn-lt"/>
              </a:rPr>
              <a:t>.</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s-ES" altLang="en-US" kern="1200" dirty="0" smtClean="0">
                <a:latin typeface="Times New Roman" panose="02020603050405020304" pitchFamily="18" charset="0"/>
                <a:ea typeface="ＭＳ Ｐゴシック" charset="-128"/>
              </a:rPr>
              <a:t>Still Tracing</a:t>
            </a:r>
            <a:endParaRPr lang="es-E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8382000" cy="3131596"/>
          </a:xfrm>
        </p:spPr>
        <p:txBody>
          <a:bodyPr wrap="square">
            <a:spAutoFit/>
          </a:bodyPr>
          <a:lstStyle/>
          <a:p>
            <a:pPr marL="255651" lvl="1" indent="-255651" eaLnBrk="1" hangingPunct="1">
              <a:spcBef>
                <a:spcPts val="1500"/>
              </a:spcBef>
              <a:buFont typeface="Arial" panose="020B0604020202020204" pitchFamily="34" charset="0"/>
              <a:buChar char="•"/>
              <a:defRPr/>
            </a:pPr>
            <a:r>
              <a:rPr lang="es-ES" altLang="en-US" sz="2400" kern="1200" dirty="0">
                <a:solidFill>
                  <a:srgbClr val="000000"/>
                </a:solidFill>
                <a:latin typeface="Arial (Body)"/>
                <a:ea typeface="ＭＳ Ｐゴシック" charset="-128"/>
              </a:rPr>
              <a:t>downUp(“lo”)</a:t>
            </a:r>
          </a:p>
          <a:p>
            <a:pPr marL="255651" lvl="1" indent="-255651" eaLnBrk="1" hangingPunct="1">
              <a:spcBef>
                <a:spcPts val="1500"/>
              </a:spcBef>
              <a:buFont typeface="Arial" panose="020B0604020202020204" pitchFamily="34" charset="0"/>
              <a:buChar char="•"/>
              <a:defRPr/>
            </a:pPr>
            <a:r>
              <a:rPr lang="es-ES" altLang="en-US" sz="2400" kern="1200" dirty="0">
                <a:solidFill>
                  <a:srgbClr val="000000"/>
                </a:solidFill>
                <a:latin typeface="Arial (Body)"/>
                <a:ea typeface="ＭＳ Ｐゴシック" charset="-128"/>
              </a:rPr>
              <a:t>Still not one character, so print it</a:t>
            </a:r>
          </a:p>
          <a:p>
            <a:pPr marL="741553" lvl="1" indent="-284353" eaLnBrk="1" hangingPunct="1">
              <a:buFont typeface="Arial" panose="020B0604020202020204" pitchFamily="34" charset="0"/>
              <a:buChar char="–"/>
              <a:tabLst/>
              <a:defRPr/>
            </a:pPr>
            <a:r>
              <a:rPr lang="es-ES" altLang="en-US" sz="2400" kern="1200" dirty="0">
                <a:solidFill>
                  <a:srgbClr val="000000"/>
                </a:solidFill>
                <a:latin typeface="Arial (Body)"/>
                <a:ea typeface="ＭＳ Ｐゴシック" charset="-128"/>
                <a:cs typeface="+mn-cs"/>
              </a:rPr>
              <a:t>lo</a:t>
            </a:r>
          </a:p>
          <a:p>
            <a:pPr marL="255651" lvl="1" indent="-255651" eaLnBrk="1" hangingPunct="1">
              <a:spcBef>
                <a:spcPts val="1500"/>
              </a:spcBef>
              <a:buFont typeface="Arial" panose="020B0604020202020204" pitchFamily="34" charset="0"/>
              <a:buChar char="•"/>
              <a:defRPr/>
            </a:pPr>
            <a:r>
              <a:rPr lang="es-ES" altLang="en-US" sz="2400" kern="1200" dirty="0">
                <a:solidFill>
                  <a:srgbClr val="000000"/>
                </a:solidFill>
                <a:latin typeface="Arial (Body)"/>
                <a:ea typeface="ＭＳ Ｐゴシック" charset="-128"/>
              </a:rPr>
              <a:t>Now call downUp(“o”)</a:t>
            </a:r>
          </a:p>
          <a:p>
            <a:pPr marL="255651" lvl="1" indent="-255651" eaLnBrk="1" hangingPunct="1">
              <a:spcBef>
                <a:spcPts val="1500"/>
              </a:spcBef>
              <a:buFont typeface="Arial" panose="020B0604020202020204" pitchFamily="34" charset="0"/>
              <a:buChar char="•"/>
              <a:defRPr/>
            </a:pPr>
            <a:r>
              <a:rPr lang="es-ES" altLang="en-US" sz="2400" kern="1200" dirty="0">
                <a:solidFill>
                  <a:srgbClr val="000000"/>
                </a:solidFill>
                <a:latin typeface="Arial (Body)"/>
                <a:ea typeface="ＭＳ Ｐゴシック" charset="-128"/>
              </a:rPr>
              <a:t>THAT</a:t>
            </a:r>
            <a:r>
              <a:rPr lang="fr-FR" altLang="en-US" sz="2400" kern="1200" dirty="0">
                <a:solidFill>
                  <a:srgbClr val="000000"/>
                </a:solidFill>
                <a:latin typeface="Arial (Body)"/>
                <a:ea typeface="ＭＳ Ｐゴシック" charset="-128"/>
              </a:rPr>
              <a:t>’</a:t>
            </a:r>
            <a:r>
              <a:rPr lang="es-ES" altLang="en-US" sz="2400" kern="1200" dirty="0">
                <a:solidFill>
                  <a:srgbClr val="000000"/>
                </a:solidFill>
                <a:latin typeface="Arial (Body)"/>
                <a:ea typeface="ＭＳ Ｐゴシック" charset="-128"/>
              </a:rPr>
              <a:t>S ONE CHARACTER! PRINT IT AND RETURN!</a:t>
            </a:r>
          </a:p>
          <a:p>
            <a:pPr marL="741553" lvl="1" indent="-284353" eaLnBrk="1" hangingPunct="1">
              <a:buFont typeface="Arial" panose="020B0604020202020204" pitchFamily="34" charset="0"/>
              <a:buChar char="–"/>
              <a:defRPr/>
            </a:pPr>
            <a:r>
              <a:rPr lang="es-ES" altLang="en-US" sz="2400" kern="1200" dirty="0">
                <a:solidFill>
                  <a:srgbClr val="000000"/>
                </a:solidFill>
                <a:latin typeface="Arial (Body)"/>
                <a:ea typeface="ＭＳ Ｐゴシック" charset="-128"/>
                <a:cs typeface="+mn-cs"/>
              </a:rPr>
              <a:t>o</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On the Way Back out</a:t>
            </a:r>
            <a:endParaRPr lang="es-E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443304"/>
            <a:ext cx="8229600" cy="4839756"/>
          </a:xfrm>
        </p:spPr>
        <p:txBody>
          <a:bodyPr wrap="square" anchor="ctr">
            <a:spAutoFit/>
          </a:bodyPr>
          <a:lstStyle/>
          <a:p>
            <a:pPr marL="255651" lvl="1" indent="-255651" eaLnBrk="1" hangingPunct="1">
              <a:spcBef>
                <a:spcPts val="1500"/>
              </a:spcBef>
              <a:buFont typeface="Arial" panose="020B0604020202020204" pitchFamily="34" charset="0"/>
              <a:buChar char="•"/>
              <a:defRPr/>
            </a:pPr>
            <a:r>
              <a:rPr lang="es-ES" altLang="en-US" sz="2000" kern="1200" dirty="0">
                <a:solidFill>
                  <a:srgbClr val="000000"/>
                </a:solidFill>
                <a:latin typeface="Arial (Body)"/>
                <a:ea typeface="ＭＳ Ｐゴシック" charset="-128"/>
              </a:rPr>
              <a:t>downUp(“lo”) now continues from its call to downUp(“o”), so it prints again and ends.</a:t>
            </a:r>
          </a:p>
          <a:p>
            <a:pPr marL="741553" lvl="1" indent="-284353" eaLnBrk="1" hangingPunct="1">
              <a:buFont typeface="Arial" panose="020B0604020202020204" pitchFamily="34" charset="0"/>
              <a:buChar char="–"/>
              <a:tabLst/>
              <a:defRPr/>
            </a:pPr>
            <a:r>
              <a:rPr lang="es-ES" altLang="en-US" sz="2000" kern="1200" dirty="0">
                <a:solidFill>
                  <a:srgbClr val="000000"/>
                </a:solidFill>
                <a:latin typeface="Arial (Body)"/>
                <a:ea typeface="ＭＳ Ｐゴシック" charset="-128"/>
                <a:cs typeface="+mn-cs"/>
              </a:rPr>
              <a:t>lo</a:t>
            </a:r>
          </a:p>
          <a:p>
            <a:pPr marL="255651" lvl="1" indent="-255651" eaLnBrk="1" hangingPunct="1">
              <a:spcBef>
                <a:spcPts val="1500"/>
              </a:spcBef>
              <a:buFont typeface="Arial" panose="020B0604020202020204" pitchFamily="34" charset="0"/>
              <a:buChar char="•"/>
              <a:defRPr/>
            </a:pPr>
            <a:r>
              <a:rPr lang="es-ES" altLang="en-US" sz="2000" kern="1200" dirty="0">
                <a:solidFill>
                  <a:srgbClr val="000000"/>
                </a:solidFill>
                <a:latin typeface="Arial (Body)"/>
                <a:ea typeface="ＭＳ Ｐゴシック" charset="-128"/>
              </a:rPr>
              <a:t>downUp(“llo”) now continues (back from downUp(“lo”))</a:t>
            </a:r>
          </a:p>
          <a:p>
            <a:pPr marL="255651" lvl="1" indent="-255651" eaLnBrk="1" hangingPunct="1">
              <a:spcBef>
                <a:spcPts val="1500"/>
              </a:spcBef>
              <a:buFont typeface="Arial" panose="020B0604020202020204" pitchFamily="34" charset="0"/>
              <a:buChar char="•"/>
              <a:defRPr/>
            </a:pPr>
            <a:r>
              <a:rPr lang="es-ES" altLang="en-US" sz="2000" kern="1200" dirty="0">
                <a:solidFill>
                  <a:srgbClr val="000000"/>
                </a:solidFill>
                <a:latin typeface="Arial (Body)"/>
                <a:ea typeface="ＭＳ Ｐゴシック" charset="-128"/>
              </a:rPr>
              <a:t>It prints and ends.</a:t>
            </a:r>
          </a:p>
          <a:p>
            <a:pPr marL="741553" lvl="1" indent="-284353" eaLnBrk="1" hangingPunct="1">
              <a:buFont typeface="Arial" panose="020B0604020202020204" pitchFamily="34" charset="0"/>
              <a:buChar char="–"/>
              <a:defRPr/>
            </a:pPr>
            <a:r>
              <a:rPr lang="es-ES" altLang="en-US" sz="2000" kern="1200" dirty="0">
                <a:solidFill>
                  <a:srgbClr val="000000"/>
                </a:solidFill>
                <a:latin typeface="Arial (Body)"/>
                <a:ea typeface="ＭＳ Ｐゴシック" charset="-128"/>
                <a:cs typeface="+mn-cs"/>
              </a:rPr>
              <a:t>llo</a:t>
            </a:r>
          </a:p>
          <a:p>
            <a:pPr marL="255651" lvl="1" indent="-255651" eaLnBrk="1" hangingPunct="1">
              <a:spcBef>
                <a:spcPts val="1500"/>
              </a:spcBef>
              <a:buFont typeface="Arial" panose="020B0604020202020204" pitchFamily="34" charset="0"/>
              <a:buChar char="•"/>
              <a:defRPr/>
            </a:pPr>
            <a:r>
              <a:rPr lang="es-ES" altLang="en-US" sz="2000" kern="1200" dirty="0">
                <a:solidFill>
                  <a:srgbClr val="000000"/>
                </a:solidFill>
                <a:latin typeface="Arial (Body)"/>
                <a:ea typeface="ＭＳ Ｐゴシック" charset="-128"/>
              </a:rPr>
              <a:t>downUp(“ello”) now continues.</a:t>
            </a:r>
          </a:p>
          <a:p>
            <a:pPr marL="255651" lvl="1" indent="-255651" eaLnBrk="1" hangingPunct="1">
              <a:spcBef>
                <a:spcPts val="1500"/>
              </a:spcBef>
              <a:buFont typeface="Arial" panose="020B0604020202020204" pitchFamily="34" charset="0"/>
              <a:buChar char="•"/>
              <a:defRPr/>
            </a:pPr>
            <a:r>
              <a:rPr lang="es-ES" altLang="en-US" sz="2000" kern="1200" dirty="0">
                <a:solidFill>
                  <a:srgbClr val="000000"/>
                </a:solidFill>
                <a:latin typeface="Arial (Body)"/>
                <a:ea typeface="ＭＳ Ｐゴシック" charset="-128"/>
              </a:rPr>
              <a:t>It prints and ends.</a:t>
            </a:r>
          </a:p>
          <a:p>
            <a:pPr marL="741553" lvl="1" indent="-284353" eaLnBrk="1" hangingPunct="1">
              <a:buFont typeface="Arial" panose="020B0604020202020204" pitchFamily="34" charset="0"/>
              <a:buChar char="–"/>
              <a:tabLst/>
              <a:defRPr/>
            </a:pPr>
            <a:r>
              <a:rPr lang="es-ES" altLang="en-US" sz="2000" kern="1200" dirty="0">
                <a:solidFill>
                  <a:srgbClr val="000000"/>
                </a:solidFill>
                <a:latin typeface="Arial (Body)"/>
                <a:ea typeface="ＭＳ Ｐゴシック" charset="-128"/>
                <a:cs typeface="+mn-cs"/>
              </a:rPr>
              <a:t>ello</a:t>
            </a:r>
          </a:p>
          <a:p>
            <a:pPr marL="255651" lvl="1" indent="-255651" eaLnBrk="1" hangingPunct="1">
              <a:spcBef>
                <a:spcPts val="1500"/>
              </a:spcBef>
              <a:buFont typeface="Arial" panose="020B0604020202020204" pitchFamily="34" charset="0"/>
              <a:buChar char="•"/>
              <a:defRPr/>
            </a:pPr>
            <a:r>
              <a:rPr lang="es-ES" altLang="en-US" sz="2000" kern="1200" dirty="0">
                <a:solidFill>
                  <a:srgbClr val="000000"/>
                </a:solidFill>
                <a:latin typeface="Arial (Body)"/>
                <a:ea typeface="ＭＳ Ｐゴシック" charset="-128"/>
              </a:rPr>
              <a:t>Finally, the last line of the original downUp(“Hello”) can run.</a:t>
            </a:r>
          </a:p>
          <a:p>
            <a:pPr marL="741553" lvl="1" indent="-284353" eaLnBrk="1" hangingPunct="1">
              <a:buFont typeface="Arial" panose="020B0604020202020204" pitchFamily="34" charset="0"/>
              <a:buChar char="–"/>
              <a:defRPr/>
            </a:pPr>
            <a:r>
              <a:rPr lang="es-ES" altLang="en-US" sz="2000" kern="1200" dirty="0">
                <a:solidFill>
                  <a:srgbClr val="000000"/>
                </a:solidFill>
                <a:latin typeface="Arial (Body)"/>
                <a:ea typeface="ＭＳ Ｐゴシック" charset="-128"/>
                <a:cs typeface="+mn-cs"/>
              </a:rPr>
              <a:t>Hello</a:t>
            </a:r>
            <a:endParaRPr lang="en-US" altLang="en-US" sz="2000" kern="1200" dirty="0">
              <a:solidFill>
                <a:srgbClr val="000000"/>
              </a:solidFill>
              <a:latin typeface="Arial (Body)"/>
              <a:ea typeface="ＭＳ Ｐゴシック" charset="-128"/>
              <a:cs typeface="+mn-cs"/>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3. Little Elves</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1"/>
            <a:ext cx="8229600" cy="3494314"/>
          </a:xfrm>
        </p:spPr>
        <p:txBody>
          <a:bodyPr/>
          <a:lstStyle/>
          <a:p>
            <a:pPr eaLnBrk="1" hangingPunct="1"/>
            <a:r>
              <a:rPr lang="en-US" altLang="en-US" sz="2400" dirty="0">
                <a:latin typeface="+mn-lt"/>
              </a:rPr>
              <a:t>Some of the concepts that are hard to understand:</a:t>
            </a:r>
          </a:p>
          <a:p>
            <a:pPr lvl="1" eaLnBrk="1" hangingPunct="1"/>
            <a:r>
              <a:rPr lang="en-US" altLang="en-US" sz="2400" dirty="0">
                <a:latin typeface="+mn-lt"/>
              </a:rPr>
              <a:t>A function can be running multiple times and places in memory, with different input.</a:t>
            </a:r>
          </a:p>
          <a:p>
            <a:pPr lvl="1" eaLnBrk="1" hangingPunct="1"/>
            <a:r>
              <a:rPr lang="en-US" altLang="en-US" sz="2400" dirty="0">
                <a:latin typeface="+mn-lt"/>
              </a:rPr>
              <a:t>When one of these functions end, the rest still keep running.</a:t>
            </a:r>
          </a:p>
          <a:p>
            <a:pPr eaLnBrk="1" hangingPunct="1"/>
            <a:r>
              <a:rPr lang="en-US" altLang="en-US" sz="2400" dirty="0">
                <a:latin typeface="+mn-lt"/>
              </a:rPr>
              <a:t>A great way of understanding this is to use the metaphor of a function call (a </a:t>
            </a:r>
            <a:r>
              <a:rPr lang="en-US" altLang="en-US" sz="2400" b="1" dirty="0">
                <a:latin typeface="+mn-lt"/>
              </a:rPr>
              <a:t>function</a:t>
            </a:r>
            <a:r>
              <a:rPr lang="en-US" altLang="en-US" sz="2400" i="1" dirty="0">
                <a:latin typeface="+mn-lt"/>
              </a:rPr>
              <a:t> </a:t>
            </a:r>
            <a:r>
              <a:rPr lang="en-US" altLang="en-US" sz="2400" b="1" dirty="0">
                <a:latin typeface="+mn-lt"/>
              </a:rPr>
              <a:t>invocation</a:t>
            </a:r>
            <a:r>
              <a:rPr lang="en-US" altLang="en-US" sz="2400" dirty="0">
                <a:latin typeface="+mn-lt"/>
              </a:rPr>
              <a:t>) as an elf.</a:t>
            </a:r>
          </a:p>
          <a:p>
            <a:pPr lvl="1" eaLnBrk="1" hangingPunct="1"/>
            <a:r>
              <a:rPr lang="en-US" altLang="en-US" sz="2400" dirty="0">
                <a:latin typeface="+mn-lt"/>
              </a:rPr>
              <a:t>(We can use students in the class as elves</a:t>
            </a:r>
            <a:r>
              <a:rPr lang="en-US" altLang="en-US" sz="2400" dirty="0" smtClean="0">
                <a:latin typeface="+mn-lt"/>
              </a:rPr>
              <a:t>.)</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E</a:t>
            </a:r>
            <a:r>
              <a:rPr lang="en-US" altLang="en-US" sz="100" kern="1200" dirty="0" smtClean="0">
                <a:latin typeface="Times New Roman" panose="02020603050405020304" pitchFamily="18" charset="0"/>
                <a:ea typeface="ＭＳ Ｐゴシック" charset="-128"/>
              </a:rPr>
              <a:t> </a:t>
            </a:r>
            <a:r>
              <a:rPr lang="en-US" altLang="en-US" kern="1200" dirty="0" smtClean="0">
                <a:latin typeface="Times New Roman" panose="02020603050405020304" pitchFamily="18" charset="0"/>
                <a:ea typeface="ＭＳ Ｐゴシック" charset="-128"/>
              </a:rPr>
              <a:t>l</a:t>
            </a:r>
            <a:r>
              <a:rPr lang="en-US" altLang="en-US" sz="100" kern="1200" dirty="0" smtClean="0">
                <a:latin typeface="Times New Roman" panose="02020603050405020304" pitchFamily="18" charset="0"/>
                <a:ea typeface="ＭＳ Ｐゴシック" charset="-128"/>
              </a:rPr>
              <a:t> </a:t>
            </a:r>
            <a:r>
              <a:rPr lang="en-US" altLang="en-US" kern="1200" dirty="0" smtClean="0">
                <a:latin typeface="Times New Roman" panose="02020603050405020304" pitchFamily="18" charset="0"/>
                <a:ea typeface="ＭＳ Ｐゴシック" charset="-128"/>
              </a:rPr>
              <a:t>f Instructions:</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p:txBody>
          <a:bodyPr>
            <a:spAutoFit/>
          </a:bodyPr>
          <a:lstStyle/>
          <a:p>
            <a:pPr marL="255651" indent="-255651" eaLnBrk="1" hangingPunct="1">
              <a:tabLst/>
              <a:defRPr/>
            </a:pPr>
            <a:r>
              <a:rPr lang="en-US" altLang="en-US" sz="2400" kern="1200" dirty="0">
                <a:solidFill>
                  <a:srgbClr val="000000"/>
                </a:solidFill>
                <a:latin typeface="+mn-lt"/>
                <a:ea typeface="ＭＳ Ｐゴシック" charset="-128"/>
              </a:rPr>
              <a:t>Accept a word as input.</a:t>
            </a:r>
          </a:p>
          <a:p>
            <a:pPr marL="255651" indent="-255651" eaLnBrk="1" hangingPunct="1">
              <a:tabLst/>
              <a:defRPr/>
            </a:pPr>
            <a:r>
              <a:rPr lang="en-US" altLang="en-US" sz="2400" kern="1200" dirty="0">
                <a:solidFill>
                  <a:srgbClr val="000000"/>
                </a:solidFill>
                <a:latin typeface="+mn-lt"/>
                <a:ea typeface="ＭＳ Ｐゴシック" charset="-128"/>
              </a:rPr>
              <a:t>If your word has only one character in it, write it on the screen and </a:t>
            </a:r>
            <a:r>
              <a:rPr lang="en-US" altLang="en-US" sz="2400" kern="1200" dirty="0" smtClean="0">
                <a:solidFill>
                  <a:srgbClr val="000000"/>
                </a:solidFill>
                <a:latin typeface="+mn-lt"/>
                <a:ea typeface="ＭＳ Ｐゴシック" charset="-128"/>
              </a:rPr>
              <a:t>you</a:t>
            </a:r>
            <a:r>
              <a:rPr lang="fr-FR" altLang="ja-JP" sz="2400" kern="1200" dirty="0" smtClean="0">
                <a:solidFill>
                  <a:srgbClr val="000000"/>
                </a:solidFill>
                <a:latin typeface="+mn-lt"/>
                <a:ea typeface="ＭＳ Ｐゴシック" charset="-128"/>
              </a:rPr>
              <a:t>’</a:t>
            </a:r>
            <a:r>
              <a:rPr lang="en-US" altLang="ja-JP" sz="2400" kern="1200" dirty="0" smtClean="0">
                <a:solidFill>
                  <a:srgbClr val="000000"/>
                </a:solidFill>
                <a:latin typeface="+mn-lt"/>
                <a:ea typeface="ＭＳ Ｐゴシック" charset="-128"/>
              </a:rPr>
              <a:t>re </a:t>
            </a:r>
            <a:r>
              <a:rPr lang="en-US" altLang="ja-JP" sz="2400" kern="1200" dirty="0">
                <a:solidFill>
                  <a:srgbClr val="000000"/>
                </a:solidFill>
                <a:latin typeface="+mn-lt"/>
                <a:ea typeface="ＭＳ Ｐゴシック" charset="-128"/>
              </a:rPr>
              <a:t>done! Stop and sit down.</a:t>
            </a:r>
          </a:p>
          <a:p>
            <a:pPr marL="255651" indent="-255651" eaLnBrk="1" hangingPunct="1">
              <a:tabLst/>
              <a:defRPr/>
            </a:pPr>
            <a:r>
              <a:rPr lang="en-US" altLang="en-US" sz="2400" kern="1200" dirty="0">
                <a:solidFill>
                  <a:srgbClr val="000000"/>
                </a:solidFill>
                <a:latin typeface="+mn-lt"/>
                <a:ea typeface="ＭＳ Ｐゴシック" charset="-128"/>
              </a:rPr>
              <a:t>Write your word down on the </a:t>
            </a:r>
            <a:r>
              <a:rPr lang="en-US" altLang="en-US" sz="2400" kern="1200" dirty="0" smtClean="0">
                <a:solidFill>
                  <a:srgbClr val="000000"/>
                </a:solidFill>
                <a:latin typeface="+mn-lt"/>
                <a:ea typeface="ＭＳ Ｐゴシック" charset="-128"/>
              </a:rPr>
              <a:t>“</a:t>
            </a:r>
            <a:r>
              <a:rPr lang="en-US" altLang="ja-JP" sz="2400" kern="1200" dirty="0" smtClean="0">
                <a:solidFill>
                  <a:srgbClr val="000000"/>
                </a:solidFill>
                <a:latin typeface="+mn-lt"/>
                <a:ea typeface="ＭＳ Ｐゴシック" charset="-128"/>
              </a:rPr>
              <a:t>screen”</a:t>
            </a:r>
            <a:endParaRPr lang="en-US" altLang="ja-JP" sz="2400" kern="1200" dirty="0">
              <a:solidFill>
                <a:srgbClr val="000000"/>
              </a:solidFill>
              <a:latin typeface="+mn-lt"/>
              <a:ea typeface="ＭＳ Ｐゴシック" charset="-128"/>
            </a:endParaRPr>
          </a:p>
          <a:p>
            <a:pPr marL="255651" indent="-255651" eaLnBrk="1" hangingPunct="1">
              <a:tabLst/>
              <a:defRPr/>
            </a:pPr>
            <a:r>
              <a:rPr lang="en-US" altLang="en-US" sz="2400" kern="1200" dirty="0">
                <a:solidFill>
                  <a:srgbClr val="000000"/>
                </a:solidFill>
                <a:latin typeface="+mn-lt"/>
                <a:ea typeface="ＭＳ Ｐゴシック" charset="-128"/>
              </a:rPr>
              <a:t>Hire another elf to do these same instructions and give the new elf your word </a:t>
            </a:r>
            <a:r>
              <a:rPr lang="en-US" altLang="en-US" sz="2400" b="1" kern="1200" dirty="0">
                <a:solidFill>
                  <a:srgbClr val="000000"/>
                </a:solidFill>
                <a:latin typeface="+mn-lt"/>
                <a:ea typeface="ＭＳ Ｐゴシック" charset="-128"/>
              </a:rPr>
              <a:t>minus</a:t>
            </a:r>
            <a:r>
              <a:rPr lang="en-US" altLang="en-US" sz="2400" kern="1200" dirty="0">
                <a:solidFill>
                  <a:srgbClr val="000000"/>
                </a:solidFill>
                <a:latin typeface="+mn-lt"/>
                <a:ea typeface="ＭＳ Ｐゴシック" charset="-128"/>
              </a:rPr>
              <a:t> the first character.</a:t>
            </a:r>
          </a:p>
          <a:p>
            <a:pPr marL="741553" lvl="1" indent="-284353" eaLnBrk="1" hangingPunct="1">
              <a:buFont typeface="Arial" panose="020B0604020202020204" pitchFamily="34" charset="0"/>
              <a:buChar char="–"/>
              <a:defRPr/>
            </a:pPr>
            <a:r>
              <a:rPr lang="en-US" altLang="en-US" sz="2400" b="1" kern="1200" dirty="0">
                <a:solidFill>
                  <a:srgbClr val="000000"/>
                </a:solidFill>
                <a:latin typeface="+mn-lt"/>
                <a:ea typeface="ＭＳ Ｐゴシック" charset="-128"/>
                <a:cs typeface="+mn-cs"/>
              </a:rPr>
              <a:t>Wait until the elf you hired is done.</a:t>
            </a:r>
          </a:p>
          <a:p>
            <a:pPr marL="255651" indent="-255651" eaLnBrk="1" hangingPunct="1">
              <a:tabLst/>
              <a:defRPr/>
            </a:pPr>
            <a:r>
              <a:rPr lang="en-US" altLang="en-US" sz="2400" kern="1200" dirty="0">
                <a:solidFill>
                  <a:srgbClr val="000000"/>
                </a:solidFill>
                <a:latin typeface="+mn-lt"/>
                <a:ea typeface="ＭＳ Ｐゴシック" charset="-128"/>
              </a:rPr>
              <a:t>Write your word down on the </a:t>
            </a:r>
            <a:r>
              <a:rPr lang="en-US" altLang="ja-JP" sz="2400" kern="1200" dirty="0" smtClean="0">
                <a:solidFill>
                  <a:srgbClr val="000000"/>
                </a:solidFill>
                <a:latin typeface="+mn-lt"/>
                <a:ea typeface="ＭＳ Ｐゴシック" charset="-128"/>
              </a:rPr>
              <a:t>“screen” </a:t>
            </a:r>
            <a:r>
              <a:rPr lang="en-US" altLang="ja-JP" sz="2400" kern="1200" dirty="0">
                <a:solidFill>
                  <a:srgbClr val="000000"/>
                </a:solidFill>
                <a:latin typeface="+mn-lt"/>
                <a:ea typeface="ＭＳ Ｐゴシック" charset="-128"/>
              </a:rPr>
              <a:t>again.</a:t>
            </a:r>
          </a:p>
          <a:p>
            <a:pPr marL="255651" indent="-255651" eaLnBrk="1" hangingPunct="1">
              <a:tabLst/>
              <a:defRPr/>
            </a:pPr>
            <a:r>
              <a:rPr lang="en-US" altLang="en-US" sz="2400" kern="1200" dirty="0" smtClean="0">
                <a:solidFill>
                  <a:srgbClr val="000000"/>
                </a:solidFill>
                <a:latin typeface="+mn-lt"/>
                <a:ea typeface="ＭＳ Ｐゴシック" charset="-128"/>
              </a:rPr>
              <a:t>You</a:t>
            </a:r>
            <a:r>
              <a:rPr lang="fr-FR" altLang="ja-JP" sz="2400" kern="1200" dirty="0" smtClean="0">
                <a:solidFill>
                  <a:srgbClr val="000000"/>
                </a:solidFill>
                <a:latin typeface="+mn-lt"/>
                <a:ea typeface="ＭＳ Ｐゴシック" charset="-128"/>
              </a:rPr>
              <a:t>’</a:t>
            </a:r>
            <a:r>
              <a:rPr lang="en-US" altLang="ja-JP" sz="2400" kern="1200" dirty="0" smtClean="0">
                <a:solidFill>
                  <a:srgbClr val="000000"/>
                </a:solidFill>
                <a:latin typeface="+mn-lt"/>
                <a:ea typeface="ＭＳ Ｐゴシック" charset="-128"/>
              </a:rPr>
              <a:t>re </a:t>
            </a:r>
            <a:r>
              <a:rPr lang="en-US" altLang="ja-JP" sz="2400" kern="1200" dirty="0">
                <a:solidFill>
                  <a:srgbClr val="000000"/>
                </a:solidFill>
                <a:latin typeface="+mn-lt"/>
                <a:ea typeface="ＭＳ Ｐゴシック" charset="-128"/>
              </a:rPr>
              <a:t>done!</a:t>
            </a:r>
            <a:endParaRPr lang="en-US" altLang="en-US" sz="2400" kern="1200" dirty="0">
              <a:solidFill>
                <a:srgbClr val="000000"/>
              </a:solidFill>
              <a:latin typeface="+mn-lt"/>
              <a:ea typeface="ＭＳ Ｐゴシック" charset="-128"/>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Exercise!</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8229600" cy="553968"/>
          </a:xfrm>
        </p:spPr>
        <p:txBody>
          <a:bodyPr>
            <a:spAutoFit/>
          </a:bodyPr>
          <a:lstStyle/>
          <a:p>
            <a:pPr marL="255651" indent="-255651" eaLnBrk="1" hangingPunct="1">
              <a:tabLst/>
              <a:defRPr/>
            </a:pPr>
            <a:r>
              <a:rPr lang="en-US" altLang="en-US" sz="2400" kern="1200" dirty="0">
                <a:solidFill>
                  <a:srgbClr val="000000"/>
                </a:solidFill>
                <a:latin typeface="Arial (Body)"/>
                <a:ea typeface="ＭＳ Ｐゴシック" charset="-128"/>
              </a:rPr>
              <a:t>Try writing </a:t>
            </a:r>
            <a:r>
              <a:rPr lang="en-US" altLang="en-US" sz="2400" b="1" kern="1200" dirty="0" smtClean="0">
                <a:solidFill>
                  <a:srgbClr val="000000"/>
                </a:solidFill>
                <a:latin typeface="Arial (Body)"/>
                <a:ea typeface="ＭＳ Ｐゴシック" charset="-128"/>
              </a:rPr>
              <a:t>upDown</a:t>
            </a:r>
          </a:p>
        </p:txBody>
      </p:sp>
      <p:pic>
        <p:nvPicPr>
          <p:cNvPr id="4" name="Picture 3" descr="Computer code reads, right angle bracket right angle bracket right angle bracket Down up left parenthesis double quote Hello double quote right parenthesis. The output has 9 lines. The lines read as follows. Line 1. Hello. Line 2. Hell. Line 3. H e l. Line 4. He. Line 5. H. Line 6. He. Line 7. H e l. Line 8. Hell. Line 9. Hello."/>
          <p:cNvPicPr>
            <a:picLocks noChangeAspect="1"/>
          </p:cNvPicPr>
          <p:nvPr/>
        </p:nvPicPr>
        <p:blipFill rotWithShape="1">
          <a:blip r:embed="rId3"/>
          <a:srcRect l="2897" t="2313" r="4355" b="4537"/>
          <a:stretch/>
        </p:blipFill>
        <p:spPr>
          <a:xfrm>
            <a:off x="789709" y="2299852"/>
            <a:ext cx="2646218" cy="3214255"/>
          </a:xfrm>
          <a:prstGeom prst="rect">
            <a:avLst/>
          </a:prstGeom>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11"/>
            <a:ext cx="8229600" cy="1097279"/>
          </a:xfrm>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Recursive Directory Traversals</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3837709" cy="3239318"/>
          </a:xfrm>
        </p:spPr>
        <p:txBody>
          <a:bodyPr wrap="square">
            <a:spAutoFit/>
          </a:bodyPr>
          <a:lstStyle/>
          <a:p>
            <a:pPr marL="255651" indent="-255651" eaLnBrk="1" hangingPunct="1">
              <a:buFont typeface="Arial" panose="020B0604020202020204" pitchFamily="34" charset="0"/>
              <a:buChar char="•"/>
              <a:defRPr/>
            </a:pPr>
            <a:r>
              <a:rPr lang="en-US" altLang="en-US" sz="2200" kern="1200" dirty="0">
                <a:solidFill>
                  <a:srgbClr val="000000"/>
                </a:solidFill>
                <a:latin typeface="Arial (Body)"/>
                <a:ea typeface="ＭＳ Ｐゴシック" charset="-128"/>
              </a:rPr>
              <a:t>On your disk, there are folders inside of </a:t>
            </a:r>
            <a:r>
              <a:rPr lang="en-US" altLang="en-US" sz="2200" kern="1200" dirty="0" smtClean="0">
                <a:solidFill>
                  <a:srgbClr val="000000"/>
                </a:solidFill>
                <a:latin typeface="Arial (Body)"/>
                <a:ea typeface="ＭＳ Ｐゴシック" charset="-128"/>
              </a:rPr>
              <a:t>folders.</a:t>
            </a:r>
            <a:endParaRPr lang="en-US" altLang="en-US" sz="2200" kern="1200" dirty="0">
              <a:solidFill>
                <a:srgbClr val="000000"/>
              </a:solidFill>
              <a:latin typeface="Arial (Body)"/>
              <a:ea typeface="ＭＳ Ｐゴシック" charset="-128"/>
            </a:endParaRPr>
          </a:p>
          <a:p>
            <a:pPr marL="741553" lvl="1" indent="-284353" eaLnBrk="1" hangingPunct="1">
              <a:buFont typeface="Arial" panose="020B0604020202020204" pitchFamily="34" charset="0"/>
              <a:buChar char="–"/>
              <a:defRPr/>
            </a:pPr>
            <a:r>
              <a:rPr lang="en-US" altLang="en-US" sz="2200" kern="1200" dirty="0">
                <a:solidFill>
                  <a:srgbClr val="000000"/>
                </a:solidFill>
                <a:latin typeface="Arial (Body)"/>
                <a:ea typeface="ＭＳ Ｐゴシック" charset="-128"/>
                <a:cs typeface="+mn-cs"/>
              </a:rPr>
              <a:t>The folder is made up of folders (and files).</a:t>
            </a:r>
          </a:p>
          <a:p>
            <a:pPr marL="255651" indent="-255651" eaLnBrk="1" hangingPunct="1">
              <a:buFont typeface="Arial" panose="020B0604020202020204" pitchFamily="34" charset="0"/>
              <a:buChar char="•"/>
              <a:defRPr/>
            </a:pPr>
            <a:r>
              <a:rPr lang="en-US" altLang="en-US" sz="2200" kern="1200" dirty="0">
                <a:solidFill>
                  <a:srgbClr val="000000"/>
                </a:solidFill>
                <a:latin typeface="Arial (Body)"/>
                <a:ea typeface="ＭＳ Ｐゴシック" charset="-128"/>
              </a:rPr>
              <a:t>How do we process all files in a folder, </a:t>
            </a:r>
            <a:r>
              <a:rPr lang="en-US" altLang="en-US" sz="2200" b="1" kern="1200" dirty="0">
                <a:solidFill>
                  <a:srgbClr val="000000"/>
                </a:solidFill>
                <a:latin typeface="Arial (Body)"/>
                <a:ea typeface="ＭＳ Ｐゴシック" charset="-128"/>
              </a:rPr>
              <a:t>including</a:t>
            </a:r>
            <a:r>
              <a:rPr lang="en-US" altLang="en-US" sz="2200" kern="1200" dirty="0">
                <a:solidFill>
                  <a:srgbClr val="000000"/>
                </a:solidFill>
                <a:latin typeface="Arial (Body)"/>
                <a:ea typeface="ＭＳ Ｐゴシック" charset="-128"/>
              </a:rPr>
              <a:t> all the subfolders?</a:t>
            </a:r>
          </a:p>
          <a:p>
            <a:pPr marL="741553" lvl="1" indent="-284353" eaLnBrk="1" hangingPunct="1">
              <a:buFont typeface="Arial" panose="020B0604020202020204" pitchFamily="34" charset="0"/>
              <a:buChar char="–"/>
              <a:defRPr/>
            </a:pPr>
            <a:r>
              <a:rPr lang="en-US" altLang="en-US" sz="2200" kern="1200" dirty="0">
                <a:solidFill>
                  <a:srgbClr val="000000"/>
                </a:solidFill>
                <a:latin typeface="Arial (Body)"/>
                <a:ea typeface="ＭＳ Ｐゴシック" charset="-128"/>
                <a:cs typeface="+mn-cs"/>
              </a:rPr>
              <a:t>Use recursion!</a:t>
            </a:r>
          </a:p>
        </p:txBody>
      </p:sp>
      <p:pic>
        <p:nvPicPr>
          <p:cNvPr id="149508" name="Picture 3" descr="Screenshot of a sample folder contains 2 folders named, birds and sounds, and three image files named blue mark dot j p g, blue motorcycle dot period and butterfly dot j p 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5016" y="1804388"/>
            <a:ext cx="4126056" cy="263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Listing All Files, Recursively</a:t>
            </a:r>
            <a:endParaRPr lang="en-US" altLang="en-US" kern="1200" dirty="0">
              <a:latin typeface="Times New Roman" panose="02020603050405020304" pitchFamily="18" charset="0"/>
              <a:ea typeface="ＭＳ Ｐゴシック" charset="-128"/>
            </a:endParaRPr>
          </a:p>
        </p:txBody>
      </p:sp>
      <p:pic>
        <p:nvPicPr>
          <p:cNvPr id="6" name="Picture 5" descr="Computer code has 13 lines. The lines read as follows. Line 1. import o s. Line 2. import java period I o period File as File. Line 3. d e f print All Files left parenthesis directory right parenthesis colon. Line 4, indented once. files equals o s period list d I r left parenthesis directory right parenthesis. Line 5, indented once. for file in files colon. Line 6, indented twice. full name equals directory plus double quote forward slash double quote plus file. Line 7, indented twice. if is Directory left parenthesis full name right parenthesis colon. Line 8, indented 3 times. print All Files left parenthesis full name right parenthesis. Line 9, indented twice. else colon. Line 10, indented 3 times. print full name. Line 11. d e f is Directory left parenthesis filename right parenthesis colon. Line 12, indented once. file status equals File left parenthesis filename right parenthesis. Line 13, indented once. return file status period is Directory left parenthesis right parenthesis."/>
          <p:cNvPicPr>
            <a:picLocks noChangeAspect="1"/>
          </p:cNvPicPr>
          <p:nvPr/>
        </p:nvPicPr>
        <p:blipFill rotWithShape="1">
          <a:blip r:embed="rId3"/>
          <a:srcRect l="2839" t="1494" r="3153" b="3188"/>
          <a:stretch/>
        </p:blipFill>
        <p:spPr>
          <a:xfrm>
            <a:off x="457200" y="1600200"/>
            <a:ext cx="4128654" cy="3893127"/>
          </a:xfrm>
          <a:prstGeom prst="rect">
            <a:avLst/>
          </a:prstGeom>
        </p:spPr>
      </p:pic>
      <p:sp>
        <p:nvSpPr>
          <p:cNvPr id="5" name="Text Placeholder 4"/>
          <p:cNvSpPr>
            <a:spLocks noGrp="1"/>
          </p:cNvSpPr>
          <p:nvPr>
            <p:ph type="body" idx="1"/>
          </p:nvPr>
        </p:nvSpPr>
        <p:spPr>
          <a:xfrm>
            <a:off x="4973782" y="1600200"/>
            <a:ext cx="3728258" cy="2148840"/>
          </a:xfrm>
        </p:spPr>
        <p:txBody>
          <a:bodyPr/>
          <a:lstStyle/>
          <a:p>
            <a:pPr marL="0" indent="0" fontAlgn="auto">
              <a:spcBef>
                <a:spcPts val="0"/>
              </a:spcBef>
              <a:spcAft>
                <a:spcPts val="0"/>
              </a:spcAft>
              <a:buNone/>
              <a:defRPr/>
            </a:pPr>
            <a:r>
              <a:rPr lang="en-US" sz="2400" dirty="0">
                <a:latin typeface="+mn-lt"/>
              </a:rPr>
              <a:t>If the file is a directory, list it </a:t>
            </a:r>
            <a:r>
              <a:rPr lang="en-US" sz="2400" b="1" dirty="0">
                <a:latin typeface="+mn-lt"/>
              </a:rPr>
              <a:t>just</a:t>
            </a:r>
            <a:r>
              <a:rPr lang="en-US" sz="2400" i="1" dirty="0">
                <a:latin typeface="+mn-lt"/>
              </a:rPr>
              <a:t> </a:t>
            </a:r>
            <a:r>
              <a:rPr lang="en-US" sz="2400" b="1" dirty="0">
                <a:latin typeface="+mn-lt"/>
              </a:rPr>
              <a:t>like</a:t>
            </a:r>
            <a:r>
              <a:rPr lang="en-US" sz="2400" i="1" dirty="0">
                <a:latin typeface="+mn-lt"/>
              </a:rPr>
              <a:t> </a:t>
            </a:r>
            <a:r>
              <a:rPr lang="en-US" sz="2400" b="1" dirty="0">
                <a:latin typeface="+mn-lt"/>
              </a:rPr>
              <a:t>this</a:t>
            </a:r>
            <a:r>
              <a:rPr lang="en-US" sz="2400" dirty="0">
                <a:latin typeface="+mn-lt"/>
              </a:rPr>
              <a:t> directory (recursive call).</a:t>
            </a:r>
          </a:p>
          <a:p>
            <a:pPr marL="0" indent="0" fontAlgn="auto">
              <a:spcBef>
                <a:spcPts val="0"/>
              </a:spcBef>
              <a:spcAft>
                <a:spcPts val="0"/>
              </a:spcAft>
              <a:buNone/>
              <a:defRPr/>
            </a:pPr>
            <a:r>
              <a:rPr lang="en-US" sz="2400" dirty="0">
                <a:latin typeface="+mn-lt"/>
              </a:rPr>
              <a:t>If it is not (</a:t>
            </a:r>
            <a:r>
              <a:rPr lang="en-US" sz="2400" b="1" dirty="0">
                <a:latin typeface="+mn-lt"/>
              </a:rPr>
              <a:t>else</a:t>
            </a:r>
            <a:r>
              <a:rPr lang="en-US" sz="2400" dirty="0">
                <a:latin typeface="+mn-lt"/>
              </a:rPr>
              <a:t>), just print the </a:t>
            </a:r>
            <a:r>
              <a:rPr lang="en-US" sz="2400" dirty="0" smtClean="0">
                <a:latin typeface="+mn-lt"/>
              </a:rPr>
              <a:t>filename</a:t>
            </a:r>
            <a:endParaRPr lang="en-US" sz="2400" dirty="0">
              <a:latin typeface="+mn-lt"/>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Testing the Function</a:t>
            </a:r>
            <a:endParaRPr lang="en-US" altLang="en-US" kern="1200" dirty="0">
              <a:latin typeface="Times New Roman" panose="02020603050405020304" pitchFamily="18" charset="0"/>
              <a:ea typeface="ＭＳ Ｐゴシック" charset="-128"/>
            </a:endParaRPr>
          </a:p>
        </p:txBody>
      </p:sp>
      <p:pic>
        <p:nvPicPr>
          <p:cNvPr id="5" name="Picture 4" descr="Computer code has 13 lines. The lines read as follows. Line 1. right angle bracket right angle bracket right angle bracket print All Files left parenthesis double quote forward slash home forward slash guzdial forward slash Documents forward slash sample Folder double quote right parenthesis. Line 2. forward slash home forward slash guzdial forward slash Documents forward slash sample Folder forward slash blue Motorcycle period j p g. Line 3. forward slash home forward slash guzdial forward slash Documents forward slash sample Folder forward slash sounds forward slash bassoon dash c 4 period w a v. Line 4. forward slash home forward slash guzdial forward slash Documents forward slash sample Folder forward slash sounds forward slash bassoon dash g 4 period w a v. Line 5. forward slash home forward slash guzdial forward slash Documents forward slash sample Folder forward slash sounds forward slash bassoon dash e 4 period w a v. Line 6. forward slash home forward slash guzdial forward slash Documents forward slash sample Folder forward slash birds forward slash bird 3 period j p g. Line 7. forward slash home forward slash guzdial forward slash Documents forward slash sample Folder forward slash birds forward slash bird 2 period j p g. Line 8. forward slash home forward slash guzdial forward slash Documents forward slash sample Folder forward slash birds forward slash bird 1 period j p g. Line 9. forward slash home forward slash guzdial forward slash Documents forward slash sample Folder forward slash birds forward slash bird 5 period j p g. Line 10. forward slash home forward slash guzdial forward slash Documents forward slash sample Folder forward slash birds forward slash bird 4 period j p g. Line 11. forward slash home forward slash guzdial forward slash Documents forward slash sample Folder forward slash birds forward slash bird 6 period j p g. Line 12. forward slash home forward slash guzdial forward slash Documents forward slash sample Folder forward slash blue dash mark period j p g. Line 13. forward slash home forward slash guzdial forward slash Documents forward slash sample Folder forward slash butterfly period j p g."/>
          <p:cNvPicPr>
            <a:picLocks noChangeAspect="1"/>
          </p:cNvPicPr>
          <p:nvPr/>
        </p:nvPicPr>
        <p:blipFill rotWithShape="1">
          <a:blip r:embed="rId3"/>
          <a:srcRect t="1098" b="1398"/>
          <a:stretch/>
        </p:blipFill>
        <p:spPr>
          <a:xfrm>
            <a:off x="457200" y="1537855"/>
            <a:ext cx="6492240" cy="4765964"/>
          </a:xfrm>
          <a:prstGeom prst="rect">
            <a:avLst/>
          </a:prstGeom>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Recursing, Differently</a:t>
            </a:r>
            <a:endParaRPr lang="en-US" altLang="en-US" kern="1200" dirty="0">
              <a:latin typeface="Times New Roman" panose="02020603050405020304" pitchFamily="18" charset="0"/>
              <a:ea typeface="ＭＳ Ｐゴシック" charset="-128"/>
            </a:endParaRPr>
          </a:p>
        </p:txBody>
      </p:sp>
      <p:pic>
        <p:nvPicPr>
          <p:cNvPr id="5" name="Picture 4" descr="Computer code has 5 lines. The lines read as follows. Line 1. d e f decrease Red R left parenthesis a List right parenthesis colon. Line 2, indented once. if a List equals equals left bracket right bracket colon hash empty. Line 3, indented twice. return. Line 4, indented once. set Red left parenthesis a List left bracket 0 right bracket comma get Red left parenthesis a List left bracket 0 right bracket right parenthesis asterisk 0 period 8 right parenthesis. Line 5, indented once. decrease Red R left parenthesis a List left bracket 1 colon right bracket right parenthesis."/>
          <p:cNvPicPr>
            <a:picLocks noChangeAspect="1"/>
          </p:cNvPicPr>
          <p:nvPr/>
        </p:nvPicPr>
        <p:blipFill rotWithShape="1">
          <a:blip r:embed="rId3"/>
          <a:srcRect l="2220" t="2292" r="2621" b="5796"/>
          <a:stretch/>
        </p:blipFill>
        <p:spPr>
          <a:xfrm>
            <a:off x="457200" y="1607127"/>
            <a:ext cx="5347854" cy="2175164"/>
          </a:xfrm>
          <a:prstGeom prst="rect">
            <a:avLst/>
          </a:prstGeom>
        </p:spPr>
      </p:pic>
      <p:sp>
        <p:nvSpPr>
          <p:cNvPr id="4" name="Text Placeholder 3"/>
          <p:cNvSpPr>
            <a:spLocks noGrp="1"/>
          </p:cNvSpPr>
          <p:nvPr>
            <p:ph type="body" idx="1"/>
          </p:nvPr>
        </p:nvSpPr>
        <p:spPr>
          <a:xfrm>
            <a:off x="502920" y="3965744"/>
            <a:ext cx="8183880" cy="923299"/>
          </a:xfrm>
        </p:spPr>
        <p:txBody>
          <a:bodyPr wrap="square" anchor="ctr">
            <a:spAutoFit/>
          </a:bodyPr>
          <a:lstStyle/>
          <a:p>
            <a:pPr marL="0" indent="0" eaLnBrk="1" fontAlgn="auto" hangingPunct="1">
              <a:buNone/>
              <a:defRPr/>
            </a:pPr>
            <a:r>
              <a:rPr lang="en-US" sz="2400" kern="1200" dirty="0">
                <a:solidFill>
                  <a:srgbClr val="000000"/>
                </a:solidFill>
                <a:latin typeface="Arial (Body)"/>
                <a:ea typeface="ＭＳ Ｐゴシック" charset="-128"/>
                <a:cs typeface="+mn-cs"/>
              </a:rPr>
              <a:t>This has trouble, in part, because all the list of pixels is being passed in each call.</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Store the List in a “Global”</a:t>
            </a:r>
            <a:endParaRPr lang="en-US" altLang="en-US" kern="1200" dirty="0">
              <a:latin typeface="Times New Roman" panose="02020603050405020304" pitchFamily="18" charset="0"/>
              <a:ea typeface="ＭＳ Ｐゴシック" charset="-128"/>
            </a:endParaRPr>
          </a:p>
        </p:txBody>
      </p:sp>
      <p:pic>
        <p:nvPicPr>
          <p:cNvPr id="5" name="Picture 4" descr="Computer code has 12 lines. The lines read as follows. Line 1. A Picture Pixels equals left bracket right bracket. Line 2. d e f decrease Red R left parenthesis a Picture right parenthesis colon. Line 3, indented once. global a Picture Pixels. Line 4, indented once. a Picture Pixels equals get Pixels left parenthesis a Picture right parenthesis. Line 5, indented once. decrease Red By Index left parenthesis l e n left parenthesis a Picture Pixels right parenthesis minus 1 right parenthesis. Line 6. d e f decrease Red By Index left parenthesis index right parenthesis colon. Line 7, indented once. global a Picture Pixels. Line 8, indented once. pixel equals a Picture Pixels left bracket index right bracket. Line 9, indented once. set Red left parenthesis pixel comma 0 period 8 asterisk get Red left parenthesis pixel right parenthesis right parenthesis. Line 10, indented once. if index equals equals 0 colon hash empty. Line 11, indented twice. return. Line 12, indented once. decrease Red By Index left parenthesis index minus 1 right parenthesis."/>
          <p:cNvPicPr>
            <a:picLocks noChangeAspect="1"/>
          </p:cNvPicPr>
          <p:nvPr/>
        </p:nvPicPr>
        <p:blipFill rotWithShape="1">
          <a:blip r:embed="rId3"/>
          <a:srcRect l="2412" t="2381" r="2365" b="2112"/>
          <a:stretch/>
        </p:blipFill>
        <p:spPr>
          <a:xfrm>
            <a:off x="457200" y="1783080"/>
            <a:ext cx="5050612" cy="3816298"/>
          </a:xfrm>
          <a:prstGeom prst="rect">
            <a:avLst/>
          </a:prstGeom>
        </p:spPr>
      </p:pic>
      <p:sp>
        <p:nvSpPr>
          <p:cNvPr id="4" name="Text Placeholder 3"/>
          <p:cNvSpPr>
            <a:spLocks noGrp="1"/>
          </p:cNvSpPr>
          <p:nvPr>
            <p:ph type="body" idx="2"/>
          </p:nvPr>
        </p:nvSpPr>
        <p:spPr>
          <a:xfrm>
            <a:off x="5638801" y="1783080"/>
            <a:ext cx="3047999" cy="3085430"/>
          </a:xfrm>
        </p:spPr>
        <p:txBody>
          <a:bodyPr wrap="square">
            <a:spAutoFit/>
          </a:bodyPr>
          <a:lstStyle/>
          <a:p>
            <a:pPr marL="0" indent="0" eaLnBrk="1" hangingPunct="1">
              <a:buNone/>
              <a:defRPr/>
            </a:pPr>
            <a:r>
              <a:rPr lang="en-US" altLang="en-US" sz="2200" b="1" kern="1200" dirty="0">
                <a:solidFill>
                  <a:srgbClr val="000000"/>
                </a:solidFill>
                <a:latin typeface="+mn-lt"/>
                <a:ea typeface="ＭＳ Ｐゴシック" charset="-128"/>
                <a:cs typeface="+mn-cs"/>
              </a:rPr>
              <a:t>aPicturePixels</a:t>
            </a:r>
            <a:r>
              <a:rPr lang="en-US" altLang="en-US" sz="2200" kern="1200" dirty="0">
                <a:solidFill>
                  <a:srgbClr val="000000"/>
                </a:solidFill>
                <a:latin typeface="+mn-lt"/>
                <a:ea typeface="ＭＳ Ｐゴシック" charset="-128"/>
                <a:cs typeface="+mn-cs"/>
              </a:rPr>
              <a:t>, created outside of any function is </a:t>
            </a:r>
            <a:r>
              <a:rPr lang="en-US" altLang="ja-JP" sz="2200" kern="1200" dirty="0" smtClean="0">
                <a:solidFill>
                  <a:srgbClr val="000000"/>
                </a:solidFill>
                <a:latin typeface="+mn-lt"/>
                <a:ea typeface="ＭＳ Ｐゴシック" charset="-128"/>
                <a:cs typeface="+mn-cs"/>
              </a:rPr>
              <a:t>“global” </a:t>
            </a:r>
            <a:r>
              <a:rPr lang="en-US" altLang="ja-JP" sz="2200" kern="1200" dirty="0">
                <a:solidFill>
                  <a:srgbClr val="000000"/>
                </a:solidFill>
                <a:latin typeface="+mn-lt"/>
                <a:ea typeface="ＭＳ Ｐゴシック" charset="-128"/>
                <a:cs typeface="+mn-cs"/>
              </a:rPr>
              <a:t>– accessible from any function in the </a:t>
            </a:r>
            <a:r>
              <a:rPr lang="en-US" altLang="ja-JP" sz="2200" kern="1200" dirty="0" smtClean="0">
                <a:solidFill>
                  <a:srgbClr val="000000"/>
                </a:solidFill>
                <a:latin typeface="+mn-lt"/>
                <a:ea typeface="ＭＳ Ｐゴシック" charset="-128"/>
                <a:cs typeface="+mn-cs"/>
              </a:rPr>
              <a:t>file.</a:t>
            </a:r>
          </a:p>
          <a:p>
            <a:pPr marL="0" indent="0" eaLnBrk="1" hangingPunct="1">
              <a:buNone/>
              <a:defRPr/>
            </a:pPr>
            <a:r>
              <a:rPr lang="en-US" altLang="en-US" sz="2200" kern="1200" dirty="0" smtClean="0">
                <a:solidFill>
                  <a:srgbClr val="000000"/>
                </a:solidFill>
                <a:latin typeface="+mn-lt"/>
                <a:ea typeface="ＭＳ Ｐゴシック" charset="-128"/>
                <a:cs typeface="+mn-cs"/>
              </a:rPr>
              <a:t>Now</a:t>
            </a:r>
            <a:r>
              <a:rPr lang="en-US" altLang="en-US" sz="2200" kern="1200" dirty="0">
                <a:solidFill>
                  <a:srgbClr val="000000"/>
                </a:solidFill>
                <a:latin typeface="+mn-lt"/>
                <a:ea typeface="ＭＳ Ｐゴシック" charset="-128"/>
                <a:cs typeface="+mn-cs"/>
              </a:rPr>
              <a:t>, only the index number is passed along.</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Example: Testing the Pieces</a:t>
            </a:r>
            <a:endParaRPr lang="en-US" altLang="en-US" kern="1200" dirty="0">
              <a:latin typeface="Times New Roman" panose="02020603050405020304" pitchFamily="18" charset="0"/>
              <a:ea typeface="ＭＳ Ｐゴシック" charset="-128"/>
            </a:endParaRPr>
          </a:p>
        </p:txBody>
      </p:sp>
      <p:pic>
        <p:nvPicPr>
          <p:cNvPr id="6" name="Picture 5" descr="Computer code. The code has 8 lines. The lines read as follows. Line 1. right angle bracket right angle bracket right angle bracket print d o c type left parenthesis right parenthesis. Line 2. left angle bracket exclamation point d o c type h t m l right angle bracket. Line 3. right angle bracket right angle bracket right angle bracket print title left parenthesis double quote my title string double quote right parenthesis. Line 4. left angle bracket h t m l right angle bracket left angle bracket head right angle bracket left angle bracket title right angle bracket my little thing left angle bracket forward slash title right angle bracket left angle bracket forward slash head right angle bracket. Line 5. right angle bracket right angle bracket right angle bracket print body left parenthesis double quote left angle bracket h 1 right angle bracket my heading left angle bracket forward slash h 1 right angle bracket. Line 6. left angle bracket p right angle bracket my paragraph left angle bracket forward slash p right angle bracket double quote right parenthesis. Line 7. left angle bracket body right angle bracket left angle bracket h 1 right angle bracket my heading left angle bracket forward slash h 1 right angle bracket. Line 8. left angle bracket p right angle bracket my paragraph left angle bracket forward slash p right angle bracket left angle bracket forward slash body right angle bracket left angle bracket forward slash h t m l right angle bracket."/>
          <p:cNvPicPr>
            <a:picLocks noChangeAspect="1"/>
          </p:cNvPicPr>
          <p:nvPr/>
        </p:nvPicPr>
        <p:blipFill>
          <a:blip r:embed="rId3"/>
          <a:stretch>
            <a:fillRect/>
          </a:stretch>
        </p:blipFill>
        <p:spPr>
          <a:xfrm>
            <a:off x="1304261" y="1600200"/>
            <a:ext cx="6535478" cy="2938527"/>
          </a:xfrm>
          <a:prstGeom prst="rect">
            <a:avLst/>
          </a:prstGeom>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a:spAutoFit/>
          </a:bodyPr>
          <a:lstStyle/>
          <a:p>
            <a:pPr eaLnBrk="1" hangingPunct="1">
              <a:spcBef>
                <a:spcPct val="0"/>
              </a:spcBef>
              <a:buClrTx/>
              <a:defRPr/>
            </a:pPr>
            <a:r>
              <a:rPr lang="en-US" altLang="en-US" kern="1200" dirty="0" smtClean="0">
                <a:latin typeface="Times New Roman" panose="02020603050405020304" pitchFamily="18" charset="0"/>
                <a:ea typeface="ＭＳ Ｐゴシック" charset="-128"/>
              </a:rPr>
              <a:t>Why Use Functional Programming and Recursion?</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8229600" cy="2492960"/>
          </a:xfrm>
        </p:spPr>
        <p:txBody>
          <a:bodyPr>
            <a:spAutoFit/>
          </a:bodyPr>
          <a:lstStyle/>
          <a:p>
            <a:pPr marL="255651" indent="-255651" eaLnBrk="1" hangingPunct="1">
              <a:tabLst/>
              <a:defRPr/>
            </a:pPr>
            <a:r>
              <a:rPr lang="en-US" altLang="en-US" sz="2400" kern="1200" dirty="0">
                <a:solidFill>
                  <a:srgbClr val="000000"/>
                </a:solidFill>
                <a:latin typeface="Arial (Body)"/>
                <a:ea typeface="ＭＳ Ｐゴシック" charset="-128"/>
              </a:rPr>
              <a:t>Can do a lot in very few lines.</a:t>
            </a:r>
          </a:p>
          <a:p>
            <a:pPr marL="255651" indent="-255651" eaLnBrk="1" hangingPunct="1">
              <a:tabLst/>
              <a:defRPr/>
            </a:pPr>
            <a:r>
              <a:rPr lang="en-US" altLang="en-US" sz="2400" kern="1200" dirty="0">
                <a:solidFill>
                  <a:srgbClr val="000000"/>
                </a:solidFill>
                <a:latin typeface="Arial (Body)"/>
                <a:ea typeface="ＭＳ Ｐゴシック" charset="-128"/>
              </a:rPr>
              <a:t>Very useful techniques for dealing with hard problems.</a:t>
            </a:r>
          </a:p>
          <a:p>
            <a:pPr marL="255651" indent="-255651" eaLnBrk="1" hangingPunct="1">
              <a:tabLst/>
              <a:defRPr/>
            </a:pPr>
            <a:r>
              <a:rPr lang="en-US" altLang="en-US" sz="2400" b="1" kern="1200" dirty="0" smtClean="0">
                <a:solidFill>
                  <a:srgbClr val="000000"/>
                </a:solidFill>
                <a:latin typeface="Arial (Body)"/>
                <a:ea typeface="ＭＳ Ｐゴシック" charset="-128"/>
              </a:rPr>
              <a:t>ANY</a:t>
            </a:r>
            <a:r>
              <a:rPr lang="en-US" altLang="en-US" sz="2400" kern="1200" dirty="0" smtClean="0">
                <a:solidFill>
                  <a:srgbClr val="000000"/>
                </a:solidFill>
                <a:latin typeface="Arial (Body)"/>
                <a:ea typeface="ＭＳ Ｐゴシック" charset="-128"/>
              </a:rPr>
              <a:t> kind </a:t>
            </a:r>
            <a:r>
              <a:rPr lang="en-US" altLang="en-US" sz="2400" kern="1200" dirty="0">
                <a:solidFill>
                  <a:srgbClr val="000000"/>
                </a:solidFill>
                <a:latin typeface="Arial (Body)"/>
                <a:ea typeface="ＭＳ Ｐゴシック" charset="-128"/>
              </a:rPr>
              <a:t>of loop (FOR, </a:t>
            </a:r>
            <a:r>
              <a:rPr lang="pt-BR" altLang="en-US" sz="2400" kern="1200" dirty="0" smtClean="0">
                <a:solidFill>
                  <a:srgbClr val="000000"/>
                </a:solidFill>
                <a:latin typeface="Arial (Body)"/>
                <a:ea typeface="ＭＳ Ｐゴシック" charset="-128"/>
              </a:rPr>
              <a:t>WHILE</a:t>
            </a:r>
            <a:r>
              <a:rPr lang="en-US" altLang="en-US" sz="2400" kern="1200" dirty="0" smtClean="0">
                <a:solidFill>
                  <a:srgbClr val="000000"/>
                </a:solidFill>
                <a:latin typeface="Arial (Body)"/>
                <a:ea typeface="ＭＳ Ｐゴシック" charset="-128"/>
              </a:rPr>
              <a:t>, </a:t>
            </a:r>
            <a:r>
              <a:rPr lang="en-US" altLang="en-US" sz="2400" kern="1200" dirty="0">
                <a:solidFill>
                  <a:srgbClr val="000000"/>
                </a:solidFill>
                <a:latin typeface="Arial (Body)"/>
                <a:ea typeface="ＭＳ Ｐゴシック" charset="-128"/>
              </a:rPr>
              <a:t>and many others) can be implemented with recursion.</a:t>
            </a:r>
          </a:p>
          <a:p>
            <a:pPr marL="741553" lvl="1" indent="-284353" eaLnBrk="1" hangingPunct="1">
              <a:buFont typeface="Arial" panose="020B0604020202020204" pitchFamily="34" charset="0"/>
              <a:buChar char="–"/>
              <a:defRPr/>
            </a:pPr>
            <a:r>
              <a:rPr lang="en-US" altLang="en-US" sz="2400" kern="1200" dirty="0" smtClean="0">
                <a:solidFill>
                  <a:srgbClr val="000000"/>
                </a:solidFill>
                <a:latin typeface="Arial (Body)"/>
                <a:ea typeface="ＭＳ Ｐゴシック" charset="-128"/>
                <a:cs typeface="+mn-cs"/>
              </a:rPr>
              <a:t>It</a:t>
            </a:r>
            <a:r>
              <a:rPr lang="fr-FR" altLang="ja-JP" sz="2400" kern="1200" dirty="0" smtClean="0">
                <a:solidFill>
                  <a:srgbClr val="000000"/>
                </a:solidFill>
                <a:latin typeface="Arial (Body)"/>
                <a:ea typeface="ＭＳ Ｐゴシック" charset="-128"/>
                <a:cs typeface="+mn-cs"/>
              </a:rPr>
              <a:t>’</a:t>
            </a:r>
            <a:r>
              <a:rPr lang="en-US" altLang="ja-JP" sz="2400" kern="1200" dirty="0" smtClean="0">
                <a:solidFill>
                  <a:srgbClr val="000000"/>
                </a:solidFill>
                <a:latin typeface="Arial (Body)"/>
                <a:ea typeface="ＭＳ Ｐゴシック" charset="-128"/>
                <a:cs typeface="+mn-cs"/>
              </a:rPr>
              <a:t>s </a:t>
            </a:r>
            <a:r>
              <a:rPr lang="en-US" altLang="ja-JP" sz="2400" kern="1200" dirty="0">
                <a:solidFill>
                  <a:srgbClr val="000000"/>
                </a:solidFill>
                <a:latin typeface="Arial (Body)"/>
                <a:ea typeface="ＭＳ Ｐゴシック" charset="-128"/>
                <a:cs typeface="+mn-cs"/>
              </a:rPr>
              <a:t>the most flexible and powerful form of looping.</a:t>
            </a:r>
            <a:endParaRPr lang="en-US" altLang="en-US" sz="2400" kern="1200" dirty="0">
              <a:solidFill>
                <a:srgbClr val="000000"/>
              </a:solidFill>
              <a:latin typeface="Arial (Body)"/>
              <a:ea typeface="ＭＳ Ｐゴシック" charset="-128"/>
              <a:cs typeface="+mn-cs"/>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itle 1"/>
          <p:cNvSpPr txBox="1">
            <a:spLocks noGrp="1"/>
          </p:cNvSpPr>
          <p:nvPr>
            <p:ph type="title"/>
          </p:nvPr>
        </p:nvSpPr>
        <p:spPr>
          <a:xfrm>
            <a:off x="457200" y="604838"/>
            <a:ext cx="8229600" cy="708025"/>
          </a:xfrm>
        </p:spPr>
        <p:txBody>
          <a:bodyPr>
            <a:spAutoFit/>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Copyright</a:t>
            </a:r>
          </a:p>
        </p:txBody>
      </p:sp>
      <p:pic>
        <p:nvPicPr>
          <p:cNvPr id="156675"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3" y="2309813"/>
            <a:ext cx="7423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8942</TotalTime>
  <Words>3085</Words>
  <Application>Microsoft Office PowerPoint</Application>
  <PresentationFormat>On-screen Show (4:3)</PresentationFormat>
  <Paragraphs>358</Paragraphs>
  <Slides>91</Slides>
  <Notes>34</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91</vt:i4>
      </vt:variant>
    </vt:vector>
  </HeadingPairs>
  <TitlesOfParts>
    <vt:vector size="102" baseType="lpstr">
      <vt:lpstr>ＭＳ Ｐゴシック</vt:lpstr>
      <vt:lpstr>Arial</vt:lpstr>
      <vt:lpstr>Arial (Body)</vt:lpstr>
      <vt:lpstr>Calibri</vt:lpstr>
      <vt:lpstr>Noto Sans Symbols</vt:lpstr>
      <vt:lpstr>Times New Roman</vt:lpstr>
      <vt:lpstr>Verdana</vt:lpstr>
      <vt:lpstr>Wingdings</vt:lpstr>
      <vt:lpstr>508 Lecture</vt:lpstr>
      <vt:lpstr>1_508 Lecture</vt:lpstr>
      <vt:lpstr>Equation</vt:lpstr>
      <vt:lpstr>Introduction to Computing and Programming in Python™: A Multimedia Approach</vt:lpstr>
      <vt:lpstr>Learning Objectives</vt:lpstr>
      <vt:lpstr>Functions: What’s the Point?</vt:lpstr>
      <vt:lpstr>Functions are for Managing Complexity</vt:lpstr>
      <vt:lpstr>Advantages to Using Functions</vt:lpstr>
      <vt:lpstr>Example: Generating a Home Page</vt:lpstr>
      <vt:lpstr>Focusing on the Part That We Would Most Likely Change</vt:lpstr>
      <vt:lpstr>Making Testing Simpler</vt:lpstr>
      <vt:lpstr>Example: Testing the Pieces</vt:lpstr>
      <vt:lpstr>Adding Functions Makes It Simpler If the Functions are Chosen Well</vt:lpstr>
      <vt:lpstr>Changing the Granularity Smaller</vt:lpstr>
      <vt:lpstr>This is Easy to Test!</vt:lpstr>
      <vt:lpstr>Your Goal with Testing Functions: Trust</vt:lpstr>
      <vt:lpstr>Changing the Granularity Larger</vt:lpstr>
      <vt:lpstr>Tradeoffs in This Granularity</vt:lpstr>
      <vt:lpstr>Using Subfunctions to Ease Testing and Complexity</vt:lpstr>
      <vt:lpstr>What’s the Hard Part? That Loop Body!</vt:lpstr>
      <vt:lpstr>Breaking out the Loop Body</vt:lpstr>
      <vt:lpstr>Use More Lines, If You Want</vt:lpstr>
      <vt:lpstr>Testing It by Itself</vt:lpstr>
      <vt:lpstr>Changing the Program: Making the Images Links</vt:lpstr>
      <vt:lpstr>Testing the Links Version</vt:lpstr>
      <vt:lpstr>Changing the Program Considerably</vt:lpstr>
      <vt:lpstr>Procedural Abstraction</vt:lpstr>
      <vt:lpstr>What Are the Problems and Sub-Problems We’re Solving Now?</vt:lpstr>
      <vt:lpstr>What We Want to Change: Processing W A V Files, Too</vt:lpstr>
      <vt:lpstr>Version 1: Not Too Different</vt:lpstr>
      <vt:lpstr>What If We Computed Sizes?</vt:lpstr>
      <vt:lpstr>Main Function</vt:lpstr>
      <vt:lpstr>W A V and J P E G File Entry Functions</vt:lpstr>
      <vt:lpstr>Running the New Program</vt:lpstr>
      <vt:lpstr>Not Really Modular</vt:lpstr>
      <vt:lpstr>Creating a Sub-Sub-Function</vt:lpstr>
      <vt:lpstr>Pulling out the Sub-Sub-Function</vt:lpstr>
      <vt:lpstr>Can Test Functions Separately (1 of 2)</vt:lpstr>
      <vt:lpstr>Can Test Functions Separately (2 of 2)</vt:lpstr>
      <vt:lpstr>Reusability: The Reason Why Professionals Value Modularity</vt:lpstr>
      <vt:lpstr>Summary: Why We Use Functions</vt:lpstr>
      <vt:lpstr>Want to Write Fewer Lines of Code?</vt:lpstr>
      <vt:lpstr>Functions are Just Values Associated with Names</vt:lpstr>
      <vt:lpstr>Introducing Apply</vt:lpstr>
      <vt:lpstr>More Useful: Map</vt:lpstr>
      <vt:lpstr>Filter: Returns Those for Whom the Function is True</vt:lpstr>
      <vt:lpstr>Filter Example</vt:lpstr>
      <vt:lpstr>We Can Make rname Shorter Using a Logical Operator</vt:lpstr>
      <vt:lpstr>Making Rname Shorter</vt:lpstr>
      <vt:lpstr>Reduce: Combine the Results</vt:lpstr>
      <vt:lpstr>Do We Really Need to Define Add?</vt:lpstr>
      <vt:lpstr>Using Lambda</vt:lpstr>
      <vt:lpstr>Defining Factorial with Reduce and Lambda</vt:lpstr>
      <vt:lpstr>Why’d We Learn About Apply?</vt:lpstr>
      <vt:lpstr>Interesting…but Useful? Yes!</vt:lpstr>
      <vt:lpstr>Functional Programming</vt:lpstr>
      <vt:lpstr>Challenge</vt:lpstr>
      <vt:lpstr>Making Turnred Functional</vt:lpstr>
      <vt:lpstr>Let’s Make It a Functional Program</vt:lpstr>
      <vt:lpstr>It’s Now Just a One Line Program</vt:lpstr>
      <vt:lpstr>Really Using the One-Liner</vt:lpstr>
      <vt:lpstr>Challenge: One Line</vt:lpstr>
      <vt:lpstr>A New Way of Thinking</vt:lpstr>
      <vt:lpstr>Programming Without State</vt:lpstr>
      <vt:lpstr>Decreasered Without Changing Input</vt:lpstr>
      <vt:lpstr>Increaseblue Without Changing Input</vt:lpstr>
      <vt:lpstr>Now, We Can Nest Like Algebra</vt:lpstr>
      <vt:lpstr>A Very Powerful Idea: Recursion</vt:lpstr>
      <vt:lpstr>First, a Reminder of Lists</vt:lpstr>
      <vt:lpstr>A Recursive Decreasered</vt:lpstr>
      <vt:lpstr>Recursion Can be Hard to Get Your Head Around</vt:lpstr>
      <vt:lpstr>DownUp</vt:lpstr>
      <vt:lpstr>3 Ways to Understand Recursion</vt:lpstr>
      <vt:lpstr>1. Procedural Abstraction</vt:lpstr>
      <vt:lpstr>Downup for One Character Words</vt:lpstr>
      <vt:lpstr>Downup for 2 Character Words</vt:lpstr>
      <vt:lpstr>downup3 for 3 Character Words</vt:lpstr>
      <vt:lpstr>Let’s Try Our Pattern</vt:lpstr>
      <vt:lpstr>It Starts Right!</vt:lpstr>
      <vt:lpstr>How Do We Stop?</vt:lpstr>
      <vt:lpstr>That Works</vt:lpstr>
      <vt:lpstr>2. Let’s Trace What Happens</vt:lpstr>
      <vt:lpstr>Still Tracing</vt:lpstr>
      <vt:lpstr>On the Way Back out</vt:lpstr>
      <vt:lpstr>3. Little Elves</vt:lpstr>
      <vt:lpstr>E l f Instructions:</vt:lpstr>
      <vt:lpstr>Exercise!</vt:lpstr>
      <vt:lpstr>Recursive Directory Traversals</vt:lpstr>
      <vt:lpstr>Listing All Files, Recursively</vt:lpstr>
      <vt:lpstr>Testing the Function</vt:lpstr>
      <vt:lpstr>Recursing, Differently</vt:lpstr>
      <vt:lpstr>Store the List in a “Global”</vt:lpstr>
      <vt:lpstr>Why Use Functional Programming and Recursion?</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Computing and Programming in Python™: A Multimedia Approach, 4e</dc:title>
  <dc:subject>Computer Science</dc:subject>
  <dc:creator>Guzdial/Ericson</dc:creator>
  <cp:keywords>Introduction to Computing and Programming in Python™</cp:keywords>
  <cp:lastModifiedBy>S, TKannan (Cognizant)</cp:lastModifiedBy>
  <cp:revision>1125</cp:revision>
  <dcterms:modified xsi:type="dcterms:W3CDTF">2018-04-10T08:05:02Z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