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 id="2147483685" r:id="rId2"/>
  </p:sldMasterIdLst>
  <p:notesMasterIdLst>
    <p:notesMasterId r:id="rId34"/>
  </p:notesMasterIdLst>
  <p:handoutMasterIdLst>
    <p:handoutMasterId r:id="rId35"/>
  </p:handoutMasterIdLst>
  <p:sldIdLst>
    <p:sldId id="310" r:id="rId3"/>
    <p:sldId id="259" r:id="rId4"/>
    <p:sldId id="260" r:id="rId5"/>
    <p:sldId id="261" r:id="rId6"/>
    <p:sldId id="262" r:id="rId7"/>
    <p:sldId id="315" r:id="rId8"/>
    <p:sldId id="264" r:id="rId9"/>
    <p:sldId id="265" r:id="rId10"/>
    <p:sldId id="266" r:id="rId11"/>
    <p:sldId id="322" r:id="rId12"/>
    <p:sldId id="269" r:id="rId13"/>
    <p:sldId id="317" r:id="rId14"/>
    <p:sldId id="318" r:id="rId15"/>
    <p:sldId id="321" r:id="rId16"/>
    <p:sldId id="320" r:id="rId17"/>
    <p:sldId id="274" r:id="rId18"/>
    <p:sldId id="300" r:id="rId19"/>
    <p:sldId id="301" r:id="rId20"/>
    <p:sldId id="303" r:id="rId21"/>
    <p:sldId id="305" r:id="rId22"/>
    <p:sldId id="307" r:id="rId23"/>
    <p:sldId id="313" r:id="rId24"/>
    <p:sldId id="297" r:id="rId25"/>
    <p:sldId id="286" r:id="rId26"/>
    <p:sldId id="287" r:id="rId27"/>
    <p:sldId id="298" r:id="rId28"/>
    <p:sldId id="288" r:id="rId29"/>
    <p:sldId id="289" r:id="rId30"/>
    <p:sldId id="299" r:id="rId31"/>
    <p:sldId id="312" r:id="rId32"/>
    <p:sldId id="316"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p14:section name="Untitled Section" id="{D79A1090-2DFC-954D-9181-035B35E806B9}">
          <p14:sldIdLst>
            <p14:sldId id="310"/>
            <p14:sldId id="259"/>
            <p14:sldId id="260"/>
            <p14:sldId id="261"/>
            <p14:sldId id="262"/>
            <p14:sldId id="315"/>
            <p14:sldId id="264"/>
            <p14:sldId id="265"/>
            <p14:sldId id="266"/>
            <p14:sldId id="322"/>
            <p14:sldId id="269"/>
            <p14:sldId id="317"/>
            <p14:sldId id="318"/>
            <p14:sldId id="321"/>
            <p14:sldId id="320"/>
            <p14:sldId id="274"/>
            <p14:sldId id="300"/>
            <p14:sldId id="301"/>
            <p14:sldId id="303"/>
            <p14:sldId id="305"/>
            <p14:sldId id="307"/>
            <p14:sldId id="313"/>
            <p14:sldId id="297"/>
            <p14:sldId id="286"/>
            <p14:sldId id="287"/>
            <p14:sldId id="298"/>
            <p14:sldId id="288"/>
            <p14:sldId id="289"/>
            <p14:sldId id="299"/>
            <p14:sldId id="312"/>
            <p14:sldId id="3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F0000"/>
    <a:srgbClr val="FFCCCC"/>
    <a:srgbClr val="F3F3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4" autoAdjust="0"/>
    <p:restoredTop sz="94535" autoAdjust="0"/>
  </p:normalViewPr>
  <p:slideViewPr>
    <p:cSldViewPr>
      <p:cViewPr varScale="1">
        <p:scale>
          <a:sx n="105" d="100"/>
          <a:sy n="105" d="100"/>
        </p:scale>
        <p:origin x="1734" y="108"/>
      </p:cViewPr>
      <p:guideLst>
        <p:guide orient="horz" pos="2160"/>
        <p:guide pos="2880"/>
      </p:guideLst>
    </p:cSldViewPr>
  </p:slideViewPr>
  <p:outlineViewPr>
    <p:cViewPr>
      <p:scale>
        <a:sx n="33" d="100"/>
        <a:sy n="33" d="100"/>
      </p:scale>
      <p:origin x="0" y="-107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1664D8F-291F-7C4B-9B37-EE36A409A694}" type="datetimeFigureOut">
              <a:rPr lang="en-US" smtClean="0"/>
              <a:t>4/10/2018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F940FA-D318-6F4A-84D6-FCF7116865E2}" type="slidenum">
              <a:rPr lang="en-US" smtClean="0"/>
              <a:t>‹#›</a:t>
            </a:fld>
            <a:endParaRPr lang="en-US"/>
          </a:p>
        </p:txBody>
      </p:sp>
    </p:spTree>
    <p:extLst>
      <p:ext uri="{BB962C8B-B14F-4D97-AF65-F5344CB8AC3E}">
        <p14:creationId xmlns:p14="http://schemas.microsoft.com/office/powerpoint/2010/main" val="3554285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74B44-F5FA-D44D-86CC-082B6BEFA46B}" type="datetimeFigureOut">
              <a:rPr lang="en-US" smtClean="0"/>
              <a:t>4/10/2018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B150F-2242-F44E-AC43-5FC669F8EACE}" type="slidenum">
              <a:rPr lang="en-US" smtClean="0"/>
              <a:t>‹#›</a:t>
            </a:fld>
            <a:endParaRPr lang="en-US"/>
          </a:p>
        </p:txBody>
      </p:sp>
    </p:spTree>
    <p:extLst>
      <p:ext uri="{BB962C8B-B14F-4D97-AF65-F5344CB8AC3E}">
        <p14:creationId xmlns:p14="http://schemas.microsoft.com/office/powerpoint/2010/main" val="27440045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1) </a:t>
            </a:r>
            <a:r>
              <a:rPr lang="en-US" sz="1200" b="0" i="0" u="none" strike="noStrike" kern="1200" cap="none" dirty="0" err="1" smtClean="0">
                <a:solidFill>
                  <a:schemeClr val="dk1"/>
                </a:solidFill>
                <a:effectLst/>
                <a:latin typeface="Arial" panose="020B0604020202020204" pitchFamily="34" charset="0"/>
                <a:ea typeface="Arial"/>
                <a:cs typeface="Arial" panose="020B0604020202020204" pitchFamily="34" charset="0"/>
                <a:sym typeface="Arial"/>
              </a:rPr>
              <a:t>MathType</a:t>
            </a:r>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 Plugin</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3) NVDA Reader (free versions available)</a:t>
            </a: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7632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31</a:t>
            </a:fld>
            <a:endParaRPr lang="en-US"/>
          </a:p>
        </p:txBody>
      </p:sp>
    </p:spTree>
    <p:extLst>
      <p:ext uri="{BB962C8B-B14F-4D97-AF65-F5344CB8AC3E}">
        <p14:creationId xmlns:p14="http://schemas.microsoft.com/office/powerpoint/2010/main" val="6919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3D0AD5B-5082-6949-89D1-F36C6807B178}" type="slidenum">
              <a:rPr lang="en-US"/>
              <a:pPr/>
              <a:t>3</a:t>
            </a:fld>
            <a:endParaRPr lang="en-US"/>
          </a:p>
        </p:txBody>
      </p:sp>
      <p:sp>
        <p:nvSpPr>
          <p:cNvPr id="20483" name="Rectangle 2"/>
          <p:cNvSpPr>
            <a:spLocks noGrp="1" noRot="1" noChangeAspect="1" noChangeArrowheads="1" noTextEdit="1"/>
          </p:cNvSpPr>
          <p:nvPr>
            <p:ph type="sldImg"/>
          </p:nvPr>
        </p:nvSpPr>
        <p:spPr>
          <a:xfrm>
            <a:off x="1143000" y="685800"/>
            <a:ext cx="4572000" cy="3429000"/>
          </a:xfrm>
          <a:ln/>
        </p:spPr>
      </p:sp>
      <p:sp>
        <p:nvSpPr>
          <p:cNvPr id="20484" name="Rectangle 3"/>
          <p:cNvSpPr>
            <a:spLocks noGrp="1" noChangeArrowheads="1"/>
          </p:cNvSpPr>
          <p:nvPr>
            <p:ph type="body" idx="1"/>
          </p:nvPr>
        </p:nvSpPr>
        <p:spPr>
          <a:noFill/>
          <a:ln/>
        </p:spPr>
        <p:txBody>
          <a:bodyPr/>
          <a:lstStyle/>
          <a:p>
            <a:endParaRPr lang="en-US" dirty="0">
              <a:latin typeface="Times New Roman"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1381656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FFE011D6-2547-8F43-8B6E-7BB31C3438A6}" type="slidenum">
              <a:rPr lang="en-US"/>
              <a:pPr/>
              <a:t>5</a:t>
            </a:fld>
            <a:endParaRPr lang="en-US"/>
          </a:p>
        </p:txBody>
      </p:sp>
      <p:sp>
        <p:nvSpPr>
          <p:cNvPr id="24579" name="Rectangle 2"/>
          <p:cNvSpPr>
            <a:spLocks noGrp="1" noRot="1" noChangeAspect="1" noChangeArrowheads="1" noTextEdit="1"/>
          </p:cNvSpPr>
          <p:nvPr>
            <p:ph type="sldImg"/>
          </p:nvPr>
        </p:nvSpPr>
        <p:spPr>
          <a:xfrm>
            <a:off x="1143000" y="685800"/>
            <a:ext cx="4572000" cy="3429000"/>
          </a:xfrm>
          <a:ln/>
        </p:spPr>
      </p:sp>
      <p:sp>
        <p:nvSpPr>
          <p:cNvPr id="24580" name="Rectangle 3"/>
          <p:cNvSpPr>
            <a:spLocks noGrp="1" noChangeArrowheads="1"/>
          </p:cNvSpPr>
          <p:nvPr>
            <p:ph type="body" idx="1"/>
          </p:nvPr>
        </p:nvSpPr>
        <p:spPr>
          <a:noFill/>
          <a:ln/>
        </p:spPr>
        <p:txBody>
          <a:bodyPr/>
          <a:lstStyle/>
          <a:p>
            <a:endParaRPr lang="en-US">
              <a:latin typeface="Times New Roman"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767498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7B6C87E-CEDF-3044-BFFD-D17ED5A6C49F}" type="slidenum">
              <a:rPr lang="en-US"/>
              <a:pPr/>
              <a:t>6</a:t>
            </a:fld>
            <a:endParaRPr lang="en-US"/>
          </a:p>
        </p:txBody>
      </p:sp>
      <p:sp>
        <p:nvSpPr>
          <p:cNvPr id="28675" name="Rectangle 2"/>
          <p:cNvSpPr>
            <a:spLocks noGrp="1" noRot="1" noChangeAspect="1" noChangeArrowheads="1" noTextEdit="1"/>
          </p:cNvSpPr>
          <p:nvPr>
            <p:ph type="sldImg"/>
          </p:nvPr>
        </p:nvSpPr>
        <p:spPr>
          <a:xfrm>
            <a:off x="1143000" y="685800"/>
            <a:ext cx="4572000" cy="3429000"/>
          </a:xfrm>
          <a:ln/>
        </p:spPr>
      </p:sp>
      <p:sp>
        <p:nvSpPr>
          <p:cNvPr id="28676" name="Rectangle 3"/>
          <p:cNvSpPr>
            <a:spLocks noGrp="1" noChangeArrowheads="1"/>
          </p:cNvSpPr>
          <p:nvPr>
            <p:ph type="body" idx="1"/>
          </p:nvPr>
        </p:nvSpPr>
        <p:spPr>
          <a:noFill/>
          <a:ln/>
        </p:spPr>
        <p:txBody>
          <a:bodyPr/>
          <a:lstStyle/>
          <a:p>
            <a:endParaRPr lang="en-US">
              <a:latin typeface="Times New Roman"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2354514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7B6C87E-CEDF-3044-BFFD-D17ED5A6C49F}" type="slidenum">
              <a:rPr lang="en-US"/>
              <a:pPr/>
              <a:t>7</a:t>
            </a:fld>
            <a:endParaRPr lang="en-US"/>
          </a:p>
        </p:txBody>
      </p:sp>
      <p:sp>
        <p:nvSpPr>
          <p:cNvPr id="28675" name="Rectangle 2"/>
          <p:cNvSpPr>
            <a:spLocks noGrp="1" noRot="1" noChangeAspect="1" noChangeArrowheads="1" noTextEdit="1"/>
          </p:cNvSpPr>
          <p:nvPr>
            <p:ph type="sldImg"/>
          </p:nvPr>
        </p:nvSpPr>
        <p:spPr>
          <a:xfrm>
            <a:off x="1143000" y="685800"/>
            <a:ext cx="4572000" cy="3429000"/>
          </a:xfrm>
          <a:ln/>
        </p:spPr>
      </p:sp>
      <p:sp>
        <p:nvSpPr>
          <p:cNvPr id="28676" name="Rectangle 3"/>
          <p:cNvSpPr>
            <a:spLocks noGrp="1" noChangeArrowheads="1"/>
          </p:cNvSpPr>
          <p:nvPr>
            <p:ph type="body" idx="1"/>
          </p:nvPr>
        </p:nvSpPr>
        <p:spPr>
          <a:noFill/>
          <a:ln/>
        </p:spPr>
        <p:txBody>
          <a:bodyPr/>
          <a:lstStyle/>
          <a:p>
            <a:endParaRPr lang="en-US">
              <a:latin typeface="Times New Roman"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74152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012BAB2-EC5A-F346-BF62-76F5B68F5272}" type="slidenum">
              <a:rPr lang="en-US"/>
              <a:pPr/>
              <a:t>12</a:t>
            </a:fld>
            <a:endParaRPr lang="en-US"/>
          </a:p>
        </p:txBody>
      </p:sp>
      <p:sp>
        <p:nvSpPr>
          <p:cNvPr id="34819" name="Rectangle 2"/>
          <p:cNvSpPr>
            <a:spLocks noGrp="1" noRot="1" noChangeAspect="1" noChangeArrowheads="1" noTextEdit="1"/>
          </p:cNvSpPr>
          <p:nvPr>
            <p:ph type="sldImg"/>
          </p:nvPr>
        </p:nvSpPr>
        <p:spPr>
          <a:xfrm>
            <a:off x="1143000" y="685800"/>
            <a:ext cx="4572000" cy="3429000"/>
          </a:xfrm>
          <a:ln/>
        </p:spPr>
      </p:sp>
      <p:sp>
        <p:nvSpPr>
          <p:cNvPr id="34820" name="Rectangle 3"/>
          <p:cNvSpPr>
            <a:spLocks noGrp="1" noChangeArrowheads="1"/>
          </p:cNvSpPr>
          <p:nvPr>
            <p:ph type="body" idx="1"/>
          </p:nvPr>
        </p:nvSpPr>
        <p:spPr>
          <a:noFill/>
          <a:ln/>
        </p:spPr>
        <p:txBody>
          <a:bodyPr/>
          <a:lstStyle/>
          <a:p>
            <a:endParaRPr lang="en-US">
              <a:latin typeface="Times New Roman"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69610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012BAB2-EC5A-F346-BF62-76F5B68F5272}" type="slidenum">
              <a:rPr lang="en-US"/>
              <a:pPr/>
              <a:t>13</a:t>
            </a:fld>
            <a:endParaRPr lang="en-US"/>
          </a:p>
        </p:txBody>
      </p:sp>
      <p:sp>
        <p:nvSpPr>
          <p:cNvPr id="34819" name="Rectangle 2"/>
          <p:cNvSpPr>
            <a:spLocks noGrp="1" noRot="1" noChangeAspect="1" noChangeArrowheads="1" noTextEdit="1"/>
          </p:cNvSpPr>
          <p:nvPr>
            <p:ph type="sldImg"/>
          </p:nvPr>
        </p:nvSpPr>
        <p:spPr>
          <a:xfrm>
            <a:off x="1143000" y="685800"/>
            <a:ext cx="4572000" cy="3429000"/>
          </a:xfrm>
          <a:ln/>
        </p:spPr>
      </p:sp>
      <p:sp>
        <p:nvSpPr>
          <p:cNvPr id="34820" name="Rectangle 3"/>
          <p:cNvSpPr>
            <a:spLocks noGrp="1" noChangeArrowheads="1"/>
          </p:cNvSpPr>
          <p:nvPr>
            <p:ph type="body" idx="1"/>
          </p:nvPr>
        </p:nvSpPr>
        <p:spPr>
          <a:noFill/>
          <a:ln/>
        </p:spPr>
        <p:txBody>
          <a:bodyPr/>
          <a:lstStyle/>
          <a:p>
            <a:endParaRPr lang="en-US">
              <a:latin typeface="Times New Roman"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104947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0B150F-2242-F44E-AC43-5FC669F8EACE}" type="slidenum">
              <a:rPr lang="en-US" smtClean="0"/>
              <a:t>16</a:t>
            </a:fld>
            <a:endParaRPr lang="en-US"/>
          </a:p>
        </p:txBody>
      </p:sp>
    </p:spTree>
    <p:extLst>
      <p:ext uri="{BB962C8B-B14F-4D97-AF65-F5344CB8AC3E}">
        <p14:creationId xmlns:p14="http://schemas.microsoft.com/office/powerpoint/2010/main" val="1246131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0B150F-2242-F44E-AC43-5FC669F8EACE}" type="slidenum">
              <a:rPr lang="en-US" smtClean="0"/>
              <a:t>20</a:t>
            </a:fld>
            <a:endParaRPr lang="en-US"/>
          </a:p>
        </p:txBody>
      </p:sp>
    </p:spTree>
    <p:extLst>
      <p:ext uri="{BB962C8B-B14F-4D97-AF65-F5344CB8AC3E}">
        <p14:creationId xmlns:p14="http://schemas.microsoft.com/office/powerpoint/2010/main" val="132200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number Content">
    <p:spTree>
      <p:nvGrpSpPr>
        <p:cNvPr id="1" name="Shape 61"/>
        <p:cNvGrpSpPr/>
        <p:nvPr/>
      </p:nvGrpSpPr>
      <p:grpSpPr>
        <a:xfrm>
          <a:off x="0" y="0"/>
          <a:ext cx="0" cy="0"/>
          <a:chOff x="0" y="0"/>
          <a:chExt cx="0" cy="0"/>
        </a:xfrm>
      </p:grpSpPr>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429768" marR="0" lvl="0" indent="-429768" algn="l" rtl="0">
              <a:spcBef>
                <a:spcPts val="1500"/>
              </a:spcBef>
              <a:buClr>
                <a:srgbClr val="007FA3"/>
              </a:buClr>
              <a:buSzPct val="100000"/>
              <a:buFont typeface="+mj-lt"/>
              <a:buAutoNum type="arabicPeriod"/>
              <a:defRPr sz="2400" b="0" i="0" u="none" strike="noStrike" cap="none">
                <a:solidFill>
                  <a:schemeClr val="dk1"/>
                </a:solidFill>
                <a:latin typeface="+mn-lt"/>
                <a:ea typeface="Arial"/>
                <a:cs typeface="Arial"/>
                <a:sym typeface="Arial"/>
              </a:defRPr>
            </a:lvl1pPr>
            <a:lvl2pPr marL="740664" marR="0" lvl="1" indent="-283464" algn="l" rtl="0">
              <a:spcBef>
                <a:spcPts val="600"/>
              </a:spcBef>
              <a:buClr>
                <a:srgbClr val="007FA3"/>
              </a:buClr>
              <a:buSzPct val="100000"/>
              <a:buFont typeface="+mj-lt"/>
              <a:buAutoNum type="arabicPeriod"/>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97054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457200" y="5562600"/>
            <a:ext cx="8229600" cy="685800"/>
          </a:xfrm>
        </p:spPr>
        <p:txBody>
          <a:bodyPr anchor="b" anchorCtr="0"/>
          <a:lstStyle>
            <a:lvl1pPr marL="0" indent="0">
              <a:spcBef>
                <a:spcPts val="0"/>
              </a:spcBef>
              <a:buNone/>
              <a:defRPr sz="1400">
                <a:latin typeface="+mn-lt"/>
              </a:defRPr>
            </a:lvl1pPr>
          </a:lstStyle>
          <a:p>
            <a:pPr lvl="0"/>
            <a:r>
              <a:rPr lang="en-US" dirty="0" smtClean="0"/>
              <a:t>Click to edit Master text styles</a:t>
            </a:r>
          </a:p>
        </p:txBody>
      </p:sp>
    </p:spTree>
    <p:extLst>
      <p:ext uri="{BB962C8B-B14F-4D97-AF65-F5344CB8AC3E}">
        <p14:creationId xmlns:p14="http://schemas.microsoft.com/office/powerpoint/2010/main" val="3297369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94417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4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p:nvPr>
        </p:nvSpPr>
        <p:spPr>
          <a:xfrm>
            <a:off x="457200" y="1600200"/>
            <a:ext cx="8229600" cy="60742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26"/>
          <p:cNvSpPr txBox="1">
            <a:spLocks noGrp="1"/>
          </p:cNvSpPr>
          <p:nvPr>
            <p:ph type="body" idx="13"/>
          </p:nvPr>
        </p:nvSpPr>
        <p:spPr>
          <a:xfrm>
            <a:off x="492033" y="2301246"/>
            <a:ext cx="8229600" cy="60742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8" name="Shape 26"/>
          <p:cNvSpPr txBox="1">
            <a:spLocks noGrp="1"/>
          </p:cNvSpPr>
          <p:nvPr>
            <p:ph type="body" idx="14"/>
          </p:nvPr>
        </p:nvSpPr>
        <p:spPr>
          <a:xfrm>
            <a:off x="531222" y="3058883"/>
            <a:ext cx="8229600" cy="60742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9" name="Shape 26"/>
          <p:cNvSpPr txBox="1">
            <a:spLocks noGrp="1"/>
          </p:cNvSpPr>
          <p:nvPr>
            <p:ph type="body" idx="15"/>
          </p:nvPr>
        </p:nvSpPr>
        <p:spPr>
          <a:xfrm>
            <a:off x="557348" y="3790407"/>
            <a:ext cx="8229600" cy="60742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10" name="Shape 26"/>
          <p:cNvSpPr txBox="1">
            <a:spLocks noGrp="1"/>
          </p:cNvSpPr>
          <p:nvPr>
            <p:ph type="body" idx="16"/>
          </p:nvPr>
        </p:nvSpPr>
        <p:spPr>
          <a:xfrm>
            <a:off x="570411" y="4508866"/>
            <a:ext cx="8229600" cy="60742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Tree>
    <p:extLst>
      <p:ext uri="{BB962C8B-B14F-4D97-AF65-F5344CB8AC3E}">
        <p14:creationId xmlns:p14="http://schemas.microsoft.com/office/powerpoint/2010/main" val="254503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p:nvPr>
        </p:nvSpPr>
        <p:spPr>
          <a:xfrm>
            <a:off x="457201" y="1600200"/>
            <a:ext cx="4114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26"/>
          <p:cNvSpPr txBox="1">
            <a:spLocks noGrp="1"/>
          </p:cNvSpPr>
          <p:nvPr>
            <p:ph type="body" idx="13"/>
          </p:nvPr>
        </p:nvSpPr>
        <p:spPr>
          <a:xfrm>
            <a:off x="4572001" y="1608907"/>
            <a:ext cx="4114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Tree>
    <p:extLst>
      <p:ext uri="{BB962C8B-B14F-4D97-AF65-F5344CB8AC3E}">
        <p14:creationId xmlns:p14="http://schemas.microsoft.com/office/powerpoint/2010/main" val="51660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smtClean="0"/>
              <a:t>Click to edit Master subtitle style</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148264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Text Placeholder 3"/>
          <p:cNvSpPr>
            <a:spLocks noGrp="1"/>
          </p:cNvSpPr>
          <p:nvPr>
            <p:ph type="body" sz="quarter" idx="13"/>
          </p:nvPr>
        </p:nvSpPr>
        <p:spPr>
          <a:xfrm>
            <a:off x="1606550" y="6453188"/>
            <a:ext cx="7080250" cy="182562"/>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2538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101600" indent="0" algn="r">
              <a:buNone/>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46608709"/>
      </p:ext>
    </p:extLst>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851103368"/>
      </p:ext>
    </p:extLst>
  </p:cSld>
  <p:clrMap bg1="lt1" tx1="dk1" bg2="dk2" tx2="lt2" accent1="accent1" accent2="accent2" accent3="accent3" accent4="accent4" accent5="accent5" accent6="accent6" hlink="hlink" folHlink="folHlink"/>
  <p:sldLayoutIdLst>
    <p:sldLayoutId id="2147483677" r:id="rId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4.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p:txBody>
          <a:bodyPr/>
          <a:lstStyle/>
          <a:p>
            <a:pPr lvl="0"/>
            <a:r>
              <a:rPr lang="en-US" dirty="0" smtClean="0"/>
              <a:t>The Practice of Computing Using Python</a:t>
            </a:r>
            <a:endParaRPr lang="en-US" dirty="0">
              <a:sym typeface="Times New Roman"/>
            </a:endParaRPr>
          </a:p>
        </p:txBody>
      </p:sp>
      <p:sp>
        <p:nvSpPr>
          <p:cNvPr id="196" name="Text Placeholder 2"/>
          <p:cNvSpPr txBox="1">
            <a:spLocks noGrp="1"/>
          </p:cNvSpPr>
          <p:nvPr>
            <p:ph type="body" idx="1"/>
          </p:nvPr>
        </p:nvSpPr>
        <p:spPr/>
        <p:txBody>
          <a:bodyPr/>
          <a:lstStyle/>
          <a:p>
            <a:r>
              <a:rPr lang="en-US" smtClean="0"/>
              <a:t>Third Edition</a:t>
            </a:r>
            <a:endParaRPr lang="en-IN" dirty="0"/>
          </a:p>
        </p:txBody>
      </p:sp>
      <p:sp>
        <p:nvSpPr>
          <p:cNvPr id="198" name="Text Placeholder 3"/>
          <p:cNvSpPr txBox="1">
            <a:spLocks noGrp="1"/>
          </p:cNvSpPr>
          <p:nvPr>
            <p:ph type="body" idx="2"/>
          </p:nvPr>
        </p:nvSpPr>
        <p:spPr/>
        <p:txBody>
          <a:bodyPr/>
          <a:lstStyle/>
          <a:p>
            <a:pPr lvl="0"/>
            <a:r>
              <a:rPr lang="en-US" dirty="0" smtClean="0">
                <a:sym typeface="Arial"/>
              </a:rPr>
              <a:t>Chapter </a:t>
            </a:r>
            <a:r>
              <a:rPr lang="en-US" dirty="0"/>
              <a:t>5</a:t>
            </a:r>
            <a:endParaRPr lang="en-US" dirty="0">
              <a:sym typeface="Arial"/>
            </a:endParaRPr>
          </a:p>
        </p:txBody>
      </p:sp>
      <p:sp>
        <p:nvSpPr>
          <p:cNvPr id="199" name="Text Placeholder 4"/>
          <p:cNvSpPr txBox="1">
            <a:spLocks noGrp="1"/>
          </p:cNvSpPr>
          <p:nvPr>
            <p:ph type="body" idx="3"/>
          </p:nvPr>
        </p:nvSpPr>
        <p:spPr/>
        <p:txBody>
          <a:bodyPr/>
          <a:lstStyle/>
          <a:p>
            <a:r>
              <a:rPr lang="en-US" dirty="0" smtClean="0"/>
              <a:t>Functions - </a:t>
            </a:r>
            <a:r>
              <a:rPr lang="en-US" dirty="0" err="1" smtClean="0"/>
              <a:t>QuickStart</a:t>
            </a:r>
            <a:endParaRPr lang="en-US" dirty="0"/>
          </a:p>
        </p:txBody>
      </p:sp>
      <p:pic>
        <p:nvPicPr>
          <p:cNvPr id="7" name="Picture 5" descr="Front Cover: The Practice of Computing Using Python Third Edition by Punch and Enbod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028" y="1669774"/>
            <a:ext cx="3551582" cy="4506084"/>
          </a:xfrm>
          <a:prstGeom prst="rect">
            <a:avLst/>
          </a:prstGeom>
          <a:ln w="9525">
            <a:solidFill>
              <a:schemeClr val="tx1"/>
            </a:solidFill>
          </a:ln>
        </p:spPr>
      </p:pic>
      <p:sp>
        <p:nvSpPr>
          <p:cNvPr id="2" name="Text Placeholder 6"/>
          <p:cNvSpPr>
            <a:spLocks noGrp="1"/>
          </p:cNvSpPr>
          <p:nvPr>
            <p:ph type="body" sz="quarter" idx="13"/>
          </p:nvPr>
        </p:nvSpPr>
        <p:spPr>
          <a:xfrm>
            <a:off x="1692343" y="6377021"/>
            <a:ext cx="7080250" cy="361498"/>
          </a:xfrm>
        </p:spPr>
        <p:txBody>
          <a:bodyPr/>
          <a:lstStyle/>
          <a:p>
            <a:pPr marL="101600" indent="0" algn="r">
              <a:buNone/>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2017, 2013, </a:t>
            </a:r>
            <a:r>
              <a:rPr lang="en-US" sz="1200" dirty="0" smtClean="0">
                <a:latin typeface="Verdana" panose="020B0604030504040204" pitchFamily="34" charset="0"/>
                <a:ea typeface="Verdana" panose="020B0604030504040204" pitchFamily="34" charset="0"/>
                <a:cs typeface="Verdana" panose="020B0604030504040204" pitchFamily="34" charset="0"/>
              </a:rPr>
              <a:t>2011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153783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5.1 : Temp Convert</a:t>
            </a:r>
            <a:endParaRPr lang="en-US" dirty="0"/>
          </a:p>
        </p:txBody>
      </p:sp>
      <p:pic>
        <p:nvPicPr>
          <p:cNvPr id="4" name="Picture 2" descr="Code has 5 lines, as follows. Line 1. 1 hash temperature conversion. Line 2. 2. Line 3. 3 D e f Celsius underscore to underscore Fahrenheit left parenthesis Celsius underscore float right parenthesis colon. Line 4, indented once. 4 double quote, double quote, double quote Convert Celsius to Fahrenheit period double quote, double quote, double quote. Line 5, indented once. 5 return Celsius underscore float asterisk 1.8 plus 32."/>
          <p:cNvPicPr>
            <a:picLocks noChangeAspect="1"/>
          </p:cNvPicPr>
          <p:nvPr/>
        </p:nvPicPr>
        <p:blipFill rotWithShape="1">
          <a:blip r:embed="rId2"/>
          <a:srcRect l="2941" b="11628"/>
          <a:stretch/>
        </p:blipFill>
        <p:spPr>
          <a:xfrm>
            <a:off x="1219200" y="2537271"/>
            <a:ext cx="6234546" cy="2393058"/>
          </a:xfrm>
          <a:prstGeom prst="rect">
            <a:avLst/>
          </a:prstGeom>
          <a:noFill/>
          <a:ln>
            <a:noFill/>
          </a:ln>
        </p:spPr>
      </p:pic>
    </p:spTree>
    <p:extLst>
      <p:ext uri="{BB962C8B-B14F-4D97-AF65-F5344CB8AC3E}">
        <p14:creationId xmlns:p14="http://schemas.microsoft.com/office/powerpoint/2010/main" val="122689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Triple Quoted String in Function</a:t>
            </a:r>
            <a:endParaRPr lang="en-US" dirty="0"/>
          </a:p>
        </p:txBody>
      </p:sp>
      <p:sp>
        <p:nvSpPr>
          <p:cNvPr id="4" name="Content Placeholder 3"/>
          <p:cNvSpPr>
            <a:spLocks noGrp="1"/>
          </p:cNvSpPr>
          <p:nvPr>
            <p:ph type="body" idx="1"/>
          </p:nvPr>
        </p:nvSpPr>
        <p:spPr/>
        <p:txBody>
          <a:bodyPr/>
          <a:lstStyle/>
          <a:p>
            <a:r>
              <a:rPr lang="en-US" dirty="0" smtClean="0"/>
              <a:t>A triple quoted string just after the def is called a </a:t>
            </a:r>
            <a:r>
              <a:rPr lang="en-US" b="1" dirty="0" err="1" smtClean="0"/>
              <a:t>docstring</a:t>
            </a:r>
            <a:endParaRPr lang="en-US" b="1" dirty="0" smtClean="0"/>
          </a:p>
          <a:p>
            <a:r>
              <a:rPr lang="en-US" dirty="0" err="1" smtClean="0"/>
              <a:t>docstring</a:t>
            </a:r>
            <a:r>
              <a:rPr lang="en-US" dirty="0" smtClean="0"/>
              <a:t> is documentation of the function</a:t>
            </a:r>
            <a:r>
              <a:rPr lang="fr-FR" dirty="0" smtClean="0"/>
              <a:t>'</a:t>
            </a:r>
            <a:r>
              <a:rPr lang="en-US" dirty="0" smtClean="0"/>
              <a:t>s purpose, to be used by other tools to tell the user what the function is used for. More on that later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p:txBody>
          <a:bodyPr/>
          <a:lstStyle/>
          <a:p>
            <a:pPr eaLnBrk="1" hangingPunct="1"/>
            <a:r>
              <a:rPr lang="en-US" dirty="0" smtClean="0">
                <a:ea typeface="ＭＳ Ｐゴシック" pitchFamily="-108" charset="-128"/>
                <a:cs typeface="ＭＳ Ｐゴシック" pitchFamily="-108" charset="-128"/>
              </a:rPr>
              <a:t>Operation </a:t>
            </a:r>
            <a:r>
              <a:rPr lang="en-US" sz="2000" b="0" dirty="0" smtClean="0">
                <a:ea typeface="ＭＳ Ｐゴシック" pitchFamily="-108" charset="-128"/>
                <a:cs typeface="ＭＳ Ｐゴシック" pitchFamily="-108" charset="-128"/>
              </a:rPr>
              <a:t>(1 of 2)</a:t>
            </a:r>
            <a:endParaRPr lang="en-US" sz="2000" b="0" dirty="0">
              <a:ea typeface="ＭＳ Ｐゴシック" pitchFamily="-108" charset="-128"/>
              <a:cs typeface="ＭＳ Ｐゴシック" pitchFamily="-108" charset="-128"/>
            </a:endParaRPr>
          </a:p>
        </p:txBody>
      </p:sp>
      <p:pic>
        <p:nvPicPr>
          <p:cNvPr id="2" name="Picture 2" descr="An operation calculates Fahrenheit to Celsius. Step 1. Call copies argument C to parameter temp. The code for the process reads as follows. F equals Celsius underscore to underscore Fahrenheit left parentheses C right parentheses. Step 2. Control transfers to function. The code for the process has two lines as follows. Line 1. D e f Celsius underscore to Fahrenheit left parentheses p a r a m right parentheses colon. Line 2, indented once. Return p a r a m times 1.8 plus 32.0."/>
          <p:cNvPicPr>
            <a:picLocks noChangeAspect="1"/>
          </p:cNvPicPr>
          <p:nvPr/>
        </p:nvPicPr>
        <p:blipFill>
          <a:blip r:embed="rId3"/>
          <a:stretch>
            <a:fillRect/>
          </a:stretch>
        </p:blipFill>
        <p:spPr>
          <a:xfrm>
            <a:off x="685800" y="1752600"/>
            <a:ext cx="7755467" cy="4267200"/>
          </a:xfrm>
          <a:prstGeom prst="rect">
            <a:avLst/>
          </a:prstGeom>
        </p:spPr>
      </p:pic>
    </p:spTree>
    <p:extLst>
      <p:ext uri="{BB962C8B-B14F-4D97-AF65-F5344CB8AC3E}">
        <p14:creationId xmlns:p14="http://schemas.microsoft.com/office/powerpoint/2010/main" val="29783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p:txBody>
          <a:bodyPr/>
          <a:lstStyle/>
          <a:p>
            <a:pPr eaLnBrk="1" hangingPunct="1"/>
            <a:r>
              <a:rPr lang="en-US" dirty="0">
                <a:ea typeface="ＭＳ Ｐゴシック" pitchFamily="-108" charset="-128"/>
                <a:cs typeface="ＭＳ Ｐゴシック" pitchFamily="-108" charset="-128"/>
              </a:rPr>
              <a:t>Operation </a:t>
            </a:r>
            <a:r>
              <a:rPr lang="en-US" sz="2000" b="0" dirty="0">
                <a:ea typeface="ＭＳ Ｐゴシック" pitchFamily="-108" charset="-128"/>
                <a:cs typeface="ＭＳ Ｐゴシック" pitchFamily="-108" charset="-128"/>
              </a:rPr>
              <a:t>(2 of 2)</a:t>
            </a:r>
          </a:p>
        </p:txBody>
      </p:sp>
      <p:pic>
        <p:nvPicPr>
          <p:cNvPr id="4" name="Picture 2" descr="An operation to calculate Fahrenheit to Celsius continues in two steps. Step 3. Expression in function is evaluated. The code for this process reads as follows. F equals Celsius underscore to Fahrenheit left parentheses c right parentheses. Step 4. Value of expression is returned to the invoker. The code for this process has two lines as follows. Line 1. D e f Celsius underscore to underscore Fahrenheit left parentheses p a r a m right parentheses colon. Line 2, indented once. Return p a r a m times 1.8 plus 32.0. "/>
          <p:cNvPicPr>
            <a:picLocks noChangeAspect="1"/>
          </p:cNvPicPr>
          <p:nvPr/>
        </p:nvPicPr>
        <p:blipFill>
          <a:blip r:embed="rId3"/>
          <a:stretch>
            <a:fillRect/>
          </a:stretch>
        </p:blipFill>
        <p:spPr>
          <a:xfrm>
            <a:off x="609600" y="1719072"/>
            <a:ext cx="7955281" cy="4309872"/>
          </a:xfrm>
          <a:prstGeom prst="rect">
            <a:avLst/>
          </a:prstGeom>
        </p:spPr>
      </p:pic>
    </p:spTree>
    <p:extLst>
      <p:ext uri="{BB962C8B-B14F-4D97-AF65-F5344CB8AC3E}">
        <p14:creationId xmlns:p14="http://schemas.microsoft.com/office/powerpoint/2010/main" val="2320186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Flow of Control With Functions</a:t>
            </a:r>
            <a:endParaRPr lang="en-US" dirty="0"/>
          </a:p>
        </p:txBody>
      </p:sp>
      <p:pic>
        <p:nvPicPr>
          <p:cNvPr id="5" name="Picture 2" descr="Inside a main program consists of 4 lines of code. Line 1. Statement. Line 2. Fahrenheit equals Celsius underscore to underscore Fahrenheit left parentheses 25 right parentheses. Line 3. Statement. Line 4. Statement. Each line of code correlates to a function. Process enters function through a call. Inside function consists of 3 lines of code. Line 1. D e f Celsius underscore to underscore Fahrenheit left parentheses Celsius right parentheses colon. Line 2, indented once. V a l equals Celsius times 1.8 plus 32. Line 3, indented once. Return v a l. The process exits function and returns to main program through return. "/>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04862" y="2438400"/>
            <a:ext cx="7424738" cy="2444750"/>
          </a:xfrm>
          <a:prstGeom prst="rect">
            <a:avLst/>
          </a:prstGeom>
          <a:noFill/>
          <a:ln>
            <a:noFill/>
          </a:ln>
        </p:spPr>
      </p:pic>
      <p:sp>
        <p:nvSpPr>
          <p:cNvPr id="7" name="Text Placeholder 3"/>
          <p:cNvSpPr>
            <a:spLocks noGrp="1"/>
          </p:cNvSpPr>
          <p:nvPr>
            <p:ph type="body" sz="quarter" idx="10"/>
          </p:nvPr>
        </p:nvSpPr>
        <p:spPr/>
        <p:txBody>
          <a:bodyPr/>
          <a:lstStyle/>
          <a:p>
            <a:r>
              <a:rPr lang="en-US" sz="1600" b="1" dirty="0">
                <a:solidFill>
                  <a:srgbClr val="000000"/>
                </a:solidFill>
              </a:rPr>
              <a:t>Figure 5.1 </a:t>
            </a:r>
            <a:r>
              <a:rPr lang="en-US" sz="1600" dirty="0">
                <a:solidFill>
                  <a:srgbClr val="000000"/>
                </a:solidFill>
              </a:rPr>
              <a:t>Function flow of </a:t>
            </a:r>
            <a:r>
              <a:rPr lang="en-US" sz="1600" dirty="0" smtClean="0">
                <a:solidFill>
                  <a:srgbClr val="000000"/>
                </a:solidFill>
              </a:rPr>
              <a:t>control</a:t>
            </a:r>
            <a:endParaRPr lang="en-US" dirty="0">
              <a:solidFill>
                <a:srgbClr val="000000"/>
              </a:solidFill>
            </a:endParaRPr>
          </a:p>
        </p:txBody>
      </p:sp>
    </p:spTree>
    <p:extLst>
      <p:ext uri="{BB962C8B-B14F-4D97-AF65-F5344CB8AC3E}">
        <p14:creationId xmlns:p14="http://schemas.microsoft.com/office/powerpoint/2010/main" val="2304270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5.2 : Full Temp Program</a:t>
            </a:r>
          </a:p>
        </p:txBody>
      </p:sp>
      <p:pic>
        <p:nvPicPr>
          <p:cNvPr id="4" name="Picture 2" descr="Line 1. 1 hash conversion program. Line 2. 2. Line 3. D e f Celsius underscore to underscore Fahrenheit left parentheses Celsius underscore float right parentheses colon. Line 4, indented once. 4. Double quote double quote double quote Convert Celsius to Fahrenheit period double quote double quote double quote. Line 5, indented once. 5 return Celsius underscore float times 1.8 plus 32. Line 6. 6. Line 7. 7 hash main part of the program. Line 8. 8 print left parentheses double quote convert Celsius to Fahrenheit period double quote right parentheses. Line 9. 9 Celsius underscore float equals float left parentheses input left parentheses double quote Enter a Celsius temp colon double quote right parentheses right parentheses. Line 10. 10 Hash call the conversion function. Line 11. 11 Fahrenheit underscore float equals Celsius underscore to underscore Fahrenheit left parentheses Celsius underscore float right parentheses. Line 12. 12 hash print the returned value. Line 13. 13 print left parentheses Celsius underscore float comma double quote converts to double quote comma Fahrenheit underscore float comma double quote Fahrenheit double quote right parentheses."/>
          <p:cNvPicPr>
            <a:picLocks noChangeAspect="1"/>
          </p:cNvPicPr>
          <p:nvPr/>
        </p:nvPicPr>
        <p:blipFill rotWithShape="1">
          <a:blip r:embed="rId2"/>
          <a:srcRect b="2041"/>
          <a:stretch/>
        </p:blipFill>
        <p:spPr>
          <a:xfrm>
            <a:off x="533400" y="1905000"/>
            <a:ext cx="8153400" cy="3657600"/>
          </a:xfrm>
          <a:prstGeom prst="rect">
            <a:avLst/>
          </a:prstGeom>
          <a:noFill/>
          <a:ln>
            <a:noFill/>
          </a:ln>
        </p:spPr>
      </p:pic>
    </p:spTree>
    <p:extLst>
      <p:ext uri="{BB962C8B-B14F-4D97-AF65-F5344CB8AC3E}">
        <p14:creationId xmlns:p14="http://schemas.microsoft.com/office/powerpoint/2010/main" val="3554405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5.3 : Digit </a:t>
            </a:r>
            <a:r>
              <a:rPr lang="en-US" dirty="0"/>
              <a:t>E</a:t>
            </a:r>
            <a:r>
              <a:rPr lang="en-US" dirty="0" smtClean="0"/>
              <a:t>xtraction</a:t>
            </a:r>
            <a:endParaRPr lang="en-US" dirty="0"/>
          </a:p>
        </p:txBody>
      </p:sp>
      <p:pic>
        <p:nvPicPr>
          <p:cNvPr id="5" name="Picture 4" descr="Code has 3 lines, as follows. Line 1. D e f get underscore digit left parenthesis number comma position right parenthesis colon. Line 2, indented once. Quote, quote, quote return digit at position in number comma counting from right quote, quote, quote. Line 3, indented once. Return number forward slash forward slash left parenthesis 10 asterisk asterisk position right parenthesis percent 10."/>
          <p:cNvPicPr>
            <a:picLocks noChangeAspect="1"/>
          </p:cNvPicPr>
          <p:nvPr/>
        </p:nvPicPr>
        <p:blipFill>
          <a:blip r:embed="rId3"/>
          <a:stretch>
            <a:fillRect/>
          </a:stretch>
        </p:blipFill>
        <p:spPr>
          <a:xfrm>
            <a:off x="493776" y="2190750"/>
            <a:ext cx="8116824" cy="13144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Area of a Triangle</a:t>
            </a:r>
            <a:endParaRPr lang="en-US" dirty="0"/>
          </a:p>
        </p:txBody>
      </p:sp>
      <p:sp>
        <p:nvSpPr>
          <p:cNvPr id="4" name="Content Placeholder 3"/>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next few functions can be used together to find the area of a triangle.</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Note how we decompose the problem and then re-assemble the overall solution using the functions created</a:t>
            </a:r>
            <a:endParaRPr lang="en-US" dirty="0"/>
          </a:p>
        </p:txBody>
      </p:sp>
    </p:spTree>
    <p:extLst>
      <p:ext uri="{BB962C8B-B14F-4D97-AF65-F5344CB8AC3E}">
        <p14:creationId xmlns:p14="http://schemas.microsoft.com/office/powerpoint/2010/main" val="749360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5.4 : Input</a:t>
            </a:r>
            <a:endParaRPr lang="en-US" dirty="0"/>
          </a:p>
        </p:txBody>
      </p:sp>
      <p:pic>
        <p:nvPicPr>
          <p:cNvPr id="5" name="Picture 4" descr="Code has 4 lines, as follows. Line 1. D e f get underscore vertex left parenthesis right parenthesis colon. Line 2, indented once. X equals float left parenthesis input left parenthesis double quote Please enter x colon double quote right parenthesis right parenthesis. Line 3, indented once. Y equals float left parenthesis input left parenthesis double quote Please enter y colon double quote right parenthesis right parenthesis. Line 4, indented once. Return x comma y."/>
          <p:cNvPicPr>
            <a:picLocks noChangeAspect="1"/>
          </p:cNvPicPr>
          <p:nvPr/>
        </p:nvPicPr>
        <p:blipFill>
          <a:blip r:embed="rId2"/>
          <a:stretch>
            <a:fillRect/>
          </a:stretch>
        </p:blipFill>
        <p:spPr>
          <a:xfrm>
            <a:off x="466344" y="1905000"/>
            <a:ext cx="6858000" cy="1847850"/>
          </a:xfrm>
          <a:prstGeom prst="rect">
            <a:avLst/>
          </a:prstGeom>
        </p:spPr>
      </p:pic>
    </p:spTree>
    <p:extLst>
      <p:ext uri="{BB962C8B-B14F-4D97-AF65-F5344CB8AC3E}">
        <p14:creationId xmlns:p14="http://schemas.microsoft.com/office/powerpoint/2010/main" val="4386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5.5 : get_triangle</a:t>
            </a:r>
            <a:endParaRPr lang="en-US" dirty="0"/>
          </a:p>
        </p:txBody>
      </p:sp>
      <p:pic>
        <p:nvPicPr>
          <p:cNvPr id="5" name="Picture 4" descr="Code has 8 lines, as follows. Line 1. D e f get underscore triangle left parenthesis right parenthesis colon. Line 2, indented once. Print left parenthesis double quote first vertex double quote right parenthesis. Line 3, indented once. X 1 comma y 1 equals get underscore vertex left parenthesis right parenthesis. Line 4, indented once. Print left parenthesis double quote second vertex double quote right parenthesis. Line 5, indented once. X 2 comma y 2 equals get underscore vertex left parenthesis right parenthesis. Line 6, indented once. Print left parenthesis double quote third vertex double quote right parenthesis. Line 7, indented once. X 3 comma y 3 equals get underscore vertex left parenthesis right parenthesis. Line 8, indented once. Return x 1 comma, y 1 comma, x 2 comma, y 2 comma, x 3 comma, y 3."/>
          <p:cNvPicPr>
            <a:picLocks noChangeAspect="1"/>
          </p:cNvPicPr>
          <p:nvPr/>
        </p:nvPicPr>
        <p:blipFill>
          <a:blip r:embed="rId2"/>
          <a:stretch>
            <a:fillRect/>
          </a:stretch>
        </p:blipFill>
        <p:spPr>
          <a:xfrm>
            <a:off x="457200" y="1905000"/>
            <a:ext cx="5086350" cy="2743200"/>
          </a:xfrm>
          <a:prstGeom prst="rect">
            <a:avLst/>
          </a:prstGeom>
        </p:spPr>
      </p:pic>
    </p:spTree>
    <p:extLst>
      <p:ext uri="{BB962C8B-B14F-4D97-AF65-F5344CB8AC3E}">
        <p14:creationId xmlns:p14="http://schemas.microsoft.com/office/powerpoint/2010/main" val="189883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function?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5.6 : side_length</a:t>
            </a:r>
            <a:endParaRPr lang="en-US" dirty="0"/>
          </a:p>
        </p:txBody>
      </p:sp>
      <p:pic>
        <p:nvPicPr>
          <p:cNvPr id="5" name="Picture 4" descr="Code has 3 lines, as follows. Line 1. D e f side underscore length left parenthesis x 1 comma y 1 comma x 2 comma y 2 right parenthesis colon. Line 2, indented once. Quote quote quote return length of a side left parenthesis Euclidean distance right parenthesis quote quote quote. Line 3, indented once. Return math period s q r t left parenthesis left parenthesis x 1 minus x 2 right parenthesis asterisk asterisk 2 plus left parenthesis y 1 minus y 2 right parenthesis asterisk asterisk 2 right parenthesis."/>
          <p:cNvPicPr>
            <a:picLocks noChangeAspect="1"/>
          </p:cNvPicPr>
          <p:nvPr/>
        </p:nvPicPr>
        <p:blipFill>
          <a:blip r:embed="rId3"/>
          <a:stretch>
            <a:fillRect/>
          </a:stretch>
        </p:blipFill>
        <p:spPr>
          <a:xfrm>
            <a:off x="533400" y="2362200"/>
            <a:ext cx="8077200" cy="1466850"/>
          </a:xfrm>
          <a:prstGeom prst="rect">
            <a:avLst/>
          </a:prstGeom>
        </p:spPr>
      </p:pic>
    </p:spTree>
    <p:extLst>
      <p:ext uri="{BB962C8B-B14F-4D97-AF65-F5344CB8AC3E}">
        <p14:creationId xmlns:p14="http://schemas.microsoft.com/office/powerpoint/2010/main" val="620143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5.7 : calculate_area</a:t>
            </a:r>
            <a:endParaRPr lang="en-US" dirty="0"/>
          </a:p>
        </p:txBody>
      </p:sp>
      <p:pic>
        <p:nvPicPr>
          <p:cNvPr id="7" name="Picture 6" descr="Code has 7 lines, as follows. Line 1. D e f calculate underscore area left parenthesis x 1 comma y 1 comma x 2 comma y 2 comma x 3 comma y 3 right parenthesis colon. Line 2, indented once. Quote, quote, quote return area using Heron’s formula quote, quote, quote. Line 3, indented once. A equals side underscore length left parenthesis x 1 comma y 1 comma x 2 comma y 2 right parenthesis. Line 4, indented once. B equals side underscore length left parenthesis x 2 comma y 2 comma x 3 comma y 3 right parenthesis. Line 5, indented once. C equals side underscore length left parenthesis x 3 comma y 3 comma x 1 comma y 1 right parenthesis. Line 6, indented once. S equals left parenthesis 1 forward slash 2 right parenthesis times left parenthesis a plus b plus c right parenthesis. Line 7, indented once. Return math period s q r t left parenthesis s asterisk left parenthesis s minus a right parenthesis asterisk left parenthesis s minus b right parenthesis asterisk left parenthesis s minus c right parenthesis right parenthesis."/>
          <p:cNvPicPr>
            <a:picLocks noChangeAspect="1"/>
          </p:cNvPicPr>
          <p:nvPr/>
        </p:nvPicPr>
        <p:blipFill>
          <a:blip r:embed="rId2"/>
          <a:stretch>
            <a:fillRect/>
          </a:stretch>
        </p:blipFill>
        <p:spPr>
          <a:xfrm>
            <a:off x="457200" y="2066925"/>
            <a:ext cx="8229600" cy="3038475"/>
          </a:xfrm>
          <a:prstGeom prst="rect">
            <a:avLst/>
          </a:prstGeom>
        </p:spPr>
      </p:pic>
    </p:spTree>
    <p:extLst>
      <p:ext uri="{BB962C8B-B14F-4D97-AF65-F5344CB8AC3E}">
        <p14:creationId xmlns:p14="http://schemas.microsoft.com/office/powerpoint/2010/main" val="2057551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Code Listing </a:t>
            </a:r>
            <a:r>
              <a:rPr lang="en-US" dirty="0" smtClean="0"/>
              <a:t>5.8 : Full </a:t>
            </a:r>
            <a:r>
              <a:rPr lang="en-US" dirty="0"/>
              <a:t>Triangle </a:t>
            </a:r>
            <a:r>
              <a:rPr lang="en-US" dirty="0" smtClean="0"/>
              <a:t>Program</a:t>
            </a:r>
            <a:endParaRPr lang="en-US" sz="2000" b="0" dirty="0"/>
          </a:p>
        </p:txBody>
      </p:sp>
      <p:pic>
        <p:nvPicPr>
          <p:cNvPr id="4" name="Picture 3" descr="Code has 26 lines, as follows. Line 1. Import math. Line 2, two paragraphs. D e f get underscore vertex left parenthesis right parenthesis colon. Line 3, indented once. X equals float left parenthesis input left parenthesis double quote Please enter x colon double quote right parenthesis right parenthesis. Line 4, indented once. Y equals float left parenthesis input left parenthesis double quote Please enter y colon double quote right parenthesis right parenthesis. Line 5, indented once. Return x comma y. Line 6, two paragraphs. D e f get underscore triangle left parenthesis right parenthesis colon. Line 7, indented once. Print left parenthesis double quote first vertex double quote right parenthesis. Line 8, indented once. X 1 comma y 1 equals get underscore vertex left parenthesis right parenthesis. Line 9, indented once. Print left parenthesis double quote second vertex double quote right parenthesis. Line 10, indented once. X 2 comma y 2 equals get underscore vertex left parenthesis right parenthesis. Line 11, indented once. Print left parenthesis double quote third vertex double quote right parenthesis. Line 12, indented once. X 3 comma y 3 equals get underscore vertex left parenthesis right parenthesis. Line 13, indented once. Return x 1 comma y 1 comma x 2 comma y 2 comma x 3 comma y 3. Line 14, two paragraphs. D e f side underscore length left parenthesis x 1 comma y 1 comma x 2 comma y 2 right parenthesis colon. Line 15, indented once. Quote double quote return length of a side left parenthesis Euclidean distance right parenthesis double quote quote. Line 16, indented once. Return math period s q r t left parenthesis left parenthesis x 1 minus x 2 right parenthesis asterisk asterisk 2 plus left parenthesis y 1 minus y 2 right parenthesis asterisk asterisk 2 right parenthesis. Line 17, two paragraphs. D e f calculate underscore area left parenthesis x 1 comma y 1 comma x 2 comma y 2 comma x 3 comma y 3 right parenthesis colon. Line 18, indented once. Quote double quote return area using Heron’s formula quote double quote. Line 19, indented once. A equals side underscore length left parenthesis x 1 comma y 1 comma x 2 comma y 2 right parenthesis. Line 20, indented once. B equals side underscore length left parenthesis x 2 comma y 2 comma x 3 comma y 3 comma right parenthesis. Line 21, indented once. C equals side underscore length left parenthesis x 3 comma y 3 comma x 1 comma y 1 right parenthesis. Line 22, indented once. S equals left parenthesis 1 forward slash 2 right parenthesis asterisk left parenthesis a plus b plus c right parenthesis. Line 23, indented once. Return math period s q r t left parenthesis s asterisk left parenthesis minus aright parenthesis asterisk left parenthesis minus bright parenthesis asterisk left parenthesis minus c right parenthesis right parenthesis. Line 24, two paragraphs. X 1 comma y 1 comma x 2 comma y 2 comma x 3 comma y 3 equals get underscore triangle left parenthesis right parenthesis. Line 25. Area equals calculate underscore area left parenthesis x 1 comma y 1 comma x 2 comma y 2 comma x 3 comma y 3 comma right parenthesis. Line 26. Print left parenthesis double quote area is double quote comma area right parenthesis."/>
          <p:cNvPicPr>
            <a:picLocks noChangeAspect="1"/>
          </p:cNvPicPr>
          <p:nvPr/>
        </p:nvPicPr>
        <p:blipFill>
          <a:blip r:embed="rId2"/>
          <a:stretch>
            <a:fillRect/>
          </a:stretch>
        </p:blipFill>
        <p:spPr>
          <a:xfrm>
            <a:off x="2971800" y="1447800"/>
            <a:ext cx="3200400" cy="4953000"/>
          </a:xfrm>
          <a:prstGeom prst="rect">
            <a:avLst/>
          </a:prstGeom>
        </p:spPr>
      </p:pic>
    </p:spTree>
    <p:extLst>
      <p:ext uri="{BB962C8B-B14F-4D97-AF65-F5344CB8AC3E}">
        <p14:creationId xmlns:p14="http://schemas.microsoft.com/office/powerpoint/2010/main" val="215392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Did Functions </a:t>
            </a:r>
            <a:r>
              <a:rPr lang="en-US" dirty="0"/>
              <a:t>H</a:t>
            </a:r>
            <a:r>
              <a:rPr lang="en-US" dirty="0" smtClean="0"/>
              <a:t>elp?</a:t>
            </a:r>
            <a:endParaRPr lang="en-US" dirty="0"/>
          </a:p>
        </p:txBody>
      </p:sp>
      <p:sp>
        <p:nvSpPr>
          <p:cNvPr id="4" name="Content Placeholder 3"/>
          <p:cNvSpPr>
            <a:spLocks noGrp="1"/>
          </p:cNvSpPr>
          <p:nvPr>
            <p:ph type="body" idx="1"/>
          </p:nvPr>
        </p:nvSpPr>
        <p:spPr/>
        <p:txBody>
          <a:bodyPr/>
          <a:lstStyle/>
          <a:p>
            <a:r>
              <a:rPr lang="en-US" dirty="0" smtClean="0"/>
              <a:t>Made our problem solving easier (solved smaller problems as functions)</a:t>
            </a:r>
          </a:p>
          <a:p>
            <a:r>
              <a:rPr lang="en-US" dirty="0" smtClean="0"/>
              <a:t>Main program very readable (details hid in the functions)</a:t>
            </a:r>
            <a:endParaRPr lang="en-US" dirty="0"/>
          </a:p>
        </p:txBody>
      </p:sp>
    </p:spTree>
    <p:extLst>
      <p:ext uri="{BB962C8B-B14F-4D97-AF65-F5344CB8AC3E}">
        <p14:creationId xmlns:p14="http://schemas.microsoft.com/office/powerpoint/2010/main" val="1404522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to Write a Function</a:t>
            </a:r>
            <a:endParaRPr lang="en-US" dirty="0"/>
          </a:p>
        </p:txBody>
      </p:sp>
      <p:sp>
        <p:nvSpPr>
          <p:cNvPr id="4" name="Content Placeholder 3"/>
          <p:cNvSpPr>
            <a:spLocks noGrp="1"/>
          </p:cNvSpPr>
          <p:nvPr>
            <p:ph type="body" idx="1"/>
          </p:nvPr>
        </p:nvSpPr>
        <p:spPr/>
        <p:txBody>
          <a:bodyPr/>
          <a:lstStyle/>
          <a:p>
            <a:r>
              <a:rPr lang="en-US" b="1" dirty="0" smtClean="0"/>
              <a:t>Does one thing</a:t>
            </a:r>
            <a:r>
              <a:rPr lang="en-US" dirty="0" smtClean="0"/>
              <a:t>. If it does too many things, it should be broken down into multiple functions (</a:t>
            </a:r>
            <a:r>
              <a:rPr lang="en-US" dirty="0" err="1" smtClean="0"/>
              <a:t>refactored</a:t>
            </a:r>
            <a:r>
              <a:rPr lang="en-US" dirty="0" smtClean="0"/>
              <a:t>)</a:t>
            </a:r>
          </a:p>
          <a:p>
            <a:r>
              <a:rPr lang="en-US" b="1" dirty="0" smtClean="0"/>
              <a:t>Readable.  </a:t>
            </a:r>
            <a:r>
              <a:rPr lang="en-US" dirty="0" smtClean="0"/>
              <a:t>How often should we say this? If you write it, it should be readable</a:t>
            </a:r>
          </a:p>
          <a:p>
            <a:r>
              <a:rPr lang="en-US" b="1" dirty="0" smtClean="0"/>
              <a:t>Reusable</a:t>
            </a:r>
            <a:r>
              <a:rPr lang="en-US" dirty="0" smtClean="0"/>
              <a:t>. If it does one thing well, then when a similar situation (in another program) occurs, use it there as well.</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Functions</a:t>
            </a:r>
            <a:endParaRPr lang="en-US" dirty="0"/>
          </a:p>
        </p:txBody>
      </p:sp>
      <p:sp>
        <p:nvSpPr>
          <p:cNvPr id="3" name="Content Placeholder 2"/>
          <p:cNvSpPr>
            <a:spLocks noGrp="1"/>
          </p:cNvSpPr>
          <p:nvPr>
            <p:ph type="body" idx="1"/>
          </p:nvPr>
        </p:nvSpPr>
        <p:spPr/>
        <p:txBody>
          <a:bodyPr/>
          <a:lstStyle/>
          <a:p>
            <a:r>
              <a:rPr lang="en-US" b="1" dirty="0" smtClean="0"/>
              <a:t>Complete</a:t>
            </a:r>
            <a:r>
              <a:rPr lang="en-US" dirty="0" smtClean="0"/>
              <a:t>. A function should check for all the cases where it might be invoked. Check for potential errors.</a:t>
            </a:r>
          </a:p>
          <a:p>
            <a:r>
              <a:rPr lang="en-US" b="1" dirty="0" smtClean="0"/>
              <a:t>Not too long</a:t>
            </a:r>
            <a:r>
              <a:rPr lang="en-US" dirty="0" smtClean="0"/>
              <a:t>. Kind of synonymous with do one thing. Use it as a measure of doing too much.</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97279"/>
          </a:xfrm>
        </p:spPr>
        <p:txBody>
          <a:bodyPr/>
          <a:lstStyle/>
          <a:p>
            <a:r>
              <a:rPr lang="en-US" dirty="0" smtClean="0"/>
              <a:t>Rule 8</a:t>
            </a:r>
            <a:endParaRPr lang="en-US" dirty="0"/>
          </a:p>
        </p:txBody>
      </p:sp>
      <p:sp>
        <p:nvSpPr>
          <p:cNvPr id="3" name="Content Placeholder 2"/>
          <p:cNvSpPr>
            <a:spLocks noGrp="1"/>
          </p:cNvSpPr>
          <p:nvPr>
            <p:ph type="body" idx="1"/>
          </p:nvPr>
        </p:nvSpPr>
        <p:spPr/>
        <p:txBody>
          <a:bodyPr/>
          <a:lstStyle/>
          <a:p>
            <a:pPr marL="0" indent="0">
              <a:buNone/>
            </a:pPr>
            <a:r>
              <a:rPr lang="en-US" dirty="0" smtClean="0"/>
              <a:t>A function should do one thing</a:t>
            </a:r>
            <a:endParaRPr lang="en-US" dirty="0"/>
          </a:p>
        </p:txBody>
      </p:sp>
    </p:spTree>
    <p:extLst>
      <p:ext uri="{BB962C8B-B14F-4D97-AF65-F5344CB8AC3E}">
        <p14:creationId xmlns:p14="http://schemas.microsoft.com/office/powerpoint/2010/main" val="1312031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a:t>
            </a:r>
            <a:endParaRPr lang="en-US" dirty="0"/>
          </a:p>
        </p:txBody>
      </p:sp>
      <p:sp>
        <p:nvSpPr>
          <p:cNvPr id="3" name="Content Placeholder 2"/>
          <p:cNvSpPr>
            <a:spLocks noGrp="1"/>
          </p:cNvSpPr>
          <p:nvPr>
            <p:ph type="body" idx="1"/>
          </p:nvPr>
        </p:nvSpPr>
        <p:spPr/>
        <p:txBody>
          <a:bodyPr/>
          <a:lstStyle/>
          <a:p>
            <a:r>
              <a:rPr lang="en-US" dirty="0" smtClean="0"/>
              <a:t>Functions that have no return statements are often called procedures.</a:t>
            </a:r>
          </a:p>
          <a:p>
            <a:r>
              <a:rPr lang="en-US" dirty="0" smtClean="0"/>
              <a:t>Procedures are used to perform some duty (print output, store a file, etc.)</a:t>
            </a:r>
          </a:p>
          <a:p>
            <a:r>
              <a:rPr lang="en-US" dirty="0" smtClean="0"/>
              <a:t>Remember, return is not required.</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Returns in a Function</a:t>
            </a:r>
            <a:endParaRPr lang="en-US" dirty="0"/>
          </a:p>
        </p:txBody>
      </p:sp>
      <p:sp>
        <p:nvSpPr>
          <p:cNvPr id="3" name="Content Placeholder 2"/>
          <p:cNvSpPr>
            <a:spLocks noGrp="1"/>
          </p:cNvSpPr>
          <p:nvPr>
            <p:ph type="body" idx="1"/>
          </p:nvPr>
        </p:nvSpPr>
        <p:spPr/>
        <p:txBody>
          <a:bodyPr/>
          <a:lstStyle/>
          <a:p>
            <a:r>
              <a:rPr lang="en-US" dirty="0" smtClean="0">
                <a:solidFill>
                  <a:schemeClr val="tx1"/>
                </a:solidFill>
              </a:rPr>
              <a:t>A function can have multiple </a:t>
            </a:r>
            <a:r>
              <a:rPr lang="en-US" dirty="0" smtClean="0">
                <a:solidFill>
                  <a:schemeClr val="tx1"/>
                </a:solidFill>
                <a:latin typeface="Courier New"/>
                <a:cs typeface="Courier New"/>
              </a:rPr>
              <a:t>return</a:t>
            </a:r>
            <a:r>
              <a:rPr lang="en-US" dirty="0" smtClean="0">
                <a:solidFill>
                  <a:schemeClr val="tx1"/>
                </a:solidFill>
              </a:rPr>
              <a:t> statements.</a:t>
            </a:r>
          </a:p>
          <a:p>
            <a:r>
              <a:rPr lang="en-US" dirty="0" smtClean="0">
                <a:solidFill>
                  <a:schemeClr val="tx1"/>
                </a:solidFill>
              </a:rPr>
              <a:t>Remember, the first </a:t>
            </a:r>
            <a:r>
              <a:rPr lang="en-US" dirty="0" smtClean="0">
                <a:solidFill>
                  <a:schemeClr val="tx1"/>
                </a:solidFill>
                <a:latin typeface="Courier New"/>
                <a:cs typeface="Courier New"/>
              </a:rPr>
              <a:t>return</a:t>
            </a:r>
            <a:r>
              <a:rPr lang="en-US" dirty="0" smtClean="0">
                <a:solidFill>
                  <a:schemeClr val="tx1"/>
                </a:solidFill>
              </a:rPr>
              <a:t> statement executed ends the function.</a:t>
            </a:r>
          </a:p>
          <a:p>
            <a:r>
              <a:rPr lang="en-US" dirty="0" smtClean="0">
                <a:solidFill>
                  <a:schemeClr val="tx1"/>
                </a:solidFill>
              </a:rPr>
              <a:t>Multiple returns can be confusing to the reader and should be used judiciously.</a:t>
            </a:r>
            <a:endParaRPr lang="en-US"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Reminder, Rules so Far </a:t>
            </a:r>
            <a:r>
              <a:rPr lang="en-US" sz="2000" b="0" dirty="0" smtClean="0"/>
              <a:t>(1 of 2)</a:t>
            </a:r>
            <a:endParaRPr lang="en-US" sz="2000" b="0" dirty="0"/>
          </a:p>
        </p:txBody>
      </p:sp>
      <p:sp>
        <p:nvSpPr>
          <p:cNvPr id="5" name="Content Placeholder 2"/>
          <p:cNvSpPr>
            <a:spLocks noGrp="1"/>
          </p:cNvSpPr>
          <p:nvPr>
            <p:ph type="body" idx="2"/>
          </p:nvPr>
        </p:nvSpPr>
        <p:spPr/>
        <p:txBody>
          <a:bodyPr/>
          <a:lstStyle/>
          <a:p>
            <a:r>
              <a:rPr lang="en-US" dirty="0" smtClean="0"/>
              <a:t>Think before you program!</a:t>
            </a:r>
          </a:p>
          <a:p>
            <a:r>
              <a:rPr lang="en-US" dirty="0" smtClean="0"/>
              <a:t>A program is a human-readable essay on problem solving that also happens to execute on a computer.</a:t>
            </a:r>
          </a:p>
          <a:p>
            <a:r>
              <a:rPr lang="en-US" dirty="0" smtClean="0"/>
              <a:t>The best way to </a:t>
            </a:r>
            <a:r>
              <a:rPr lang="en-US" dirty="0" err="1" smtClean="0"/>
              <a:t>imporve</a:t>
            </a:r>
            <a:r>
              <a:rPr lang="en-US" dirty="0" smtClean="0"/>
              <a:t> your programming and problem solving skills is to practice!</a:t>
            </a:r>
          </a:p>
          <a:p>
            <a:r>
              <a:rPr lang="en-US" dirty="0" smtClean="0"/>
              <a:t>A foolish consistency is the hobgoblin of little minds</a:t>
            </a:r>
          </a:p>
          <a:p>
            <a:r>
              <a:rPr lang="en-US" dirty="0" smtClean="0"/>
              <a:t>Test your code, often and thoroughly</a:t>
            </a:r>
          </a:p>
          <a:p>
            <a:r>
              <a:rPr lang="en-US" dirty="0" smtClean="0"/>
              <a:t>If it was hard to write, it is probably hard to read. Add a comment.</a:t>
            </a:r>
          </a:p>
        </p:txBody>
      </p:sp>
    </p:spTree>
    <p:extLst>
      <p:ext uri="{BB962C8B-B14F-4D97-AF65-F5344CB8AC3E}">
        <p14:creationId xmlns:p14="http://schemas.microsoft.com/office/powerpoint/2010/main" val="101783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p:txBody>
          <a:bodyPr/>
          <a:lstStyle/>
          <a:p>
            <a:pPr eaLnBrk="1" hangingPunct="1"/>
            <a:r>
              <a:rPr lang="en-US">
                <a:ea typeface="ＭＳ Ｐゴシック" pitchFamily="-108" charset="-128"/>
                <a:cs typeface="ＭＳ Ｐゴシック" pitchFamily="-108" charset="-128"/>
              </a:rPr>
              <a:t>Functions</a:t>
            </a:r>
          </a:p>
        </p:txBody>
      </p:sp>
      <p:sp>
        <p:nvSpPr>
          <p:cNvPr id="4099" name="Content Placeholder 2"/>
          <p:cNvSpPr>
            <a:spLocks noGrp="1" noChangeArrowheads="1"/>
          </p:cNvSpPr>
          <p:nvPr>
            <p:ph type="body" idx="1"/>
          </p:nvPr>
        </p:nvSpPr>
        <p:spPr/>
        <p:txBody>
          <a:bodyPr/>
          <a:lstStyle/>
          <a:p>
            <a:pPr eaLnBrk="1" hangingPunct="1"/>
            <a:r>
              <a:rPr lang="en-US" dirty="0">
                <a:solidFill>
                  <a:schemeClr val="tx1"/>
                </a:solidFill>
                <a:ea typeface="ＭＳ Ｐゴシック" pitchFamily="-108" charset="-128"/>
                <a:cs typeface="ＭＳ Ｐゴシック" pitchFamily="-108" charset="-128"/>
              </a:rPr>
              <a:t>From Mathematics we know that functions perform some operation and return one value.</a:t>
            </a:r>
          </a:p>
          <a:p>
            <a:pPr eaLnBrk="1" hangingPunct="1"/>
            <a:r>
              <a:rPr lang="en-US" dirty="0">
                <a:solidFill>
                  <a:schemeClr val="tx1"/>
                </a:solidFill>
                <a:ea typeface="ＭＳ Ｐゴシック" pitchFamily="-108" charset="-128"/>
                <a:cs typeface="ＭＳ Ｐゴシック" pitchFamily="-108" charset="-128"/>
              </a:rPr>
              <a:t>They </a:t>
            </a:r>
            <a:r>
              <a:rPr lang="en-US" dirty="0" smtClean="0">
                <a:solidFill>
                  <a:schemeClr val="tx1"/>
                </a:solidFill>
                <a:ea typeface="ＭＳ Ｐゴシック" pitchFamily="-108" charset="-128"/>
                <a:cs typeface="ＭＳ Ｐゴシック" pitchFamily="-108" charset="-128"/>
              </a:rPr>
              <a:t>“encapsulate” </a:t>
            </a:r>
            <a:r>
              <a:rPr lang="en-US" dirty="0">
                <a:solidFill>
                  <a:schemeClr val="tx1"/>
                </a:solidFill>
                <a:ea typeface="ＭＳ Ｐゴシック" pitchFamily="-108" charset="-128"/>
                <a:cs typeface="ＭＳ Ｐゴシック" pitchFamily="-108" charset="-128"/>
              </a:rPr>
              <a:t>the performance of some particular operation, so it can be used by others (for example, the </a:t>
            </a:r>
            <a:r>
              <a:rPr lang="en-US" dirty="0" err="1">
                <a:solidFill>
                  <a:schemeClr val="tx1"/>
                </a:solidFill>
                <a:latin typeface="Courier New"/>
                <a:ea typeface="ＭＳ Ｐゴシック" pitchFamily="-108" charset="-128"/>
                <a:cs typeface="Courier New"/>
              </a:rPr>
              <a:t>sqrt</a:t>
            </a:r>
            <a:r>
              <a:rPr lang="en-US" dirty="0">
                <a:solidFill>
                  <a:schemeClr val="tx1"/>
                </a:solidFill>
                <a:latin typeface="Courier New"/>
                <a:ea typeface="ＭＳ Ｐゴシック" pitchFamily="-108" charset="-128"/>
                <a:cs typeface="Courier New"/>
              </a:rPr>
              <a:t>()</a:t>
            </a:r>
            <a:r>
              <a:rPr lang="en-US" dirty="0">
                <a:solidFill>
                  <a:schemeClr val="tx1"/>
                </a:solidFill>
                <a:ea typeface="ＭＳ Ｐゴシック" pitchFamily="-108" charset="-128"/>
                <a:cs typeface="ＭＳ Ｐゴシック" pitchFamily="-108" charset="-128"/>
              </a:rPr>
              <a:t> function)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Reminder, Rules so Far </a:t>
            </a:r>
            <a:r>
              <a:rPr lang="en-US" sz="2000" b="0" dirty="0" smtClean="0"/>
              <a:t>(2 </a:t>
            </a:r>
            <a:r>
              <a:rPr lang="en-US" sz="2000" b="0" dirty="0"/>
              <a:t>of 2)</a:t>
            </a:r>
            <a:endParaRPr lang="en-US" dirty="0"/>
          </a:p>
        </p:txBody>
      </p:sp>
      <p:sp>
        <p:nvSpPr>
          <p:cNvPr id="5" name="Content Placeholder 2"/>
          <p:cNvSpPr>
            <a:spLocks noGrp="1"/>
          </p:cNvSpPr>
          <p:nvPr>
            <p:ph type="body" idx="2"/>
          </p:nvPr>
        </p:nvSpPr>
        <p:spPr/>
        <p:txBody>
          <a:bodyPr/>
          <a:lstStyle/>
          <a:p>
            <a:pPr>
              <a:buFont typeface="+mj-lt"/>
              <a:buAutoNum type="arabicPeriod" startAt="7"/>
            </a:pPr>
            <a:r>
              <a:rPr lang="en-US" dirty="0" smtClean="0"/>
              <a:t>All input is evil, unless proven otherwise.</a:t>
            </a:r>
          </a:p>
          <a:p>
            <a:pPr>
              <a:buFont typeface="+mj-lt"/>
              <a:buAutoNum type="arabicPeriod" startAt="7"/>
            </a:pPr>
            <a:r>
              <a:rPr lang="en-US" dirty="0" smtClean="0"/>
              <a:t>A function should do one thing.</a:t>
            </a:r>
            <a:endParaRPr lang="en-US" dirty="0"/>
          </a:p>
        </p:txBody>
      </p:sp>
    </p:spTree>
    <p:extLst>
      <p:ext uri="{BB962C8B-B14F-4D97-AF65-F5344CB8AC3E}">
        <p14:creationId xmlns:p14="http://schemas.microsoft.com/office/powerpoint/2010/main" val="1675602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1660095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them?</a:t>
            </a:r>
            <a:endParaRPr lang="en-US" dirty="0"/>
          </a:p>
        </p:txBody>
      </p:sp>
      <p:sp>
        <p:nvSpPr>
          <p:cNvPr id="3" name="Content Placeholder 2"/>
          <p:cNvSpPr>
            <a:spLocks noGrp="1"/>
          </p:cNvSpPr>
          <p:nvPr>
            <p:ph type="body" idx="1"/>
          </p:nvPr>
        </p:nvSpPr>
        <p:spPr/>
        <p:txBody>
          <a:bodyPr/>
          <a:lstStyle/>
          <a:p>
            <a:r>
              <a:rPr lang="en-US" dirty="0" smtClean="0"/>
              <a:t>Support divide-and-conquer strategy</a:t>
            </a:r>
          </a:p>
          <a:p>
            <a:r>
              <a:rPr lang="en-US" dirty="0" smtClean="0"/>
              <a:t>Abstraction of an operation</a:t>
            </a:r>
          </a:p>
          <a:p>
            <a:r>
              <a:rPr lang="en-US" dirty="0" smtClean="0"/>
              <a:t>Reuse. Once written, use again</a:t>
            </a:r>
          </a:p>
          <a:p>
            <a:r>
              <a:rPr lang="en-US" dirty="0" smtClean="0"/>
              <a:t>Sharing. If tested, others can use</a:t>
            </a:r>
          </a:p>
          <a:p>
            <a:r>
              <a:rPr lang="en-US" dirty="0" smtClean="0"/>
              <a:t>Security. Well tested, then secure for reuse</a:t>
            </a:r>
          </a:p>
          <a:p>
            <a:r>
              <a:rPr lang="en-US" dirty="0" smtClean="0"/>
              <a:t>Simplify code. More readable.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p:txBody>
          <a:bodyPr/>
          <a:lstStyle/>
          <a:p>
            <a:pPr eaLnBrk="1" hangingPunct="1"/>
            <a:r>
              <a:rPr lang="en-US" dirty="0">
                <a:ea typeface="ＭＳ Ｐゴシック" pitchFamily="-108" charset="-128"/>
                <a:cs typeface="ＭＳ Ｐゴシック" pitchFamily="-108" charset="-128"/>
              </a:rPr>
              <a:t>Mathematical Notation</a:t>
            </a:r>
          </a:p>
        </p:txBody>
      </p:sp>
      <p:sp>
        <p:nvSpPr>
          <p:cNvPr id="46085" name="Content Placeholder 2"/>
          <p:cNvSpPr>
            <a:spLocks noGrp="1" noChangeArrowheads="1"/>
          </p:cNvSpPr>
          <p:nvPr>
            <p:ph type="body" idx="1"/>
          </p:nvPr>
        </p:nvSpPr>
        <p:spPr>
          <a:xfrm>
            <a:off x="457200" y="1600200"/>
            <a:ext cx="8229600" cy="987569"/>
          </a:xfrm>
        </p:spPr>
        <p:txBody>
          <a:bodyPr/>
          <a:lstStyle/>
          <a:p>
            <a:pPr eaLnBrk="1" hangingPunct="1"/>
            <a:r>
              <a:rPr lang="en-US" dirty="0">
                <a:ea typeface="ＭＳ Ｐゴシック" pitchFamily="-108" charset="-128"/>
                <a:cs typeface="ＭＳ Ｐゴシック" pitchFamily="-108" charset="-128"/>
              </a:rPr>
              <a:t>Consider a function which converts temperatures in Celsius to temperatures in Fahrenheit</a:t>
            </a:r>
            <a:r>
              <a:rPr lang="en-US" dirty="0" smtClean="0">
                <a:ea typeface="ＭＳ Ｐゴシック" pitchFamily="-108" charset="-128"/>
                <a:cs typeface="ＭＳ Ｐゴシック" pitchFamily="-108" charset="-128"/>
              </a:rPr>
              <a:t>.</a:t>
            </a:r>
            <a:endParaRPr lang="en-US" dirty="0">
              <a:ea typeface="ＭＳ Ｐゴシック" pitchFamily="-108" charset="-128"/>
              <a:cs typeface="ＭＳ Ｐゴシック" pitchFamily="-108" charset="-128"/>
            </a:endParaRPr>
          </a:p>
        </p:txBody>
      </p:sp>
      <p:sp>
        <p:nvSpPr>
          <p:cNvPr id="2" name="Text Placeholder 1"/>
          <p:cNvSpPr>
            <a:spLocks noGrp="1"/>
          </p:cNvSpPr>
          <p:nvPr>
            <p:ph type="body" idx="13"/>
          </p:nvPr>
        </p:nvSpPr>
        <p:spPr>
          <a:xfrm>
            <a:off x="442338" y="2514600"/>
            <a:ext cx="2224662" cy="413496"/>
          </a:xfrm>
        </p:spPr>
        <p:txBody>
          <a:bodyPr/>
          <a:lstStyle/>
          <a:p>
            <a:pPr lvl="1"/>
            <a:r>
              <a:rPr lang="en-US" dirty="0"/>
              <a:t>Formula</a:t>
            </a:r>
            <a:r>
              <a:rPr lang="en-US" dirty="0" smtClean="0"/>
              <a:t>:</a:t>
            </a:r>
            <a:endParaRPr lang="en-US" dirty="0"/>
          </a:p>
        </p:txBody>
      </p:sp>
      <p:graphicFrame>
        <p:nvGraphicFramePr>
          <p:cNvPr id="7" name="Object 1" descr="An equation reads. F equals C times 1.8 plus 32.0."/>
          <p:cNvGraphicFramePr>
            <a:graphicFrameLocks noChangeAspect="1"/>
          </p:cNvGraphicFramePr>
          <p:nvPr>
            <p:extLst>
              <p:ext uri="{D42A27DB-BD31-4B8C-83A1-F6EECF244321}">
                <p14:modId xmlns:p14="http://schemas.microsoft.com/office/powerpoint/2010/main" val="4142532629"/>
              </p:ext>
            </p:extLst>
          </p:nvPr>
        </p:nvGraphicFramePr>
        <p:xfrm>
          <a:off x="2524539" y="2650434"/>
          <a:ext cx="2705100" cy="279400"/>
        </p:xfrm>
        <a:graphic>
          <a:graphicData uri="http://schemas.openxmlformats.org/presentationml/2006/ole">
            <mc:AlternateContent xmlns:mc="http://schemas.openxmlformats.org/markup-compatibility/2006">
              <mc:Choice xmlns:v="urn:schemas-microsoft-com:vml" Requires="v">
                <p:oleObj spid="_x0000_s2131" name="Equation" r:id="rId4" imgW="2705040" imgH="279360" progId="Equation.DSMT4">
                  <p:embed/>
                </p:oleObj>
              </mc:Choice>
              <mc:Fallback>
                <p:oleObj name="Equation" r:id="rId4" imgW="2705040" imgH="279360" progId="Equation.DSMT4">
                  <p:embed/>
                  <p:pic>
                    <p:nvPicPr>
                      <p:cNvPr id="0" name=""/>
                      <p:cNvPicPr/>
                      <p:nvPr/>
                    </p:nvPicPr>
                    <p:blipFill>
                      <a:blip r:embed="rId5"/>
                      <a:stretch>
                        <a:fillRect/>
                      </a:stretch>
                    </p:blipFill>
                    <p:spPr>
                      <a:xfrm>
                        <a:off x="2524539" y="2650434"/>
                        <a:ext cx="2705100" cy="279400"/>
                      </a:xfrm>
                      <a:prstGeom prst="rect">
                        <a:avLst/>
                      </a:prstGeom>
                    </p:spPr>
                  </p:pic>
                </p:oleObj>
              </mc:Fallback>
            </mc:AlternateContent>
          </a:graphicData>
        </a:graphic>
      </p:graphicFrame>
      <p:sp>
        <p:nvSpPr>
          <p:cNvPr id="3" name="Text Placeholder 2"/>
          <p:cNvSpPr>
            <a:spLocks noGrp="1"/>
          </p:cNvSpPr>
          <p:nvPr>
            <p:ph type="body" idx="14"/>
          </p:nvPr>
        </p:nvSpPr>
        <p:spPr>
          <a:xfrm>
            <a:off x="441771" y="2990761"/>
            <a:ext cx="8229600" cy="486068"/>
          </a:xfrm>
        </p:spPr>
        <p:txBody>
          <a:bodyPr/>
          <a:lstStyle/>
          <a:p>
            <a:pPr lvl="1"/>
            <a:r>
              <a:rPr lang="en-US" dirty="0"/>
              <a:t>Functional notation: </a:t>
            </a:r>
          </a:p>
        </p:txBody>
      </p:sp>
      <p:graphicFrame>
        <p:nvGraphicFramePr>
          <p:cNvPr id="9" name="Object 2" descr="A line of code, as follows. F colon Celsius underscore to underscore Fahrenheit left parenthesis C right parenthesis where."/>
          <p:cNvGraphicFramePr>
            <a:graphicFrameLocks noChangeAspect="1"/>
          </p:cNvGraphicFramePr>
          <p:nvPr>
            <p:extLst>
              <p:ext uri="{D42A27DB-BD31-4B8C-83A1-F6EECF244321}">
                <p14:modId xmlns:p14="http://schemas.microsoft.com/office/powerpoint/2010/main" val="254241648"/>
              </p:ext>
            </p:extLst>
          </p:nvPr>
        </p:nvGraphicFramePr>
        <p:xfrm>
          <a:off x="1550505" y="3466640"/>
          <a:ext cx="5286248" cy="461010"/>
        </p:xfrm>
        <a:graphic>
          <a:graphicData uri="http://schemas.openxmlformats.org/presentationml/2006/ole">
            <mc:AlternateContent xmlns:mc="http://schemas.openxmlformats.org/markup-compatibility/2006">
              <mc:Choice xmlns:v="urn:schemas-microsoft-com:vml" Requires="v">
                <p:oleObj spid="_x0000_s2132" name="Equation" r:id="rId6" imgW="4368600" imgH="380880" progId="Equation.DSMT4">
                  <p:embed/>
                </p:oleObj>
              </mc:Choice>
              <mc:Fallback>
                <p:oleObj name="Equation" r:id="rId6" imgW="4368600" imgH="380880" progId="Equation.DSMT4">
                  <p:embed/>
                  <p:pic>
                    <p:nvPicPr>
                      <p:cNvPr id="0" name=""/>
                      <p:cNvPicPr/>
                      <p:nvPr/>
                    </p:nvPicPr>
                    <p:blipFill>
                      <a:blip r:embed="rId7"/>
                      <a:stretch>
                        <a:fillRect/>
                      </a:stretch>
                    </p:blipFill>
                    <p:spPr>
                      <a:xfrm>
                        <a:off x="1550505" y="3466640"/>
                        <a:ext cx="5286248" cy="461010"/>
                      </a:xfrm>
                      <a:prstGeom prst="rect">
                        <a:avLst/>
                      </a:prstGeom>
                    </p:spPr>
                  </p:pic>
                </p:oleObj>
              </mc:Fallback>
            </mc:AlternateContent>
          </a:graphicData>
        </a:graphic>
      </p:graphicFrame>
      <p:graphicFrame>
        <p:nvGraphicFramePr>
          <p:cNvPr id="6" name="Object 3" descr="A line of code, as follows. Celsius underscore to underscore Fahrenheit left parenthesis c right parenthesis equals c times 1.8 plus 32.0."/>
          <p:cNvGraphicFramePr>
            <a:graphicFrameLocks noChangeAspect="1"/>
          </p:cNvGraphicFramePr>
          <p:nvPr>
            <p:extLst>
              <p:ext uri="{D42A27DB-BD31-4B8C-83A1-F6EECF244321}">
                <p14:modId xmlns:p14="http://schemas.microsoft.com/office/powerpoint/2010/main" val="3177447170"/>
              </p:ext>
            </p:extLst>
          </p:nvPr>
        </p:nvGraphicFramePr>
        <p:xfrm>
          <a:off x="1550505" y="3987800"/>
          <a:ext cx="6096000" cy="431800"/>
        </p:xfrm>
        <a:graphic>
          <a:graphicData uri="http://schemas.openxmlformats.org/presentationml/2006/ole">
            <mc:AlternateContent xmlns:mc="http://schemas.openxmlformats.org/markup-compatibility/2006">
              <mc:Choice xmlns:v="urn:schemas-microsoft-com:vml" Requires="v">
                <p:oleObj spid="_x0000_s2133" name="Equation" r:id="rId8" imgW="6095880" imgH="431640" progId="Equation.DSMT4">
                  <p:embed/>
                </p:oleObj>
              </mc:Choice>
              <mc:Fallback>
                <p:oleObj name="Equation" r:id="rId8" imgW="6095880" imgH="431640" progId="Equation.DSMT4">
                  <p:embed/>
                  <p:pic>
                    <p:nvPicPr>
                      <p:cNvPr id="0" name=""/>
                      <p:cNvPicPr/>
                      <p:nvPr/>
                    </p:nvPicPr>
                    <p:blipFill>
                      <a:blip r:embed="rId9"/>
                      <a:stretch>
                        <a:fillRect/>
                      </a:stretch>
                    </p:blipFill>
                    <p:spPr>
                      <a:xfrm>
                        <a:off x="1550505" y="3987800"/>
                        <a:ext cx="6096000" cy="4318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pPr eaLnBrk="1" hangingPunct="1"/>
            <a:r>
              <a:rPr lang="en-US" dirty="0">
                <a:ea typeface="ＭＳ Ｐゴシック" pitchFamily="-108" charset="-128"/>
                <a:cs typeface="ＭＳ Ｐゴシック" pitchFamily="-108" charset="-128"/>
              </a:rPr>
              <a:t>Python Invocation</a:t>
            </a:r>
            <a:endParaRPr lang="en-US" sz="2000" b="0" dirty="0">
              <a:ea typeface="ＭＳ Ｐゴシック" pitchFamily="-108" charset="-128"/>
              <a:cs typeface="ＭＳ Ｐゴシック" pitchFamily="-108" charset="-128"/>
            </a:endParaRPr>
          </a:p>
        </p:txBody>
      </p:sp>
      <p:sp>
        <p:nvSpPr>
          <p:cNvPr id="2" name="Text Placeholder 1"/>
          <p:cNvSpPr>
            <a:spLocks noGrp="1"/>
          </p:cNvSpPr>
          <p:nvPr>
            <p:ph type="body" idx="13"/>
          </p:nvPr>
        </p:nvSpPr>
        <p:spPr>
          <a:xfrm>
            <a:off x="492033" y="1830977"/>
            <a:ext cx="8042367" cy="607423"/>
          </a:xfrm>
        </p:spPr>
        <p:txBody>
          <a:bodyPr/>
          <a:lstStyle/>
          <a:p>
            <a:pPr eaLnBrk="1" hangingPunct="1"/>
            <a:r>
              <a:rPr lang="en-US" dirty="0">
                <a:ea typeface="ＭＳ Ｐゴシック" pitchFamily="-108" charset="-128"/>
                <a:cs typeface="ＭＳ Ｐゴシック" pitchFamily="-108" charset="-128"/>
              </a:rPr>
              <a:t>Math: </a:t>
            </a:r>
            <a:r>
              <a:rPr lang="en-US" i="1" dirty="0">
                <a:latin typeface="Times New Roman" panose="02020603050405020304" pitchFamily="18" charset="0"/>
                <a:ea typeface="ＭＳ Ｐゴシック" pitchFamily="-108" charset="-128"/>
                <a:cs typeface="Times New Roman" panose="02020603050405020304" pitchFamily="18" charset="0"/>
              </a:rPr>
              <a:t>F</a:t>
            </a:r>
            <a:r>
              <a:rPr lang="en-US" dirty="0">
                <a:ea typeface="ＭＳ Ｐゴシック" pitchFamily="-108" charset="-128"/>
                <a:cs typeface="ＭＳ Ｐゴシック" pitchFamily="-108" charset="-128"/>
              </a:rPr>
              <a:t> = celsius_to_Fahrenheit(</a:t>
            </a:r>
            <a:r>
              <a:rPr lang="en-US" i="1" dirty="0">
                <a:latin typeface="Times New Roman" panose="02020603050405020304" pitchFamily="18" charset="0"/>
                <a:ea typeface="ＭＳ Ｐゴシック" pitchFamily="-108" charset="-128"/>
                <a:cs typeface="Times New Roman" panose="02020603050405020304" pitchFamily="18" charset="0"/>
              </a:rPr>
              <a:t>C</a:t>
            </a:r>
            <a:r>
              <a:rPr lang="en-US" dirty="0">
                <a:ea typeface="ＭＳ Ｐゴシック" pitchFamily="-108" charset="-128"/>
                <a:cs typeface="ＭＳ Ｐゴシック" pitchFamily="-108" charset="-128"/>
              </a:rPr>
              <a:t>) </a:t>
            </a:r>
          </a:p>
        </p:txBody>
      </p:sp>
      <p:sp>
        <p:nvSpPr>
          <p:cNvPr id="3" name="Text Placeholder 2"/>
          <p:cNvSpPr>
            <a:spLocks noGrp="1"/>
          </p:cNvSpPr>
          <p:nvPr>
            <p:ph type="body" idx="14"/>
          </p:nvPr>
        </p:nvSpPr>
        <p:spPr>
          <a:xfrm>
            <a:off x="485502" y="2362200"/>
            <a:ext cx="8155578" cy="607423"/>
          </a:xfrm>
        </p:spPr>
        <p:txBody>
          <a:bodyPr/>
          <a:lstStyle/>
          <a:p>
            <a:pPr eaLnBrk="1" hangingPunct="1"/>
            <a:r>
              <a:rPr lang="en-US" dirty="0">
                <a:ea typeface="ＭＳ Ｐゴシック" pitchFamily="-108" charset="-128"/>
                <a:cs typeface="ＭＳ Ｐゴシック" pitchFamily="-108" charset="-128"/>
              </a:rPr>
              <a:t>Python, the invocation is much the same</a:t>
            </a:r>
          </a:p>
        </p:txBody>
      </p:sp>
      <p:pic>
        <p:nvPicPr>
          <p:cNvPr id="5" name="Picture 4" descr="A line of code, as follows. F equals Celsius underscore to underscore Fahrenheit left parenthesis c e l underscore float right parenthesis."/>
          <p:cNvPicPr>
            <a:picLocks noChangeAspect="1"/>
          </p:cNvPicPr>
          <p:nvPr/>
        </p:nvPicPr>
        <p:blipFill>
          <a:blip r:embed="rId3"/>
          <a:stretch>
            <a:fillRect/>
          </a:stretch>
        </p:blipFill>
        <p:spPr>
          <a:xfrm>
            <a:off x="609600" y="3117273"/>
            <a:ext cx="7481455" cy="623455"/>
          </a:xfrm>
          <a:prstGeom prst="rect">
            <a:avLst/>
          </a:prstGeom>
        </p:spPr>
      </p:pic>
      <p:sp>
        <p:nvSpPr>
          <p:cNvPr id="4" name="Text Placeholder 3"/>
          <p:cNvSpPr>
            <a:spLocks noGrp="1"/>
          </p:cNvSpPr>
          <p:nvPr>
            <p:ph type="body" idx="15"/>
          </p:nvPr>
        </p:nvSpPr>
        <p:spPr>
          <a:xfrm>
            <a:off x="557348" y="3886200"/>
            <a:ext cx="6910252" cy="607423"/>
          </a:xfrm>
        </p:spPr>
        <p:txBody>
          <a:bodyPr/>
          <a:lstStyle/>
          <a:p>
            <a:pPr eaLnBrk="1" hangingPunct="1">
              <a:buFont typeface="Wingdings" pitchFamily="-108" charset="2"/>
              <a:buNone/>
            </a:pPr>
            <a:r>
              <a:rPr lang="en-US" dirty="0">
                <a:ea typeface="ＭＳ Ｐゴシック" pitchFamily="-108" charset="-128"/>
                <a:cs typeface="ＭＳ Ｐゴシック" pitchFamily="-108" charset="-128"/>
              </a:rPr>
              <a:t>Terminology: </a:t>
            </a:r>
            <a:r>
              <a:rPr lang="en-US" dirty="0">
                <a:latin typeface="Courier New"/>
                <a:ea typeface="ＭＳ Ｐゴシック" pitchFamily="-108" charset="-128"/>
                <a:cs typeface="Courier New"/>
              </a:rPr>
              <a:t>cel_float</a:t>
            </a:r>
            <a:r>
              <a:rPr lang="en-US" dirty="0">
                <a:ea typeface="ＭＳ Ｐゴシック" pitchFamily="-108" charset="-128"/>
                <a:cs typeface="ＭＳ Ｐゴシック" pitchFamily="-108" charset="-128"/>
              </a:rPr>
              <a:t> is the </a:t>
            </a:r>
            <a:r>
              <a:rPr lang="en-US" b="1" dirty="0">
                <a:ea typeface="ＭＳ Ｐゴシック" pitchFamily="-108" charset="-128"/>
                <a:cs typeface="ＭＳ Ｐゴシック" pitchFamily="-108" charset="-128"/>
              </a:rPr>
              <a:t>argument</a:t>
            </a:r>
          </a:p>
        </p:txBody>
      </p:sp>
    </p:spTree>
    <p:extLst>
      <p:ext uri="{BB962C8B-B14F-4D97-AF65-F5344CB8AC3E}">
        <p14:creationId xmlns:p14="http://schemas.microsoft.com/office/powerpoint/2010/main" val="4091540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pPr eaLnBrk="1" hangingPunct="1"/>
            <a:r>
              <a:rPr lang="en-US" dirty="0">
                <a:ea typeface="ＭＳ Ｐゴシック" pitchFamily="-108" charset="-128"/>
                <a:cs typeface="ＭＳ Ｐゴシック" pitchFamily="-108" charset="-128"/>
              </a:rPr>
              <a:t>Function </a:t>
            </a:r>
            <a:r>
              <a:rPr lang="en-US" dirty="0" smtClean="0">
                <a:ea typeface="ＭＳ Ｐゴシック" pitchFamily="-108" charset="-128"/>
                <a:cs typeface="ＭＳ Ｐゴシック" pitchFamily="-108" charset="-128"/>
              </a:rPr>
              <a:t>Defintion </a:t>
            </a:r>
            <a:r>
              <a:rPr lang="en-US" sz="2000" b="0" dirty="0" smtClean="0">
                <a:ea typeface="ＭＳ Ｐゴシック" pitchFamily="-108" charset="-128"/>
                <a:cs typeface="ＭＳ Ｐゴシック" pitchFamily="-108" charset="-128"/>
              </a:rPr>
              <a:t>(1 of 2)</a:t>
            </a:r>
            <a:endParaRPr lang="en-US" sz="2000" b="0" dirty="0">
              <a:ea typeface="ＭＳ Ｐゴシック" pitchFamily="-108" charset="-128"/>
              <a:cs typeface="ＭＳ Ｐゴシック" pitchFamily="-108" charset="-128"/>
            </a:endParaRPr>
          </a:p>
        </p:txBody>
      </p:sp>
      <p:sp>
        <p:nvSpPr>
          <p:cNvPr id="2" name="Text Placeholder 1"/>
          <p:cNvSpPr>
            <a:spLocks noGrp="1"/>
          </p:cNvSpPr>
          <p:nvPr>
            <p:ph type="body" idx="13"/>
          </p:nvPr>
        </p:nvSpPr>
        <p:spPr>
          <a:xfrm>
            <a:off x="492033" y="1830977"/>
            <a:ext cx="955767" cy="607423"/>
          </a:xfrm>
        </p:spPr>
        <p:txBody>
          <a:bodyPr/>
          <a:lstStyle/>
          <a:p>
            <a:pPr marL="0" indent="0">
              <a:buNone/>
            </a:pPr>
            <a:r>
              <a:rPr lang="en-US" dirty="0">
                <a:ea typeface="ＭＳ Ｐゴシック" pitchFamily="-108" charset="-128"/>
                <a:cs typeface="ＭＳ Ｐゴシック" pitchFamily="-108" charset="-128"/>
              </a:rPr>
              <a:t>Math</a:t>
            </a:r>
            <a:r>
              <a:rPr lang="en-US" dirty="0" smtClean="0">
                <a:ea typeface="ＭＳ Ｐゴシック" pitchFamily="-108" charset="-128"/>
                <a:cs typeface="ＭＳ Ｐゴシック" pitchFamily="-108" charset="-128"/>
              </a:rPr>
              <a:t>:</a:t>
            </a:r>
            <a:endParaRPr lang="en-US" dirty="0">
              <a:ea typeface="ＭＳ Ｐゴシック" pitchFamily="-108" charset="-128"/>
              <a:cs typeface="ＭＳ Ｐゴシック" pitchFamily="-108" charset="-128"/>
            </a:endParaRPr>
          </a:p>
        </p:txBody>
      </p:sp>
      <p:graphicFrame>
        <p:nvGraphicFramePr>
          <p:cNvPr id="6" name="Object 5" descr="An equation reads as g left parenthesis C right parenthesis equals C times 1.8 plus 32.0."/>
          <p:cNvGraphicFramePr>
            <a:graphicFrameLocks noChangeAspect="1"/>
          </p:cNvGraphicFramePr>
          <p:nvPr>
            <p:extLst>
              <p:ext uri="{D42A27DB-BD31-4B8C-83A1-F6EECF244321}">
                <p14:modId xmlns:p14="http://schemas.microsoft.com/office/powerpoint/2010/main" val="4061562405"/>
              </p:ext>
            </p:extLst>
          </p:nvPr>
        </p:nvGraphicFramePr>
        <p:xfrm>
          <a:off x="1371600" y="1941576"/>
          <a:ext cx="2678545" cy="392545"/>
        </p:xfrm>
        <a:graphic>
          <a:graphicData uri="http://schemas.openxmlformats.org/presentationml/2006/ole">
            <mc:AlternateContent xmlns:mc="http://schemas.openxmlformats.org/markup-compatibility/2006">
              <mc:Choice xmlns:v="urn:schemas-microsoft-com:vml" Requires="v">
                <p:oleObj spid="_x0000_s1067" name="Equation" r:id="rId4" imgW="2946240" imgH="431640" progId="Equation.DSMT4">
                  <p:embed/>
                </p:oleObj>
              </mc:Choice>
              <mc:Fallback>
                <p:oleObj name="Equation" r:id="rId4" imgW="2946240" imgH="431640" progId="Equation.DSMT4">
                  <p:embed/>
                  <p:pic>
                    <p:nvPicPr>
                      <p:cNvPr id="0" name=""/>
                      <p:cNvPicPr/>
                      <p:nvPr/>
                    </p:nvPicPr>
                    <p:blipFill>
                      <a:blip r:embed="rId5"/>
                      <a:stretch>
                        <a:fillRect/>
                      </a:stretch>
                    </p:blipFill>
                    <p:spPr>
                      <a:xfrm>
                        <a:off x="1371600" y="1941576"/>
                        <a:ext cx="2678545" cy="392545"/>
                      </a:xfrm>
                      <a:prstGeom prst="rect">
                        <a:avLst/>
                      </a:prstGeom>
                    </p:spPr>
                  </p:pic>
                </p:oleObj>
              </mc:Fallback>
            </mc:AlternateContent>
          </a:graphicData>
        </a:graphic>
      </p:graphicFrame>
      <p:sp>
        <p:nvSpPr>
          <p:cNvPr id="3" name="Text Placeholder 2"/>
          <p:cNvSpPr>
            <a:spLocks noGrp="1"/>
          </p:cNvSpPr>
          <p:nvPr>
            <p:ph type="body" idx="14"/>
          </p:nvPr>
        </p:nvSpPr>
        <p:spPr>
          <a:xfrm>
            <a:off x="531222" y="2362200"/>
            <a:ext cx="1373778" cy="607423"/>
          </a:xfrm>
        </p:spPr>
        <p:txBody>
          <a:bodyPr/>
          <a:lstStyle/>
          <a:p>
            <a:pPr marL="0" indent="0">
              <a:buNone/>
            </a:pPr>
            <a:r>
              <a:rPr lang="en-US" dirty="0">
                <a:ea typeface="ＭＳ Ｐゴシック" pitchFamily="-108" charset="-128"/>
                <a:cs typeface="ＭＳ Ｐゴシック" pitchFamily="-108" charset="-128"/>
              </a:rPr>
              <a:t>Python</a:t>
            </a:r>
            <a:endParaRPr lang="en-US" dirty="0"/>
          </a:p>
        </p:txBody>
      </p:sp>
      <p:pic>
        <p:nvPicPr>
          <p:cNvPr id="8" name="Picture 1" descr="Code has two lines, as follows. Line 1. D e f Celsius underscore to underscore Fahrenheit left parenthesis p a r a m underscore float right parenthesis colon. Line 2, indented once. Return p a r a m underscore float asterisk 1.8 plus 32.0."/>
          <p:cNvPicPr>
            <a:picLocks noChangeAspect="1"/>
          </p:cNvPicPr>
          <p:nvPr/>
        </p:nvPicPr>
        <p:blipFill>
          <a:blip r:embed="rId6"/>
          <a:stretch>
            <a:fillRect/>
          </a:stretch>
        </p:blipFill>
        <p:spPr>
          <a:xfrm>
            <a:off x="609600" y="3115541"/>
            <a:ext cx="6987886" cy="1151659"/>
          </a:xfrm>
          <a:prstGeom prst="rect">
            <a:avLst/>
          </a:prstGeom>
        </p:spPr>
      </p:pic>
      <p:sp>
        <p:nvSpPr>
          <p:cNvPr id="4" name="Text Placeholder 3"/>
          <p:cNvSpPr>
            <a:spLocks noGrp="1"/>
          </p:cNvSpPr>
          <p:nvPr>
            <p:ph type="body" idx="15"/>
          </p:nvPr>
        </p:nvSpPr>
        <p:spPr>
          <a:xfrm>
            <a:off x="557348" y="4421777"/>
            <a:ext cx="6910252" cy="607423"/>
          </a:xfrm>
        </p:spPr>
        <p:txBody>
          <a:bodyPr/>
          <a:lstStyle/>
          <a:p>
            <a:pPr marL="0" indent="0">
              <a:buNone/>
            </a:pPr>
            <a:r>
              <a:rPr lang="en-US" dirty="0">
                <a:ea typeface="ＭＳ Ｐゴシック" pitchFamily="-108" charset="-128"/>
                <a:cs typeface="ＭＳ Ｐゴシック" pitchFamily="-108" charset="-128"/>
              </a:rPr>
              <a:t>Terminology: </a:t>
            </a:r>
            <a:r>
              <a:rPr lang="en-US" dirty="0">
                <a:latin typeface="Courier New"/>
                <a:ea typeface="ＭＳ Ｐゴシック" pitchFamily="-108" charset="-128"/>
                <a:cs typeface="Courier New"/>
              </a:rPr>
              <a:t>cel_float</a:t>
            </a:r>
            <a:r>
              <a:rPr lang="en-US" dirty="0">
                <a:ea typeface="ＭＳ Ｐゴシック" pitchFamily="-108" charset="-128"/>
                <a:cs typeface="ＭＳ Ｐゴシック" pitchFamily="-108" charset="-128"/>
              </a:rPr>
              <a:t> is the </a:t>
            </a:r>
            <a:r>
              <a:rPr lang="en-US" b="1" dirty="0" smtClean="0">
                <a:ea typeface="ＭＳ Ｐゴシック" pitchFamily="-108" charset="-128"/>
                <a:cs typeface="ＭＳ Ｐゴシック" pitchFamily="-108" charset="-128"/>
              </a:rPr>
              <a:t>parameter</a:t>
            </a:r>
            <a:endParaRPr lang="en-US" b="1" dirty="0">
              <a:ea typeface="ＭＳ Ｐゴシック" pitchFamily="-108" charset="-128"/>
              <a:cs typeface="ＭＳ Ｐゴシック" pitchFamily="-108"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ea typeface="ＭＳ Ｐゴシック" pitchFamily="-108" charset="-128"/>
                <a:cs typeface="ＭＳ Ｐゴシック" pitchFamily="-108" charset="-128"/>
              </a:rPr>
              <a:t>Function Defintion </a:t>
            </a:r>
            <a:r>
              <a:rPr lang="en-US" sz="2000" b="0" dirty="0" smtClean="0">
                <a:ea typeface="ＭＳ Ｐゴシック" pitchFamily="-108" charset="-128"/>
                <a:cs typeface="ＭＳ Ｐゴシック" pitchFamily="-108" charset="-128"/>
              </a:rPr>
              <a:t>(2 </a:t>
            </a:r>
            <a:r>
              <a:rPr lang="en-US" sz="2000" b="0" dirty="0">
                <a:ea typeface="ＭＳ Ｐゴシック" pitchFamily="-108" charset="-128"/>
                <a:cs typeface="ＭＳ Ｐゴシック" pitchFamily="-108" charset="-128"/>
              </a:rPr>
              <a:t>of 2)</a:t>
            </a:r>
            <a:endParaRPr lang="en-US" dirty="0"/>
          </a:p>
        </p:txBody>
      </p:sp>
      <p:pic>
        <p:nvPicPr>
          <p:cNvPr id="4" name="Picture 2" descr="A diagram has the function of parts for key terms. The key terms include. d e f, function underscore name, left parenthesis parameter 1 comma parameter 2 right parenthesis, colon, statement 1 and statement 2, and return value underscore to underscore return. D e f includes all key words indicating function is being defined. Function underscore includes function name must follow variable naming rules. Parameter 1 and parameter 2 include list of parameters being passed in parenthesis, comma separated. The colon includes a suite of the function follows the colon. Statement 1 and statement 2 have an empty space to right and include a function suite contains code to perform some action indented. Return value underscore to underscore return includes as return statement indicates the value returned when the function finishes."/>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447800" y="1828800"/>
            <a:ext cx="6501544" cy="3886200"/>
          </a:xfrm>
        </p:spPr>
      </p:pic>
      <p:sp>
        <p:nvSpPr>
          <p:cNvPr id="7" name="Text Placeholder 3"/>
          <p:cNvSpPr>
            <a:spLocks noGrp="1"/>
          </p:cNvSpPr>
          <p:nvPr>
            <p:ph type="body" sz="quarter" idx="10"/>
          </p:nvPr>
        </p:nvSpPr>
        <p:spPr>
          <a:xfrm>
            <a:off x="457200" y="5791200"/>
            <a:ext cx="8229600" cy="457200"/>
          </a:xfrm>
        </p:spPr>
        <p:txBody>
          <a:bodyPr/>
          <a:lstStyle/>
          <a:p>
            <a:r>
              <a:rPr lang="en-US" sz="1600" b="1" dirty="0">
                <a:solidFill>
                  <a:srgbClr val="000000"/>
                </a:solidFill>
              </a:rPr>
              <a:t>Figure 5.1 </a:t>
            </a:r>
            <a:r>
              <a:rPr lang="en-US" sz="1600" dirty="0">
                <a:solidFill>
                  <a:srgbClr val="000000"/>
                </a:solidFill>
              </a:rPr>
              <a:t>Function </a:t>
            </a:r>
            <a:r>
              <a:rPr lang="en-US" sz="1600" dirty="0" smtClean="0">
                <a:solidFill>
                  <a:srgbClr val="000000"/>
                </a:solidFill>
              </a:rPr>
              <a:t>Parts</a:t>
            </a:r>
            <a:endParaRPr lang="en-US" sz="1600" dirty="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Return Statement</a:t>
            </a:r>
            <a:endParaRPr lang="en-US" dirty="0"/>
          </a:p>
        </p:txBody>
      </p:sp>
      <p:sp>
        <p:nvSpPr>
          <p:cNvPr id="4" name="Content Placeholder 3"/>
          <p:cNvSpPr>
            <a:spLocks noGrp="1"/>
          </p:cNvSpPr>
          <p:nvPr>
            <p:ph type="body" idx="1"/>
          </p:nvPr>
        </p:nvSpPr>
        <p:spPr/>
        <p:txBody>
          <a:bodyPr/>
          <a:lstStyle/>
          <a:p>
            <a:r>
              <a:rPr lang="en-US" dirty="0" smtClean="0">
                <a:solidFill>
                  <a:schemeClr val="tx1"/>
                </a:solidFill>
              </a:rPr>
              <a:t>The </a:t>
            </a:r>
            <a:r>
              <a:rPr lang="en-US" dirty="0" smtClean="0">
                <a:solidFill>
                  <a:schemeClr val="tx1"/>
                </a:solidFill>
                <a:latin typeface="Courier New"/>
                <a:cs typeface="Courier New"/>
              </a:rPr>
              <a:t>return</a:t>
            </a:r>
            <a:r>
              <a:rPr lang="en-US" dirty="0" smtClean="0">
                <a:solidFill>
                  <a:schemeClr val="tx1"/>
                </a:solidFill>
              </a:rPr>
              <a:t> statement indicates the value that is returned by the function</a:t>
            </a:r>
          </a:p>
          <a:p>
            <a:r>
              <a:rPr lang="en-US" dirty="0" smtClean="0">
                <a:solidFill>
                  <a:schemeClr val="tx1"/>
                </a:solidFill>
              </a:rPr>
              <a:t>The statement is optional (the function can return nothing). If no </a:t>
            </a:r>
            <a:r>
              <a:rPr lang="en-US" dirty="0" smtClean="0">
                <a:solidFill>
                  <a:schemeClr val="tx1"/>
                </a:solidFill>
                <a:latin typeface="Courier New"/>
                <a:cs typeface="Courier New"/>
              </a:rPr>
              <a:t>return</a:t>
            </a:r>
            <a:r>
              <a:rPr lang="en-US" dirty="0" smtClean="0">
                <a:solidFill>
                  <a:schemeClr val="tx1"/>
                </a:solidFill>
              </a:rPr>
              <a:t>, function is often called a procedure.</a:t>
            </a:r>
            <a:endParaRPr lang="en-US" dirty="0">
              <a:solidFill>
                <a:schemeClr val="tx1"/>
              </a:solidFill>
            </a:endParaRPr>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py3-template</Template>
  <TotalTime>905</TotalTime>
  <Words>762</Words>
  <Application>Microsoft Office PowerPoint</Application>
  <PresentationFormat>On-screen Show (4:3)</PresentationFormat>
  <Paragraphs>95</Paragraphs>
  <Slides>31</Slides>
  <Notes>10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42" baseType="lpstr">
      <vt:lpstr>ＭＳ Ｐゴシック</vt:lpstr>
      <vt:lpstr>Arial</vt:lpstr>
      <vt:lpstr>Calibri</vt:lpstr>
      <vt:lpstr>Courier New</vt:lpstr>
      <vt:lpstr>Noto Sans Symbols</vt:lpstr>
      <vt:lpstr>Times New Roman</vt:lpstr>
      <vt:lpstr>Verdana</vt:lpstr>
      <vt:lpstr>Wingdings</vt:lpstr>
      <vt:lpstr>508 Lecture</vt:lpstr>
      <vt:lpstr>1_508 Lecture</vt:lpstr>
      <vt:lpstr>Equation</vt:lpstr>
      <vt:lpstr>The Practice of Computing Using Python</vt:lpstr>
      <vt:lpstr>What is a function?</vt:lpstr>
      <vt:lpstr>Functions</vt:lpstr>
      <vt:lpstr>Why have them?</vt:lpstr>
      <vt:lpstr>Mathematical Notation</vt:lpstr>
      <vt:lpstr>Python Invocation</vt:lpstr>
      <vt:lpstr>Function Defintion (1 of 2)</vt:lpstr>
      <vt:lpstr>Function Defintion (2 of 2)</vt:lpstr>
      <vt:lpstr>Return Statement</vt:lpstr>
      <vt:lpstr>Code Listing 5.1 : Temp Convert</vt:lpstr>
      <vt:lpstr>Triple Quoted String in Function</vt:lpstr>
      <vt:lpstr>Operation (1 of 2)</vt:lpstr>
      <vt:lpstr>Operation (2 of 2)</vt:lpstr>
      <vt:lpstr>Flow of Control With Functions</vt:lpstr>
      <vt:lpstr>Code Listing 5.2 : Full Temp Program</vt:lpstr>
      <vt:lpstr>Code Listing 5.3 : Digit Extraction</vt:lpstr>
      <vt:lpstr>Area of a Triangle</vt:lpstr>
      <vt:lpstr>Code Listing 5.4 : Input</vt:lpstr>
      <vt:lpstr>Code Listing 5.5 : get_triangle</vt:lpstr>
      <vt:lpstr>Code Listing 5.6 : side_length</vt:lpstr>
      <vt:lpstr>Code Listing 5.7 : calculate_area</vt:lpstr>
      <vt:lpstr>Code Listing 5.8 : Full Triangle Program</vt:lpstr>
      <vt:lpstr>Did Functions Help?</vt:lpstr>
      <vt:lpstr>How to Write a Function</vt:lpstr>
      <vt:lpstr>More on Functions</vt:lpstr>
      <vt:lpstr>Rule 8</vt:lpstr>
      <vt:lpstr>Procedures</vt:lpstr>
      <vt:lpstr>Multiple Returns in a Function</vt:lpstr>
      <vt:lpstr>Reminder, Rules so Far (1 of 2)</vt:lpstr>
      <vt:lpstr>Reminder, Rules so Far (2 of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Practice of Computing Using Python, 3e</dc:title>
  <dc:subject>Engineering Computer Science</dc:subject>
  <dc:creator>Punch/Enbody</dc:creator>
  <cp:keywords>Engineering Computer Science</cp:keywords>
  <cp:lastModifiedBy>Janakiraman, Kuyil Mozhi (Cognizant)</cp:lastModifiedBy>
  <cp:revision>88</cp:revision>
  <dcterms:created xsi:type="dcterms:W3CDTF">2012-03-21T18:49:41Z</dcterms:created>
  <dcterms:modified xsi:type="dcterms:W3CDTF">2018-04-10T07:23:33Z</dcterms:modified>
</cp:coreProperties>
</file>