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1" r:id="rId2"/>
  </p:sldMasterIdLst>
  <p:notesMasterIdLst>
    <p:notesMasterId r:id="rId40"/>
  </p:notesMasterIdLst>
  <p:handoutMasterIdLst>
    <p:handoutMasterId r:id="rId41"/>
  </p:handoutMasterIdLst>
  <p:sldIdLst>
    <p:sldId id="302" r:id="rId3"/>
    <p:sldId id="259" r:id="rId4"/>
    <p:sldId id="260" r:id="rId5"/>
    <p:sldId id="261" r:id="rId6"/>
    <p:sldId id="262" r:id="rId7"/>
    <p:sldId id="263" r:id="rId8"/>
    <p:sldId id="264" r:id="rId9"/>
    <p:sldId id="265" r:id="rId10"/>
    <p:sldId id="266" r:id="rId11"/>
    <p:sldId id="267" r:id="rId12"/>
    <p:sldId id="268" r:id="rId13"/>
    <p:sldId id="269" r:id="rId14"/>
    <p:sldId id="270" r:id="rId15"/>
    <p:sldId id="305" r:id="rId16"/>
    <p:sldId id="293" r:id="rId17"/>
    <p:sldId id="298" r:id="rId18"/>
    <p:sldId id="300" r:id="rId19"/>
    <p:sldId id="301" r:id="rId20"/>
    <p:sldId id="299" r:id="rId21"/>
    <p:sldId id="285" r:id="rId22"/>
    <p:sldId id="274" r:id="rId23"/>
    <p:sldId id="275" r:id="rId24"/>
    <p:sldId id="276" r:id="rId25"/>
    <p:sldId id="289" r:id="rId26"/>
    <p:sldId id="277" r:id="rId27"/>
    <p:sldId id="278" r:id="rId28"/>
    <p:sldId id="290" r:id="rId29"/>
    <p:sldId id="291" r:id="rId30"/>
    <p:sldId id="280" r:id="rId31"/>
    <p:sldId id="281" r:id="rId32"/>
    <p:sldId id="282" r:id="rId33"/>
    <p:sldId id="283" r:id="rId34"/>
    <p:sldId id="287" r:id="rId35"/>
    <p:sldId id="288" r:id="rId36"/>
    <p:sldId id="304" r:id="rId37"/>
    <p:sldId id="292" r:id="rId38"/>
    <p:sldId id="303"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302"/>
            <p14:sldId id="259"/>
            <p14:sldId id="260"/>
            <p14:sldId id="261"/>
            <p14:sldId id="262"/>
            <p14:sldId id="263"/>
            <p14:sldId id="264"/>
            <p14:sldId id="265"/>
            <p14:sldId id="266"/>
            <p14:sldId id="267"/>
            <p14:sldId id="268"/>
            <p14:sldId id="269"/>
            <p14:sldId id="270"/>
            <p14:sldId id="305"/>
            <p14:sldId id="293"/>
            <p14:sldId id="298"/>
            <p14:sldId id="300"/>
            <p14:sldId id="301"/>
            <p14:sldId id="299"/>
            <p14:sldId id="285"/>
            <p14:sldId id="274"/>
            <p14:sldId id="275"/>
            <p14:sldId id="276"/>
            <p14:sldId id="289"/>
            <p14:sldId id="277"/>
            <p14:sldId id="278"/>
            <p14:sldId id="290"/>
            <p14:sldId id="291"/>
            <p14:sldId id="280"/>
            <p14:sldId id="281"/>
            <p14:sldId id="282"/>
            <p14:sldId id="283"/>
            <p14:sldId id="287"/>
            <p14:sldId id="288"/>
            <p14:sldId id="304"/>
            <p14:sldId id="292"/>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94613"/>
  </p:normalViewPr>
  <p:slideViewPr>
    <p:cSldViewPr>
      <p:cViewPr varScale="1">
        <p:scale>
          <a:sx n="105" d="100"/>
          <a:sy n="105"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t>‹#›</a:t>
            </a:fld>
            <a:endParaRPr lang="en-US"/>
          </a:p>
        </p:txBody>
      </p:sp>
    </p:spTree>
    <p:extLst>
      <p:ext uri="{BB962C8B-B14F-4D97-AF65-F5344CB8AC3E}">
        <p14:creationId xmlns:p14="http://schemas.microsoft.com/office/powerpoint/2010/main"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14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t>4</a:t>
            </a:fld>
            <a:endParaRPr lang="en-US"/>
          </a:p>
        </p:txBody>
      </p:sp>
    </p:spTree>
    <p:extLst>
      <p:ext uri="{BB962C8B-B14F-4D97-AF65-F5344CB8AC3E}">
        <p14:creationId xmlns:p14="http://schemas.microsoft.com/office/powerpoint/2010/main" val="149186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extLst>
      <p:ext uri="{BB962C8B-B14F-4D97-AF65-F5344CB8AC3E}">
        <p14:creationId xmlns:p14="http://schemas.microsoft.com/office/powerpoint/2010/main" val="308794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number Content">
    <p:spTree>
      <p:nvGrpSpPr>
        <p:cNvPr id="1" name="Shape 61"/>
        <p:cNvGrpSpPr/>
        <p:nvPr/>
      </p:nvGrpSpPr>
      <p:grpSpPr>
        <a:xfrm>
          <a:off x="0" y="0"/>
          <a:ext cx="0" cy="0"/>
          <a:chOff x="0" y="0"/>
          <a:chExt cx="0" cy="0"/>
        </a:xfrm>
      </p:grpSpPr>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429768" marR="0" lvl="0" indent="-429768" algn="l" rtl="0">
              <a:spcBef>
                <a:spcPts val="15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1pPr>
            <a:lvl2pPr marL="740664" marR="0" lvl="1" indent="-283464" algn="l" rtl="0">
              <a:spcBef>
                <a:spcPts val="600"/>
              </a:spcBef>
              <a:buClr>
                <a:srgbClr val="007FA3"/>
              </a:buClr>
              <a:buSzPct val="100000"/>
              <a:buFont typeface="+mj-lt"/>
              <a:buAutoNum type="arabicPeriod"/>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31441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457200" y="5562600"/>
            <a:ext cx="8229600" cy="685800"/>
          </a:xfrm>
        </p:spPr>
        <p:txBody>
          <a:bodyPr anchor="b" anchorCtr="0"/>
          <a:lstStyle>
            <a:lvl1pPr marL="0" indent="0">
              <a:spcBef>
                <a:spcPts val="0"/>
              </a:spcBef>
              <a:buNone/>
              <a:defRPr sz="1400">
                <a:latin typeface="+mn-lt"/>
              </a:defRPr>
            </a:lvl1pPr>
          </a:lstStyle>
          <a:p>
            <a:pPr lvl="0"/>
            <a:r>
              <a:rPr lang="en-US" dirty="0" smtClean="0"/>
              <a:t>Click to edit Master text styles</a:t>
            </a:r>
          </a:p>
        </p:txBody>
      </p:sp>
    </p:spTree>
    <p:extLst>
      <p:ext uri="{BB962C8B-B14F-4D97-AF65-F5344CB8AC3E}">
        <p14:creationId xmlns:p14="http://schemas.microsoft.com/office/powerpoint/2010/main" val="294174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009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4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0" y="1600200"/>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26"/>
          <p:cNvSpPr txBox="1">
            <a:spLocks noGrp="1"/>
          </p:cNvSpPr>
          <p:nvPr>
            <p:ph type="body" idx="13"/>
          </p:nvPr>
        </p:nvSpPr>
        <p:spPr>
          <a:xfrm>
            <a:off x="492033" y="2301246"/>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8" name="Shape 26"/>
          <p:cNvSpPr txBox="1">
            <a:spLocks noGrp="1"/>
          </p:cNvSpPr>
          <p:nvPr>
            <p:ph type="body" idx="14"/>
          </p:nvPr>
        </p:nvSpPr>
        <p:spPr>
          <a:xfrm>
            <a:off x="531222" y="3058883"/>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9" name="Shape 26"/>
          <p:cNvSpPr txBox="1">
            <a:spLocks noGrp="1"/>
          </p:cNvSpPr>
          <p:nvPr>
            <p:ph type="body" idx="15"/>
          </p:nvPr>
        </p:nvSpPr>
        <p:spPr>
          <a:xfrm>
            <a:off x="557348" y="3790407"/>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10" name="Shape 26"/>
          <p:cNvSpPr txBox="1">
            <a:spLocks noGrp="1"/>
          </p:cNvSpPr>
          <p:nvPr>
            <p:ph type="body" idx="16"/>
          </p:nvPr>
        </p:nvSpPr>
        <p:spPr>
          <a:xfrm>
            <a:off x="570411" y="4508866"/>
            <a:ext cx="8229600" cy="60742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Tree>
    <p:extLst>
      <p:ext uri="{BB962C8B-B14F-4D97-AF65-F5344CB8AC3E}">
        <p14:creationId xmlns:p14="http://schemas.microsoft.com/office/powerpoint/2010/main" val="386536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p:nvPr>
        </p:nvSpPr>
        <p:spPr>
          <a:xfrm>
            <a:off x="457201" y="1600200"/>
            <a:ext cx="4114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26"/>
          <p:cNvSpPr txBox="1">
            <a:spLocks noGrp="1"/>
          </p:cNvSpPr>
          <p:nvPr>
            <p:ph type="body" idx="13"/>
          </p:nvPr>
        </p:nvSpPr>
        <p:spPr>
          <a:xfrm>
            <a:off x="4572001" y="1608907"/>
            <a:ext cx="4114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endParaRPr dirty="0"/>
          </a:p>
        </p:txBody>
      </p:sp>
    </p:spTree>
    <p:extLst>
      <p:ext uri="{BB962C8B-B14F-4D97-AF65-F5344CB8AC3E}">
        <p14:creationId xmlns:p14="http://schemas.microsoft.com/office/powerpoint/2010/main" val="331654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smtClean="0"/>
              <a:t>Click to edit Master subtitle style</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3334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Text Placeholder 3"/>
          <p:cNvSpPr>
            <a:spLocks noGrp="1"/>
          </p:cNvSpPr>
          <p:nvPr>
            <p:ph type="body" sz="quarter" idx="13"/>
          </p:nvPr>
        </p:nvSpPr>
        <p:spPr>
          <a:xfrm>
            <a:off x="1606550" y="6453188"/>
            <a:ext cx="7080250" cy="182562"/>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2715802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60221331"/>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872585312"/>
      </p:ext>
    </p:extLst>
  </p:cSld>
  <p:clrMap bg1="lt1" tx1="dk1" bg2="dk2" tx2="lt2" accent1="accent1" accent2="accent2" accent3="accent3" accent4="accent4" accent5="accent5" accent6="accent6" hlink="hlink" folHlink="folHlink"/>
  <p:sldLayoutIdLst>
    <p:sldLayoutId id="2147483683" r:id="rId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The Practice of Computing Using Python</a:t>
            </a:r>
            <a:endParaRPr lang="en-US" dirty="0">
              <a:sym typeface="Times New Roman"/>
            </a:endParaRPr>
          </a:p>
        </p:txBody>
      </p:sp>
      <p:sp>
        <p:nvSpPr>
          <p:cNvPr id="196" name="Text Placeholder 2"/>
          <p:cNvSpPr txBox="1">
            <a:spLocks noGrp="1"/>
          </p:cNvSpPr>
          <p:nvPr>
            <p:ph type="body" idx="1"/>
          </p:nvPr>
        </p:nvSpPr>
        <p:spPr/>
        <p:txBody>
          <a:bodyPr/>
          <a:lstStyle/>
          <a:p>
            <a:r>
              <a:rPr lang="en-US" smtClean="0"/>
              <a:t>Third Edition</a:t>
            </a:r>
            <a:endParaRPr lang="en-IN" dirty="0"/>
          </a:p>
        </p:txBody>
      </p:sp>
      <p:sp>
        <p:nvSpPr>
          <p:cNvPr id="198" name="Text Placeholder 3"/>
          <p:cNvSpPr txBox="1">
            <a:spLocks noGrp="1"/>
          </p:cNvSpPr>
          <p:nvPr>
            <p:ph type="body" idx="2"/>
          </p:nvPr>
        </p:nvSpPr>
        <p:spPr/>
        <p:txBody>
          <a:bodyPr/>
          <a:lstStyle/>
          <a:p>
            <a:pPr lvl="0"/>
            <a:r>
              <a:rPr lang="en-US" dirty="0" smtClean="0">
                <a:sym typeface="Arial"/>
              </a:rPr>
              <a:t>Chapter 6</a:t>
            </a:r>
            <a:endParaRPr lang="en-US" dirty="0">
              <a:sym typeface="Arial"/>
            </a:endParaRPr>
          </a:p>
        </p:txBody>
      </p:sp>
      <p:sp>
        <p:nvSpPr>
          <p:cNvPr id="199" name="Text Placeholder 4"/>
          <p:cNvSpPr txBox="1">
            <a:spLocks noGrp="1"/>
          </p:cNvSpPr>
          <p:nvPr>
            <p:ph type="body" idx="3"/>
          </p:nvPr>
        </p:nvSpPr>
        <p:spPr/>
        <p:txBody>
          <a:bodyPr/>
          <a:lstStyle/>
          <a:p>
            <a:r>
              <a:rPr lang="en-US" dirty="0"/>
              <a:t>Files and</a:t>
            </a:r>
          </a:p>
          <a:p>
            <a:r>
              <a:rPr lang="en-US" dirty="0"/>
              <a:t>Exceptions I</a:t>
            </a:r>
          </a:p>
        </p:txBody>
      </p:sp>
      <p:pic>
        <p:nvPicPr>
          <p:cNvPr id="7" name="Picture 5" descr="Front Cover: The Practice of Computing Using Python Third Edition by Punch and Enbod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28" y="1669774"/>
            <a:ext cx="3551582" cy="4506084"/>
          </a:xfrm>
          <a:prstGeom prst="rect">
            <a:avLst/>
          </a:prstGeom>
          <a:ln w="9525">
            <a:solidFill>
              <a:schemeClr val="tx1"/>
            </a:solidFill>
          </a:ln>
        </p:spPr>
      </p:pic>
      <p:sp>
        <p:nvSpPr>
          <p:cNvPr id="2" name="Text Placeholder 6"/>
          <p:cNvSpPr>
            <a:spLocks noGrp="1"/>
          </p:cNvSpPr>
          <p:nvPr>
            <p:ph type="body" sz="quarter" idx="13"/>
          </p:nvPr>
        </p:nvSpPr>
        <p:spPr>
          <a:xfrm>
            <a:off x="1692343" y="6377021"/>
            <a:ext cx="7080250" cy="361498"/>
          </a:xfrm>
        </p:spPr>
        <p:txBody>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2017, 2013, </a:t>
            </a:r>
            <a:r>
              <a:rPr lang="en-US" sz="1200" dirty="0" smtClean="0">
                <a:latin typeface="Verdana" panose="020B0604030504040204" pitchFamily="34" charset="0"/>
                <a:ea typeface="Verdana" panose="020B0604030504040204" pitchFamily="34" charset="0"/>
                <a:cs typeface="Verdana" panose="020B0604030504040204" pitchFamily="34" charset="0"/>
              </a:rPr>
              <a:t>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1100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with Write Modes</a:t>
            </a:r>
            <a:endParaRPr lang="en-US" dirty="0"/>
          </a:p>
        </p:txBody>
      </p:sp>
      <p:sp>
        <p:nvSpPr>
          <p:cNvPr id="3" name="Content Placeholder 2"/>
          <p:cNvSpPr>
            <a:spLocks noGrp="1"/>
          </p:cNvSpPr>
          <p:nvPr>
            <p:ph type="body" idx="1"/>
          </p:nvPr>
        </p:nvSpPr>
        <p:spPr/>
        <p:txBody>
          <a:bodyPr/>
          <a:lstStyle/>
          <a:p>
            <a:r>
              <a:rPr lang="en-US" dirty="0" smtClean="0"/>
              <a:t>Be careful if you open a file with the ‘w’ mode. It sets an existing file’s contents to be empty, destroying any existing data.</a:t>
            </a:r>
          </a:p>
          <a:p>
            <a:r>
              <a:rPr lang="en-US" dirty="0" smtClean="0"/>
              <a:t>The ‘a’ mode is nicer, allowing you to write to the end of an existing file without changing the existing contents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Text Files Use Strings</a:t>
            </a:r>
          </a:p>
        </p:txBody>
      </p:sp>
      <p:sp>
        <p:nvSpPr>
          <p:cNvPr id="27651" name="Content Placeholder 2"/>
          <p:cNvSpPr>
            <a:spLocks noGrp="1"/>
          </p:cNvSpPr>
          <p:nvPr>
            <p:ph type="body" idx="1"/>
          </p:nvPr>
        </p:nvSpPr>
        <p:spPr/>
        <p:txBody>
          <a:bodyPr/>
          <a:lstStyle/>
          <a:p>
            <a:r>
              <a:rPr lang="en-US" dirty="0" smtClean="0"/>
              <a:t>If you are interacting with text files (which is all we will do in this book), remember that everything is a string</a:t>
            </a:r>
          </a:p>
          <a:p>
            <a:pPr lvl="1"/>
            <a:r>
              <a:rPr lang="en-US" dirty="0" smtClean="0"/>
              <a:t>Everything read is a string</a:t>
            </a:r>
          </a:p>
          <a:p>
            <a:pPr lvl="1"/>
            <a:r>
              <a:rPr lang="en-US" dirty="0" smtClean="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riting to a File</a:t>
            </a:r>
            <a:endParaRPr lang="en-US" dirty="0"/>
          </a:p>
        </p:txBody>
      </p:sp>
      <p:sp>
        <p:nvSpPr>
          <p:cNvPr id="3" name="Content Placeholder 2"/>
          <p:cNvSpPr>
            <a:spLocks noGrp="1"/>
          </p:cNvSpPr>
          <p:nvPr>
            <p:ph type="body" idx="1"/>
          </p:nvPr>
        </p:nvSpPr>
        <p:spPr>
          <a:xfrm>
            <a:off x="457200" y="1600201"/>
            <a:ext cx="8229600" cy="1600200"/>
          </a:xfrm>
        </p:spPr>
        <p:txBody>
          <a:bodyPr/>
          <a:lstStyle/>
          <a:p>
            <a:r>
              <a:rPr lang="en-US" dirty="0" smtClean="0"/>
              <a:t>Once you have created a file object, opened for reading, you can use the print command</a:t>
            </a:r>
          </a:p>
          <a:p>
            <a:r>
              <a:rPr lang="en-US" dirty="0" smtClean="0"/>
              <a:t>You add file=file to the print command</a:t>
            </a:r>
          </a:p>
        </p:txBody>
      </p:sp>
      <p:pic>
        <p:nvPicPr>
          <p:cNvPr id="4" name="Picture 3" descr="Code has 7 lines, as follows. Line 1. Hash open file for writing colon. Line 2, indented once. Hash creates file if it does not exist. Line 3, indented once. Hash overwrites file if it exists. Line 4. Greater than, greater than, greater than temp underscore file equals open left parenthesis double quote temp period t x t double quote comma double quote w double quote right parenthesis. Line 5. Greater than, greater than, greater than print left parenthesis double quote first line double quote comma file equals temp underscore file right parenthesis. Line 6. Greater than, greater than, greater than print left parenthesis double quote second line double quote comma file equals temp underscore file right parenthesis. Line 7.  Greater than, greater than, greater than temp underscore file period close left parenthesis right parenthesis."/>
          <p:cNvPicPr>
            <a:picLocks noChangeAspect="1"/>
          </p:cNvPicPr>
          <p:nvPr/>
        </p:nvPicPr>
        <p:blipFill>
          <a:blip r:embed="rId2"/>
          <a:stretch>
            <a:fillRect/>
          </a:stretch>
        </p:blipFill>
        <p:spPr>
          <a:xfrm>
            <a:off x="1333500" y="3657600"/>
            <a:ext cx="6477000" cy="2374900"/>
          </a:xfrm>
          <a:prstGeom prst="rect">
            <a:avLst/>
          </a:prstGeom>
        </p:spPr>
      </p:pic>
    </p:spTree>
    <p:extLst>
      <p:ext uri="{BB962C8B-B14F-4D97-AF65-F5344CB8AC3E}">
        <p14:creationId xmlns:p14="http://schemas.microsoft.com/office/powerpoint/2010/main"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lose</a:t>
            </a:r>
            <a:endParaRPr lang="en-US" dirty="0"/>
          </a:p>
        </p:txBody>
      </p:sp>
      <p:sp>
        <p:nvSpPr>
          <p:cNvPr id="3" name="Content Placeholder 2"/>
          <p:cNvSpPr>
            <a:spLocks noGrp="1"/>
          </p:cNvSpPr>
          <p:nvPr>
            <p:ph type="body" idx="1"/>
          </p:nvPr>
        </p:nvSpPr>
        <p:spPr/>
        <p:txBody>
          <a:bodyPr/>
          <a:lstStyle/>
          <a:p>
            <a:r>
              <a:rPr lang="en-US" dirty="0" smtClean="0"/>
              <a:t>When the program is finished with a file, we close the file</a:t>
            </a:r>
          </a:p>
          <a:p>
            <a:r>
              <a:rPr lang="en-US" dirty="0" smtClean="0"/>
              <a:t>Flush the buffer contents from the computer to the file</a:t>
            </a:r>
          </a:p>
          <a:p>
            <a:r>
              <a:rPr lang="en-US" dirty="0" smtClean="0"/>
              <a:t>Tear down the connection to the file</a:t>
            </a:r>
          </a:p>
          <a:p>
            <a:r>
              <a:rPr lang="en-US" dirty="0" smtClean="0"/>
              <a:t>Close is a method of a file obj</a:t>
            </a:r>
          </a:p>
          <a:p>
            <a:pPr lvl="1"/>
            <a:r>
              <a:rPr lang="en-US" dirty="0" smtClean="0"/>
              <a:t> file_obj.close()</a:t>
            </a:r>
          </a:p>
          <a:p>
            <a:r>
              <a:rPr lang="en-US" dirty="0" smtClean="0"/>
              <a:t>All files should be closed!</a:t>
            </a:r>
          </a:p>
        </p:txBody>
      </p:sp>
    </p:spTree>
    <p:extLst>
      <p:ext uri="{BB962C8B-B14F-4D97-AF65-F5344CB8AC3E}">
        <p14:creationId xmlns:p14="http://schemas.microsoft.com/office/powerpoint/2010/main"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Code Listing </a:t>
            </a:r>
            <a:r>
              <a:rPr lang="en-US" dirty="0" smtClean="0"/>
              <a:t>6.1 : Reverse File </a:t>
            </a:r>
            <a:r>
              <a:rPr lang="en-US" dirty="0"/>
              <a:t>L</a:t>
            </a:r>
            <a:r>
              <a:rPr lang="en-US" dirty="0" smtClean="0"/>
              <a:t>ines</a:t>
            </a:r>
            <a:endParaRPr lang="en-US" dirty="0"/>
          </a:p>
        </p:txBody>
      </p:sp>
      <p:pic>
        <p:nvPicPr>
          <p:cNvPr id="6" name="Picture 2" descr="Code has 14 lines, as follows. Line 1. Input underscore file equals open left parenthesis double quote input period t x t double quote, double quote r double quote right parenthesis. Line 2. Output underscore file equals open left parenthesis double quote output period t x t double quote comma double quote w double quote right parenthesis. Line 3, two paragraphs. For line underscore s t r in input underscore file colon. Line 4, indented once. New underscore s t r equals quote quote. Line 5, indented once. Line underscore s t r equals line underscore s t r period strip left parenthesis right parenthesis hash get rid of carriage return. Line 6, indented once. For c h a r in line underscore s t r colon. Line 7, indented twice. New underscore s t r equals c h a r plus new underscore s t r hash concat at the left, left parenthesis reverse right parenthesis. Line 8, indented once. Print left parenthesis new underscore s t r comma file equals output underscore file right parenthesis hash print to output underscore file. Line 9, two paragraphs, indented once. Hash include a print to shell so we can observe progress. Line 10, indented once. left parenthesis quote line colon left brace colon 12 s right brace reversed is colon left brace colon s right brace quote period format left parenthesis line underscore s t r comma new underscore s t r right parenthesis right parenthesis. Line 13. Input underscore file period close left parenthesis right parenthesis. Line 14. Output underscore file period close left parenthesis right parenthesis."/>
          <p:cNvPicPr>
            <a:picLocks noChangeAspect="1"/>
          </p:cNvPicPr>
          <p:nvPr/>
        </p:nvPicPr>
        <p:blipFill rotWithShape="1">
          <a:blip r:embed="rId2"/>
          <a:srcRect b="2198"/>
          <a:stretch/>
        </p:blipFill>
        <p:spPr>
          <a:xfrm>
            <a:off x="533400" y="1981200"/>
            <a:ext cx="8077200" cy="3657600"/>
          </a:xfrm>
          <a:prstGeom prst="rect">
            <a:avLst/>
          </a:prstGeom>
          <a:noFill/>
          <a:ln>
            <a:noFill/>
          </a:ln>
        </p:spPr>
      </p:pic>
    </p:spTree>
    <p:extLst>
      <p:ext uri="{BB962C8B-B14F-4D97-AF65-F5344CB8AC3E}">
        <p14:creationId xmlns:p14="http://schemas.microsoft.com/office/powerpoint/2010/main" val="142538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mtClean="0"/>
              <a:t>Word Puzzle</a:t>
            </a:r>
            <a:endParaRPr lang="en-US" dirty="0"/>
          </a:p>
        </p:txBody>
      </p:sp>
      <p:sp>
        <p:nvSpPr>
          <p:cNvPr id="4" name="Content Placeholder 2"/>
          <p:cNvSpPr>
            <a:spLocks noGrp="1"/>
          </p:cNvSpPr>
          <p:nvPr>
            <p:ph type="body" idx="1"/>
          </p:nvPr>
        </p:nvSpPr>
        <p:spPr/>
        <p:txBody>
          <a:bodyPr/>
          <a:lstStyle/>
          <a:p>
            <a:pPr lvl="0"/>
            <a:r>
              <a:rPr lang="en-US" dirty="0" smtClean="0"/>
              <a:t>The following listings show how one might solve the following puzzle: look through a file of words, one word per line, and identify any word that has all the vowels in order, with only one example of each vowel.</a:t>
            </a:r>
          </a:p>
          <a:p>
            <a:pPr lvl="0"/>
            <a:r>
              <a:rPr lang="en-US" dirty="0" smtClean="0"/>
              <a:t>For example, “facetious”</a:t>
            </a:r>
            <a:endParaRPr lang="en-US" dirty="0"/>
          </a:p>
        </p:txBody>
      </p:sp>
    </p:spTree>
    <p:extLst>
      <p:ext uri="{BB962C8B-B14F-4D97-AF65-F5344CB8AC3E}">
        <p14:creationId xmlns:p14="http://schemas.microsoft.com/office/powerpoint/2010/main" val="84166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6.3 : clean_word</a:t>
            </a:r>
            <a:endParaRPr lang="en-US" dirty="0"/>
          </a:p>
        </p:txBody>
      </p:sp>
      <p:pic>
        <p:nvPicPr>
          <p:cNvPr id="4" name="Picture 3" descr="Code has 3 lines, as follows. Line 1. D e f clean underscore word left parenthesis word right parenthesis colon. Line 2, indented once. Double quote double quote double quote Return word in lower case stripped of whitespace period double quote double quote double quote. Line 3, indented once. Return word period strip left parenthesis right parenthesis period lower left parenthesis right parenthesis."/>
          <p:cNvPicPr>
            <a:picLocks noChangeAspect="1"/>
          </p:cNvPicPr>
          <p:nvPr/>
        </p:nvPicPr>
        <p:blipFill>
          <a:blip r:embed="rId2"/>
          <a:stretch>
            <a:fillRect/>
          </a:stretch>
        </p:blipFill>
        <p:spPr>
          <a:xfrm>
            <a:off x="457200" y="2286000"/>
            <a:ext cx="8229600" cy="1371600"/>
          </a:xfrm>
          <a:prstGeom prst="rect">
            <a:avLst/>
          </a:prstGeom>
        </p:spPr>
      </p:pic>
    </p:spTree>
    <p:extLst>
      <p:ext uri="{BB962C8B-B14F-4D97-AF65-F5344CB8AC3E}">
        <p14:creationId xmlns:p14="http://schemas.microsoft.com/office/powerpoint/2010/main" val="1358741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6.4</a:t>
            </a:r>
            <a:endParaRPr lang="en-US" dirty="0"/>
          </a:p>
        </p:txBody>
      </p:sp>
      <p:pic>
        <p:nvPicPr>
          <p:cNvPr id="5" name="Picture 4" descr="Code has ten lines, as follows. Line 1. Data underscore file equals open left parenthesis double quote dictionary period t x t double quote comma double quote r double quote right parenthesis. Line 2, two paragraphs. D e f clean underscore word left parenthesis word right parenthesis colon. Line 3, indented once double quote double quote double quote return word in lower case stripped of whitespace period double quote double quote double quote. Line 4, indented once. Return word period strip left parenthesis right parenthesis period lower left parenthesis right parenthesis. Line 5, two paragraphs. Hash main program. Line 6. For word in data underscore file colon hash for each word in the file. Line 7, indented once. Word equals clean underscore word left parenthesis word right parenthesis hash clean the word. Line 8, indented once. If l e n left parenthesis word right parenthesis less than equals 6 colon hash if word is too small comma skip it. Line 9, indented twice. Continue. Line 10. Print left parenthesis word right parenthesis."/>
          <p:cNvPicPr>
            <a:picLocks noChangeAspect="1"/>
          </p:cNvPicPr>
          <p:nvPr/>
        </p:nvPicPr>
        <p:blipFill>
          <a:blip r:embed="rId2"/>
          <a:stretch>
            <a:fillRect/>
          </a:stretch>
        </p:blipFill>
        <p:spPr>
          <a:xfrm>
            <a:off x="533400" y="1775901"/>
            <a:ext cx="7187045" cy="3306198"/>
          </a:xfrm>
          <a:prstGeom prst="rect">
            <a:avLst/>
          </a:prstGeom>
        </p:spPr>
      </p:pic>
    </p:spTree>
    <p:extLst>
      <p:ext uri="{BB962C8B-B14F-4D97-AF65-F5344CB8AC3E}">
        <p14:creationId xmlns:p14="http://schemas.microsoft.com/office/powerpoint/2010/main" val="22122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6.5 : get_vowels</a:t>
            </a:r>
            <a:endParaRPr lang="en-US" dirty="0"/>
          </a:p>
        </p:txBody>
      </p:sp>
      <p:pic>
        <p:nvPicPr>
          <p:cNvPr id="5" name="Picture 4" descr="Code has 8 lines, as follows. Line 1. Def get underscore vowels underscore in underscore word left parenthesis word right parenthesis colon. Line 2, indented once. Double quote double quote double quote Return vowels in string word hyphen hyphen include repeat period double quote double quote double quote. Line 3, indented once. Vowels underscore s t r equals double quote a e I o u double quote. Line 4, indented once. Vowels underscore in underscore word equals double quote double quote. Line 5, indented once. For c h a r in word colon. Line 6, indented twice. If c ha r in vowel underscore s t r colon. Line 7, indented three times. Vowels underscore in underscore word plus equals c h a r. Line 8, indented once. Return vowels underscore in underscore word."/>
          <p:cNvPicPr>
            <a:picLocks noChangeAspect="1"/>
          </p:cNvPicPr>
          <p:nvPr/>
        </p:nvPicPr>
        <p:blipFill>
          <a:blip r:embed="rId2"/>
          <a:stretch>
            <a:fillRect/>
          </a:stretch>
        </p:blipFill>
        <p:spPr>
          <a:xfrm>
            <a:off x="766329" y="2057400"/>
            <a:ext cx="7611341" cy="2649682"/>
          </a:xfrm>
          <a:prstGeom prst="rect">
            <a:avLst/>
          </a:prstGeom>
        </p:spPr>
      </p:pic>
    </p:spTree>
    <p:extLst>
      <p:ext uri="{BB962C8B-B14F-4D97-AF65-F5344CB8AC3E}">
        <p14:creationId xmlns:p14="http://schemas.microsoft.com/office/powerpoint/2010/main" val="15747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6.6 : Full </a:t>
            </a:r>
            <a:r>
              <a:rPr lang="en-US" dirty="0"/>
              <a:t>Solution</a:t>
            </a:r>
          </a:p>
        </p:txBody>
      </p:sp>
      <p:pic>
        <p:nvPicPr>
          <p:cNvPr id="5" name="Picture 4" descr="Code has 22 lines, as follows. Line 1. Hash Find a word with a single example of the vowels a comma e comma I comma o comma u in that order. Line 2, two paragraphs. Data underscore file equals open left parenthesis double quote dictionary period t x t comma double quote r double quote right parenthesis. Line 3, two paragraphs. D e f clean underscore word left parenthesis word right parenthesis colon. Line 4, indented once. Double quote double quote double quote return word in lower case stripped of whitespace period double quote double quote double quote. Line 5, indented once. Return word period strip left parenthesis right parenthesis period lower left parenthesis right parenthesis. Line 6, two paragraphs. D e f get underscore vowels underscore in underscore word left parenthesis word right parenthesis colon. Line 7, indented once. Double quote double quote double quote return vowels in string word hyphen hyphen include repeats period double quote double quote double quote. Line 8, indented once. Vowel underscore s t r equals double quote a e I o u double quote. Line 9, indented once. Vowels underscore in underscore word equals double quote double quote. Line 10, indented once. For c h a r in word colon. Line 11, indented twice. If c h a r in vowel underscore s t r colon. Line 12, indented three times. Vowels underscore in right parenthesis word plus equals c h a r. Line 13, indented once. Return vowels underscore in underscore word. Line 14, two paragraphs. Hash main program. Line 15. Print left parenthesis double quote find words containing vowels quote a e I o u quote in that order colon double quote right parenthesis. Line 16. For word in data underscore file colon hash for each word in the file. Line 17, indented once. Word equals clean underscore word left parenthesis word right parenthesis hash clean the word. Line 18, indented if l e n left parenthesis word right parenthesis less than equals 6 colon hash if word is too small comma skip it. Line 19, indented twice. Continue. Line 20, indented once. Vowel underscore s t r equals get underscore vowels underscore in underscore word left parenthesis word right parenthesis hash get vowels in word. Line 21, indented once. If vowel underscore s t r equals equals quote a e I o u quote colon hash check all vowels in order. Line 22, indented twice. Print left parenthesis word right parenthesis."/>
          <p:cNvPicPr>
            <a:picLocks noChangeAspect="1"/>
          </p:cNvPicPr>
          <p:nvPr/>
        </p:nvPicPr>
        <p:blipFill>
          <a:blip r:embed="rId2"/>
          <a:stretch>
            <a:fillRect/>
          </a:stretch>
        </p:blipFill>
        <p:spPr>
          <a:xfrm>
            <a:off x="1143000" y="1752600"/>
            <a:ext cx="6858000" cy="4683767"/>
          </a:xfrm>
          <a:prstGeom prst="rect">
            <a:avLst/>
          </a:prstGeom>
        </p:spPr>
      </p:pic>
    </p:spTree>
    <p:extLst>
      <p:ext uri="{BB962C8B-B14F-4D97-AF65-F5344CB8AC3E}">
        <p14:creationId xmlns:p14="http://schemas.microsoft.com/office/powerpoint/2010/main" val="32907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smtClean="0"/>
              <a:t>What is a File?</a:t>
            </a:r>
            <a:endParaRPr lang="en-US" dirty="0"/>
          </a:p>
        </p:txBody>
      </p:sp>
      <p:sp>
        <p:nvSpPr>
          <p:cNvPr id="18436" name="Rectangle 3"/>
          <p:cNvSpPr>
            <a:spLocks noGrp="1" noChangeArrowheads="1"/>
          </p:cNvSpPr>
          <p:nvPr>
            <p:ph type="body" idx="1"/>
          </p:nvPr>
        </p:nvSpPr>
        <p:spPr/>
        <p:txBody>
          <a:bodyPr/>
          <a:lstStyle/>
          <a:p>
            <a:r>
              <a:rPr lang="en-US" dirty="0" smtClean="0"/>
              <a:t>A file is a collection of data that is stored on secondary storage like a disk or a thumb drive</a:t>
            </a:r>
          </a:p>
          <a:p>
            <a:r>
              <a:rPr lang="en-US" dirty="0"/>
              <a:t>A</a:t>
            </a:r>
            <a:r>
              <a:rPr lang="en-US" dirty="0" smtClean="0"/>
              <a:t>ccessing a file means establishing a connection between the file and the program and moving data between the two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Exceptions First Cut</a:t>
            </a:r>
            <a:endParaRPr lang="en-US" dirty="0"/>
          </a:p>
        </p:txBody>
      </p:sp>
    </p:spTree>
    <p:extLst>
      <p:ext uri="{BB962C8B-B14F-4D97-AF65-F5344CB8AC3E}">
        <p14:creationId xmlns:p14="http://schemas.microsoft.com/office/powerpoint/2010/main" val="121053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noChangeArrowheads="1"/>
          </p:cNvSpPr>
          <p:nvPr>
            <p:ph type="title"/>
          </p:nvPr>
        </p:nvSpPr>
        <p:spPr/>
        <p:txBody>
          <a:bodyPr/>
          <a:lstStyle/>
          <a:p>
            <a:r>
              <a:rPr lang="en-US" dirty="0" smtClean="0"/>
              <a:t>How to Deal with Problems</a:t>
            </a:r>
            <a:endParaRPr lang="en-US" dirty="0"/>
          </a:p>
        </p:txBody>
      </p:sp>
      <p:sp>
        <p:nvSpPr>
          <p:cNvPr id="15364" name="Content Placeholder 2"/>
          <p:cNvSpPr>
            <a:spLocks noGrp="1" noChangeArrowheads="1"/>
          </p:cNvSpPr>
          <p:nvPr>
            <p:ph type="body" idx="1"/>
          </p:nvPr>
        </p:nvSpPr>
        <p:spPr/>
        <p:txBody>
          <a:bodyPr/>
          <a:lstStyle/>
          <a:p>
            <a:r>
              <a:rPr lang="en-US" dirty="0" smtClean="0"/>
              <a:t>Most modern languages provide methods to deal with ‘exceptional’ situations</a:t>
            </a:r>
          </a:p>
          <a:p>
            <a:r>
              <a:rPr lang="en-US" dirty="0" smtClean="0"/>
              <a:t>Gives the programmer the option to keep the user from having the program stop without warning</a:t>
            </a:r>
          </a:p>
          <a:p>
            <a:r>
              <a:rPr lang="en-US" dirty="0" smtClean="0"/>
              <a:t>Again, this is not about fundamental C</a:t>
            </a:r>
            <a:r>
              <a:rPr lang="en-US" sz="100" dirty="0" smtClean="0"/>
              <a:t> </a:t>
            </a:r>
            <a:r>
              <a:rPr lang="en-US" dirty="0" smtClean="0"/>
              <a:t>S, but about doing a better job as a programmer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noChangeArrowheads="1"/>
          </p:cNvSpPr>
          <p:nvPr>
            <p:ph type="title"/>
          </p:nvPr>
        </p:nvSpPr>
        <p:spPr/>
        <p:txBody>
          <a:bodyPr/>
          <a:lstStyle/>
          <a:p>
            <a:r>
              <a:rPr lang="en-US" dirty="0" smtClean="0"/>
              <a:t>What Counts as Exceptional</a:t>
            </a:r>
            <a:endParaRPr lang="en-US" dirty="0"/>
          </a:p>
        </p:txBody>
      </p:sp>
      <p:sp>
        <p:nvSpPr>
          <p:cNvPr id="16388" name="Content Placeholder 2"/>
          <p:cNvSpPr>
            <a:spLocks noGrp="1" noChangeArrowheads="1"/>
          </p:cNvSpPr>
          <p:nvPr>
            <p:ph type="body" idx="1"/>
          </p:nvPr>
        </p:nvSpPr>
        <p:spPr/>
        <p:txBody>
          <a:bodyPr/>
          <a:lstStyle/>
          <a:p>
            <a:r>
              <a:rPr lang="en-US" dirty="0" smtClean="0"/>
              <a:t>Errors. Indexing past the end of a list, trying to open a nonexistent file, fetching a nonexistent key from a dictionary, etc.</a:t>
            </a:r>
          </a:p>
          <a:p>
            <a:r>
              <a:rPr lang="en-US" dirty="0" smtClean="0"/>
              <a:t>Events. Search algorithm doesn’t find a value (not really an error), mail message arrives, queue event occurs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noChangeArrowheads="1"/>
          </p:cNvSpPr>
          <p:nvPr>
            <p:ph type="title"/>
          </p:nvPr>
        </p:nvSpPr>
        <p:spPr/>
        <p:txBody>
          <a:bodyPr/>
          <a:lstStyle/>
          <a:p>
            <a:r>
              <a:rPr lang="en-US" dirty="0"/>
              <a:t>E</a:t>
            </a:r>
            <a:r>
              <a:rPr lang="en-US" dirty="0" smtClean="0"/>
              <a:t>xceptions (2)</a:t>
            </a:r>
            <a:endParaRPr lang="en-US" dirty="0"/>
          </a:p>
        </p:txBody>
      </p:sp>
      <p:sp>
        <p:nvSpPr>
          <p:cNvPr id="17412" name="Content Placeholder 2"/>
          <p:cNvSpPr>
            <a:spLocks noGrp="1" noChangeArrowheads="1"/>
          </p:cNvSpPr>
          <p:nvPr>
            <p:ph type="body" idx="1"/>
          </p:nvPr>
        </p:nvSpPr>
        <p:spPr/>
        <p:txBody>
          <a:bodyPr/>
          <a:lstStyle/>
          <a:p>
            <a:r>
              <a:rPr lang="en-US" dirty="0" smtClean="0"/>
              <a:t>Ending conditions. File should be closed at the end of processing, list should be sorted after being filled</a:t>
            </a:r>
          </a:p>
          <a:p>
            <a:r>
              <a:rPr lang="en-US" dirty="0" smtClean="0"/>
              <a:t>Weird stuff. For rare events, keep from clogging your code with lots of if statements.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Names</a:t>
            </a:r>
            <a:endParaRPr lang="en-US" dirty="0"/>
          </a:p>
        </p:txBody>
      </p:sp>
      <p:sp>
        <p:nvSpPr>
          <p:cNvPr id="9" name="Text Placeholder 2"/>
          <p:cNvSpPr>
            <a:spLocks noGrp="1"/>
          </p:cNvSpPr>
          <p:nvPr>
            <p:ph type="body" idx="13"/>
          </p:nvPr>
        </p:nvSpPr>
        <p:spPr>
          <a:xfrm>
            <a:off x="492033" y="1628426"/>
            <a:ext cx="8229600" cy="969211"/>
          </a:xfrm>
        </p:spPr>
        <p:txBody>
          <a:bodyPr/>
          <a:lstStyle/>
          <a:p>
            <a:pPr marL="0" indent="0">
              <a:buNone/>
            </a:pPr>
            <a:r>
              <a:rPr lang="en-US" dirty="0"/>
              <a:t>Errors have specific names, and Python shows them to us all the time.</a:t>
            </a:r>
          </a:p>
        </p:txBody>
      </p:sp>
      <p:pic>
        <p:nvPicPr>
          <p:cNvPr id="8" name="Picture 3" descr="Code has 11 lines, as follows. Line 1. Greater than, greater than, greater than input underscore file equals open left parenthesis double quote no underscore such underscore file period t x t double quote comma quote r quote right parenthesis. Line 2. Trace back left parenthesis most recent call last right parenthesis colon. Line 3, indented once. File double quote less than p y shell hash 0 greater than double quote comma line 1 comma in less than module greater than. Line 4, indented twice. Input underscore file equals open left parenthesis double quote no underscore such underscore file period t x t double quote comma quote r quote right parenthesis. Line 5. I O Error colon left bracket E r r n o 2 right bracket No such file or directory colon quote no underscore such underscore file period t x t. Line 6. Greater than, greater than, greater than my underscore I n t equals I n t left parenthesis quote a string quote right parenthesis. Line 7. Trace back left parenthesis most recent call last right parenthesis colon. Line 8, indented once. File double quote less than p y shell hash 1 greater than comma line 1 comma in less than module greater than. Line 9, indented twice. My underscore I n t equals I n t left parenthesis quote a string quote right parenthesis. Line 10. Value Error colon invalid literal for I n t left parenthesis right parenthesis with base 10 colon quote a string quote. Line 11. Greater than, greater than, greater than."/>
          <p:cNvPicPr>
            <a:picLocks noChangeAspect="1"/>
          </p:cNvPicPr>
          <p:nvPr/>
        </p:nvPicPr>
        <p:blipFill>
          <a:blip r:embed="rId2"/>
          <a:stretch>
            <a:fillRect/>
          </a:stretch>
        </p:blipFill>
        <p:spPr>
          <a:xfrm>
            <a:off x="1309770" y="2514601"/>
            <a:ext cx="6383395" cy="2745376"/>
          </a:xfrm>
          <a:prstGeom prst="rect">
            <a:avLst/>
          </a:prstGeom>
        </p:spPr>
      </p:pic>
      <p:sp>
        <p:nvSpPr>
          <p:cNvPr id="10" name="Text Placeholder 4"/>
          <p:cNvSpPr>
            <a:spLocks noGrp="1"/>
          </p:cNvSpPr>
          <p:nvPr>
            <p:ph type="body" idx="14"/>
          </p:nvPr>
        </p:nvSpPr>
        <p:spPr>
          <a:xfrm>
            <a:off x="531222" y="5259977"/>
            <a:ext cx="8229600" cy="988423"/>
          </a:xfrm>
        </p:spPr>
        <p:txBody>
          <a:bodyPr/>
          <a:lstStyle/>
          <a:p>
            <a:pPr marL="0" indent="0">
              <a:buNone/>
            </a:pPr>
            <a:r>
              <a:rPr lang="en-US" dirty="0"/>
              <a:t>You can recreate an error to find </a:t>
            </a:r>
            <a:r>
              <a:rPr lang="en-US" dirty="0" smtClean="0"/>
              <a:t>the correct name. Spelling </a:t>
            </a:r>
            <a:r>
              <a:rPr lang="en-US" dirty="0"/>
              <a:t>counts</a:t>
            </a:r>
            <a:r>
              <a:rPr lang="en-US" dirty="0" smtClean="0"/>
              <a:t>!</a:t>
            </a:r>
            <a:endParaRPr lang="en-US" dirty="0"/>
          </a:p>
        </p:txBody>
      </p:sp>
    </p:spTree>
    <p:extLst>
      <p:ext uri="{BB962C8B-B14F-4D97-AF65-F5344CB8AC3E}">
        <p14:creationId xmlns:p14="http://schemas.microsoft.com/office/powerpoint/2010/main" val="4239810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noChangeArrowheads="1"/>
          </p:cNvSpPr>
          <p:nvPr>
            <p:ph type="title"/>
          </p:nvPr>
        </p:nvSpPr>
        <p:spPr/>
        <p:txBody>
          <a:bodyPr/>
          <a:lstStyle/>
          <a:p>
            <a:r>
              <a:rPr lang="en-US" dirty="0" smtClean="0"/>
              <a:t>A Kind of Non-local Control</a:t>
            </a:r>
            <a:endParaRPr lang="en-US" dirty="0"/>
          </a:p>
        </p:txBody>
      </p:sp>
      <p:sp>
        <p:nvSpPr>
          <p:cNvPr id="18436" name="Content Placeholder 2"/>
          <p:cNvSpPr>
            <a:spLocks noGrp="1" noChangeArrowheads="1"/>
          </p:cNvSpPr>
          <p:nvPr>
            <p:ph type="body" idx="1"/>
          </p:nvPr>
        </p:nvSpPr>
        <p:spPr/>
        <p:txBody>
          <a:bodyPr/>
          <a:lstStyle/>
          <a:p>
            <a:pPr>
              <a:buNone/>
            </a:pPr>
            <a:r>
              <a:rPr lang="en-US" dirty="0" smtClean="0"/>
              <a:t>Basic idea:</a:t>
            </a:r>
          </a:p>
          <a:p>
            <a:r>
              <a:rPr lang="en-US" dirty="0" smtClean="0"/>
              <a:t>Keep watch on a particular section of code</a:t>
            </a:r>
          </a:p>
          <a:p>
            <a:r>
              <a:rPr lang="en-US" dirty="0" smtClean="0"/>
              <a:t>If we get an exception, raise/throw that exception (let it be known)</a:t>
            </a:r>
          </a:p>
          <a:p>
            <a:r>
              <a:rPr lang="en-US" dirty="0" smtClean="0"/>
              <a:t>Look for a catcher that can handle that kind of exception</a:t>
            </a:r>
          </a:p>
          <a:p>
            <a:r>
              <a:rPr lang="en-US" dirty="0" smtClean="0"/>
              <a:t>If found, handle it, otherwise let python handle it (which usually halts the program)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noChangeArrowheads="1"/>
          </p:cNvSpPr>
          <p:nvPr>
            <p:ph type="title"/>
          </p:nvPr>
        </p:nvSpPr>
        <p:spPr/>
        <p:txBody>
          <a:bodyPr/>
          <a:lstStyle/>
          <a:p>
            <a:r>
              <a:rPr lang="en-US" dirty="0" smtClean="0"/>
              <a:t>Doing Better </a:t>
            </a:r>
            <a:r>
              <a:rPr lang="en-US" dirty="0"/>
              <a:t>w</a:t>
            </a:r>
            <a:r>
              <a:rPr lang="en-US" dirty="0" smtClean="0"/>
              <a:t>ith Input</a:t>
            </a:r>
            <a:endParaRPr lang="en-US" dirty="0"/>
          </a:p>
        </p:txBody>
      </p:sp>
      <p:sp>
        <p:nvSpPr>
          <p:cNvPr id="19460" name="Content Placeholder 2"/>
          <p:cNvSpPr>
            <a:spLocks noGrp="1" noChangeArrowheads="1"/>
          </p:cNvSpPr>
          <p:nvPr>
            <p:ph type="body" idx="1"/>
          </p:nvPr>
        </p:nvSpPr>
        <p:spPr/>
        <p:txBody>
          <a:bodyPr/>
          <a:lstStyle/>
          <a:p>
            <a:r>
              <a:rPr lang="en-US" smtClean="0"/>
              <a:t>In general, we have assumed that the input we receive is correct (from a file, from the user).</a:t>
            </a:r>
          </a:p>
          <a:p>
            <a:r>
              <a:rPr lang="en-US" smtClean="0"/>
              <a:t>This is almost never true. There is always the chance that the input could be wrong</a:t>
            </a:r>
          </a:p>
          <a:p>
            <a:r>
              <a:rPr lang="en-US" smtClean="0"/>
              <a:t>Our programs should be able to handle this.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noChangeArrowheads="1"/>
          </p:cNvSpPr>
          <p:nvPr>
            <p:ph type="title"/>
          </p:nvPr>
        </p:nvSpPr>
        <p:spPr/>
        <p:txBody>
          <a:bodyPr/>
          <a:lstStyle/>
          <a:p>
            <a:r>
              <a:rPr lang="en-US" dirty="0" smtClean="0"/>
              <a:t>Worse Yet, Input is Evil</a:t>
            </a:r>
            <a:endParaRPr lang="en-US" dirty="0"/>
          </a:p>
        </p:txBody>
      </p:sp>
      <p:sp>
        <p:nvSpPr>
          <p:cNvPr id="20484" name="Content Placeholder 2"/>
          <p:cNvSpPr>
            <a:spLocks noGrp="1" noChangeArrowheads="1"/>
          </p:cNvSpPr>
          <p:nvPr>
            <p:ph type="body" idx="1"/>
          </p:nvPr>
        </p:nvSpPr>
        <p:spPr/>
        <p:txBody>
          <a:bodyPr/>
          <a:lstStyle/>
          <a:p>
            <a:r>
              <a:rPr lang="en-US" dirty="0" smtClean="0"/>
              <a:t>"Writing Secure Code”, by Howard and LeBlanc</a:t>
            </a:r>
          </a:p>
          <a:p>
            <a:pPr lvl="1"/>
            <a:r>
              <a:rPr lang="en-US" dirty="0" smtClean="0"/>
              <a:t>“All input is evil until proven otherwise”</a:t>
            </a:r>
          </a:p>
          <a:p>
            <a:r>
              <a:rPr lang="en-US" dirty="0" smtClean="0"/>
              <a:t>Most security holes in programs are based on assumptions programmers make about input</a:t>
            </a:r>
          </a:p>
          <a:p>
            <a:r>
              <a:rPr lang="en-US" dirty="0" smtClean="0"/>
              <a:t>Secure programs protect themselves from evil input</a:t>
            </a:r>
            <a:endParaRPr lang="en-US" dirty="0"/>
          </a:p>
        </p:txBody>
      </p:sp>
    </p:spTree>
    <p:extLst>
      <p:ext uri="{BB962C8B-B14F-4D97-AF65-F5344CB8AC3E}">
        <p14:creationId xmlns:p14="http://schemas.microsoft.com/office/powerpoint/2010/main" val="3604594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7</a:t>
            </a:r>
            <a:endParaRPr lang="en-US" dirty="0"/>
          </a:p>
        </p:txBody>
      </p:sp>
      <p:sp>
        <p:nvSpPr>
          <p:cNvPr id="3" name="Content Placeholder 2"/>
          <p:cNvSpPr>
            <a:spLocks noGrp="1"/>
          </p:cNvSpPr>
          <p:nvPr>
            <p:ph type="body" idx="1"/>
          </p:nvPr>
        </p:nvSpPr>
        <p:spPr/>
        <p:txBody>
          <a:bodyPr/>
          <a:lstStyle/>
          <a:p>
            <a:pPr marL="0" indent="0">
              <a:buNone/>
            </a:pPr>
            <a:r>
              <a:rPr lang="en-US" dirty="0" smtClean="0"/>
              <a:t>All input is evil, until proven otherwise</a:t>
            </a:r>
            <a:endParaRPr lang="en-US" dirty="0"/>
          </a:p>
        </p:txBody>
      </p:sp>
    </p:spTree>
    <p:extLst>
      <p:ext uri="{BB962C8B-B14F-4D97-AF65-F5344CB8AC3E}">
        <p14:creationId xmlns:p14="http://schemas.microsoft.com/office/powerpoint/2010/main" val="846242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noChangeArrowheads="1"/>
          </p:cNvSpPr>
          <p:nvPr>
            <p:ph type="title"/>
          </p:nvPr>
        </p:nvSpPr>
        <p:spPr/>
        <p:txBody>
          <a:bodyPr/>
          <a:lstStyle/>
          <a:p>
            <a:r>
              <a:rPr lang="en-US" dirty="0" smtClean="0"/>
              <a:t>General Form, Version 1</a:t>
            </a:r>
            <a:endParaRPr lang="en-US" dirty="0"/>
          </a:p>
        </p:txBody>
      </p:sp>
      <p:pic>
        <p:nvPicPr>
          <p:cNvPr id="3" name="Picture 2" descr="Code has 4 lines, as follows. Line 1. Try colon. Line 2, indented once. Suite. Line 3. Except a underscore particular underscore error colon. Line 4, indented once. Suite."/>
          <p:cNvPicPr>
            <a:picLocks noChangeAspect="1"/>
          </p:cNvPicPr>
          <p:nvPr/>
        </p:nvPicPr>
        <p:blipFill>
          <a:blip r:embed="rId2"/>
          <a:stretch>
            <a:fillRect/>
          </a:stretch>
        </p:blipFill>
        <p:spPr>
          <a:xfrm>
            <a:off x="611332" y="1866900"/>
            <a:ext cx="4494068" cy="17145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dirty="0" smtClean="0"/>
              <a:t>Two Types of Files</a:t>
            </a:r>
            <a:endParaRPr lang="en-US" dirty="0"/>
          </a:p>
        </p:txBody>
      </p:sp>
      <p:sp>
        <p:nvSpPr>
          <p:cNvPr id="19460" name="Rectangle 3"/>
          <p:cNvSpPr>
            <a:spLocks noGrp="1" noChangeArrowheads="1"/>
          </p:cNvSpPr>
          <p:nvPr>
            <p:ph type="body" idx="1"/>
          </p:nvPr>
        </p:nvSpPr>
        <p:spPr/>
        <p:txBody>
          <a:bodyPr/>
          <a:lstStyle/>
          <a:p>
            <a:r>
              <a:rPr lang="en-US" dirty="0" smtClean="0"/>
              <a:t>Files come in two general types:</a:t>
            </a:r>
          </a:p>
          <a:p>
            <a:r>
              <a:rPr lang="en-US" dirty="0"/>
              <a:t>T</a:t>
            </a:r>
            <a:r>
              <a:rPr lang="en-US" dirty="0" smtClean="0"/>
              <a:t>ext files. Files where control characters such as "/n" are translated. This are generally human readable</a:t>
            </a:r>
          </a:p>
          <a:p>
            <a:r>
              <a:rPr lang="en-US" dirty="0"/>
              <a:t>B</a:t>
            </a:r>
            <a:r>
              <a:rPr lang="en-US" dirty="0" smtClean="0"/>
              <a:t>inary files. All the information is taken directly without translation. Not readable and contains non-readable info.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noChangeArrowheads="1"/>
          </p:cNvSpPr>
          <p:nvPr>
            <p:ph type="title"/>
          </p:nvPr>
        </p:nvSpPr>
        <p:spPr/>
        <p:txBody>
          <a:bodyPr/>
          <a:lstStyle/>
          <a:p>
            <a:r>
              <a:rPr lang="en-US" dirty="0" smtClean="0"/>
              <a:t>try Suite</a:t>
            </a:r>
            <a:endParaRPr lang="en-US" dirty="0"/>
          </a:p>
        </p:txBody>
      </p:sp>
      <p:sp>
        <p:nvSpPr>
          <p:cNvPr id="22532" name="Content Placeholder 2"/>
          <p:cNvSpPr>
            <a:spLocks noGrp="1" noChangeArrowheads="1"/>
          </p:cNvSpPr>
          <p:nvPr>
            <p:ph type="body" idx="1"/>
          </p:nvPr>
        </p:nvSpPr>
        <p:spPr/>
        <p:txBody>
          <a:bodyPr/>
          <a:lstStyle/>
          <a:p>
            <a:r>
              <a:rPr lang="en-US" dirty="0" smtClean="0"/>
              <a:t>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contains code that we want to monitor for errors during its execution. </a:t>
            </a:r>
          </a:p>
          <a:p>
            <a:r>
              <a:rPr lang="en-US" dirty="0" smtClean="0"/>
              <a:t>if an error occurs anywhere in that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Python looks for a handler that can deal with the error.</a:t>
            </a:r>
          </a:p>
          <a:p>
            <a:r>
              <a:rPr lang="en-US" dirty="0" smtClean="0"/>
              <a:t>if no special handler exists, Python handles it, meaning the program halts and with an error message as we have seen so many times </a:t>
            </a:r>
            <a:r>
              <a:rPr lang="en-US" dirty="0" err="1" smtClean="0">
                <a:sym typeface="Wingdings"/>
              </a:rPr>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noChangeArrowheads="1"/>
          </p:cNvSpPr>
          <p:nvPr>
            <p:ph type="title"/>
          </p:nvPr>
        </p:nvSpPr>
        <p:spPr/>
        <p:txBody>
          <a:bodyPr/>
          <a:lstStyle/>
          <a:p>
            <a:r>
              <a:rPr lang="en-US" dirty="0" smtClean="0">
                <a:latin typeface="Courier New"/>
                <a:cs typeface="Courier New"/>
              </a:rPr>
              <a:t>except </a:t>
            </a:r>
            <a:r>
              <a:rPr lang="en-US" dirty="0" smtClean="0"/>
              <a:t>Suite</a:t>
            </a:r>
            <a:endParaRPr lang="en-US" dirty="0"/>
          </a:p>
        </p:txBody>
      </p:sp>
      <p:sp>
        <p:nvSpPr>
          <p:cNvPr id="23556" name="Content Placeholder 2"/>
          <p:cNvSpPr>
            <a:spLocks noGrp="1" noChangeArrowheads="1"/>
          </p:cNvSpPr>
          <p:nvPr>
            <p:ph type="body" idx="1"/>
          </p:nvPr>
        </p:nvSpPr>
        <p:spPr/>
        <p:txBody>
          <a:bodyPr/>
          <a:lstStyle/>
          <a:p>
            <a:r>
              <a:rPr lang="en-US" dirty="0" smtClean="0">
                <a:solidFill>
                  <a:schemeClr val="tx1"/>
                </a:solidFill>
              </a:rPr>
              <a:t>An  </a:t>
            </a:r>
            <a:r>
              <a:rPr lang="en-US" dirty="0" smtClean="0">
                <a:solidFill>
                  <a:schemeClr val="tx1"/>
                </a:solidFill>
                <a:latin typeface="Courier New"/>
                <a:cs typeface="Courier New"/>
              </a:rPr>
              <a:t>except </a:t>
            </a:r>
            <a:r>
              <a:rPr lang="en-US" dirty="0" smtClean="0">
                <a:solidFill>
                  <a:schemeClr val="tx1"/>
                </a:solidFill>
              </a:rPr>
              <a:t>suite (perhaps multiple </a:t>
            </a:r>
            <a:r>
              <a:rPr lang="en-US" dirty="0" smtClean="0">
                <a:solidFill>
                  <a:schemeClr val="tx1"/>
                </a:solidFill>
                <a:latin typeface="Courier New"/>
                <a:cs typeface="Courier New"/>
              </a:rPr>
              <a:t>except </a:t>
            </a:r>
            <a:r>
              <a:rPr lang="en-US" dirty="0" smtClean="0">
                <a:solidFill>
                  <a:schemeClr val="tx1"/>
                </a:solidFill>
              </a:rPr>
              <a:t>suites) is associated with a </a:t>
            </a:r>
            <a:r>
              <a:rPr lang="en-US" dirty="0" smtClean="0">
                <a:solidFill>
                  <a:schemeClr val="tx1"/>
                </a:solidFill>
                <a:latin typeface="Courier New"/>
                <a:cs typeface="Courier New"/>
              </a:rPr>
              <a:t>try </a:t>
            </a:r>
            <a:r>
              <a:rPr lang="en-US" dirty="0" smtClean="0">
                <a:solidFill>
                  <a:schemeClr val="tx1"/>
                </a:solidFill>
              </a:rPr>
              <a:t>suite.</a:t>
            </a:r>
          </a:p>
          <a:p>
            <a:r>
              <a:rPr lang="en-US" dirty="0" smtClean="0">
                <a:solidFill>
                  <a:schemeClr val="tx1"/>
                </a:solidFill>
              </a:rPr>
              <a:t>Each exception names a type of exception it is monitoring for.</a:t>
            </a:r>
          </a:p>
          <a:p>
            <a:r>
              <a:rPr lang="en-US" dirty="0" smtClean="0">
                <a:solidFill>
                  <a:schemeClr val="tx1"/>
                </a:solidFill>
              </a:rPr>
              <a:t>If the error that occurs in the </a:t>
            </a:r>
            <a:r>
              <a:rPr lang="en-US" dirty="0" smtClean="0">
                <a:solidFill>
                  <a:schemeClr val="tx1"/>
                </a:solidFill>
                <a:latin typeface="Courier New"/>
                <a:cs typeface="Courier New"/>
              </a:rPr>
              <a:t>try </a:t>
            </a:r>
            <a:r>
              <a:rPr lang="en-US" dirty="0" smtClean="0">
                <a:solidFill>
                  <a:schemeClr val="tx1"/>
                </a:solidFill>
              </a:rPr>
              <a:t>suite matches the type of exception, then that </a:t>
            </a:r>
            <a:r>
              <a:rPr lang="en-US" dirty="0" smtClean="0">
                <a:solidFill>
                  <a:schemeClr val="tx1"/>
                </a:solidFill>
                <a:latin typeface="Courier New"/>
                <a:cs typeface="Courier New"/>
              </a:rPr>
              <a:t>except </a:t>
            </a:r>
            <a:r>
              <a:rPr lang="en-US" dirty="0" smtClean="0">
                <a:solidFill>
                  <a:schemeClr val="tx1"/>
                </a:solidFill>
              </a:rPr>
              <a:t>suite is activated.</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noChangeArrowheads="1"/>
          </p:cNvSpPr>
          <p:nvPr>
            <p:ph type="title"/>
          </p:nvPr>
        </p:nvSpPr>
        <p:spPr/>
        <p:txBody>
          <a:bodyPr/>
          <a:lstStyle/>
          <a:p>
            <a:r>
              <a:rPr lang="en-US" dirty="0" smtClean="0">
                <a:latin typeface="Courier New"/>
                <a:cs typeface="Courier New"/>
              </a:rPr>
              <a:t>try</a:t>
            </a:r>
            <a:r>
              <a:rPr lang="en-US" dirty="0" smtClean="0"/>
              <a:t>/</a:t>
            </a:r>
            <a:r>
              <a:rPr lang="en-US" dirty="0" smtClean="0">
                <a:latin typeface="Courier New"/>
                <a:cs typeface="Courier New"/>
              </a:rPr>
              <a:t>except </a:t>
            </a:r>
            <a:r>
              <a:rPr lang="en-US" dirty="0" smtClean="0"/>
              <a:t>Group</a:t>
            </a:r>
            <a:endParaRPr lang="en-US" dirty="0"/>
          </a:p>
        </p:txBody>
      </p:sp>
      <p:sp>
        <p:nvSpPr>
          <p:cNvPr id="24580" name="Content Placeholder 2"/>
          <p:cNvSpPr>
            <a:spLocks noGrp="1" noChangeArrowheads="1"/>
          </p:cNvSpPr>
          <p:nvPr>
            <p:ph type="body" idx="1"/>
          </p:nvPr>
        </p:nvSpPr>
        <p:spPr/>
        <p:txBody>
          <a:bodyPr/>
          <a:lstStyle/>
          <a:p>
            <a:r>
              <a:rPr lang="en-US" dirty="0" smtClean="0">
                <a:solidFill>
                  <a:schemeClr val="tx1"/>
                </a:solidFill>
              </a:rPr>
              <a:t>If no exception in the </a:t>
            </a:r>
            <a:r>
              <a:rPr lang="en-US" dirty="0" smtClean="0">
                <a:solidFill>
                  <a:schemeClr val="tx1"/>
                </a:solidFill>
                <a:latin typeface="Courier New"/>
                <a:cs typeface="Courier New"/>
              </a:rPr>
              <a:t>try </a:t>
            </a:r>
            <a:r>
              <a:rPr lang="en-US" dirty="0" smtClean="0">
                <a:solidFill>
                  <a:schemeClr val="tx1"/>
                </a:solidFill>
              </a:rPr>
              <a:t>suite, skip all the </a:t>
            </a:r>
            <a:r>
              <a:rPr lang="en-US" dirty="0" smtClean="0">
                <a:solidFill>
                  <a:schemeClr val="tx1"/>
                </a:solidFill>
                <a:latin typeface="Courier New"/>
                <a:cs typeface="Courier New"/>
              </a:rPr>
              <a:t>try</a:t>
            </a:r>
            <a:r>
              <a:rPr lang="en-US" dirty="0" smtClean="0">
                <a:solidFill>
                  <a:schemeClr val="tx1"/>
                </a:solidFill>
              </a:rPr>
              <a:t>/</a:t>
            </a:r>
            <a:r>
              <a:rPr lang="en-US" dirty="0" smtClean="0">
                <a:solidFill>
                  <a:schemeClr val="tx1"/>
                </a:solidFill>
                <a:latin typeface="Courier New"/>
                <a:cs typeface="Courier New"/>
              </a:rPr>
              <a:t>except </a:t>
            </a:r>
            <a:r>
              <a:rPr lang="en-US" dirty="0" smtClean="0">
                <a:solidFill>
                  <a:schemeClr val="tx1"/>
                </a:solidFill>
              </a:rPr>
              <a:t>to the next line of code</a:t>
            </a:r>
          </a:p>
          <a:p>
            <a:r>
              <a:rPr lang="en-US" dirty="0" smtClean="0">
                <a:solidFill>
                  <a:schemeClr val="tx1"/>
                </a:solidFill>
              </a:rPr>
              <a:t>If an error occurs in a </a:t>
            </a:r>
            <a:r>
              <a:rPr lang="en-US" dirty="0" smtClean="0">
                <a:solidFill>
                  <a:schemeClr val="tx1"/>
                </a:solidFill>
                <a:latin typeface="Courier New"/>
                <a:cs typeface="Courier New"/>
              </a:rPr>
              <a:t>try </a:t>
            </a:r>
            <a:r>
              <a:rPr lang="en-US" dirty="0" smtClean="0">
                <a:solidFill>
                  <a:schemeClr val="tx1"/>
                </a:solidFill>
              </a:rPr>
              <a:t>suite, look for the right exception</a:t>
            </a:r>
          </a:p>
          <a:p>
            <a:r>
              <a:rPr lang="en-US" dirty="0" smtClean="0">
                <a:solidFill>
                  <a:schemeClr val="tx1"/>
                </a:solidFill>
              </a:rPr>
              <a:t>If found, run that </a:t>
            </a:r>
            <a:r>
              <a:rPr lang="en-US" dirty="0" smtClean="0">
                <a:solidFill>
                  <a:schemeClr val="tx1"/>
                </a:solidFill>
                <a:latin typeface="Courier New"/>
                <a:cs typeface="Courier New"/>
              </a:rPr>
              <a:t>except </a:t>
            </a:r>
            <a:r>
              <a:rPr lang="en-US" dirty="0" smtClean="0">
                <a:solidFill>
                  <a:schemeClr val="tx1"/>
                </a:solidFill>
              </a:rPr>
              <a:t>suite and then skip past the </a:t>
            </a:r>
            <a:r>
              <a:rPr lang="en-US" dirty="0" smtClean="0">
                <a:solidFill>
                  <a:schemeClr val="tx1"/>
                </a:solidFill>
                <a:latin typeface="Courier New"/>
                <a:cs typeface="Courier New"/>
              </a:rPr>
              <a:t>try</a:t>
            </a:r>
            <a:r>
              <a:rPr lang="en-US" dirty="0" smtClean="0">
                <a:solidFill>
                  <a:schemeClr val="tx1"/>
                </a:solidFill>
              </a:rPr>
              <a:t>/</a:t>
            </a:r>
            <a:r>
              <a:rPr lang="en-US" dirty="0" smtClean="0">
                <a:solidFill>
                  <a:schemeClr val="tx1"/>
                </a:solidFill>
                <a:latin typeface="Courier New"/>
                <a:cs typeface="Courier New"/>
              </a:rPr>
              <a:t>except </a:t>
            </a:r>
            <a:r>
              <a:rPr lang="en-US" dirty="0" smtClean="0">
                <a:solidFill>
                  <a:schemeClr val="tx1"/>
                </a:solidFill>
              </a:rPr>
              <a:t>group to the next line of code</a:t>
            </a:r>
          </a:p>
          <a:p>
            <a:r>
              <a:rPr lang="en-US" dirty="0" smtClean="0">
                <a:solidFill>
                  <a:schemeClr val="tx1"/>
                </a:solidFill>
              </a:rPr>
              <a:t>If no exception handling found, give the error to python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6.7 : Find </a:t>
            </a:r>
            <a:r>
              <a:rPr lang="en-US" dirty="0"/>
              <a:t>a </a:t>
            </a:r>
            <a:r>
              <a:rPr lang="en-US" dirty="0" smtClean="0"/>
              <a:t>Line </a:t>
            </a:r>
            <a:r>
              <a:rPr lang="en-US" dirty="0"/>
              <a:t>in a </a:t>
            </a:r>
            <a:r>
              <a:rPr lang="en-US" dirty="0" smtClean="0"/>
              <a:t>File</a:t>
            </a:r>
            <a:endParaRPr lang="en-US" dirty="0"/>
          </a:p>
        </p:txBody>
      </p:sp>
      <p:pic>
        <p:nvPicPr>
          <p:cNvPr id="5" name="Picture 4" descr="Code has 23 lines, as follows. Line 1. Hash read a particular line from a file period. User provides both the line. Line 2. Hash number and the file name. Line 3, two paragraphs. File underscore s t r equals input left parenthesis double quote open what file colon double quote right parenthesis. Line 4. Find underscore line underscore s t r equals input left parenthesis double quote which line left parenthesis integer right parenthesis colon double quote right parenthesis. Line 5, two paragraphs. Try colon. Line 6, indented once. Input underscore file equals open left parenthesis file underscore s t r right parenthesis hash potential user error. Line 7, indented once. Find underscore line underscore I n t equals I n t left parenthesis find underscore line underscore s t r right parenthesis hash potential user error. Line 8, indented once. Line underscore count underscore I n t equals 1. Line 9, indented once. For line underscore s t r in input underscore file colon. Line 10, indented twice. If line underscore count underscore I n t equals equals find underscore line underscore I n t colon. Line 11, indented three times. Print left parenthesis double quote line left brace right brace of file left brace right brace is left brace right brace double quote period format left parenthesis find underscore line underscore I n t comma file underscore s t r comma. Line 12. Line underscore s t r right parenthesis right parenthesis. Line 13, indented three times. Break. Line 14, indented twice. Line underscore count underscore I n t plus equals 1. Line 15, indented once. Else colon. Line 16, indented twice. Hash get here if line sought doesn’t exist. Line 17, indented twice. Print left parenthesis double quote line left brace right brace of file left brace right brace not found double quote period format left parenthesis find underscore line underscore I n t comma file underscore s t r right parenthesis right parenthesis. Line 18, indented once. Input underscore file period close left parenthesis right parenthesis. Line 19, two paragraphs. Except file not found error colon. Line 20, indented once. Print left parenthesis double quote the file double quote comma file underscore s t r comma double quote doesn’t exist period double quote right parenthesis. Line 21, two paragraphs. Except Value Error colon. Line 22, indented once. Print left parenthesis double quote Line double quote comma find underscore line underscore s t r comma double quote Isn’t a legal line number period double quote right parenthesis. Line 23, two paragraphs. Print left parenthesis double quote end of the program double quote right parenthesis."/>
          <p:cNvPicPr>
            <a:picLocks noChangeAspect="1"/>
          </p:cNvPicPr>
          <p:nvPr/>
        </p:nvPicPr>
        <p:blipFill>
          <a:blip r:embed="rId2"/>
          <a:stretch>
            <a:fillRect/>
          </a:stretch>
        </p:blipFill>
        <p:spPr>
          <a:xfrm>
            <a:off x="1028700" y="1828800"/>
            <a:ext cx="7086600" cy="4552643"/>
          </a:xfrm>
          <a:prstGeom prst="rect">
            <a:avLst/>
          </a:prstGeom>
        </p:spPr>
      </p:pic>
    </p:spTree>
    <p:extLst>
      <p:ext uri="{BB962C8B-B14F-4D97-AF65-F5344CB8AC3E}">
        <p14:creationId xmlns:p14="http://schemas.microsoft.com/office/powerpoint/2010/main" val="3168404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Counting Poker Hands</a:t>
            </a:r>
            <a:endParaRPr lang="en-US" dirty="0"/>
          </a:p>
        </p:txBody>
      </p:sp>
    </p:spTree>
    <p:extLst>
      <p:ext uri="{BB962C8B-B14F-4D97-AF65-F5344CB8AC3E}">
        <p14:creationId xmlns:p14="http://schemas.microsoft.com/office/powerpoint/2010/main" val="434935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Reminder, Rules so Far </a:t>
            </a:r>
            <a:r>
              <a:rPr lang="en-US" sz="2000" b="0" dirty="0"/>
              <a:t>(1 of 2)</a:t>
            </a:r>
            <a:endParaRPr lang="en-US" dirty="0"/>
          </a:p>
        </p:txBody>
      </p:sp>
      <p:sp>
        <p:nvSpPr>
          <p:cNvPr id="5" name="Content Placeholder 2"/>
          <p:cNvSpPr>
            <a:spLocks noGrp="1"/>
          </p:cNvSpPr>
          <p:nvPr>
            <p:ph type="body" idx="2"/>
          </p:nvPr>
        </p:nvSpPr>
        <p:spPr>
          <a:xfrm>
            <a:off x="457200" y="1600200"/>
            <a:ext cx="8229600" cy="4572000"/>
          </a:xfrm>
        </p:spPr>
        <p:txBody>
          <a:bodyPr/>
          <a:lstStyle/>
          <a:p>
            <a:r>
              <a:rPr lang="en-US" dirty="0" smtClean="0"/>
              <a:t>Think before you program!</a:t>
            </a:r>
          </a:p>
          <a:p>
            <a:r>
              <a:rPr lang="en-US" dirty="0" smtClean="0"/>
              <a:t>A program is a human-readable essay on problem solving that also happens to execute on a computer.</a:t>
            </a:r>
          </a:p>
          <a:p>
            <a:r>
              <a:rPr lang="en-US" dirty="0" smtClean="0"/>
              <a:t>The best way to improve your programming and problem solving skills is to practice!</a:t>
            </a:r>
          </a:p>
          <a:p>
            <a:r>
              <a:rPr lang="en-US" dirty="0" smtClean="0"/>
              <a:t>A foolish consistency is the hobgoblin of little minds</a:t>
            </a:r>
          </a:p>
          <a:p>
            <a:r>
              <a:rPr lang="en-US" dirty="0" smtClean="0"/>
              <a:t>Test your code, often and thoroughly</a:t>
            </a:r>
          </a:p>
        </p:txBody>
      </p:sp>
    </p:spTree>
    <p:extLst>
      <p:ext uri="{BB962C8B-B14F-4D97-AF65-F5344CB8AC3E}">
        <p14:creationId xmlns:p14="http://schemas.microsoft.com/office/powerpoint/2010/main" val="3199595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Reminder, Rules so Far </a:t>
            </a:r>
            <a:r>
              <a:rPr lang="en-US" sz="2000" b="0" dirty="0" smtClean="0"/>
              <a:t>(2 </a:t>
            </a:r>
            <a:r>
              <a:rPr lang="en-US" sz="2000" b="0" dirty="0"/>
              <a:t>of 2)</a:t>
            </a:r>
            <a:endParaRPr lang="en-US" dirty="0"/>
          </a:p>
        </p:txBody>
      </p:sp>
      <p:sp>
        <p:nvSpPr>
          <p:cNvPr id="5" name="Content Placeholder 2"/>
          <p:cNvSpPr>
            <a:spLocks noGrp="1"/>
          </p:cNvSpPr>
          <p:nvPr>
            <p:ph type="body" idx="2"/>
          </p:nvPr>
        </p:nvSpPr>
        <p:spPr>
          <a:xfrm>
            <a:off x="457200" y="1600200"/>
            <a:ext cx="8229600" cy="4876800"/>
          </a:xfrm>
        </p:spPr>
        <p:txBody>
          <a:bodyPr/>
          <a:lstStyle/>
          <a:p>
            <a:pPr>
              <a:buFont typeface="+mj-lt"/>
              <a:buAutoNum type="arabicPeriod" startAt="6"/>
            </a:pPr>
            <a:r>
              <a:rPr lang="en-US" dirty="0" smtClean="0"/>
              <a:t>If it was hard to write, it is probably hard to read. Add a comment. </a:t>
            </a:r>
          </a:p>
          <a:p>
            <a:pPr>
              <a:buFont typeface="+mj-lt"/>
              <a:buAutoNum type="arabicPeriod" startAt="6"/>
            </a:pPr>
            <a:r>
              <a:rPr lang="en-US" dirty="0" smtClean="0"/>
              <a:t>All input is evil, unless proven otherwise.</a:t>
            </a:r>
          </a:p>
        </p:txBody>
      </p:sp>
    </p:spTree>
    <p:extLst>
      <p:ext uri="{BB962C8B-B14F-4D97-AF65-F5344CB8AC3E}">
        <p14:creationId xmlns:p14="http://schemas.microsoft.com/office/powerpoint/2010/main" val="3360579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164498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smtClean="0"/>
              <a:t>File Objects or Stream</a:t>
            </a:r>
            <a:endParaRPr lang="en-US" dirty="0"/>
          </a:p>
        </p:txBody>
      </p:sp>
      <p:sp>
        <p:nvSpPr>
          <p:cNvPr id="20484" name="Rectangle 3"/>
          <p:cNvSpPr>
            <a:spLocks noGrp="1" noChangeArrowheads="1"/>
          </p:cNvSpPr>
          <p:nvPr>
            <p:ph type="body" idx="1"/>
          </p:nvPr>
        </p:nvSpPr>
        <p:spPr/>
        <p:txBody>
          <a:bodyPr/>
          <a:lstStyle/>
          <a:p>
            <a:r>
              <a:rPr lang="en-US" dirty="0" smtClean="0"/>
              <a:t>When opening a file, you create a file object or file stream that is a connection between the file information on disk and the program.</a:t>
            </a:r>
          </a:p>
          <a:p>
            <a:r>
              <a:rPr lang="en-US" dirty="0" smtClean="0"/>
              <a:t>The stream contains a buffer of the information from the file, and provides the information to the program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t>Input-output S</a:t>
            </a:r>
            <a:r>
              <a:rPr lang="en-US" sz="3600" dirty="0" smtClean="0"/>
              <a:t>treams</a:t>
            </a:r>
            <a:endParaRPr lang="en-US" dirty="0"/>
          </a:p>
        </p:txBody>
      </p:sp>
      <p:pic>
        <p:nvPicPr>
          <p:cNvPr id="4" name="Picture  2" descr="A. A flow chart shows movement from standard input and output. A user inputs information with an input device. Input devices include a keyboard and mouse. From input devices, information transmits through input stream to the executing program. From an executing program, information transmits through output stream to an output device. Output device includes a computer monitor. B. A flow chart shows movement from file input and output. A user selects an input file. From input file, information transmits through input stream to an executing program. From an executing program, information transmits through an output stream and to an output file."/>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143000" y="1752600"/>
            <a:ext cx="6858000" cy="449600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noChangeArrowheads="1"/>
          </p:cNvSpPr>
          <p:nvPr>
            <p:ph type="title"/>
          </p:nvPr>
        </p:nvSpPr>
        <p:spPr/>
        <p:txBody>
          <a:bodyPr/>
          <a:lstStyle/>
          <a:p>
            <a:r>
              <a:rPr lang="en-US" smtClean="0"/>
              <a:t>Buffering</a:t>
            </a:r>
            <a:endParaRPr lang="en-US"/>
          </a:p>
        </p:txBody>
      </p:sp>
      <p:sp>
        <p:nvSpPr>
          <p:cNvPr id="23556" name="Content Placeholder 2"/>
          <p:cNvSpPr>
            <a:spLocks noGrp="1" noChangeArrowheads="1"/>
          </p:cNvSpPr>
          <p:nvPr>
            <p:ph type="body" idx="1"/>
          </p:nvPr>
        </p:nvSpPr>
        <p:spPr/>
        <p:txBody>
          <a:bodyPr/>
          <a:lstStyle/>
          <a:p>
            <a:r>
              <a:rPr lang="en-US" dirty="0" smtClean="0"/>
              <a:t>Reading from a disk is very slow. Thus the computer will read a lot of data from a file in the hopes that, if you need the data in the future, it will be buffered in the file object.</a:t>
            </a:r>
          </a:p>
          <a:p>
            <a:r>
              <a:rPr lang="en-US" dirty="0" smtClean="0"/>
              <a:t>This means that the file object contains a copy of information from the file called a cache (pronounced “cash”)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noChangeArrowheads="1"/>
          </p:cNvSpPr>
          <p:nvPr>
            <p:ph type="title"/>
          </p:nvPr>
        </p:nvSpPr>
        <p:spPr/>
        <p:txBody>
          <a:bodyPr/>
          <a:lstStyle/>
          <a:p>
            <a:r>
              <a:rPr lang="en-US" dirty="0" smtClean="0"/>
              <a:t>Making a File </a:t>
            </a:r>
            <a:r>
              <a:rPr lang="en-US" dirty="0"/>
              <a:t>O</a:t>
            </a:r>
            <a:r>
              <a:rPr lang="en-US" dirty="0" smtClean="0"/>
              <a:t>bject</a:t>
            </a:r>
            <a:endParaRPr lang="en-US" dirty="0"/>
          </a:p>
        </p:txBody>
      </p:sp>
      <p:sp>
        <p:nvSpPr>
          <p:cNvPr id="24580" name="Content Placeholder 2"/>
          <p:cNvSpPr>
            <a:spLocks noGrp="1" noChangeArrowheads="1"/>
          </p:cNvSpPr>
          <p:nvPr>
            <p:ph type="body" idx="1"/>
          </p:nvPr>
        </p:nvSpPr>
        <p:spPr/>
        <p:txBody>
          <a:bodyPr/>
          <a:lstStyle/>
          <a:p>
            <a:r>
              <a:rPr lang="en-US" dirty="0" smtClean="0"/>
              <a:t>my_file = open(“my_file.txt”, “r”)</a:t>
            </a:r>
          </a:p>
          <a:p>
            <a:r>
              <a:rPr lang="en-US" dirty="0" smtClean="0"/>
              <a:t>my_file is the file object. It contains the buffer of information. The open function creates the connection between the disk file and the file object. The first quoted string is the file name on disk, the second is the mode to open it (here, “</a:t>
            </a:r>
            <a:r>
              <a:rPr lang="en-US" dirty="0"/>
              <a:t>r</a:t>
            </a:r>
            <a:r>
              <a:rPr lang="en-US" dirty="0" smtClean="0"/>
              <a:t>” means to read)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noChangeArrowheads="1"/>
          </p:cNvSpPr>
          <p:nvPr>
            <p:ph type="title"/>
          </p:nvPr>
        </p:nvSpPr>
        <p:spPr/>
        <p:txBody>
          <a:bodyPr/>
          <a:lstStyle/>
          <a:p>
            <a:r>
              <a:rPr lang="en-US" dirty="0" smtClean="0"/>
              <a:t>Where is the Disk </a:t>
            </a:r>
            <a:r>
              <a:rPr lang="en-US" dirty="0"/>
              <a:t>F</a:t>
            </a:r>
            <a:r>
              <a:rPr lang="en-US" dirty="0" smtClean="0"/>
              <a:t>ile?</a:t>
            </a:r>
            <a:endParaRPr lang="en-US" dirty="0"/>
          </a:p>
        </p:txBody>
      </p:sp>
      <p:sp>
        <p:nvSpPr>
          <p:cNvPr id="25604" name="Content Placeholder 2"/>
          <p:cNvSpPr>
            <a:spLocks noGrp="1" noChangeArrowheads="1"/>
          </p:cNvSpPr>
          <p:nvPr>
            <p:ph type="body" idx="1"/>
          </p:nvPr>
        </p:nvSpPr>
        <p:spPr/>
        <p:txBody>
          <a:bodyPr/>
          <a:lstStyle/>
          <a:p>
            <a:r>
              <a:rPr lang="en-US" dirty="0" smtClean="0"/>
              <a:t>When opened, the name of the file can come in one of two forms:</a:t>
            </a:r>
          </a:p>
          <a:p>
            <a:r>
              <a:rPr lang="en-US" dirty="0"/>
              <a:t>“</a:t>
            </a:r>
            <a:r>
              <a:rPr lang="en-US" dirty="0" smtClean="0"/>
              <a:t>file.txt” assumes the file name is file.txt and it is located in the current program directory</a:t>
            </a:r>
          </a:p>
          <a:p>
            <a:r>
              <a:rPr lang="en-US" dirty="0" smtClean="0"/>
              <a:t>“c:\bill\file.txt” is the fully qualified file name and includes the directory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noChangeArrowheads="1"/>
          </p:cNvSpPr>
          <p:nvPr>
            <p:ph type="title"/>
          </p:nvPr>
        </p:nvSpPr>
        <p:spPr/>
        <p:txBody>
          <a:bodyPr/>
          <a:lstStyle/>
          <a:p>
            <a:r>
              <a:rPr lang="en-US" smtClean="0"/>
              <a:t>Different modes</a:t>
            </a:r>
            <a:endParaRPr lang="en-US" dirty="0"/>
          </a:p>
        </p:txBody>
      </p:sp>
      <p:sp>
        <p:nvSpPr>
          <p:cNvPr id="6" name="Content Placeholder 2"/>
          <p:cNvSpPr>
            <a:spLocks noGrp="1"/>
          </p:cNvSpPr>
          <p:nvPr>
            <p:ph type="body" idx="1"/>
          </p:nvPr>
        </p:nvSpPr>
        <p:spPr>
          <a:xfrm>
            <a:off x="457200" y="1600201"/>
            <a:ext cx="8229600" cy="533400"/>
          </a:xfrm>
        </p:spPr>
        <p:txBody>
          <a:bodyPr/>
          <a:lstStyle/>
          <a:p>
            <a:pPr marL="0" indent="0">
              <a:buNone/>
            </a:pPr>
            <a:r>
              <a:rPr lang="en-US" dirty="0">
                <a:solidFill>
                  <a:srgbClr val="000000"/>
                </a:solidFill>
              </a:rPr>
              <a:t>Table 6.1 File modes</a:t>
            </a:r>
            <a:r>
              <a:rPr lang="en-US" dirty="0" smtClean="0">
                <a:solidFill>
                  <a:srgbClr val="000000"/>
                </a:solidFill>
              </a:rPr>
              <a:t>.</a:t>
            </a:r>
            <a:endParaRPr lang="en-US" dirty="0">
              <a:solidFill>
                <a:srgbClr val="000000"/>
              </a:solidFill>
            </a:endParaRPr>
          </a:p>
        </p:txBody>
      </p:sp>
      <p:graphicFrame>
        <p:nvGraphicFramePr>
          <p:cNvPr id="7" name="Table 3"/>
          <p:cNvGraphicFramePr>
            <a:graphicFrameLocks noGrp="1"/>
          </p:cNvGraphicFramePr>
          <p:nvPr>
            <p:extLst>
              <p:ext uri="{D42A27DB-BD31-4B8C-83A1-F6EECF244321}">
                <p14:modId xmlns:p14="http://schemas.microsoft.com/office/powerpoint/2010/main" val="3955750081"/>
              </p:ext>
            </p:extLst>
          </p:nvPr>
        </p:nvGraphicFramePr>
        <p:xfrm>
          <a:off x="533401" y="2382520"/>
          <a:ext cx="8153400" cy="3241040"/>
        </p:xfrm>
        <a:graphic>
          <a:graphicData uri="http://schemas.openxmlformats.org/drawingml/2006/table">
            <a:tbl>
              <a:tblPr firstRow="1" bandRow="1">
                <a:tableStyleId>{5940675A-B579-460E-94D1-54222C63F5DA}</a:tableStyleId>
              </a:tblPr>
              <a:tblGrid>
                <a:gridCol w="905934">
                  <a:extLst>
                    <a:ext uri="{9D8B030D-6E8A-4147-A177-3AD203B41FA5}">
                      <a16:colId xmlns:a16="http://schemas.microsoft.com/office/drawing/2014/main" val="1064417297"/>
                    </a:ext>
                  </a:extLst>
                </a:gridCol>
                <a:gridCol w="1585383">
                  <a:extLst>
                    <a:ext uri="{9D8B030D-6E8A-4147-A177-3AD203B41FA5}">
                      <a16:colId xmlns:a16="http://schemas.microsoft.com/office/drawing/2014/main" val="2161532712"/>
                    </a:ext>
                  </a:extLst>
                </a:gridCol>
                <a:gridCol w="2995082">
                  <a:extLst>
                    <a:ext uri="{9D8B030D-6E8A-4147-A177-3AD203B41FA5}">
                      <a16:colId xmlns:a16="http://schemas.microsoft.com/office/drawing/2014/main" val="2903930285"/>
                    </a:ext>
                  </a:extLst>
                </a:gridCol>
                <a:gridCol w="2667001">
                  <a:extLst>
                    <a:ext uri="{9D8B030D-6E8A-4147-A177-3AD203B41FA5}">
                      <a16:colId xmlns:a16="http://schemas.microsoft.com/office/drawing/2014/main" val="3787356675"/>
                    </a:ext>
                  </a:extLst>
                </a:gridCol>
              </a:tblGrid>
              <a:tr h="370840">
                <a:tc>
                  <a:txBody>
                    <a:bodyPr/>
                    <a:lstStyle/>
                    <a:p>
                      <a:pPr algn="l"/>
                      <a:r>
                        <a:rPr lang="en-US" sz="1600" b="1" i="0" u="none" strike="noStrike" cap="none" baseline="0" dirty="0" smtClean="0">
                          <a:solidFill>
                            <a:schemeClr val="tx1"/>
                          </a:solidFill>
                          <a:latin typeface="+mn-lt"/>
                          <a:ea typeface="+mn-ea"/>
                          <a:cs typeface="+mn-cs"/>
                          <a:sym typeface="Arial"/>
                        </a:rPr>
                        <a:t>Mode</a:t>
                      </a:r>
                      <a:endParaRPr lang="en-US" sz="1600" dirty="0">
                        <a:latin typeface="+mn-lt"/>
                      </a:endParaRPr>
                    </a:p>
                  </a:txBody>
                  <a:tcPr/>
                </a:tc>
                <a:tc>
                  <a:txBody>
                    <a:bodyPr/>
                    <a:lstStyle/>
                    <a:p>
                      <a:pPr algn="l"/>
                      <a:r>
                        <a:rPr lang="en-US" sz="1600" b="1" i="0" u="none" strike="noStrike" cap="none" baseline="0" dirty="0" smtClean="0">
                          <a:solidFill>
                            <a:schemeClr val="tx1"/>
                          </a:solidFill>
                          <a:latin typeface="+mn-lt"/>
                          <a:ea typeface="+mn-ea"/>
                          <a:cs typeface="+mn-cs"/>
                          <a:sym typeface="Arial"/>
                        </a:rPr>
                        <a:t>How opened</a:t>
                      </a:r>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smtClean="0">
                          <a:solidFill>
                            <a:schemeClr val="tx1"/>
                          </a:solidFill>
                          <a:latin typeface="+mn-lt"/>
                          <a:ea typeface="+mn-ea"/>
                          <a:cs typeface="+mn-cs"/>
                          <a:sym typeface="Arial"/>
                        </a:rPr>
                        <a:t>File Exists</a:t>
                      </a:r>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smtClean="0">
                          <a:solidFill>
                            <a:schemeClr val="tx1"/>
                          </a:solidFill>
                          <a:latin typeface="+mn-lt"/>
                          <a:ea typeface="+mn-ea"/>
                          <a:cs typeface="+mn-cs"/>
                          <a:sym typeface="Arial"/>
                        </a:rPr>
                        <a:t>File Does Not Exist</a:t>
                      </a:r>
                      <a:endParaRPr lang="en-US" sz="1600" dirty="0" smtClean="0">
                        <a:latin typeface="+mn-lt"/>
                      </a:endParaRPr>
                    </a:p>
                  </a:txBody>
                  <a:tcPr/>
                </a:tc>
                <a:extLst>
                  <a:ext uri="{0D108BD9-81ED-4DB2-BD59-A6C34878D82A}">
                    <a16:rowId xmlns:a16="http://schemas.microsoft.com/office/drawing/2014/main" val="1257026397"/>
                  </a:ext>
                </a:extLst>
              </a:tr>
              <a:tr h="386080">
                <a:tc>
                  <a:txBody>
                    <a:bodyPr/>
                    <a:lstStyle/>
                    <a:p>
                      <a:r>
                        <a:rPr lang="en-US" sz="1400" b="0" i="0" u="none" strike="noStrike" cap="none" baseline="0" dirty="0" smtClean="0">
                          <a:solidFill>
                            <a:schemeClr val="tx1"/>
                          </a:solidFill>
                          <a:latin typeface="+mn-lt"/>
                          <a:ea typeface="+mn-ea"/>
                          <a:cs typeface="+mn-cs"/>
                          <a:sym typeface="Arial"/>
                        </a:rPr>
                        <a:t>‘r’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read-only</a:t>
                      </a:r>
                      <a:endParaRPr lang="en-US" dirty="0" smtClean="0"/>
                    </a:p>
                  </a:txBody>
                  <a:tcPr/>
                </a:tc>
                <a:tc>
                  <a:txBody>
                    <a:bodyPr/>
                    <a:lstStyle/>
                    <a:p>
                      <a:r>
                        <a:rPr lang="en-US" sz="1400" b="0" i="0" u="none" strike="noStrike" cap="none" baseline="0" dirty="0" smtClean="0">
                          <a:solidFill>
                            <a:schemeClr val="tx1"/>
                          </a:solidFill>
                          <a:latin typeface="+mn-lt"/>
                          <a:ea typeface="+mn-ea"/>
                          <a:cs typeface="+mn-cs"/>
                          <a:sym typeface="Arial"/>
                        </a:rPr>
                        <a:t>Opens that file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Error</a:t>
                      </a:r>
                      <a:endParaRPr lang="en-US" dirty="0" smtClean="0"/>
                    </a:p>
                  </a:txBody>
                  <a:tcPr/>
                </a:tc>
                <a:extLst>
                  <a:ext uri="{0D108BD9-81ED-4DB2-BD59-A6C34878D82A}">
                    <a16:rowId xmlns:a16="http://schemas.microsoft.com/office/drawing/2014/main" val="2862934213"/>
                  </a:ext>
                </a:extLst>
              </a:tr>
              <a:tr h="370840">
                <a:tc>
                  <a:txBody>
                    <a:bodyPr/>
                    <a:lstStyle/>
                    <a:p>
                      <a:r>
                        <a:rPr lang="en-US" sz="1400" b="0" i="0" u="none" strike="noStrike" cap="none" baseline="0" dirty="0" smtClean="0">
                          <a:solidFill>
                            <a:schemeClr val="tx1"/>
                          </a:solidFill>
                          <a:latin typeface="+mn-lt"/>
                          <a:ea typeface="+mn-ea"/>
                          <a:cs typeface="+mn-cs"/>
                          <a:sym typeface="Arial"/>
                        </a:rPr>
                        <a:t>‘w’ </a:t>
                      </a:r>
                      <a:endParaRPr lang="en-US" dirty="0"/>
                    </a:p>
                  </a:txBody>
                  <a:tcPr/>
                </a:tc>
                <a:tc>
                  <a:txBody>
                    <a:bodyPr/>
                    <a:lstStyle/>
                    <a:p>
                      <a:r>
                        <a:rPr lang="en-US" sz="1400" b="0" i="0" u="none" strike="noStrike" cap="none" baseline="0" dirty="0" smtClean="0">
                          <a:solidFill>
                            <a:schemeClr val="tx1"/>
                          </a:solidFill>
                          <a:latin typeface="+mn-lt"/>
                          <a:ea typeface="+mn-ea"/>
                          <a:cs typeface="+mn-cs"/>
                          <a:sym typeface="Arial"/>
                        </a:rPr>
                        <a:t>write-only</a:t>
                      </a:r>
                      <a:endParaRPr lang="en-US" dirty="0"/>
                    </a:p>
                  </a:txBody>
                  <a:tcPr/>
                </a:tc>
                <a:tc>
                  <a:txBody>
                    <a:bodyPr/>
                    <a:lstStyle/>
                    <a:p>
                      <a:r>
                        <a:rPr lang="en-US" sz="1400" b="0" i="0" u="none" strike="noStrike" cap="none" baseline="0" dirty="0" smtClean="0">
                          <a:solidFill>
                            <a:schemeClr val="tx1"/>
                          </a:solidFill>
                          <a:latin typeface="+mn-lt"/>
                          <a:ea typeface="+mn-ea"/>
                          <a:cs typeface="+mn-cs"/>
                          <a:sym typeface="Arial"/>
                        </a:rPr>
                        <a:t>Clears the file contents </a:t>
                      </a:r>
                      <a:endParaRPr lang="en-US" dirty="0"/>
                    </a:p>
                  </a:txBody>
                  <a:tcPr/>
                </a:tc>
                <a:tc>
                  <a:txBody>
                    <a:bodyPr/>
                    <a:lstStyle/>
                    <a:p>
                      <a:r>
                        <a:rPr lang="en-US" sz="1400" b="0" i="0" u="none" strike="noStrike" cap="none" baseline="0" dirty="0" smtClean="0">
                          <a:solidFill>
                            <a:schemeClr val="tx1"/>
                          </a:solidFill>
                          <a:latin typeface="+mn-lt"/>
                          <a:ea typeface="+mn-ea"/>
                          <a:cs typeface="+mn-cs"/>
                          <a:sym typeface="Arial"/>
                        </a:rPr>
                        <a:t>Creates and opens a new file</a:t>
                      </a:r>
                      <a:endParaRPr lang="en-US" dirty="0"/>
                    </a:p>
                  </a:txBody>
                  <a:tcPr/>
                </a:tc>
                <a:extLst>
                  <a:ext uri="{0D108BD9-81ED-4DB2-BD59-A6C34878D82A}">
                    <a16:rowId xmlns:a16="http://schemas.microsoft.com/office/drawing/2014/main" val="1121118144"/>
                  </a:ext>
                </a:extLst>
              </a:tr>
              <a:tr h="370840">
                <a:tc>
                  <a:txBody>
                    <a:bodyPr/>
                    <a:lstStyle/>
                    <a:p>
                      <a:r>
                        <a:rPr lang="en-US" sz="1400" b="0" i="0" u="none" strike="noStrike" cap="none" baseline="0" dirty="0" smtClean="0">
                          <a:solidFill>
                            <a:schemeClr val="tx1"/>
                          </a:solidFill>
                          <a:latin typeface="+mn-lt"/>
                          <a:ea typeface="+mn-ea"/>
                          <a:cs typeface="+mn-cs"/>
                          <a:sym typeface="Arial"/>
                        </a:rPr>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write-only</a:t>
                      </a:r>
                      <a:endParaRPr lang="en-US" dirty="0" smtClean="0"/>
                    </a:p>
                  </a:txBody>
                  <a:tcPr/>
                </a:tc>
                <a:tc>
                  <a:txBody>
                    <a:bodyPr/>
                    <a:lstStyle/>
                    <a:p>
                      <a:r>
                        <a:rPr lang="en-US" sz="1400" b="0" i="0" u="none" strike="noStrike" cap="none" baseline="0" dirty="0" smtClean="0">
                          <a:solidFill>
                            <a:schemeClr val="tx1"/>
                          </a:solidFill>
                          <a:latin typeface="+mn-lt"/>
                          <a:ea typeface="+mn-ea"/>
                          <a:cs typeface="+mn-cs"/>
                          <a:sym typeface="Arial"/>
                        </a:rPr>
                        <a:t>File contents left intact and new data appended at file’s</a:t>
                      </a:r>
                    </a:p>
                    <a:p>
                      <a:r>
                        <a:rPr lang="en-US" sz="1400" b="0" i="0" u="none" strike="noStrike" cap="none" baseline="0" dirty="0" smtClean="0">
                          <a:solidFill>
                            <a:schemeClr val="tx1"/>
                          </a:solidFill>
                          <a:latin typeface="+mn-lt"/>
                          <a:ea typeface="+mn-ea"/>
                          <a:cs typeface="+mn-cs"/>
                          <a:sym typeface="Arial"/>
                        </a:rPr>
                        <a:t>end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Creates and opens a new file</a:t>
                      </a:r>
                    </a:p>
                  </a:txBody>
                  <a:tcPr/>
                </a:tc>
                <a:extLst>
                  <a:ext uri="{0D108BD9-81ED-4DB2-BD59-A6C34878D82A}">
                    <a16:rowId xmlns:a16="http://schemas.microsoft.com/office/drawing/2014/main" val="3405677261"/>
                  </a:ext>
                </a:extLst>
              </a:tr>
              <a:tr h="370840">
                <a:tc>
                  <a:txBody>
                    <a:bodyPr/>
                    <a:lstStyle/>
                    <a:p>
                      <a:r>
                        <a:rPr lang="en-US" sz="1400" b="0" i="0" u="none" strike="noStrike" cap="none" baseline="0" dirty="0" smtClean="0">
                          <a:solidFill>
                            <a:schemeClr val="tx1"/>
                          </a:solidFill>
                          <a:latin typeface="+mn-lt"/>
                          <a:ea typeface="+mn-ea"/>
                          <a:cs typeface="+mn-cs"/>
                          <a:sym typeface="Arial"/>
                        </a:rPr>
                        <a:t>‘r+’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read and write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Reads and overwrites from the file’s beginning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Error</a:t>
                      </a:r>
                      <a:endParaRPr lang="en-US" dirty="0" smtClean="0"/>
                    </a:p>
                    <a:p>
                      <a:endParaRPr lang="en-US" dirty="0"/>
                    </a:p>
                  </a:txBody>
                  <a:tcPr/>
                </a:tc>
                <a:extLst>
                  <a:ext uri="{0D108BD9-81ED-4DB2-BD59-A6C34878D82A}">
                    <a16:rowId xmlns:a16="http://schemas.microsoft.com/office/drawing/2014/main" val="2386266543"/>
                  </a:ext>
                </a:extLst>
              </a:tr>
              <a:tr h="345440">
                <a:tc>
                  <a:txBody>
                    <a:bodyPr/>
                    <a:lstStyle/>
                    <a:p>
                      <a:r>
                        <a:rPr lang="en-US" sz="1400" b="0" i="0" u="none" strike="noStrike" cap="none" baseline="0" dirty="0" smtClean="0">
                          <a:solidFill>
                            <a:schemeClr val="tx1"/>
                          </a:solidFill>
                          <a:latin typeface="+mn-lt"/>
                          <a:ea typeface="+mn-ea"/>
                          <a:cs typeface="+mn-cs"/>
                          <a:sym typeface="Arial"/>
                        </a:rPr>
                        <a:t>‘w+’</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read and write</a:t>
                      </a:r>
                      <a:endParaRPr lang="en-US" dirty="0" smtClean="0"/>
                    </a:p>
                  </a:txBody>
                  <a:tcPr/>
                </a:tc>
                <a:tc>
                  <a:txBody>
                    <a:bodyPr/>
                    <a:lstStyle/>
                    <a:p>
                      <a:r>
                        <a:rPr lang="en-US" sz="1400" b="0" i="0" u="none" strike="noStrike" cap="none" baseline="0" dirty="0" smtClean="0">
                          <a:solidFill>
                            <a:schemeClr val="tx1"/>
                          </a:solidFill>
                          <a:latin typeface="+mn-lt"/>
                          <a:ea typeface="+mn-ea"/>
                          <a:cs typeface="+mn-cs"/>
                          <a:sym typeface="Arial"/>
                        </a:rPr>
                        <a:t> Clears the file contents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Creates and opens a new file</a:t>
                      </a:r>
                      <a:endParaRPr lang="en-US" dirty="0" smtClean="0"/>
                    </a:p>
                  </a:txBody>
                  <a:tcPr/>
                </a:tc>
                <a:extLst>
                  <a:ext uri="{0D108BD9-81ED-4DB2-BD59-A6C34878D82A}">
                    <a16:rowId xmlns:a16="http://schemas.microsoft.com/office/drawing/2014/main" val="3520566959"/>
                  </a:ext>
                </a:extLst>
              </a:tr>
              <a:tr h="370840">
                <a:tc>
                  <a:txBody>
                    <a:bodyPr/>
                    <a:lstStyle/>
                    <a:p>
                      <a:r>
                        <a:rPr lang="en-US" sz="1400" b="0" i="0" u="none" strike="noStrike" cap="none" baseline="0" dirty="0" smtClean="0">
                          <a:solidFill>
                            <a:schemeClr val="tx1"/>
                          </a:solidFill>
                          <a:latin typeface="+mn-lt"/>
                          <a:ea typeface="+mn-ea"/>
                          <a:cs typeface="+mn-cs"/>
                          <a:sym typeface="Arial"/>
                        </a:rPr>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read and write</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1"/>
                          </a:solidFill>
                          <a:latin typeface="+mn-lt"/>
                          <a:ea typeface="+mn-ea"/>
                          <a:cs typeface="+mn-cs"/>
                          <a:sym typeface="Arial"/>
                        </a:rPr>
                        <a:t>File contents left intact and</a:t>
                      </a:r>
                      <a:endParaRPr lang="en-US" dirty="0" smtClean="0"/>
                    </a:p>
                    <a:p>
                      <a:r>
                        <a:rPr lang="en-US" sz="1400" b="0" i="0" u="none" strike="noStrike" cap="none" baseline="0" dirty="0" smtClean="0">
                          <a:solidFill>
                            <a:schemeClr val="tx1"/>
                          </a:solidFill>
                          <a:latin typeface="+mn-lt"/>
                          <a:ea typeface="+mn-ea"/>
                          <a:cs typeface="+mn-cs"/>
                          <a:sym typeface="Arial"/>
                        </a:rPr>
                        <a:t>read and write at file’s end</a:t>
                      </a:r>
                      <a:endParaRPr lang="en-US" dirty="0"/>
                    </a:p>
                  </a:txBody>
                  <a:tcPr/>
                </a:tc>
                <a:tc>
                  <a:txBody>
                    <a:bodyPr/>
                    <a:lstStyle/>
                    <a:p>
                      <a:r>
                        <a:rPr lang="en-US" sz="1400" b="0" i="0" u="none" strike="noStrike" cap="none" baseline="0" dirty="0" smtClean="0">
                          <a:solidFill>
                            <a:schemeClr val="tx1"/>
                          </a:solidFill>
                          <a:latin typeface="+mn-lt"/>
                          <a:ea typeface="+mn-ea"/>
                          <a:cs typeface="+mn-cs"/>
                          <a:sym typeface="Arial"/>
                        </a:rPr>
                        <a:t>Creates and opens a new file</a:t>
                      </a:r>
                      <a:endParaRPr lang="en-US" dirty="0"/>
                    </a:p>
                  </a:txBody>
                  <a:tcPr/>
                </a:tc>
                <a:extLst>
                  <a:ext uri="{0D108BD9-81ED-4DB2-BD59-A6C34878D82A}">
                    <a16:rowId xmlns:a16="http://schemas.microsoft.com/office/drawing/2014/main" val="6358506"/>
                  </a:ext>
                </a:extLst>
              </a:tr>
            </a:tbl>
          </a:graphicData>
        </a:graphic>
      </p:graphicFrame>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1109</TotalTime>
  <Words>1433</Words>
  <Application>Microsoft Office PowerPoint</Application>
  <PresentationFormat>On-screen Show (4:3)</PresentationFormat>
  <Paragraphs>147</Paragraphs>
  <Slides>37</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ＭＳ Ｐゴシック</vt:lpstr>
      <vt:lpstr>Arial</vt:lpstr>
      <vt:lpstr>Calibri</vt:lpstr>
      <vt:lpstr>Courier New</vt:lpstr>
      <vt:lpstr>Noto Sans Symbols</vt:lpstr>
      <vt:lpstr>Times New Roman</vt:lpstr>
      <vt:lpstr>Verdana</vt:lpstr>
      <vt:lpstr>Wingdings</vt:lpstr>
      <vt:lpstr>508 Lecture</vt:lpstr>
      <vt:lpstr>1_508 Lecture</vt:lpstr>
      <vt:lpstr>The Practice of Computing Using Python</vt:lpstr>
      <vt:lpstr>What is a File?</vt:lpstr>
      <vt:lpstr>Two Types of Files</vt:lpstr>
      <vt:lpstr>File Objects or Stream</vt:lpstr>
      <vt:lpstr>Input-output Streams</vt:lpstr>
      <vt:lpstr>Buffering</vt:lpstr>
      <vt:lpstr>Making a File Object</vt:lpstr>
      <vt:lpstr>Where is the Disk File?</vt:lpstr>
      <vt:lpstr>Different modes</vt:lpstr>
      <vt:lpstr>Careful with Write Modes</vt:lpstr>
      <vt:lpstr>Text Files Use Strings</vt:lpstr>
      <vt:lpstr>Writing to a File</vt:lpstr>
      <vt:lpstr>Close</vt:lpstr>
      <vt:lpstr>Code Listing 6.1 : Reverse File Lines</vt:lpstr>
      <vt:lpstr>Word Puzzle</vt:lpstr>
      <vt:lpstr>Code Listing 6.3 : clean_word</vt:lpstr>
      <vt:lpstr>Code Listing 6.4</vt:lpstr>
      <vt:lpstr>Code Listing 6.5 : get_vowels</vt:lpstr>
      <vt:lpstr>Code Listing 6.6 : Full Solution</vt:lpstr>
      <vt:lpstr>Exceptions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Code Listing 6.7 : Find a Line in a File</vt:lpstr>
      <vt:lpstr>Counting Poker Hands</vt:lpstr>
      <vt:lpstr>Reminder, Rules so Far (1 of 2)</vt:lpstr>
      <vt:lpstr>Reminder, Rules so Far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Practice of Computing Using Python, 3e</dc:title>
  <dc:subject>Engineering Computer Science</dc:subject>
  <dc:creator>Punch/Enbody</dc:creator>
  <cp:keywords>Engineering Computer Science</cp:keywords>
  <cp:lastModifiedBy>Janakiraman, Kuyil Mozhi (Cognizant)</cp:lastModifiedBy>
  <cp:revision>72</cp:revision>
  <dcterms:created xsi:type="dcterms:W3CDTF">2012-03-21T18:49:41Z</dcterms:created>
  <dcterms:modified xsi:type="dcterms:W3CDTF">2018-04-10T07:34:55Z</dcterms:modified>
</cp:coreProperties>
</file>