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53"/>
  </p:notesMasterIdLst>
  <p:handoutMasterIdLst>
    <p:handoutMasterId r:id="rId54"/>
  </p:handoutMasterIdLst>
  <p:sldIdLst>
    <p:sldId id="621" r:id="rId2"/>
    <p:sldId id="570" r:id="rId3"/>
    <p:sldId id="571" r:id="rId4"/>
    <p:sldId id="572" r:id="rId5"/>
    <p:sldId id="573" r:id="rId6"/>
    <p:sldId id="574" r:id="rId7"/>
    <p:sldId id="575" r:id="rId8"/>
    <p:sldId id="623" r:id="rId9"/>
    <p:sldId id="577" r:id="rId10"/>
    <p:sldId id="578" r:id="rId11"/>
    <p:sldId id="624" r:id="rId12"/>
    <p:sldId id="580" r:id="rId13"/>
    <p:sldId id="581" r:id="rId14"/>
    <p:sldId id="625" r:id="rId15"/>
    <p:sldId id="626" r:id="rId16"/>
    <p:sldId id="584" r:id="rId17"/>
    <p:sldId id="585" r:id="rId18"/>
    <p:sldId id="586" r:id="rId19"/>
    <p:sldId id="587" r:id="rId20"/>
    <p:sldId id="588" r:id="rId21"/>
    <p:sldId id="589" r:id="rId22"/>
    <p:sldId id="590" r:id="rId23"/>
    <p:sldId id="591" r:id="rId24"/>
    <p:sldId id="592" r:id="rId25"/>
    <p:sldId id="593" r:id="rId26"/>
    <p:sldId id="594" r:id="rId27"/>
    <p:sldId id="595" r:id="rId28"/>
    <p:sldId id="596" r:id="rId29"/>
    <p:sldId id="597" r:id="rId30"/>
    <p:sldId id="598" r:id="rId31"/>
    <p:sldId id="599" r:id="rId32"/>
    <p:sldId id="600" r:id="rId33"/>
    <p:sldId id="601" r:id="rId34"/>
    <p:sldId id="602" r:id="rId35"/>
    <p:sldId id="603" r:id="rId36"/>
    <p:sldId id="604" r:id="rId37"/>
    <p:sldId id="605" r:id="rId38"/>
    <p:sldId id="606" r:id="rId39"/>
    <p:sldId id="607" r:id="rId40"/>
    <p:sldId id="608" r:id="rId41"/>
    <p:sldId id="609" r:id="rId42"/>
    <p:sldId id="610" r:id="rId43"/>
    <p:sldId id="611" r:id="rId44"/>
    <p:sldId id="612" r:id="rId45"/>
    <p:sldId id="613" r:id="rId46"/>
    <p:sldId id="615" r:id="rId47"/>
    <p:sldId id="617" r:id="rId48"/>
    <p:sldId id="618" r:id="rId49"/>
    <p:sldId id="619" r:id="rId50"/>
    <p:sldId id="620" r:id="rId51"/>
    <p:sldId id="622" r:id="rId5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94" autoAdjust="0"/>
    <p:restoredTop sz="86395" autoAdjust="0"/>
  </p:normalViewPr>
  <p:slideViewPr>
    <p:cSldViewPr snapToGrid="0" snapToObjects="1">
      <p:cViewPr varScale="1">
        <p:scale>
          <a:sx n="96" d="100"/>
          <a:sy n="96" d="100"/>
        </p:scale>
        <p:origin x="1032" y="78"/>
      </p:cViewPr>
      <p:guideLst>
        <p:guide orient="horz" pos="2160"/>
        <p:guide pos="2880"/>
      </p:guideLst>
    </p:cSldViewPr>
  </p:slideViewPr>
  <p:outlineViewPr>
    <p:cViewPr>
      <p:scale>
        <a:sx n="33" d="100"/>
        <a:sy n="33" d="100"/>
      </p:scale>
      <p:origin x="0" y="-684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636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US">
                <a:latin typeface="Times New Roman" pitchFamily="-107" charset="0"/>
                <a:ea typeface="ＭＳ Ｐゴシック" pitchFamily="-107" charset="-128"/>
                <a:cs typeface="ＭＳ Ｐゴシック" pitchFamily="-107" charset="-128"/>
              </a:rPr>
              <a:t>Show in idle with, ask them what should get each time</a:t>
            </a:r>
          </a:p>
        </p:txBody>
      </p:sp>
    </p:spTree>
    <p:extLst>
      <p:ext uri="{BB962C8B-B14F-4D97-AF65-F5344CB8AC3E}">
        <p14:creationId xmlns:p14="http://schemas.microsoft.com/office/powerpoint/2010/main" val="3221528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r>
              <a:rPr lang="en-US" dirty="0">
                <a:latin typeface="Times New Roman" pitchFamily="-107" charset="0"/>
                <a:ea typeface="ＭＳ Ｐゴシック" pitchFamily="-107" charset="-128"/>
                <a:cs typeface="ＭＳ Ｐゴシック" pitchFamily="-107" charset="-128"/>
              </a:rPr>
              <a:t>Go back and forth between idle and this, print “</a:t>
            </a:r>
            <a:r>
              <a:rPr lang="en-US" dirty="0" err="1">
                <a:latin typeface="Times New Roman" pitchFamily="-107" charset="0"/>
                <a:ea typeface="ＭＳ Ｐゴシック" pitchFamily="-107" charset="-128"/>
                <a:cs typeface="ＭＳ Ｐゴシック" pitchFamily="-107" charset="-128"/>
              </a:rPr>
              <a:t>param</a:t>
            </a:r>
            <a:r>
              <a:rPr lang="en-US" dirty="0">
                <a:latin typeface="Times New Roman" pitchFamily="-107" charset="0"/>
                <a:ea typeface="ＭＳ Ｐゴシック" pitchFamily="-107" charset="-128"/>
                <a:cs typeface="ＭＳ Ｐゴシック" pitchFamily="-107" charset="-128"/>
              </a:rPr>
              <a:t> is </a:t>
            </a:r>
            <a:r>
              <a:rPr lang="en-US" dirty="0" err="1" smtClean="0">
                <a:latin typeface="Times New Roman" pitchFamily="-107" charset="0"/>
                <a:ea typeface="ＭＳ Ｐゴシック" pitchFamily="-107" charset="-128"/>
                <a:cs typeface="ＭＳ Ｐゴシック" pitchFamily="-107" charset="-128"/>
              </a:rPr>
              <a:t>my_list</a:t>
            </a:r>
            <a:r>
              <a:rPr lang="en-US" dirty="0" smtClean="0">
                <a:latin typeface="Times New Roman" pitchFamily="-107" charset="0"/>
                <a:ea typeface="ＭＳ Ｐゴシック" pitchFamily="-107" charset="-128"/>
                <a:cs typeface="ＭＳ Ｐゴシック" pitchFamily="-107" charset="-128"/>
              </a:rPr>
              <a:t>” </a:t>
            </a:r>
            <a:r>
              <a:rPr lang="en-US" dirty="0">
                <a:latin typeface="Times New Roman" pitchFamily="-107" charset="0"/>
                <a:ea typeface="ＭＳ Ｐゴシック" pitchFamily="-107" charset="-128"/>
                <a:cs typeface="ＭＳ Ｐゴシック" pitchFamily="-107" charset="-128"/>
              </a:rPr>
              <a:t>on 1</a:t>
            </a:r>
            <a:r>
              <a:rPr lang="en-US" baseline="30000" dirty="0">
                <a:latin typeface="Times New Roman" pitchFamily="-107" charset="0"/>
                <a:ea typeface="ＭＳ Ｐゴシック" pitchFamily="-107" charset="-128"/>
                <a:cs typeface="ＭＳ Ｐゴシック" pitchFamily="-107" charset="-128"/>
              </a:rPr>
              <a:t>st</a:t>
            </a:r>
            <a:r>
              <a:rPr lang="en-US" dirty="0">
                <a:latin typeface="Times New Roman" pitchFamily="-107" charset="0"/>
                <a:ea typeface="ＭＳ Ｐゴシック" pitchFamily="-107" charset="-128"/>
                <a:cs typeface="ＭＳ Ｐゴシック" pitchFamily="-107" charset="-128"/>
              </a:rPr>
              <a:t> line of function</a:t>
            </a:r>
          </a:p>
        </p:txBody>
      </p:sp>
    </p:spTree>
    <p:extLst>
      <p:ext uri="{BB962C8B-B14F-4D97-AF65-F5344CB8AC3E}">
        <p14:creationId xmlns:p14="http://schemas.microsoft.com/office/powerpoint/2010/main" val="712494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r>
              <a:rPr lang="en-US" dirty="0">
                <a:latin typeface="Times New Roman" pitchFamily="-107" charset="0"/>
                <a:ea typeface="ＭＳ Ｐゴシック" pitchFamily="-107" charset="-128"/>
                <a:cs typeface="ＭＳ Ｐゴシック" pitchFamily="-107" charset="-128"/>
              </a:rPr>
              <a:t>Go back and forth between idle and this, print “</a:t>
            </a:r>
            <a:r>
              <a:rPr lang="en-US" dirty="0" err="1">
                <a:latin typeface="Times New Roman" pitchFamily="-107" charset="0"/>
                <a:ea typeface="ＭＳ Ｐゴシック" pitchFamily="-107" charset="-128"/>
                <a:cs typeface="ＭＳ Ｐゴシック" pitchFamily="-107" charset="-128"/>
              </a:rPr>
              <a:t>param</a:t>
            </a:r>
            <a:r>
              <a:rPr lang="en-US" dirty="0">
                <a:latin typeface="Times New Roman" pitchFamily="-107" charset="0"/>
                <a:ea typeface="ＭＳ Ｐゴシック" pitchFamily="-107" charset="-128"/>
                <a:cs typeface="ＭＳ Ｐゴシック" pitchFamily="-107" charset="-128"/>
              </a:rPr>
              <a:t> is </a:t>
            </a:r>
            <a:r>
              <a:rPr lang="en-US" dirty="0" err="1" smtClean="0">
                <a:latin typeface="Times New Roman" pitchFamily="-107" charset="0"/>
                <a:ea typeface="ＭＳ Ｐゴシック" pitchFamily="-107" charset="-128"/>
                <a:cs typeface="ＭＳ Ｐゴシック" pitchFamily="-107" charset="-128"/>
              </a:rPr>
              <a:t>my_list</a:t>
            </a:r>
            <a:r>
              <a:rPr lang="en-US" dirty="0" smtClean="0">
                <a:latin typeface="Times New Roman" pitchFamily="-107" charset="0"/>
                <a:ea typeface="ＭＳ Ｐゴシック" pitchFamily="-107" charset="-128"/>
                <a:cs typeface="ＭＳ Ｐゴシック" pitchFamily="-107" charset="-128"/>
              </a:rPr>
              <a:t>” </a:t>
            </a:r>
            <a:r>
              <a:rPr lang="en-US" dirty="0">
                <a:latin typeface="Times New Roman" pitchFamily="-107" charset="0"/>
                <a:ea typeface="ＭＳ Ｐゴシック" pitchFamily="-107" charset="-128"/>
                <a:cs typeface="ＭＳ Ｐゴシック" pitchFamily="-107" charset="-128"/>
              </a:rPr>
              <a:t>on 1</a:t>
            </a:r>
            <a:r>
              <a:rPr lang="en-US" baseline="30000" dirty="0">
                <a:latin typeface="Times New Roman" pitchFamily="-107" charset="0"/>
                <a:ea typeface="ＭＳ Ｐゴシック" pitchFamily="-107" charset="-128"/>
                <a:cs typeface="ＭＳ Ｐゴシック" pitchFamily="-107" charset="-128"/>
              </a:rPr>
              <a:t>st</a:t>
            </a:r>
            <a:r>
              <a:rPr lang="en-US" dirty="0">
                <a:latin typeface="Times New Roman" pitchFamily="-107" charset="0"/>
                <a:ea typeface="ＭＳ Ｐゴシック" pitchFamily="-107" charset="-128"/>
                <a:cs typeface="ＭＳ Ｐゴシック" pitchFamily="-107" charset="-128"/>
              </a:rPr>
              <a:t> line of function</a:t>
            </a:r>
          </a:p>
        </p:txBody>
      </p:sp>
    </p:spTree>
    <p:extLst>
      <p:ext uri="{BB962C8B-B14F-4D97-AF65-F5344CB8AC3E}">
        <p14:creationId xmlns:p14="http://schemas.microsoft.com/office/powerpoint/2010/main" val="11184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r>
              <a:rPr lang="en-US" dirty="0">
                <a:latin typeface="Times New Roman" pitchFamily="-107" charset="0"/>
                <a:ea typeface="ＭＳ Ｐゴシック" pitchFamily="-107" charset="-128"/>
                <a:cs typeface="ＭＳ Ｐゴシック" pitchFamily="-107" charset="-128"/>
              </a:rPr>
              <a:t>Go back and forth between idle and this, print “</a:t>
            </a:r>
            <a:r>
              <a:rPr lang="en-US" dirty="0" err="1">
                <a:latin typeface="Times New Roman" pitchFamily="-107" charset="0"/>
                <a:ea typeface="ＭＳ Ｐゴシック" pitchFamily="-107" charset="-128"/>
                <a:cs typeface="ＭＳ Ｐゴシック" pitchFamily="-107" charset="-128"/>
              </a:rPr>
              <a:t>param</a:t>
            </a:r>
            <a:r>
              <a:rPr lang="en-US" dirty="0">
                <a:latin typeface="Times New Roman" pitchFamily="-107" charset="0"/>
                <a:ea typeface="ＭＳ Ｐゴシック" pitchFamily="-107" charset="-128"/>
                <a:cs typeface="ＭＳ Ｐゴシック" pitchFamily="-107" charset="-128"/>
              </a:rPr>
              <a:t> is </a:t>
            </a:r>
            <a:r>
              <a:rPr lang="en-US" dirty="0" err="1" smtClean="0">
                <a:latin typeface="Times New Roman" pitchFamily="-107" charset="0"/>
                <a:ea typeface="ＭＳ Ｐゴシック" pitchFamily="-107" charset="-128"/>
                <a:cs typeface="ＭＳ Ｐゴシック" pitchFamily="-107" charset="-128"/>
              </a:rPr>
              <a:t>my_list</a:t>
            </a:r>
            <a:r>
              <a:rPr lang="en-US" dirty="0" smtClean="0">
                <a:latin typeface="Times New Roman" pitchFamily="-107" charset="0"/>
                <a:ea typeface="ＭＳ Ｐゴシック" pitchFamily="-107" charset="-128"/>
                <a:cs typeface="ＭＳ Ｐゴシック" pitchFamily="-107" charset="-128"/>
              </a:rPr>
              <a:t>” </a:t>
            </a:r>
            <a:r>
              <a:rPr lang="en-US" dirty="0">
                <a:latin typeface="Times New Roman" pitchFamily="-107" charset="0"/>
                <a:ea typeface="ＭＳ Ｐゴシック" pitchFamily="-107" charset="-128"/>
                <a:cs typeface="ＭＳ Ｐゴシック" pitchFamily="-107" charset="-128"/>
              </a:rPr>
              <a:t>on 1</a:t>
            </a:r>
            <a:r>
              <a:rPr lang="en-US" baseline="30000" dirty="0">
                <a:latin typeface="Times New Roman" pitchFamily="-107" charset="0"/>
                <a:ea typeface="ＭＳ Ｐゴシック" pitchFamily="-107" charset="-128"/>
                <a:cs typeface="ＭＳ Ｐゴシック" pitchFamily="-107" charset="-128"/>
              </a:rPr>
              <a:t>st</a:t>
            </a:r>
            <a:r>
              <a:rPr lang="en-US" dirty="0">
                <a:latin typeface="Times New Roman" pitchFamily="-107" charset="0"/>
                <a:ea typeface="ＭＳ Ｐゴシック" pitchFamily="-107" charset="-128"/>
                <a:cs typeface="ＭＳ Ｐゴシック" pitchFamily="-107" charset="-128"/>
              </a:rPr>
              <a:t> line of function</a:t>
            </a:r>
          </a:p>
        </p:txBody>
      </p:sp>
    </p:spTree>
    <p:extLst>
      <p:ext uri="{BB962C8B-B14F-4D97-AF65-F5344CB8AC3E}">
        <p14:creationId xmlns:p14="http://schemas.microsoft.com/office/powerpoint/2010/main" val="1807309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99BFC33-C142-7E4A-8586-D2E3378F1717}" type="slidenum">
              <a:rPr lang="en-US">
                <a:latin typeface="Times New Roman" pitchFamily="-107" charset="0"/>
                <a:ea typeface="ＭＳ Ｐゴシック" pitchFamily="-107" charset="-128"/>
                <a:cs typeface="ＭＳ Ｐゴシック" pitchFamily="-107" charset="-128"/>
              </a:rPr>
              <a:pPr/>
              <a:t>31</a:t>
            </a:fld>
            <a:endParaRPr lang="en-US">
              <a:latin typeface="Times New Roman" pitchFamily="-107" charset="0"/>
              <a:ea typeface="ＭＳ Ｐゴシック" pitchFamily="-107" charset="-128"/>
              <a:cs typeface="ＭＳ Ｐゴシック" pitchFamily="-107" charset="-128"/>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538586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862234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r>
              <a:rPr lang="en-US">
                <a:latin typeface="Times New Roman" pitchFamily="-107" charset="0"/>
                <a:ea typeface="ＭＳ Ｐゴシック" pitchFamily="-107" charset="-128"/>
                <a:cs typeface="ＭＳ Ｐゴシック" pitchFamily="-107" charset="-128"/>
              </a:rPr>
              <a:t>Show in idle</a:t>
            </a:r>
          </a:p>
        </p:txBody>
      </p:sp>
    </p:spTree>
    <p:extLst>
      <p:ext uri="{BB962C8B-B14F-4D97-AF65-F5344CB8AC3E}">
        <p14:creationId xmlns:p14="http://schemas.microsoft.com/office/powerpoint/2010/main" val="3591988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dirty="0">
                <a:latin typeface="Times New Roman" pitchFamily="-107" charset="0"/>
                <a:ea typeface="ＭＳ Ｐゴシック" pitchFamily="-107" charset="-128"/>
                <a:cs typeface="ＭＳ Ｐゴシック" pitchFamily="-107" charset="-128"/>
              </a:rPr>
              <a:t>Go back and forth between idle and this, print “</a:t>
            </a:r>
            <a:r>
              <a:rPr lang="en-US" dirty="0" err="1">
                <a:latin typeface="Times New Roman" pitchFamily="-107" charset="0"/>
                <a:ea typeface="ＭＳ Ｐゴシック" pitchFamily="-107" charset="-128"/>
                <a:cs typeface="ＭＳ Ｐゴシック" pitchFamily="-107" charset="-128"/>
              </a:rPr>
              <a:t>param</a:t>
            </a:r>
            <a:r>
              <a:rPr lang="en-US" dirty="0">
                <a:latin typeface="Times New Roman" pitchFamily="-107" charset="0"/>
                <a:ea typeface="ＭＳ Ｐゴシック" pitchFamily="-107" charset="-128"/>
                <a:cs typeface="ＭＳ Ｐゴシック" pitchFamily="-107" charset="-128"/>
              </a:rPr>
              <a:t> is </a:t>
            </a:r>
            <a:r>
              <a:rPr lang="en-US" dirty="0" err="1" smtClean="0">
                <a:latin typeface="Times New Roman" pitchFamily="-107" charset="0"/>
                <a:ea typeface="ＭＳ Ｐゴシック" pitchFamily="-107" charset="-128"/>
                <a:cs typeface="ＭＳ Ｐゴシック" pitchFamily="-107" charset="-128"/>
              </a:rPr>
              <a:t>my_list</a:t>
            </a:r>
            <a:r>
              <a:rPr lang="en-US" dirty="0" smtClean="0">
                <a:latin typeface="Times New Roman" pitchFamily="-107" charset="0"/>
                <a:ea typeface="ＭＳ Ｐゴシック" pitchFamily="-107" charset="-128"/>
                <a:cs typeface="ＭＳ Ｐゴシック" pitchFamily="-107" charset="-128"/>
              </a:rPr>
              <a:t>” </a:t>
            </a:r>
            <a:r>
              <a:rPr lang="en-US" dirty="0">
                <a:latin typeface="Times New Roman" pitchFamily="-107" charset="0"/>
                <a:ea typeface="ＭＳ Ｐゴシック" pitchFamily="-107" charset="-128"/>
                <a:cs typeface="ＭＳ Ｐゴシック" pitchFamily="-107" charset="-128"/>
              </a:rPr>
              <a:t>on 1</a:t>
            </a:r>
            <a:r>
              <a:rPr lang="en-US" baseline="30000" dirty="0">
                <a:latin typeface="Times New Roman" pitchFamily="-107" charset="0"/>
                <a:ea typeface="ＭＳ Ｐゴシック" pitchFamily="-107" charset="-128"/>
                <a:cs typeface="ＭＳ Ｐゴシック" pitchFamily="-107" charset="-128"/>
              </a:rPr>
              <a:t>st</a:t>
            </a:r>
            <a:r>
              <a:rPr lang="en-US" dirty="0">
                <a:latin typeface="Times New Roman" pitchFamily="-107" charset="0"/>
                <a:ea typeface="ＭＳ Ｐゴシック" pitchFamily="-107" charset="-128"/>
                <a:cs typeface="ＭＳ Ｐゴシック" pitchFamily="-107" charset="-128"/>
              </a:rPr>
              <a:t> line of function</a:t>
            </a:r>
          </a:p>
        </p:txBody>
      </p:sp>
    </p:spTree>
    <p:extLst>
      <p:ext uri="{BB962C8B-B14F-4D97-AF65-F5344CB8AC3E}">
        <p14:creationId xmlns:p14="http://schemas.microsoft.com/office/powerpoint/2010/main" val="4215290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r>
              <a:rPr lang="en-US" dirty="0">
                <a:latin typeface="Times New Roman" pitchFamily="-107" charset="0"/>
                <a:ea typeface="ＭＳ Ｐゴシック" pitchFamily="-107" charset="-128"/>
                <a:cs typeface="ＭＳ Ｐゴシック" pitchFamily="-107" charset="-128"/>
              </a:rPr>
              <a:t>Go back and forth between idle and this, print “</a:t>
            </a:r>
            <a:r>
              <a:rPr lang="en-US" dirty="0" err="1">
                <a:latin typeface="Times New Roman" pitchFamily="-107" charset="0"/>
                <a:ea typeface="ＭＳ Ｐゴシック" pitchFamily="-107" charset="-128"/>
                <a:cs typeface="ＭＳ Ｐゴシック" pitchFamily="-107" charset="-128"/>
              </a:rPr>
              <a:t>param</a:t>
            </a:r>
            <a:r>
              <a:rPr lang="en-US" dirty="0">
                <a:latin typeface="Times New Roman" pitchFamily="-107" charset="0"/>
                <a:ea typeface="ＭＳ Ｐゴシック" pitchFamily="-107" charset="-128"/>
                <a:cs typeface="ＭＳ Ｐゴシック" pitchFamily="-107" charset="-128"/>
              </a:rPr>
              <a:t> is </a:t>
            </a:r>
            <a:r>
              <a:rPr lang="en-US" dirty="0" err="1" smtClean="0">
                <a:latin typeface="Times New Roman" pitchFamily="-107" charset="0"/>
                <a:ea typeface="ＭＳ Ｐゴシック" pitchFamily="-107" charset="-128"/>
                <a:cs typeface="ＭＳ Ｐゴシック" pitchFamily="-107" charset="-128"/>
              </a:rPr>
              <a:t>my_list</a:t>
            </a:r>
            <a:r>
              <a:rPr lang="en-US" dirty="0" smtClean="0">
                <a:latin typeface="Times New Roman" pitchFamily="-107" charset="0"/>
                <a:ea typeface="ＭＳ Ｐゴシック" pitchFamily="-107" charset="-128"/>
                <a:cs typeface="ＭＳ Ｐゴシック" pitchFamily="-107" charset="-128"/>
              </a:rPr>
              <a:t>” </a:t>
            </a:r>
            <a:r>
              <a:rPr lang="en-US" dirty="0">
                <a:latin typeface="Times New Roman" pitchFamily="-107" charset="0"/>
                <a:ea typeface="ＭＳ Ｐゴシック" pitchFamily="-107" charset="-128"/>
                <a:cs typeface="ＭＳ Ｐゴシック" pitchFamily="-107" charset="-128"/>
              </a:rPr>
              <a:t>on 1</a:t>
            </a:r>
            <a:r>
              <a:rPr lang="en-US" baseline="30000" dirty="0">
                <a:latin typeface="Times New Roman" pitchFamily="-107" charset="0"/>
                <a:ea typeface="ＭＳ Ｐゴシック" pitchFamily="-107" charset="-128"/>
                <a:cs typeface="ＭＳ Ｐゴシック" pitchFamily="-107" charset="-128"/>
              </a:rPr>
              <a:t>st</a:t>
            </a:r>
            <a:r>
              <a:rPr lang="en-US" dirty="0">
                <a:latin typeface="Times New Roman" pitchFamily="-107" charset="0"/>
                <a:ea typeface="ＭＳ Ｐゴシック" pitchFamily="-107" charset="-128"/>
                <a:cs typeface="ＭＳ Ｐゴシック" pitchFamily="-107" charset="-128"/>
              </a:rPr>
              <a:t> line of function</a:t>
            </a:r>
          </a:p>
        </p:txBody>
      </p:sp>
    </p:spTree>
    <p:extLst>
      <p:ext uri="{BB962C8B-B14F-4D97-AF65-F5344CB8AC3E}">
        <p14:creationId xmlns:p14="http://schemas.microsoft.com/office/powerpoint/2010/main" val="1490640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r>
              <a:rPr lang="en-US">
                <a:latin typeface="Times New Roman" pitchFamily="-107" charset="0"/>
                <a:ea typeface="ＭＳ Ｐゴシック" pitchFamily="-107" charset="-128"/>
                <a:cs typeface="ＭＳ Ｐゴシック" pitchFamily="-107" charset="-128"/>
              </a:rPr>
              <a:t>Show example of str.__doc__ and int.__doc__</a:t>
            </a:r>
          </a:p>
        </p:txBody>
      </p:sp>
    </p:spTree>
    <p:extLst>
      <p:ext uri="{BB962C8B-B14F-4D97-AF65-F5344CB8AC3E}">
        <p14:creationId xmlns:p14="http://schemas.microsoft.com/office/powerpoint/2010/main" val="1832026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US" dirty="0">
                <a:latin typeface="Times New Roman" pitchFamily="-107" charset="0"/>
                <a:ea typeface="ＭＳ Ｐゴシック" pitchFamily="-107" charset="-128"/>
                <a:cs typeface="ＭＳ Ｐゴシック" pitchFamily="-107" charset="-128"/>
              </a:rPr>
              <a:t>Note back to other example we talked about, where function can access value in main unless it also assigns something to that value, show that get error, ask why (write out namespaces in idle)</a:t>
            </a:r>
          </a:p>
          <a:p>
            <a:r>
              <a:rPr lang="en-US" dirty="0" err="1">
                <a:latin typeface="Times New Roman" pitchFamily="-107" charset="0"/>
                <a:ea typeface="ＭＳ Ｐゴシック" pitchFamily="-107" charset="-128"/>
                <a:cs typeface="ＭＳ Ｐゴシック" pitchFamily="-107" charset="-128"/>
              </a:rPr>
              <a:t>def</a:t>
            </a:r>
            <a:r>
              <a:rPr lang="en-US" dirty="0">
                <a:latin typeface="Times New Roman" pitchFamily="-107" charset="0"/>
                <a:ea typeface="ＭＳ Ｐゴシック" pitchFamily="-107" charset="-128"/>
                <a:cs typeface="ＭＳ Ｐゴシック" pitchFamily="-107" charset="-128"/>
              </a:rPr>
              <a:t> </a:t>
            </a:r>
            <a:r>
              <a:rPr lang="en-US" dirty="0" err="1" smtClean="0">
                <a:latin typeface="Times New Roman" pitchFamily="-107" charset="0"/>
                <a:ea typeface="ＭＳ Ｐゴシック" pitchFamily="-107" charset="-128"/>
                <a:cs typeface="ＭＳ Ｐゴシック" pitchFamily="-107" charset="-128"/>
              </a:rPr>
              <a:t>my_fun</a:t>
            </a:r>
            <a:r>
              <a:rPr lang="en-US" dirty="0" smtClean="0">
                <a:latin typeface="Times New Roman" pitchFamily="-107" charset="0"/>
                <a:ea typeface="ＭＳ Ｐゴシック" pitchFamily="-107" charset="-128"/>
                <a:cs typeface="ＭＳ Ｐゴシック" pitchFamily="-107" charset="-128"/>
              </a:rPr>
              <a:t>(</a:t>
            </a:r>
            <a:r>
              <a:rPr lang="en-US" dirty="0">
                <a:latin typeface="Times New Roman" pitchFamily="-107" charset="0"/>
                <a:ea typeface="ＭＳ Ｐゴシック" pitchFamily="-107" charset="-128"/>
                <a:cs typeface="ＭＳ Ｐゴシック" pitchFamily="-107" charset="-128"/>
              </a:rPr>
              <a:t>):</a:t>
            </a:r>
          </a:p>
          <a:p>
            <a:r>
              <a:rPr lang="en-US" dirty="0">
                <a:latin typeface="Times New Roman" pitchFamily="-107" charset="0"/>
                <a:ea typeface="ＭＳ Ｐゴシック" pitchFamily="-107" charset="-128"/>
                <a:cs typeface="ＭＳ Ｐゴシック" pitchFamily="-107" charset="-128"/>
              </a:rPr>
              <a:t>    print a</a:t>
            </a:r>
          </a:p>
          <a:p>
            <a:r>
              <a:rPr lang="en-US" dirty="0">
                <a:latin typeface="Times New Roman" pitchFamily="-107" charset="0"/>
                <a:ea typeface="ＭＳ Ｐゴシック" pitchFamily="-107" charset="-128"/>
                <a:cs typeface="ＭＳ Ｐゴシック" pitchFamily="-107" charset="-128"/>
              </a:rPr>
              <a:t>    a=20</a:t>
            </a:r>
          </a:p>
          <a:p>
            <a:r>
              <a:rPr lang="en-US" dirty="0">
                <a:latin typeface="Times New Roman" pitchFamily="-107" charset="0"/>
                <a:ea typeface="ＭＳ Ｐゴシック" pitchFamily="-107" charset="-128"/>
                <a:cs typeface="ＭＳ Ｐゴシック" pitchFamily="-107" charset="-128"/>
              </a:rPr>
              <a:t>    print a</a:t>
            </a:r>
          </a:p>
          <a:p>
            <a:endParaRPr lang="en-US" dirty="0">
              <a:latin typeface="Times New Roman" pitchFamily="-107" charset="0"/>
              <a:ea typeface="ＭＳ Ｐゴシック" pitchFamily="-107" charset="-128"/>
              <a:cs typeface="ＭＳ Ｐゴシック" pitchFamily="-107" charset="-128"/>
            </a:endParaRPr>
          </a:p>
          <a:p>
            <a:r>
              <a:rPr lang="en-US" dirty="0">
                <a:latin typeface="Times New Roman" pitchFamily="-107" charset="0"/>
                <a:ea typeface="ＭＳ Ｐゴシック" pitchFamily="-107" charset="-128"/>
                <a:cs typeface="ＭＳ Ｐゴシック" pitchFamily="-107" charset="-128"/>
              </a:rPr>
              <a:t>a=10</a:t>
            </a:r>
          </a:p>
          <a:p>
            <a:r>
              <a:rPr lang="en-US" dirty="0" err="1" smtClean="0">
                <a:latin typeface="Times New Roman" pitchFamily="-107" charset="0"/>
                <a:ea typeface="ＭＳ Ｐゴシック" pitchFamily="-107" charset="-128"/>
                <a:cs typeface="ＭＳ Ｐゴシック" pitchFamily="-107" charset="-128"/>
              </a:rPr>
              <a:t>my_fun</a:t>
            </a:r>
            <a:r>
              <a:rPr lang="en-US" dirty="0" smtClean="0">
                <a:latin typeface="Times New Roman" pitchFamily="-107" charset="0"/>
                <a:ea typeface="ＭＳ Ｐゴシック" pitchFamily="-107" charset="-128"/>
                <a:cs typeface="ＭＳ Ｐゴシック" pitchFamily="-107" charset="-128"/>
              </a:rPr>
              <a:t>(</a:t>
            </a:r>
            <a:r>
              <a:rPr lang="en-US" dirty="0">
                <a:latin typeface="Times New Roman" pitchFamily="-107" charset="0"/>
                <a:ea typeface="ＭＳ Ｐゴシック" pitchFamily="-107" charset="-128"/>
                <a:cs typeface="ＭＳ Ｐゴシック" pitchFamily="-107" charset="-128"/>
              </a:rPr>
              <a:t>)</a:t>
            </a:r>
          </a:p>
        </p:txBody>
      </p:sp>
    </p:spTree>
    <p:extLst>
      <p:ext uri="{BB962C8B-B14F-4D97-AF65-F5344CB8AC3E}">
        <p14:creationId xmlns:p14="http://schemas.microsoft.com/office/powerpoint/2010/main" val="220474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518151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t>49</a:t>
            </a:fld>
            <a:endParaRPr lang="en-US"/>
          </a:p>
        </p:txBody>
      </p:sp>
    </p:spTree>
    <p:extLst>
      <p:ext uri="{BB962C8B-B14F-4D97-AF65-F5344CB8AC3E}">
        <p14:creationId xmlns:p14="http://schemas.microsoft.com/office/powerpoint/2010/main" val="761291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51</a:t>
            </a:fld>
            <a:endParaRPr lang="en-US"/>
          </a:p>
        </p:txBody>
      </p:sp>
    </p:spTree>
    <p:extLst>
      <p:ext uri="{BB962C8B-B14F-4D97-AF65-F5344CB8AC3E}">
        <p14:creationId xmlns:p14="http://schemas.microsoft.com/office/powerpoint/2010/main" val="54435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59425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US" dirty="0">
                <a:latin typeface="Times New Roman" pitchFamily="-107" charset="0"/>
                <a:ea typeface="ＭＳ Ｐゴシック" pitchFamily="-107" charset="-128"/>
                <a:cs typeface="ＭＳ Ｐゴシック" pitchFamily="-107" charset="-128"/>
              </a:rPr>
              <a:t>Go back and forth between idle and this, print “</a:t>
            </a:r>
            <a:r>
              <a:rPr lang="en-US" dirty="0" err="1">
                <a:latin typeface="Times New Roman" pitchFamily="-107" charset="0"/>
                <a:ea typeface="ＭＳ Ｐゴシック" pitchFamily="-107" charset="-128"/>
                <a:cs typeface="ＭＳ Ｐゴシック" pitchFamily="-107" charset="-128"/>
              </a:rPr>
              <a:t>param</a:t>
            </a:r>
            <a:r>
              <a:rPr lang="en-US" dirty="0">
                <a:latin typeface="Times New Roman" pitchFamily="-107" charset="0"/>
                <a:ea typeface="ＭＳ Ｐゴシック" pitchFamily="-107" charset="-128"/>
                <a:cs typeface="ＭＳ Ｐゴシック" pitchFamily="-107" charset="-128"/>
              </a:rPr>
              <a:t> is </a:t>
            </a:r>
            <a:r>
              <a:rPr lang="en-US" dirty="0" err="1" smtClean="0">
                <a:latin typeface="Times New Roman" pitchFamily="-107" charset="0"/>
                <a:ea typeface="ＭＳ Ｐゴシック" pitchFamily="-107" charset="-128"/>
                <a:cs typeface="ＭＳ Ｐゴシック" pitchFamily="-107" charset="-128"/>
              </a:rPr>
              <a:t>my_list</a:t>
            </a:r>
            <a:r>
              <a:rPr lang="en-US" dirty="0" smtClean="0">
                <a:latin typeface="Times New Roman" pitchFamily="-107" charset="0"/>
                <a:ea typeface="ＭＳ Ｐゴシック" pitchFamily="-107" charset="-128"/>
                <a:cs typeface="ＭＳ Ｐゴシック" pitchFamily="-107" charset="-128"/>
              </a:rPr>
              <a:t>” </a:t>
            </a:r>
            <a:r>
              <a:rPr lang="en-US" dirty="0">
                <a:latin typeface="Times New Roman" pitchFamily="-107" charset="0"/>
                <a:ea typeface="ＭＳ Ｐゴシック" pitchFamily="-107" charset="-128"/>
                <a:cs typeface="ＭＳ Ｐゴシック" pitchFamily="-107" charset="-128"/>
              </a:rPr>
              <a:t>on 1</a:t>
            </a:r>
            <a:r>
              <a:rPr lang="en-US" baseline="30000" dirty="0">
                <a:latin typeface="Times New Roman" pitchFamily="-107" charset="0"/>
                <a:ea typeface="ＭＳ Ｐゴシック" pitchFamily="-107" charset="-128"/>
                <a:cs typeface="ＭＳ Ｐゴシック" pitchFamily="-107" charset="-128"/>
              </a:rPr>
              <a:t>st</a:t>
            </a:r>
            <a:r>
              <a:rPr lang="en-US" dirty="0">
                <a:latin typeface="Times New Roman" pitchFamily="-107" charset="0"/>
                <a:ea typeface="ＭＳ Ｐゴシック" pitchFamily="-107" charset="-128"/>
                <a:cs typeface="ＭＳ Ｐゴシック" pitchFamily="-107" charset="-128"/>
              </a:rPr>
              <a:t> line of function</a:t>
            </a:r>
          </a:p>
        </p:txBody>
      </p:sp>
    </p:spTree>
    <p:extLst>
      <p:ext uri="{BB962C8B-B14F-4D97-AF65-F5344CB8AC3E}">
        <p14:creationId xmlns:p14="http://schemas.microsoft.com/office/powerpoint/2010/main" val="2422263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US" dirty="0">
                <a:latin typeface="Times New Roman" pitchFamily="-107" charset="0"/>
                <a:ea typeface="ＭＳ Ｐゴシック" pitchFamily="-107" charset="-128"/>
                <a:cs typeface="ＭＳ Ｐゴシック" pitchFamily="-107" charset="-128"/>
              </a:rPr>
              <a:t>Go back and forth between idle and this, print “</a:t>
            </a:r>
            <a:r>
              <a:rPr lang="en-US" dirty="0" err="1">
                <a:latin typeface="Times New Roman" pitchFamily="-107" charset="0"/>
                <a:ea typeface="ＭＳ Ｐゴシック" pitchFamily="-107" charset="-128"/>
                <a:cs typeface="ＭＳ Ｐゴシック" pitchFamily="-107" charset="-128"/>
              </a:rPr>
              <a:t>param</a:t>
            </a:r>
            <a:r>
              <a:rPr lang="en-US" dirty="0">
                <a:latin typeface="Times New Roman" pitchFamily="-107" charset="0"/>
                <a:ea typeface="ＭＳ Ｐゴシック" pitchFamily="-107" charset="-128"/>
                <a:cs typeface="ＭＳ Ｐゴシック" pitchFamily="-107" charset="-128"/>
              </a:rPr>
              <a:t> is </a:t>
            </a:r>
            <a:r>
              <a:rPr lang="en-US" dirty="0" err="1" smtClean="0">
                <a:latin typeface="Times New Roman" pitchFamily="-107" charset="0"/>
                <a:ea typeface="ＭＳ Ｐゴシック" pitchFamily="-107" charset="-128"/>
                <a:cs typeface="ＭＳ Ｐゴシック" pitchFamily="-107" charset="-128"/>
              </a:rPr>
              <a:t>my_list</a:t>
            </a:r>
            <a:r>
              <a:rPr lang="en-US" dirty="0" smtClean="0">
                <a:latin typeface="Times New Roman" pitchFamily="-107" charset="0"/>
                <a:ea typeface="ＭＳ Ｐゴシック" pitchFamily="-107" charset="-128"/>
                <a:cs typeface="ＭＳ Ｐゴシック" pitchFamily="-107" charset="-128"/>
              </a:rPr>
              <a:t>” </a:t>
            </a:r>
            <a:r>
              <a:rPr lang="en-US" dirty="0">
                <a:latin typeface="Times New Roman" pitchFamily="-107" charset="0"/>
                <a:ea typeface="ＭＳ Ｐゴシック" pitchFamily="-107" charset="-128"/>
                <a:cs typeface="ＭＳ Ｐゴシック" pitchFamily="-107" charset="-128"/>
              </a:rPr>
              <a:t>on 1</a:t>
            </a:r>
            <a:r>
              <a:rPr lang="en-US" baseline="30000" dirty="0">
                <a:latin typeface="Times New Roman" pitchFamily="-107" charset="0"/>
                <a:ea typeface="ＭＳ Ｐゴシック" pitchFamily="-107" charset="-128"/>
                <a:cs typeface="ＭＳ Ｐゴシック" pitchFamily="-107" charset="-128"/>
              </a:rPr>
              <a:t>st</a:t>
            </a:r>
            <a:r>
              <a:rPr lang="en-US" dirty="0">
                <a:latin typeface="Times New Roman" pitchFamily="-107" charset="0"/>
                <a:ea typeface="ＭＳ Ｐゴシック" pitchFamily="-107" charset="-128"/>
                <a:cs typeface="ＭＳ Ｐゴシック" pitchFamily="-107" charset="-128"/>
              </a:rPr>
              <a:t> line of function</a:t>
            </a:r>
          </a:p>
        </p:txBody>
      </p:sp>
    </p:spTree>
    <p:extLst>
      <p:ext uri="{BB962C8B-B14F-4D97-AF65-F5344CB8AC3E}">
        <p14:creationId xmlns:p14="http://schemas.microsoft.com/office/powerpoint/2010/main" val="2124143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US">
                <a:latin typeface="Times New Roman" pitchFamily="-107" charset="0"/>
                <a:ea typeface="ＭＳ Ｐゴシック" pitchFamily="-107" charset="-128"/>
                <a:cs typeface="ＭＳ Ｐゴシック" pitchFamily="-107" charset="-128"/>
              </a:rPr>
              <a:t>Show in idle with, ask them what should get each time</a:t>
            </a:r>
          </a:p>
        </p:txBody>
      </p:sp>
    </p:spTree>
    <p:extLst>
      <p:ext uri="{BB962C8B-B14F-4D97-AF65-F5344CB8AC3E}">
        <p14:creationId xmlns:p14="http://schemas.microsoft.com/office/powerpoint/2010/main" val="3478581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dirty="0">
                <a:latin typeface="Times New Roman" pitchFamily="-107" charset="0"/>
                <a:ea typeface="ＭＳ Ｐゴシック" pitchFamily="-107" charset="-128"/>
                <a:cs typeface="ＭＳ Ｐゴシック" pitchFamily="-107" charset="-128"/>
              </a:rPr>
              <a:t>Go back and forth between idle and this, print “</a:t>
            </a:r>
            <a:r>
              <a:rPr lang="en-US" dirty="0" err="1">
                <a:latin typeface="Times New Roman" pitchFamily="-107" charset="0"/>
                <a:ea typeface="ＭＳ Ｐゴシック" pitchFamily="-107" charset="-128"/>
                <a:cs typeface="ＭＳ Ｐゴシック" pitchFamily="-107" charset="-128"/>
              </a:rPr>
              <a:t>param</a:t>
            </a:r>
            <a:r>
              <a:rPr lang="en-US" dirty="0">
                <a:latin typeface="Times New Roman" pitchFamily="-107" charset="0"/>
                <a:ea typeface="ＭＳ Ｐゴシック" pitchFamily="-107" charset="-128"/>
                <a:cs typeface="ＭＳ Ｐゴシック" pitchFamily="-107" charset="-128"/>
              </a:rPr>
              <a:t> is </a:t>
            </a:r>
            <a:r>
              <a:rPr lang="en-US" dirty="0" err="1" smtClean="0">
                <a:latin typeface="Times New Roman" pitchFamily="-107" charset="0"/>
                <a:ea typeface="ＭＳ Ｐゴシック" pitchFamily="-107" charset="-128"/>
                <a:cs typeface="ＭＳ Ｐゴシック" pitchFamily="-107" charset="-128"/>
              </a:rPr>
              <a:t>my_list</a:t>
            </a:r>
            <a:r>
              <a:rPr lang="en-US" dirty="0" smtClean="0">
                <a:latin typeface="Times New Roman" pitchFamily="-107" charset="0"/>
                <a:ea typeface="ＭＳ Ｐゴシック" pitchFamily="-107" charset="-128"/>
                <a:cs typeface="ＭＳ Ｐゴシック" pitchFamily="-107" charset="-128"/>
              </a:rPr>
              <a:t>” </a:t>
            </a:r>
            <a:r>
              <a:rPr lang="en-US" dirty="0">
                <a:latin typeface="Times New Roman" pitchFamily="-107" charset="0"/>
                <a:ea typeface="ＭＳ Ｐゴシック" pitchFamily="-107" charset="-128"/>
                <a:cs typeface="ＭＳ Ｐゴシック" pitchFamily="-107" charset="-128"/>
              </a:rPr>
              <a:t>on 1</a:t>
            </a:r>
            <a:r>
              <a:rPr lang="en-US" baseline="30000" dirty="0">
                <a:latin typeface="Times New Roman" pitchFamily="-107" charset="0"/>
                <a:ea typeface="ＭＳ Ｐゴシック" pitchFamily="-107" charset="-128"/>
                <a:cs typeface="ＭＳ Ｐゴシック" pitchFamily="-107" charset="-128"/>
              </a:rPr>
              <a:t>st</a:t>
            </a:r>
            <a:r>
              <a:rPr lang="en-US" dirty="0">
                <a:latin typeface="Times New Roman" pitchFamily="-107" charset="0"/>
                <a:ea typeface="ＭＳ Ｐゴシック" pitchFamily="-107" charset="-128"/>
                <a:cs typeface="ＭＳ Ｐゴシック" pitchFamily="-107" charset="-128"/>
              </a:rPr>
              <a:t> line of function</a:t>
            </a:r>
          </a:p>
        </p:txBody>
      </p:sp>
    </p:spTree>
    <p:extLst>
      <p:ext uri="{BB962C8B-B14F-4D97-AF65-F5344CB8AC3E}">
        <p14:creationId xmlns:p14="http://schemas.microsoft.com/office/powerpoint/2010/main" val="2108695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r>
              <a:rPr lang="en-US" dirty="0">
                <a:latin typeface="Times New Roman" pitchFamily="-107" charset="0"/>
                <a:ea typeface="ＭＳ Ｐゴシック" pitchFamily="-107" charset="-128"/>
                <a:cs typeface="ＭＳ Ｐゴシック" pitchFamily="-107" charset="-128"/>
              </a:rPr>
              <a:t>Go back and forth between idle and this, print “</a:t>
            </a:r>
            <a:r>
              <a:rPr lang="en-US" dirty="0" err="1">
                <a:latin typeface="Times New Roman" pitchFamily="-107" charset="0"/>
                <a:ea typeface="ＭＳ Ｐゴシック" pitchFamily="-107" charset="-128"/>
                <a:cs typeface="ＭＳ Ｐゴシック" pitchFamily="-107" charset="-128"/>
              </a:rPr>
              <a:t>param</a:t>
            </a:r>
            <a:r>
              <a:rPr lang="en-US" dirty="0">
                <a:latin typeface="Times New Roman" pitchFamily="-107" charset="0"/>
                <a:ea typeface="ＭＳ Ｐゴシック" pitchFamily="-107" charset="-128"/>
                <a:cs typeface="ＭＳ Ｐゴシック" pitchFamily="-107" charset="-128"/>
              </a:rPr>
              <a:t> is </a:t>
            </a:r>
            <a:r>
              <a:rPr lang="en-US" dirty="0" err="1" smtClean="0">
                <a:latin typeface="Times New Roman" pitchFamily="-107" charset="0"/>
                <a:ea typeface="ＭＳ Ｐゴシック" pitchFamily="-107" charset="-128"/>
                <a:cs typeface="ＭＳ Ｐゴシック" pitchFamily="-107" charset="-128"/>
              </a:rPr>
              <a:t>my_list</a:t>
            </a:r>
            <a:r>
              <a:rPr lang="en-US" dirty="0" smtClean="0">
                <a:latin typeface="Times New Roman" pitchFamily="-107" charset="0"/>
                <a:ea typeface="ＭＳ Ｐゴシック" pitchFamily="-107" charset="-128"/>
                <a:cs typeface="ＭＳ Ｐゴシック" pitchFamily="-107" charset="-128"/>
              </a:rPr>
              <a:t>” </a:t>
            </a:r>
            <a:r>
              <a:rPr lang="en-US" dirty="0">
                <a:latin typeface="Times New Roman" pitchFamily="-107" charset="0"/>
                <a:ea typeface="ＭＳ Ｐゴシック" pitchFamily="-107" charset="-128"/>
                <a:cs typeface="ＭＳ Ｐゴシック" pitchFamily="-107" charset="-128"/>
              </a:rPr>
              <a:t>on 1</a:t>
            </a:r>
            <a:r>
              <a:rPr lang="en-US" baseline="30000" dirty="0">
                <a:latin typeface="Times New Roman" pitchFamily="-107" charset="0"/>
                <a:ea typeface="ＭＳ Ｐゴシック" pitchFamily="-107" charset="-128"/>
                <a:cs typeface="ＭＳ Ｐゴシック" pitchFamily="-107" charset="-128"/>
              </a:rPr>
              <a:t>st</a:t>
            </a:r>
            <a:r>
              <a:rPr lang="en-US" dirty="0">
                <a:latin typeface="Times New Roman" pitchFamily="-107" charset="0"/>
                <a:ea typeface="ＭＳ Ｐゴシック" pitchFamily="-107" charset="-128"/>
                <a:cs typeface="ＭＳ Ｐゴシック" pitchFamily="-107" charset="-128"/>
              </a:rPr>
              <a:t> line of function</a:t>
            </a:r>
          </a:p>
        </p:txBody>
      </p:sp>
    </p:spTree>
    <p:extLst>
      <p:ext uri="{BB962C8B-B14F-4D97-AF65-F5344CB8AC3E}">
        <p14:creationId xmlns:p14="http://schemas.microsoft.com/office/powerpoint/2010/main" val="2797380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r>
              <a:rPr lang="en-US" dirty="0">
                <a:latin typeface="Times New Roman" pitchFamily="-107" charset="0"/>
                <a:ea typeface="ＭＳ Ｐゴシック" pitchFamily="-107" charset="-128"/>
                <a:cs typeface="ＭＳ Ｐゴシック" pitchFamily="-107" charset="-128"/>
              </a:rPr>
              <a:t>Go back and forth between idle and this, print “</a:t>
            </a:r>
            <a:r>
              <a:rPr lang="en-US" dirty="0" err="1">
                <a:latin typeface="Times New Roman" pitchFamily="-107" charset="0"/>
                <a:ea typeface="ＭＳ Ｐゴシック" pitchFamily="-107" charset="-128"/>
                <a:cs typeface="ＭＳ Ｐゴシック" pitchFamily="-107" charset="-128"/>
              </a:rPr>
              <a:t>param</a:t>
            </a:r>
            <a:r>
              <a:rPr lang="en-US" dirty="0">
                <a:latin typeface="Times New Roman" pitchFamily="-107" charset="0"/>
                <a:ea typeface="ＭＳ Ｐゴシック" pitchFamily="-107" charset="-128"/>
                <a:cs typeface="ＭＳ Ｐゴシック" pitchFamily="-107" charset="-128"/>
              </a:rPr>
              <a:t> is </a:t>
            </a:r>
            <a:r>
              <a:rPr lang="en-US" dirty="0" err="1" smtClean="0">
                <a:latin typeface="Times New Roman" pitchFamily="-107" charset="0"/>
                <a:ea typeface="ＭＳ Ｐゴシック" pitchFamily="-107" charset="-128"/>
                <a:cs typeface="ＭＳ Ｐゴシック" pitchFamily="-107" charset="-128"/>
              </a:rPr>
              <a:t>my_list</a:t>
            </a:r>
            <a:r>
              <a:rPr lang="en-US" dirty="0" smtClean="0">
                <a:latin typeface="Times New Roman" pitchFamily="-107" charset="0"/>
                <a:ea typeface="ＭＳ Ｐゴシック" pitchFamily="-107" charset="-128"/>
                <a:cs typeface="ＭＳ Ｐゴシック" pitchFamily="-107" charset="-128"/>
              </a:rPr>
              <a:t>” </a:t>
            </a:r>
            <a:r>
              <a:rPr lang="en-US" dirty="0">
                <a:latin typeface="Times New Roman" pitchFamily="-107" charset="0"/>
                <a:ea typeface="ＭＳ Ｐゴシック" pitchFamily="-107" charset="-128"/>
                <a:cs typeface="ＭＳ Ｐゴシック" pitchFamily="-107" charset="-128"/>
              </a:rPr>
              <a:t>on 1</a:t>
            </a:r>
            <a:r>
              <a:rPr lang="en-US" baseline="30000" dirty="0">
                <a:latin typeface="Times New Roman" pitchFamily="-107" charset="0"/>
                <a:ea typeface="ＭＳ Ｐゴシック" pitchFamily="-107" charset="-128"/>
                <a:cs typeface="ＭＳ Ｐゴシック" pitchFamily="-107" charset="-128"/>
              </a:rPr>
              <a:t>st</a:t>
            </a:r>
            <a:r>
              <a:rPr lang="en-US" dirty="0">
                <a:latin typeface="Times New Roman" pitchFamily="-107" charset="0"/>
                <a:ea typeface="ＭＳ Ｐゴシック" pitchFamily="-107" charset="-128"/>
                <a:cs typeface="ＭＳ Ｐゴシック" pitchFamily="-107" charset="-128"/>
              </a:rPr>
              <a:t> line of function</a:t>
            </a:r>
          </a:p>
        </p:txBody>
      </p:sp>
    </p:spTree>
    <p:extLst>
      <p:ext uri="{BB962C8B-B14F-4D97-AF65-F5344CB8AC3E}">
        <p14:creationId xmlns:p14="http://schemas.microsoft.com/office/powerpoint/2010/main" val="62022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panose="02020603050405020304" pitchFamily="18" charset="0"/>
                <a:ea typeface="Times New Roman" panose="02020603050405020304" pitchFamily="18" charset="0"/>
                <a:cs typeface="Times New Roman" panose="02020603050405020304" pitchFamily="18"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0" name="Text Placeholder 6"/>
          <p:cNvSpPr txBox="1">
            <a:spLocks/>
          </p:cNvSpPr>
          <p:nvPr userDrawn="1"/>
        </p:nvSpPr>
        <p:spPr>
          <a:xfrm>
            <a:off x="1692343" y="6408853"/>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490141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Text Placeholder 3"/>
          <p:cNvSpPr>
            <a:spLocks noGrp="1"/>
          </p:cNvSpPr>
          <p:nvPr>
            <p:ph type="body" sz="quarter" idx="13"/>
          </p:nvPr>
        </p:nvSpPr>
        <p:spPr>
          <a:xfrm>
            <a:off x="1606550" y="6453188"/>
            <a:ext cx="7080250" cy="182562"/>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29451241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Eight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panose="02020603050405020304" pitchFamily="18" charset="0"/>
                <a:ea typeface="Times New Roman" panose="02020603050405020304" pitchFamily="18" charset="0"/>
                <a:cs typeface="Times New Roman" panose="02020603050405020304" pitchFamily="18"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729C8780-B275-4134-B892-3B42947EE3E7}" type="slidenum">
              <a:rPr lang="en-US" smtClean="0"/>
              <a:pPr/>
              <a:t>‹#›</a:t>
            </a:fld>
            <a:endParaRPr lang="en-US"/>
          </a:p>
        </p:txBody>
      </p:sp>
      <p:sp>
        <p:nvSpPr>
          <p:cNvPr id="8" name="Shape 26"/>
          <p:cNvSpPr txBox="1">
            <a:spLocks noGrp="1"/>
          </p:cNvSpPr>
          <p:nvPr>
            <p:ph type="body" idx="1"/>
          </p:nvPr>
        </p:nvSpPr>
        <p:spPr>
          <a:xfrm>
            <a:off x="457200" y="1600201"/>
            <a:ext cx="8229600" cy="533399"/>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9" name="Shape 26"/>
          <p:cNvSpPr txBox="1">
            <a:spLocks noGrp="1"/>
          </p:cNvSpPr>
          <p:nvPr>
            <p:ph type="body" idx="13"/>
          </p:nvPr>
        </p:nvSpPr>
        <p:spPr>
          <a:xfrm>
            <a:off x="457200" y="2254863"/>
            <a:ext cx="8229600" cy="482215"/>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0" name="Shape 26"/>
          <p:cNvSpPr txBox="1">
            <a:spLocks noGrp="1"/>
          </p:cNvSpPr>
          <p:nvPr>
            <p:ph type="body" idx="14"/>
          </p:nvPr>
        </p:nvSpPr>
        <p:spPr>
          <a:xfrm>
            <a:off x="457200" y="2827518"/>
            <a:ext cx="8229600" cy="50082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1" name="Shape 26"/>
          <p:cNvSpPr txBox="1">
            <a:spLocks noGrp="1"/>
          </p:cNvSpPr>
          <p:nvPr>
            <p:ph type="body" idx="15"/>
          </p:nvPr>
        </p:nvSpPr>
        <p:spPr>
          <a:xfrm>
            <a:off x="457200" y="3403561"/>
            <a:ext cx="8229600" cy="4445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2" name="Shape 26"/>
          <p:cNvSpPr txBox="1">
            <a:spLocks noGrp="1"/>
          </p:cNvSpPr>
          <p:nvPr>
            <p:ph type="body" idx="16"/>
          </p:nvPr>
        </p:nvSpPr>
        <p:spPr>
          <a:xfrm>
            <a:off x="457200" y="3889019"/>
            <a:ext cx="8229600" cy="53498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3" name="Shape 26"/>
          <p:cNvSpPr txBox="1">
            <a:spLocks noGrp="1"/>
          </p:cNvSpPr>
          <p:nvPr>
            <p:ph type="body" idx="17"/>
          </p:nvPr>
        </p:nvSpPr>
        <p:spPr>
          <a:xfrm>
            <a:off x="442957" y="4464896"/>
            <a:ext cx="8229600" cy="43360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4" name="Shape 26"/>
          <p:cNvSpPr txBox="1">
            <a:spLocks noGrp="1"/>
          </p:cNvSpPr>
          <p:nvPr>
            <p:ph type="body" idx="18"/>
          </p:nvPr>
        </p:nvSpPr>
        <p:spPr>
          <a:xfrm>
            <a:off x="457200" y="4955147"/>
            <a:ext cx="8229600" cy="53498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5" name="Shape 26"/>
          <p:cNvSpPr txBox="1">
            <a:spLocks noGrp="1"/>
          </p:cNvSpPr>
          <p:nvPr>
            <p:ph type="body" idx="19"/>
          </p:nvPr>
        </p:nvSpPr>
        <p:spPr>
          <a:xfrm>
            <a:off x="457200" y="5546778"/>
            <a:ext cx="8229600" cy="53498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8" name="Text Placeholder 6"/>
          <p:cNvSpPr txBox="1">
            <a:spLocks/>
          </p:cNvSpPr>
          <p:nvPr userDrawn="1"/>
        </p:nvSpPr>
        <p:spPr>
          <a:xfrm>
            <a:off x="1692343" y="6408853"/>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379368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a:defRPr sz="24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txBox="1">
            <a:spLocks/>
          </p:cNvSpPr>
          <p:nvPr userDrawn="1"/>
        </p:nvSpPr>
        <p:spPr>
          <a:xfrm>
            <a:off x="1692343" y="6408853"/>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579734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Text Placeholder 6"/>
          <p:cNvSpPr txBox="1">
            <a:spLocks/>
          </p:cNvSpPr>
          <p:nvPr userDrawn="1"/>
        </p:nvSpPr>
        <p:spPr>
          <a:xfrm>
            <a:off x="1692343" y="6408853"/>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431699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ext Placeholder 6"/>
          <p:cNvSpPr txBox="1">
            <a:spLocks/>
          </p:cNvSpPr>
          <p:nvPr userDrawn="1"/>
        </p:nvSpPr>
        <p:spPr>
          <a:xfrm>
            <a:off x="1692343" y="6408853"/>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861019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ig+caption">
    <p:spTree>
      <p:nvGrpSpPr>
        <p:cNvPr id="1" name="Shape 24"/>
        <p:cNvGrpSpPr/>
        <p:nvPr/>
      </p:nvGrpSpPr>
      <p:grpSpPr>
        <a:xfrm>
          <a:off x="0" y="0"/>
          <a:ext cx="0" cy="0"/>
          <a:chOff x="0" y="0"/>
          <a:chExt cx="0" cy="0"/>
        </a:xfrm>
      </p:grpSpPr>
      <p:sp>
        <p:nvSpPr>
          <p:cNvPr id="12"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10" name="Picture 2"/>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atin typeface="+mn-lt"/>
                <a:ea typeface="Segoe UI Emoji" panose="020B0502040204020203"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6" name="Text Placeholder 6"/>
          <p:cNvSpPr txBox="1">
            <a:spLocks/>
          </p:cNvSpPr>
          <p:nvPr userDrawn="1"/>
        </p:nvSpPr>
        <p:spPr>
          <a:xfrm>
            <a:off x="1692343" y="6408853"/>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500987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Text Placeholder 6"/>
          <p:cNvSpPr txBox="1">
            <a:spLocks/>
          </p:cNvSpPr>
          <p:nvPr userDrawn="1"/>
        </p:nvSpPr>
        <p:spPr>
          <a:xfrm>
            <a:off x="1692343" y="6408853"/>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510933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noChangeArrowheads="1"/>
          </p:cNvSpPr>
          <p:nvPr>
            <p:ph type="ftr" sz="quarter" idx="10"/>
          </p:nvPr>
        </p:nvSpPr>
        <p:spPr>
          <a:xfrm>
            <a:off x="1828800" y="6629400"/>
            <a:ext cx="6553200" cy="304800"/>
          </a:xfrm>
          <a:prstGeom prst="rect">
            <a:avLst/>
          </a:prstGeom>
          <a:ln/>
        </p:spPr>
        <p:txBody>
          <a:bodyPr/>
          <a:lstStyle>
            <a:lvl1pPr>
              <a:defRPr/>
            </a:lvl1pPr>
          </a:lstStyle>
          <a:p>
            <a:pPr>
              <a:defRPr/>
            </a:pPr>
            <a:r>
              <a:rPr lang="en-US" smtClean="0"/>
              <a:t>The Practice of Computing Using Python, Punch, Enbody, ©2011 Pearson Addison-Wesley. All rights reserved </a:t>
            </a:r>
            <a:endParaRPr lang="en-US"/>
          </a:p>
        </p:txBody>
      </p:sp>
      <p:sp>
        <p:nvSpPr>
          <p:cNvPr id="4" name="Slide Number Placeholder 3"/>
          <p:cNvSpPr>
            <a:spLocks noGrp="1" noChangeArrowheads="1"/>
          </p:cNvSpPr>
          <p:nvPr>
            <p:ph type="sldNum" sz="quarter" idx="11"/>
          </p:nvPr>
        </p:nvSpPr>
        <p:spPr>
          <a:xfrm>
            <a:off x="6477000" y="6172200"/>
            <a:ext cx="2133600" cy="457200"/>
          </a:xfrm>
          <a:prstGeom prst="rect">
            <a:avLst/>
          </a:prstGeom>
          <a:ln/>
        </p:spPr>
        <p:txBody>
          <a:bodyPr/>
          <a:lstStyle>
            <a:lvl1pPr>
              <a:defRPr/>
            </a:lvl1pPr>
          </a:lstStyle>
          <a:p>
            <a:pPr>
              <a:defRPr/>
            </a:pPr>
            <a:fld id="{D4F2337A-8D8D-7C43-A77C-40808C2D8B8A}" type="slidenum">
              <a:rPr lang="en-US"/>
              <a:pPr>
                <a:defRPr/>
              </a:pPr>
              <a:t>‹#›</a:t>
            </a:fld>
            <a:endParaRPr lang="en-US"/>
          </a:p>
        </p:txBody>
      </p:sp>
      <p:sp>
        <p:nvSpPr>
          <p:cNvPr id="6" name="Text Placeholder 6"/>
          <p:cNvSpPr txBox="1">
            <a:spLocks/>
          </p:cNvSpPr>
          <p:nvPr userDrawn="1"/>
        </p:nvSpPr>
        <p:spPr>
          <a:xfrm>
            <a:off x="1692343" y="6408853"/>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1681847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1828800" y="6629400"/>
            <a:ext cx="6553200" cy="304800"/>
          </a:xfrm>
          <a:prstGeom prst="rect">
            <a:avLst/>
          </a:prstGeom>
        </p:spPr>
        <p:txBody>
          <a:bodyPr/>
          <a:lstStyle>
            <a:lvl1pPr>
              <a:defRPr smtClean="0"/>
            </a:lvl1pPr>
          </a:lstStyle>
          <a:p>
            <a:r>
              <a:rPr lang="en-US" smtClean="0"/>
              <a:t>The Practice of Computing Using Python, Punch, Enbody, ©2011 Pearson Addison-Wesley. All rights reserved </a:t>
            </a:r>
            <a:endParaRPr lang="en-US"/>
          </a:p>
        </p:txBody>
      </p:sp>
    </p:spTree>
    <p:extLst>
      <p:ext uri="{BB962C8B-B14F-4D97-AF65-F5344CB8AC3E}">
        <p14:creationId xmlns:p14="http://schemas.microsoft.com/office/powerpoint/2010/main" val="20410395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Titl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Text Placeholder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4102572791"/>
      </p:ext>
    </p:extLst>
  </p:cSld>
  <p:clrMap bg1="lt1" tx1="dk1" bg2="dk2" tx2="lt2" accent1="accent1" accent2="accent2" accent3="accent3" accent4="accent4" accent5="accent5" accent6="accent6" hlink="hlink" folHlink="folHlink"/>
  <p:sldLayoutIdLst>
    <p:sldLayoutId id="2147483691" r:id="rId1"/>
    <p:sldLayoutId id="2147483737" r:id="rId2"/>
    <p:sldLayoutId id="2147483724" r:id="rId3"/>
    <p:sldLayoutId id="2147483725" r:id="rId4"/>
    <p:sldLayoutId id="2147483726" r:id="rId5"/>
    <p:sldLayoutId id="2147483727" r:id="rId6"/>
    <p:sldLayoutId id="2147483728" r:id="rId7"/>
    <p:sldLayoutId id="2147483741" r:id="rId8"/>
    <p:sldLayoutId id="2147483742" r:id="rId9"/>
    <p:sldLayoutId id="2147483743" r:id="rId10"/>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r>
              <a:rPr lang="en-US" dirty="0"/>
              <a:t>The Practice of Computing Using Python</a:t>
            </a:r>
          </a:p>
        </p:txBody>
      </p:sp>
      <p:sp>
        <p:nvSpPr>
          <p:cNvPr id="196" name="Text Placeholder 2"/>
          <p:cNvSpPr txBox="1">
            <a:spLocks noGrp="1"/>
          </p:cNvSpPr>
          <p:nvPr>
            <p:ph type="body" idx="1"/>
          </p:nvPr>
        </p:nvSpPr>
        <p:spPr/>
        <p:txBody>
          <a:bodyPr/>
          <a:lstStyle/>
          <a:p>
            <a:r>
              <a:rPr lang="en-US" smtClean="0"/>
              <a:t>Third Edition</a:t>
            </a:r>
            <a:endParaRPr lang="en-IN" dirty="0"/>
          </a:p>
        </p:txBody>
      </p:sp>
      <p:sp>
        <p:nvSpPr>
          <p:cNvPr id="198" name="Text Placeholder 3"/>
          <p:cNvSpPr txBox="1">
            <a:spLocks noGrp="1"/>
          </p:cNvSpPr>
          <p:nvPr>
            <p:ph type="body" idx="2"/>
          </p:nvPr>
        </p:nvSpPr>
        <p:spPr/>
        <p:txBody>
          <a:bodyPr/>
          <a:lstStyle/>
          <a:p>
            <a:pPr lvl="0"/>
            <a:r>
              <a:rPr lang="en-US" dirty="0" smtClean="0">
                <a:sym typeface="Arial"/>
              </a:rPr>
              <a:t>Chapter 8</a:t>
            </a:r>
            <a:endParaRPr lang="en-US" dirty="0">
              <a:sym typeface="Arial"/>
            </a:endParaRPr>
          </a:p>
        </p:txBody>
      </p:sp>
      <p:sp>
        <p:nvSpPr>
          <p:cNvPr id="199" name="Text Placeholder 4"/>
          <p:cNvSpPr txBox="1">
            <a:spLocks noGrp="1"/>
          </p:cNvSpPr>
          <p:nvPr>
            <p:ph type="body" idx="3"/>
          </p:nvPr>
        </p:nvSpPr>
        <p:spPr/>
        <p:txBody>
          <a:bodyPr/>
          <a:lstStyle/>
          <a:p>
            <a:r>
              <a:rPr lang="en-US" dirty="0"/>
              <a:t>More On Functions</a:t>
            </a:r>
          </a:p>
        </p:txBody>
      </p:sp>
      <p:pic>
        <p:nvPicPr>
          <p:cNvPr id="7" name="Picture 5" descr="Front Cover: The Practice of Computing Using Python Third Edition by Punch and Enbod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028" y="1669774"/>
            <a:ext cx="3551582" cy="4506084"/>
          </a:xfrm>
          <a:prstGeom prst="rect">
            <a:avLst/>
          </a:prstGeom>
        </p:spPr>
      </p:pic>
      <p:sp>
        <p:nvSpPr>
          <p:cNvPr id="2" name="Text Placeholder 6"/>
          <p:cNvSpPr>
            <a:spLocks noGrp="1"/>
          </p:cNvSpPr>
          <p:nvPr>
            <p:ph type="body" sz="quarter" idx="13"/>
          </p:nvPr>
        </p:nvSpPr>
        <p:spPr>
          <a:xfrm>
            <a:off x="1692343" y="6359158"/>
            <a:ext cx="7080250" cy="361498"/>
          </a:xfrm>
        </p:spPr>
        <p:txBody>
          <a:bodyPr/>
          <a:lstStyle/>
          <a:p>
            <a:pPr marL="101600" indent="0" algn="r">
              <a:buNone/>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2017, 2013, </a:t>
            </a:r>
            <a:r>
              <a:rPr lang="en-US" sz="1200" dirty="0" smtClean="0">
                <a:latin typeface="Verdana" panose="020B0604030504040204" pitchFamily="34" charset="0"/>
                <a:ea typeface="Verdana" panose="020B0604030504040204" pitchFamily="34" charset="0"/>
                <a:cs typeface="Verdana" panose="020B0604030504040204" pitchFamily="34" charset="0"/>
              </a:rPr>
              <a:t>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7042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changes association</a:t>
            </a:r>
            <a:endParaRPr lang="en-US" dirty="0"/>
          </a:p>
        </p:txBody>
      </p:sp>
      <p:sp>
        <p:nvSpPr>
          <p:cNvPr id="3" name="Content Placeholder 2"/>
          <p:cNvSpPr>
            <a:spLocks noGrp="1"/>
          </p:cNvSpPr>
          <p:nvPr>
            <p:ph idx="1"/>
          </p:nvPr>
        </p:nvSpPr>
        <p:spPr/>
        <p:txBody>
          <a:bodyPr/>
          <a:lstStyle/>
          <a:p>
            <a:r>
              <a:rPr lang="en-US" dirty="0" smtClean="0"/>
              <a:t>if a parameter is assigned to a new value, then just like any other assignment, a new association is created</a:t>
            </a:r>
          </a:p>
          <a:p>
            <a:r>
              <a:rPr lang="en-US" dirty="0" smtClean="0"/>
              <a:t>This assignment does not affect the object associated with the argument, as a new association was made with the parameter</a:t>
            </a:r>
            <a:endParaRPr lang="en-US" dirty="0"/>
          </a:p>
        </p:txBody>
      </p:sp>
    </p:spTree>
    <p:extLst>
      <p:ext uri="{BB962C8B-B14F-4D97-AF65-F5344CB8AC3E}">
        <p14:creationId xmlns:p14="http://schemas.microsoft.com/office/powerpoint/2010/main" val="3704674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8.2 Function Namespace Modified</a:t>
            </a:r>
          </a:p>
        </p:txBody>
      </p:sp>
      <p:pic>
        <p:nvPicPr>
          <p:cNvPr id="4" name="Picture 2" descr="Inside a main name space reads a r g. Inside a my underscore function name space reads p a r a m. Both name spaces correspond to a python objects. A r g corresponds to 25. P a r a m corresponds to 32. Three lines of code explain this relationship as follows. Line 1. A r g equals 25. Line 2. My underscore function left parentheses a r g right parentheses. Line 3. Print left parentheses a r g right parentheses. This line of code corresponds to second set of code. Second code has 3 lines as follows. Line 1. D e f my underscore function left parentheses p a r a m right parentheses colon. Line 2, indented once. P a r a m equals 32. Line 3, indented once. Print left parentheses p a r a m right parentheses. "/>
          <p:cNvPicPr>
            <a:picLocks noChangeAspect="1"/>
          </p:cNvPicPr>
          <p:nvPr/>
        </p:nvPicPr>
        <p:blipFill rotWithShape="1">
          <a:blip r:embed="rId2"/>
          <a:srcRect b="8591"/>
          <a:stretch/>
        </p:blipFill>
        <p:spPr>
          <a:xfrm>
            <a:off x="1763856" y="1809706"/>
            <a:ext cx="5616287" cy="3385750"/>
          </a:xfrm>
          <a:prstGeom prst="rect">
            <a:avLst/>
          </a:prstGeom>
          <a:noFill/>
          <a:ln>
            <a:noFill/>
          </a:ln>
        </p:spPr>
      </p:pic>
    </p:spTree>
    <p:extLst>
      <p:ext uri="{BB962C8B-B14F-4D97-AF65-F5344CB8AC3E}">
        <p14:creationId xmlns:p14="http://schemas.microsoft.com/office/powerpoint/2010/main" val="742432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Passing Mutable Objects</a:t>
            </a:r>
            <a:endParaRPr lang="en-US" dirty="0"/>
          </a:p>
        </p:txBody>
      </p:sp>
    </p:spTree>
    <p:extLst>
      <p:ext uri="{BB962C8B-B14F-4D97-AF65-F5344CB8AC3E}">
        <p14:creationId xmlns:p14="http://schemas.microsoft.com/office/powerpoint/2010/main" val="1394614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Sharing </a:t>
            </a:r>
            <a:r>
              <a:rPr lang="en-US" dirty="0"/>
              <a:t>M</a:t>
            </a:r>
            <a:r>
              <a:rPr lang="en-US" dirty="0" smtClean="0"/>
              <a:t>utables</a:t>
            </a:r>
            <a:endParaRPr lang="en-US" dirty="0"/>
          </a:p>
        </p:txBody>
      </p:sp>
      <p:sp>
        <p:nvSpPr>
          <p:cNvPr id="5" name="Content Placeholder 4"/>
          <p:cNvSpPr>
            <a:spLocks noGrp="1"/>
          </p:cNvSpPr>
          <p:nvPr>
            <p:ph idx="1"/>
          </p:nvPr>
        </p:nvSpPr>
        <p:spPr/>
        <p:txBody>
          <a:bodyPr/>
          <a:lstStyle/>
          <a:p>
            <a:r>
              <a:rPr lang="en-US" dirty="0" smtClean="0"/>
              <a:t>When passing mutable data structures, it is possible that if the shared object is directly modified, both the parameter and the argument reflect that change</a:t>
            </a:r>
          </a:p>
          <a:p>
            <a:r>
              <a:rPr lang="en-US" dirty="0" smtClean="0"/>
              <a:t>Note that the operation must be a mutable change, a change of the object. An assignment is not such a change.</a:t>
            </a:r>
            <a:endParaRPr lang="en-US" dirty="0"/>
          </a:p>
        </p:txBody>
      </p:sp>
    </p:spTree>
    <p:extLst>
      <p:ext uri="{BB962C8B-B14F-4D97-AF65-F5344CB8AC3E}">
        <p14:creationId xmlns:p14="http://schemas.microsoft.com/office/powerpoint/2010/main" val="245359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8.3 Function Namespace With Mutable Objects: at Function Start</a:t>
            </a:r>
          </a:p>
        </p:txBody>
      </p:sp>
      <p:pic>
        <p:nvPicPr>
          <p:cNvPr id="4" name="Picture 2" descr="Inside a main name space reads a r g underscore list. Inside a my underscore function name space reads p a r a m underscore list. Both name spaces correspond to a python objects left bracket 1 comma 2 comma 3 right bracket. Three lines of code explain this relationship as follows. Line 1. A r g underscore list equals left bracket 1 comma 2 comma 3 right bracket. Line 2. My underscore function left parentheses a r g underscore list right parentheses. Line 3. Print left parentheses a r g underscore list right parentheses. This code corresponds to a second set of code with three lines as follows. Line 1. D e f my underscore function left parentheses p a r a m underscore list right parentheses colon. Line 2, indented once. P a r a m underscore list left bracket 0 right bracket equals 100. Line 3, indented once. Print left parentheses p a r a m underscore list right parentheses. "/>
          <p:cNvPicPr>
            <a:picLocks noChangeAspect="1"/>
          </p:cNvPicPr>
          <p:nvPr/>
        </p:nvPicPr>
        <p:blipFill rotWithShape="1">
          <a:blip r:embed="rId2"/>
          <a:srcRect b="8514"/>
          <a:stretch/>
        </p:blipFill>
        <p:spPr>
          <a:xfrm>
            <a:off x="1702049" y="1766454"/>
            <a:ext cx="5739901" cy="3429001"/>
          </a:xfrm>
          <a:prstGeom prst="rect">
            <a:avLst/>
          </a:prstGeom>
          <a:noFill/>
          <a:ln>
            <a:noFill/>
          </a:ln>
        </p:spPr>
      </p:pic>
    </p:spTree>
    <p:extLst>
      <p:ext uri="{BB962C8B-B14F-4D97-AF65-F5344CB8AC3E}">
        <p14:creationId xmlns:p14="http://schemas.microsoft.com/office/powerpoint/2010/main" val="969053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8.3 Function Namespace With Mutable Objects after </a:t>
            </a:r>
            <a:r>
              <a:rPr lang="en-US" sz="3200" dirty="0" err="1">
                <a:latin typeface="Courier New" panose="02070309020205020404" pitchFamily="49" charset="0"/>
                <a:cs typeface="Courier New" panose="02070309020205020404" pitchFamily="49" charset="0"/>
              </a:rPr>
              <a:t>param_list</a:t>
            </a:r>
            <a:r>
              <a:rPr lang="en-US" sz="3200" dirty="0">
                <a:latin typeface="Courier New" panose="02070309020205020404" pitchFamily="49" charset="0"/>
                <a:cs typeface="Courier New" panose="02070309020205020404" pitchFamily="49" charset="0"/>
              </a:rPr>
              <a:t>[0]=100</a:t>
            </a:r>
            <a:endParaRPr lang="en-US" dirty="0"/>
          </a:p>
        </p:txBody>
      </p:sp>
      <p:pic>
        <p:nvPicPr>
          <p:cNvPr id="4" name="Picture 2" descr="A code corresponds with a second code to explain relationship between name spaces and python objects.  First code has three lines that read as follows. Line 1. A r g underscore list equals left bracket 1 comma 2 comma 3 right bracket. Line 2. My underscore function left parentheses a r g underscore list right parentheses. Line 3. Print left parentheses a r g underscore list right parentheses. The corresponded second code has three lines as follows. Line 1. D e f my underscore function left parentheses p a r a m underscore list right parentheses colon. Line 2, indented once. P a r a m underscore list left bracket 0 right bracket equals 100. Line 3, indented once. Print left parentheses p a r a m underscore list right parentheses. Inside the main name space reads a r g underscore list. Inside the my underscore function name space reads p a r a m underscore list. Both name spaces correspond to python objects that read left bracket 100 comma 2 comma 3 right bracket. "/>
          <p:cNvPicPr>
            <a:picLocks noChangeAspect="1"/>
          </p:cNvPicPr>
          <p:nvPr/>
        </p:nvPicPr>
        <p:blipFill rotWithShape="1">
          <a:blip r:embed="rId2"/>
          <a:srcRect b="7690"/>
          <a:stretch/>
        </p:blipFill>
        <p:spPr>
          <a:xfrm>
            <a:off x="1324624" y="1866349"/>
            <a:ext cx="6494752" cy="3353050"/>
          </a:xfrm>
          <a:prstGeom prst="rect">
            <a:avLst/>
          </a:prstGeom>
          <a:noFill/>
          <a:ln>
            <a:noFill/>
          </a:ln>
        </p:spPr>
      </p:pic>
    </p:spTree>
    <p:extLst>
      <p:ext uri="{BB962C8B-B14F-4D97-AF65-F5344CB8AC3E}">
        <p14:creationId xmlns:p14="http://schemas.microsoft.com/office/powerpoint/2010/main" val="1282986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More on Functions</a:t>
            </a:r>
            <a:endParaRPr lang="en-US" dirty="0"/>
          </a:p>
        </p:txBody>
      </p:sp>
    </p:spTree>
    <p:extLst>
      <p:ext uri="{BB962C8B-B14F-4D97-AF65-F5344CB8AC3E}">
        <p14:creationId xmlns:p14="http://schemas.microsoft.com/office/powerpoint/2010/main" val="3661477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2"/>
          <p:cNvSpPr>
            <a:spLocks noGrp="1" noChangeArrowheads="1"/>
          </p:cNvSpPr>
          <p:nvPr>
            <p:ph type="title"/>
          </p:nvPr>
        </p:nvSpPr>
        <p:spPr/>
        <p:txBody>
          <a:bodyPr/>
          <a:lstStyle/>
          <a:p>
            <a:r>
              <a:rPr lang="en-US" dirty="0" smtClean="0"/>
              <a:t>Functions Return One Thing</a:t>
            </a:r>
            <a:endParaRPr lang="en-US" dirty="0"/>
          </a:p>
        </p:txBody>
      </p:sp>
      <p:sp>
        <p:nvSpPr>
          <p:cNvPr id="40964" name="Content Placeholder 4"/>
          <p:cNvSpPr>
            <a:spLocks noGrp="1" noChangeArrowheads="1"/>
          </p:cNvSpPr>
          <p:nvPr>
            <p:ph idx="1"/>
          </p:nvPr>
        </p:nvSpPr>
        <p:spPr>
          <a:xfrm>
            <a:off x="457200" y="1600200"/>
            <a:ext cx="8229600" cy="954157"/>
          </a:xfrm>
        </p:spPr>
        <p:txBody>
          <a:bodyPr/>
          <a:lstStyle/>
          <a:p>
            <a:pPr marL="0" indent="0">
              <a:buNone/>
            </a:pPr>
            <a:r>
              <a:rPr lang="en-US" dirty="0" smtClean="0"/>
              <a:t>Functions return one thing, but it </a:t>
            </a:r>
            <a:br>
              <a:rPr lang="en-US" dirty="0" smtClean="0"/>
            </a:br>
            <a:r>
              <a:rPr lang="en-US" dirty="0" smtClean="0"/>
              <a:t>can be a ‘chunky’ thing. For example, it can return a tuple</a:t>
            </a:r>
          </a:p>
        </p:txBody>
      </p:sp>
      <p:pic>
        <p:nvPicPr>
          <p:cNvPr id="2" name="Picture 1" descr="Code has 4 lines, as follows. Line 1. Greater than greater than greater than d e f mirror left parenthesis pair right parenthesis colon. Line 2, indented once. Quote quote quote reverses first two elements semicolon. Line 3, indented once. Assumes double quote pair double quote is as a collection with at least two elements quote quote quote. Line 4, indented once. Return pair left bracket 1 right bracket comma pair left bracket 0 right bracket."/>
          <p:cNvPicPr>
            <a:picLocks noChangeAspect="1"/>
          </p:cNvPicPr>
          <p:nvPr/>
        </p:nvPicPr>
        <p:blipFill>
          <a:blip r:embed="rId2"/>
          <a:stretch>
            <a:fillRect/>
          </a:stretch>
        </p:blipFill>
        <p:spPr>
          <a:xfrm>
            <a:off x="1156687" y="2818235"/>
            <a:ext cx="6570517" cy="897611"/>
          </a:xfrm>
          <a:prstGeom prst="rect">
            <a:avLst/>
          </a:prstGeom>
        </p:spPr>
      </p:pic>
      <p:pic>
        <p:nvPicPr>
          <p:cNvPr id="3" name="Picture 2" descr="Code has 12 lines, as follows. Line 1. greater than greater than greater than  mirror left parenthesis left parenthesis 2 comma 3 right parenthesis right parenthesis. Line 2. left parenthesis 3 comma 2 right parenthesis hash the return was comma separated colon implicitly handled as a tuple. Line 3. greater than greater than greater than first comma second equals mirror left parenthesis left parenthesis 2 comma 3 right parenthesis right parenthesis hash comma separated works on the left hand side also. Line 4 greater than greater than greater than  first. Line 5. 3. Line 6. greater than greater than greater than  second. Line 7. 2. Line 8. greater than greater than greater than  first comma second hash reconstruct the tuple. Line 9. left parenthesis 3 comma 2 right parenthesis. Line 10. greater than greater than greater than a underscore tuple equals mirror left parenthesis left parenthesis 2 comma 3 right parenthesis right parenthesis hash if we return and assign to one name comma we get a tuple exclamation mark. Line 11. greater than greater than greater than  a underscore tuple. Line 12. left parenthesis 3 comma 2 right parenthesis."/>
          <p:cNvPicPr>
            <a:picLocks noChangeAspect="1"/>
          </p:cNvPicPr>
          <p:nvPr/>
        </p:nvPicPr>
        <p:blipFill>
          <a:blip r:embed="rId3"/>
          <a:stretch>
            <a:fillRect/>
          </a:stretch>
        </p:blipFill>
        <p:spPr>
          <a:xfrm>
            <a:off x="1156687" y="3859621"/>
            <a:ext cx="7078836" cy="2266542"/>
          </a:xfrm>
          <a:prstGeom prst="rect">
            <a:avLst/>
          </a:prstGeom>
        </p:spPr>
      </p:pic>
    </p:spTree>
    <p:extLst>
      <p:ext uri="{BB962C8B-B14F-4D97-AF65-F5344CB8AC3E}">
        <p14:creationId xmlns:p14="http://schemas.microsoft.com/office/powerpoint/2010/main" val="487290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1"/>
          <p:cNvSpPr>
            <a:spLocks noGrp="1" noChangeArrowheads="1"/>
          </p:cNvSpPr>
          <p:nvPr>
            <p:ph type="title"/>
          </p:nvPr>
        </p:nvSpPr>
        <p:spPr/>
        <p:txBody>
          <a:bodyPr/>
          <a:lstStyle/>
          <a:p>
            <a:r>
              <a:rPr lang="en-US" dirty="0" smtClean="0"/>
              <a:t>Assignment in </a:t>
            </a:r>
            <a:r>
              <a:rPr lang="en-US" dirty="0"/>
              <a:t>a</a:t>
            </a:r>
            <a:r>
              <a:rPr lang="en-US" dirty="0" smtClean="0"/>
              <a:t> Function</a:t>
            </a:r>
            <a:endParaRPr lang="en-US" dirty="0"/>
          </a:p>
        </p:txBody>
      </p:sp>
      <p:sp>
        <p:nvSpPr>
          <p:cNvPr id="46084" name="Content Placeholder 2"/>
          <p:cNvSpPr>
            <a:spLocks noGrp="1" noChangeArrowheads="1"/>
          </p:cNvSpPr>
          <p:nvPr>
            <p:ph idx="1"/>
          </p:nvPr>
        </p:nvSpPr>
        <p:spPr/>
        <p:txBody>
          <a:bodyPr/>
          <a:lstStyle/>
          <a:p>
            <a:r>
              <a:rPr lang="en-US" dirty="0" smtClean="0"/>
              <a:t>if you assign a value in a function, that name becomes part of the local namespace of the function</a:t>
            </a:r>
          </a:p>
          <a:p>
            <a:r>
              <a:rPr lang="en-US" dirty="0" smtClean="0"/>
              <a:t>it can have some odd effects</a:t>
            </a:r>
            <a:endParaRPr lang="en-US" dirty="0"/>
          </a:p>
        </p:txBody>
      </p:sp>
    </p:spTree>
    <p:extLst>
      <p:ext uri="{BB962C8B-B14F-4D97-AF65-F5344CB8AC3E}">
        <p14:creationId xmlns:p14="http://schemas.microsoft.com/office/powerpoint/2010/main" val="3018380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tle 1"/>
          <p:cNvSpPr>
            <a:spLocks noGrp="1" noChangeArrowheads="1"/>
          </p:cNvSpPr>
          <p:nvPr>
            <p:ph type="title"/>
          </p:nvPr>
        </p:nvSpPr>
        <p:spPr/>
        <p:txBody>
          <a:bodyPr/>
          <a:lstStyle/>
          <a:p>
            <a:r>
              <a:rPr lang="en-US" dirty="0" smtClean="0"/>
              <a:t>Example 1 </a:t>
            </a:r>
            <a:r>
              <a:rPr lang="en-US" sz="2000" b="0" dirty="0" smtClean="0"/>
              <a:t>(1 of 3)</a:t>
            </a:r>
            <a:endParaRPr lang="en-US" sz="2000" b="0" dirty="0"/>
          </a:p>
        </p:txBody>
      </p:sp>
      <p:pic>
        <p:nvPicPr>
          <p:cNvPr id="4" name="Picture 3" descr="Code has 6 lines, as follows. Line 1. D e f my underscore fun left parenthesis p a r a m right parenthesis colon. Line 2, indented once. P a r a m period append left parenthesis 4 right parenthesis. Line 3, indented once. Return p a r a m. Line 4, two paragraphs. My underscore list equals left bracket 1 comma 2 comma 3 right bracket. Line 5. New underscore list equals my underscore fun left parenthesis my underscore list right parenthesis. Line 6. Print left parenthesis my underscore list comma new underscore list right parenthesis."/>
          <p:cNvPicPr>
            <a:picLocks noChangeAspect="1"/>
          </p:cNvPicPr>
          <p:nvPr/>
        </p:nvPicPr>
        <p:blipFill>
          <a:blip r:embed="rId3">
            <a:biLevel thresh="75000"/>
          </a:blip>
          <a:stretch>
            <a:fillRect/>
          </a:stretch>
        </p:blipFill>
        <p:spPr>
          <a:xfrm>
            <a:off x="2014506" y="1839191"/>
            <a:ext cx="5114987" cy="3987130"/>
          </a:xfrm>
          <a:prstGeom prst="rect">
            <a:avLst/>
          </a:prstGeom>
        </p:spPr>
      </p:pic>
    </p:spTree>
    <p:extLst>
      <p:ext uri="{BB962C8B-B14F-4D97-AF65-F5344CB8AC3E}">
        <p14:creationId xmlns:p14="http://schemas.microsoft.com/office/powerpoint/2010/main" val="2442024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First cut, scope</a:t>
            </a:r>
            <a:endParaRPr lang="en-US" dirty="0"/>
          </a:p>
        </p:txBody>
      </p:sp>
    </p:spTree>
    <p:extLst>
      <p:ext uri="{BB962C8B-B14F-4D97-AF65-F5344CB8AC3E}">
        <p14:creationId xmlns:p14="http://schemas.microsoft.com/office/powerpoint/2010/main" val="2956807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1 </a:t>
            </a:r>
            <a:r>
              <a:rPr lang="en-US" sz="2000" b="0" dirty="0" smtClean="0"/>
              <a:t>(2 </a:t>
            </a:r>
            <a:r>
              <a:rPr lang="en-US" sz="2000" b="0" dirty="0"/>
              <a:t>of 3)</a:t>
            </a:r>
            <a:endParaRPr lang="en-US" sz="3200" dirty="0"/>
          </a:p>
        </p:txBody>
      </p:sp>
      <p:sp>
        <p:nvSpPr>
          <p:cNvPr id="50196" name="Text Box 26"/>
          <p:cNvSpPr txBox="1">
            <a:spLocks noChangeArrowheads="1"/>
          </p:cNvSpPr>
          <p:nvPr/>
        </p:nvSpPr>
        <p:spPr bwMode="auto">
          <a:xfrm>
            <a:off x="1230312" y="1962133"/>
            <a:ext cx="3341688" cy="579438"/>
          </a:xfrm>
          <a:prstGeom prst="rect">
            <a:avLst/>
          </a:prstGeom>
          <a:noFill/>
          <a:ln w="9525">
            <a:noFill/>
            <a:miter lim="800000"/>
            <a:headEnd/>
            <a:tailEnd/>
          </a:ln>
        </p:spPr>
        <p:txBody>
          <a:bodyPr wrap="none">
            <a:prstTxWarp prst="textNoShape">
              <a:avLst/>
            </a:prstTxWarp>
            <a:spAutoFit/>
          </a:bodyPr>
          <a:lstStyle/>
          <a:p>
            <a:r>
              <a:rPr lang="en-US" dirty="0">
                <a:solidFill>
                  <a:schemeClr val="tx1"/>
                </a:solidFill>
              </a:rPr>
              <a:t>Main Namespace</a:t>
            </a:r>
          </a:p>
        </p:txBody>
      </p:sp>
      <p:sp>
        <p:nvSpPr>
          <p:cNvPr id="50208" name="Text Box 38"/>
          <p:cNvSpPr txBox="1">
            <a:spLocks noChangeArrowheads="1"/>
          </p:cNvSpPr>
          <p:nvPr/>
        </p:nvSpPr>
        <p:spPr bwMode="auto">
          <a:xfrm>
            <a:off x="1291936" y="4383687"/>
            <a:ext cx="2237474" cy="369332"/>
          </a:xfrm>
          <a:prstGeom prst="rect">
            <a:avLst/>
          </a:prstGeom>
          <a:noFill/>
          <a:ln w="9525">
            <a:noFill/>
            <a:miter lim="800000"/>
            <a:headEnd/>
            <a:tailEnd/>
          </a:ln>
        </p:spPr>
        <p:txBody>
          <a:bodyPr wrap="none">
            <a:prstTxWarp prst="textNoShape">
              <a:avLst/>
            </a:prstTxWarp>
            <a:spAutoFit/>
          </a:bodyPr>
          <a:lstStyle/>
          <a:p>
            <a:r>
              <a:rPr lang="en-US" dirty="0" err="1" smtClean="0">
                <a:solidFill>
                  <a:schemeClr val="tx1"/>
                </a:solidFill>
              </a:rPr>
              <a:t>my_fun</a:t>
            </a:r>
            <a:r>
              <a:rPr lang="en-US" dirty="0" smtClean="0">
                <a:solidFill>
                  <a:schemeClr val="tx1"/>
                </a:solidFill>
              </a:rPr>
              <a:t> Namespace</a:t>
            </a:r>
            <a:endParaRPr lang="en-US" dirty="0">
              <a:solidFill>
                <a:schemeClr val="tx1"/>
              </a:solidFill>
            </a:endParaRPr>
          </a:p>
        </p:txBody>
      </p:sp>
      <p:pic>
        <p:nvPicPr>
          <p:cNvPr id="3" name="Picture 2" descr="Two tables have a row and two columns. The headings for each column read left to right as. Name. Value. Table 1. Has my underscore list under Name. Under value an arrow points right to a horizontal rectangle with 3 squares. Each square labeled from left to right as 1, 2, and 3. Table 2. Has p a r a m under Name. Under value, points to the same horizontal rectangle."/>
          <p:cNvPicPr>
            <a:picLocks noChangeAspect="1"/>
          </p:cNvPicPr>
          <p:nvPr/>
        </p:nvPicPr>
        <p:blipFill>
          <a:blip r:embed="rId3"/>
          <a:stretch>
            <a:fillRect/>
          </a:stretch>
        </p:blipFill>
        <p:spPr>
          <a:xfrm>
            <a:off x="985118" y="2531349"/>
            <a:ext cx="6715121" cy="3277618"/>
          </a:xfrm>
          <a:prstGeom prst="rect">
            <a:avLst/>
          </a:prstGeom>
        </p:spPr>
      </p:pic>
    </p:spTree>
    <p:extLst>
      <p:ext uri="{BB962C8B-B14F-4D97-AF65-F5344CB8AC3E}">
        <p14:creationId xmlns:p14="http://schemas.microsoft.com/office/powerpoint/2010/main" val="3430939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1 </a:t>
            </a:r>
            <a:r>
              <a:rPr lang="en-US" sz="2000" b="0" dirty="0" smtClean="0"/>
              <a:t>(3 </a:t>
            </a:r>
            <a:r>
              <a:rPr lang="en-US" sz="2000" b="0" dirty="0"/>
              <a:t>of 3)</a:t>
            </a:r>
            <a:endParaRPr lang="en-US" dirty="0"/>
          </a:p>
        </p:txBody>
      </p:sp>
      <p:sp>
        <p:nvSpPr>
          <p:cNvPr id="52244" name="Text Box 20"/>
          <p:cNvSpPr txBox="1">
            <a:spLocks noChangeArrowheads="1"/>
          </p:cNvSpPr>
          <p:nvPr/>
        </p:nvSpPr>
        <p:spPr bwMode="auto">
          <a:xfrm>
            <a:off x="1260764" y="1797628"/>
            <a:ext cx="3341688" cy="579438"/>
          </a:xfrm>
          <a:prstGeom prst="rect">
            <a:avLst/>
          </a:prstGeom>
          <a:noFill/>
          <a:ln w="9525">
            <a:noFill/>
            <a:miter lim="800000"/>
            <a:headEnd/>
            <a:tailEnd/>
          </a:ln>
        </p:spPr>
        <p:txBody>
          <a:bodyPr wrap="none">
            <a:prstTxWarp prst="textNoShape">
              <a:avLst/>
            </a:prstTxWarp>
            <a:spAutoFit/>
          </a:bodyPr>
          <a:lstStyle/>
          <a:p>
            <a:r>
              <a:rPr lang="en-US" dirty="0">
                <a:solidFill>
                  <a:schemeClr val="tx1"/>
                </a:solidFill>
              </a:rPr>
              <a:t>Main Namespace</a:t>
            </a:r>
          </a:p>
        </p:txBody>
      </p:sp>
      <p:sp>
        <p:nvSpPr>
          <p:cNvPr id="52256" name="Text Box 32"/>
          <p:cNvSpPr txBox="1">
            <a:spLocks noChangeArrowheads="1"/>
          </p:cNvSpPr>
          <p:nvPr/>
        </p:nvSpPr>
        <p:spPr bwMode="auto">
          <a:xfrm>
            <a:off x="1085507" y="4080163"/>
            <a:ext cx="2237474" cy="369332"/>
          </a:xfrm>
          <a:prstGeom prst="rect">
            <a:avLst/>
          </a:prstGeom>
          <a:noFill/>
          <a:ln w="9525">
            <a:noFill/>
            <a:miter lim="800000"/>
            <a:headEnd/>
            <a:tailEnd/>
          </a:ln>
        </p:spPr>
        <p:txBody>
          <a:bodyPr wrap="none">
            <a:prstTxWarp prst="textNoShape">
              <a:avLst/>
            </a:prstTxWarp>
            <a:spAutoFit/>
          </a:bodyPr>
          <a:lstStyle/>
          <a:p>
            <a:r>
              <a:rPr lang="en-US" dirty="0" err="1" smtClean="0">
                <a:solidFill>
                  <a:schemeClr val="tx1"/>
                </a:solidFill>
              </a:rPr>
              <a:t>my_fun</a:t>
            </a:r>
            <a:r>
              <a:rPr lang="en-US" dirty="0" smtClean="0">
                <a:solidFill>
                  <a:schemeClr val="tx1"/>
                </a:solidFill>
              </a:rPr>
              <a:t> </a:t>
            </a:r>
            <a:r>
              <a:rPr lang="en-US" dirty="0">
                <a:solidFill>
                  <a:schemeClr val="tx1"/>
                </a:solidFill>
              </a:rPr>
              <a:t>Namespace</a:t>
            </a:r>
          </a:p>
        </p:txBody>
      </p:sp>
      <p:pic>
        <p:nvPicPr>
          <p:cNvPr id="3" name="Picture 2" descr="Two tables have a row and two columns. The headings for each column read left to right as follows. Name. Value. Table 1. Has my underscore list under Name. Table 2. Has p a r a m under Name. Under value for both tables, an arrow points to a horizontal rectangle with 4 squares. Each square labeled from left to right as 1, 2, 3, and 4."/>
          <p:cNvPicPr>
            <a:picLocks noChangeAspect="1"/>
          </p:cNvPicPr>
          <p:nvPr/>
        </p:nvPicPr>
        <p:blipFill>
          <a:blip r:embed="rId3"/>
          <a:stretch>
            <a:fillRect/>
          </a:stretch>
        </p:blipFill>
        <p:spPr>
          <a:xfrm>
            <a:off x="1423520" y="2253782"/>
            <a:ext cx="6787999" cy="3294732"/>
          </a:xfrm>
          <a:prstGeom prst="rect">
            <a:avLst/>
          </a:prstGeom>
        </p:spPr>
      </p:pic>
    </p:spTree>
    <p:extLst>
      <p:ext uri="{BB962C8B-B14F-4D97-AF65-F5344CB8AC3E}">
        <p14:creationId xmlns:p14="http://schemas.microsoft.com/office/powerpoint/2010/main" val="839371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tle 2"/>
          <p:cNvSpPr>
            <a:spLocks noGrp="1" noChangeArrowheads="1"/>
          </p:cNvSpPr>
          <p:nvPr>
            <p:ph type="title"/>
          </p:nvPr>
        </p:nvSpPr>
        <p:spPr>
          <a:prstGeom prst="rect">
            <a:avLst/>
          </a:prstGeom>
        </p:spPr>
        <p:txBody>
          <a:bodyPr/>
          <a:lstStyle/>
          <a:p>
            <a:pPr eaLnBrk="1" hangingPunct="1"/>
            <a:r>
              <a:rPr lang="en-US" dirty="0" smtClean="0"/>
              <a:t>Example 2 </a:t>
            </a:r>
            <a:r>
              <a:rPr lang="en-US" sz="2000" b="0" dirty="0"/>
              <a:t>(1 of </a:t>
            </a:r>
            <a:r>
              <a:rPr lang="en-US" sz="2000" b="0" dirty="0" smtClean="0"/>
              <a:t>4)</a:t>
            </a:r>
            <a:endParaRPr lang="en-US" dirty="0">
              <a:ea typeface="ＭＳ Ｐゴシック" pitchFamily="-107" charset="-128"/>
              <a:cs typeface="ＭＳ Ｐゴシック" pitchFamily="-107" charset="-128"/>
            </a:endParaRPr>
          </a:p>
        </p:txBody>
      </p:sp>
      <p:pic>
        <p:nvPicPr>
          <p:cNvPr id="2" name="Picture 1" descr="Code has 7 lines, as follows. Line 1. D e f my underscore fun left parenthesis p a r a m right parenthesis colon. Line 2, indented once. P a r a m equals left bracket 1 comma 2 comma 3 right bracket. Line 3, indented once. P a r a m period append left parenthesis 4 right parenthesis. Line 4, indented once. Return p a r a m. Line 5, two paragraphs. My underscore list equals left bracket 1 comma 2 comma 3 right bracket. Line 6. New underscore list equals my underscore fun left parenthesis my underscore list right parenthesis. Line 7. Print left parenthesis my underscore list comma new underscore list right parenthesis."/>
          <p:cNvPicPr>
            <a:picLocks noChangeAspect="1"/>
          </p:cNvPicPr>
          <p:nvPr/>
        </p:nvPicPr>
        <p:blipFill>
          <a:blip r:embed="rId3"/>
          <a:stretch>
            <a:fillRect/>
          </a:stretch>
        </p:blipFill>
        <p:spPr>
          <a:xfrm>
            <a:off x="2516152" y="2051370"/>
            <a:ext cx="4111695" cy="3295249"/>
          </a:xfrm>
          <a:prstGeom prst="rect">
            <a:avLst/>
          </a:prstGeom>
        </p:spPr>
      </p:pic>
    </p:spTree>
    <p:extLst>
      <p:ext uri="{BB962C8B-B14F-4D97-AF65-F5344CB8AC3E}">
        <p14:creationId xmlns:p14="http://schemas.microsoft.com/office/powerpoint/2010/main" val="2798532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Example 2 </a:t>
            </a:r>
            <a:r>
              <a:rPr lang="en-US" sz="2000" b="0" dirty="0" smtClean="0"/>
              <a:t>(2 </a:t>
            </a:r>
            <a:r>
              <a:rPr lang="en-US" sz="2000" b="0" dirty="0"/>
              <a:t>of </a:t>
            </a:r>
            <a:r>
              <a:rPr lang="en-US" sz="2000" b="0" dirty="0" smtClean="0"/>
              <a:t>4)</a:t>
            </a:r>
            <a:endParaRPr lang="en-US" dirty="0"/>
          </a:p>
        </p:txBody>
      </p:sp>
      <p:pic>
        <p:nvPicPr>
          <p:cNvPr id="2" name="Picture 1" descr="Inside a main name space consists of a name and value. Name reads my underscore list and the value reads 1, 2, and 3. Inside a my underscore fun name space has a name and value. The name reads p a r a m. The value reads 1, 2, and 3. "/>
          <p:cNvPicPr>
            <a:picLocks noChangeAspect="1"/>
          </p:cNvPicPr>
          <p:nvPr/>
        </p:nvPicPr>
        <p:blipFill>
          <a:blip r:embed="rId3"/>
          <a:stretch>
            <a:fillRect/>
          </a:stretch>
        </p:blipFill>
        <p:spPr>
          <a:xfrm>
            <a:off x="950294" y="1903776"/>
            <a:ext cx="6547671" cy="3785944"/>
          </a:xfrm>
          <a:prstGeom prst="rect">
            <a:avLst/>
          </a:prstGeom>
        </p:spPr>
      </p:pic>
    </p:spTree>
    <p:extLst>
      <p:ext uri="{BB962C8B-B14F-4D97-AF65-F5344CB8AC3E}">
        <p14:creationId xmlns:p14="http://schemas.microsoft.com/office/powerpoint/2010/main" val="1033242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2 </a:t>
            </a:r>
            <a:r>
              <a:rPr lang="en-US" sz="2000" b="0" dirty="0" smtClean="0"/>
              <a:t>(3 </a:t>
            </a:r>
            <a:r>
              <a:rPr lang="en-US" sz="2000" b="0" dirty="0"/>
              <a:t>of </a:t>
            </a:r>
            <a:r>
              <a:rPr lang="en-US" sz="2000" b="0" dirty="0" smtClean="0"/>
              <a:t>4)</a:t>
            </a:r>
            <a:endParaRPr lang="en-US" dirty="0"/>
          </a:p>
        </p:txBody>
      </p:sp>
      <p:pic>
        <p:nvPicPr>
          <p:cNvPr id="2" name="Picture 1" descr="Inside a main name space consists of a name and value. The name reads my underscore list. The value reads 1, 2, and 3. Inside a my underscore fun name space consists of a name and value. The name reads as p a r a m. The value reads as 1, 2, and 3. "/>
          <p:cNvPicPr>
            <a:picLocks noChangeAspect="1"/>
          </p:cNvPicPr>
          <p:nvPr/>
        </p:nvPicPr>
        <p:blipFill>
          <a:blip r:embed="rId3"/>
          <a:stretch>
            <a:fillRect/>
          </a:stretch>
        </p:blipFill>
        <p:spPr>
          <a:xfrm>
            <a:off x="1264633" y="1851032"/>
            <a:ext cx="6614733" cy="3792041"/>
          </a:xfrm>
          <a:prstGeom prst="rect">
            <a:avLst/>
          </a:prstGeom>
        </p:spPr>
      </p:pic>
    </p:spTree>
    <p:extLst>
      <p:ext uri="{BB962C8B-B14F-4D97-AF65-F5344CB8AC3E}">
        <p14:creationId xmlns:p14="http://schemas.microsoft.com/office/powerpoint/2010/main" val="1586165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2 </a:t>
            </a:r>
            <a:r>
              <a:rPr lang="en-US" sz="2000" b="0" dirty="0" smtClean="0"/>
              <a:t>(4 </a:t>
            </a:r>
            <a:r>
              <a:rPr lang="en-US" sz="2000" b="0" dirty="0"/>
              <a:t>of </a:t>
            </a:r>
            <a:r>
              <a:rPr lang="en-US" sz="2000" b="0" dirty="0" smtClean="0"/>
              <a:t>4)</a:t>
            </a:r>
            <a:endParaRPr lang="en-US" dirty="0"/>
          </a:p>
        </p:txBody>
      </p:sp>
      <p:pic>
        <p:nvPicPr>
          <p:cNvPr id="2" name="Picture 1" descr="Inside a main name space consists of a name and a value. The name reads as my underscore list. The value reads as 1, 2, and 3. Inside a my underscore fun name space consists of a name and value. The name reads as p a r a m. The value reads as 1, 2, 3, and 4. "/>
          <p:cNvPicPr>
            <a:picLocks noChangeAspect="1"/>
          </p:cNvPicPr>
          <p:nvPr/>
        </p:nvPicPr>
        <p:blipFill>
          <a:blip r:embed="rId3"/>
          <a:stretch>
            <a:fillRect/>
          </a:stretch>
        </p:blipFill>
        <p:spPr>
          <a:xfrm>
            <a:off x="1371322" y="1985284"/>
            <a:ext cx="6401355" cy="3603048"/>
          </a:xfrm>
          <a:prstGeom prst="rect">
            <a:avLst/>
          </a:prstGeom>
        </p:spPr>
      </p:pic>
    </p:spTree>
    <p:extLst>
      <p:ext uri="{BB962C8B-B14F-4D97-AF65-F5344CB8AC3E}">
        <p14:creationId xmlns:p14="http://schemas.microsoft.com/office/powerpoint/2010/main" val="3712626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itle 2"/>
          <p:cNvSpPr>
            <a:spLocks noGrp="1" noChangeArrowheads="1"/>
          </p:cNvSpPr>
          <p:nvPr>
            <p:ph type="title"/>
          </p:nvPr>
        </p:nvSpPr>
        <p:spPr>
          <a:prstGeom prst="rect">
            <a:avLst/>
          </a:prstGeom>
        </p:spPr>
        <p:txBody>
          <a:bodyPr/>
          <a:lstStyle/>
          <a:p>
            <a:pPr eaLnBrk="1" hangingPunct="1"/>
            <a:r>
              <a:rPr lang="en-US" dirty="0" smtClean="0"/>
              <a:t>Example 3 </a:t>
            </a:r>
            <a:r>
              <a:rPr lang="en-US" sz="2000" b="0" dirty="0"/>
              <a:t>(1 of </a:t>
            </a:r>
            <a:r>
              <a:rPr lang="en-US" sz="2000" b="0" dirty="0" smtClean="0"/>
              <a:t>4)</a:t>
            </a:r>
            <a:endParaRPr lang="en-US" dirty="0">
              <a:ea typeface="ＭＳ Ｐゴシック" pitchFamily="-107" charset="-128"/>
              <a:cs typeface="ＭＳ Ｐゴシック" pitchFamily="-107" charset="-128"/>
            </a:endParaRPr>
          </a:p>
        </p:txBody>
      </p:sp>
      <p:pic>
        <p:nvPicPr>
          <p:cNvPr id="2" name="Picture 1" descr="Code has 6 lines, as follows. Line 1. D e f my underscore fun left parenthesis p a r a m right parenthesis colon. Line 2, indented once. P a r a m equals p a r a m period append left parenthesis 4 right parenthesis. Line 3, indented once. Return p a r a m. Line 4, two paragraphs. My underscore list equals left bracket 1 comma 2 comma 3 right bracket. Line 5. New underscore list equals my underscore fun left parenthesis my underscore list right parenthesis. Line 6. Print left parenthesis my underscore list comma new underscore list right parenthesis."/>
          <p:cNvPicPr>
            <a:picLocks noChangeAspect="1"/>
          </p:cNvPicPr>
          <p:nvPr/>
        </p:nvPicPr>
        <p:blipFill>
          <a:blip r:embed="rId3"/>
          <a:stretch>
            <a:fillRect/>
          </a:stretch>
        </p:blipFill>
        <p:spPr>
          <a:xfrm>
            <a:off x="2861924" y="1880214"/>
            <a:ext cx="3420152" cy="2889754"/>
          </a:xfrm>
          <a:prstGeom prst="rect">
            <a:avLst/>
          </a:prstGeom>
        </p:spPr>
      </p:pic>
    </p:spTree>
    <p:extLst>
      <p:ext uri="{BB962C8B-B14F-4D97-AF65-F5344CB8AC3E}">
        <p14:creationId xmlns:p14="http://schemas.microsoft.com/office/powerpoint/2010/main" val="525888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3 </a:t>
            </a:r>
            <a:r>
              <a:rPr lang="en-US" sz="2000" b="0" dirty="0" smtClean="0"/>
              <a:t>(2 </a:t>
            </a:r>
            <a:r>
              <a:rPr lang="en-US" sz="2000" b="0" dirty="0"/>
              <a:t>of </a:t>
            </a:r>
            <a:r>
              <a:rPr lang="en-US" sz="2000" b="0" dirty="0" smtClean="0"/>
              <a:t>4)</a:t>
            </a:r>
            <a:endParaRPr lang="en-US" dirty="0"/>
          </a:p>
        </p:txBody>
      </p:sp>
      <p:pic>
        <p:nvPicPr>
          <p:cNvPr id="2" name="Picture 1" descr="Inside a name space consists of a name and value. In the main name space the name reads my underscore list. In the my underscore fun name space the name reads as p a r a m. Both values read as 1, 2, and 3. "/>
          <p:cNvPicPr>
            <a:picLocks noChangeAspect="1"/>
          </p:cNvPicPr>
          <p:nvPr/>
        </p:nvPicPr>
        <p:blipFill>
          <a:blip r:embed="rId3"/>
          <a:stretch>
            <a:fillRect/>
          </a:stretch>
        </p:blipFill>
        <p:spPr>
          <a:xfrm>
            <a:off x="1295116" y="1737213"/>
            <a:ext cx="6553768" cy="3383573"/>
          </a:xfrm>
          <a:prstGeom prst="rect">
            <a:avLst/>
          </a:prstGeom>
        </p:spPr>
      </p:pic>
    </p:spTree>
    <p:extLst>
      <p:ext uri="{BB962C8B-B14F-4D97-AF65-F5344CB8AC3E}">
        <p14:creationId xmlns:p14="http://schemas.microsoft.com/office/powerpoint/2010/main" val="1892393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3 </a:t>
            </a:r>
            <a:r>
              <a:rPr lang="en-US" sz="2000" b="0" dirty="0" smtClean="0"/>
              <a:t>(3 </a:t>
            </a:r>
            <a:r>
              <a:rPr lang="en-US" sz="2000" b="0" dirty="0"/>
              <a:t>of </a:t>
            </a:r>
            <a:r>
              <a:rPr lang="en-US" sz="2000" b="0" dirty="0" smtClean="0"/>
              <a:t>4)</a:t>
            </a:r>
            <a:endParaRPr lang="en-US" dirty="0"/>
          </a:p>
        </p:txBody>
      </p:sp>
      <p:pic>
        <p:nvPicPr>
          <p:cNvPr id="2" name="Picture 1" descr="Inside a name space consists of a name and value. Inside the main name space the name reads as my underscore list. Inside the my underscore fun name space the name reads as p a r a m. Both value read as 1, 2, 3, and 4. "/>
          <p:cNvPicPr>
            <a:picLocks noChangeAspect="1"/>
          </p:cNvPicPr>
          <p:nvPr/>
        </p:nvPicPr>
        <p:blipFill>
          <a:blip r:embed="rId3"/>
          <a:stretch>
            <a:fillRect/>
          </a:stretch>
        </p:blipFill>
        <p:spPr>
          <a:xfrm>
            <a:off x="938469" y="1699949"/>
            <a:ext cx="7267062" cy="3974937"/>
          </a:xfrm>
          <a:prstGeom prst="rect">
            <a:avLst/>
          </a:prstGeom>
        </p:spPr>
      </p:pic>
    </p:spTree>
    <p:extLst>
      <p:ext uri="{BB962C8B-B14F-4D97-AF65-F5344CB8AC3E}">
        <p14:creationId xmlns:p14="http://schemas.microsoft.com/office/powerpoint/2010/main" val="3655964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3 </a:t>
            </a:r>
            <a:r>
              <a:rPr lang="en-US" sz="2000" b="0" dirty="0" smtClean="0"/>
              <a:t>(4 </a:t>
            </a:r>
            <a:r>
              <a:rPr lang="en-US" sz="2000" b="0" dirty="0"/>
              <a:t>of </a:t>
            </a:r>
            <a:r>
              <a:rPr lang="en-US" sz="2000" b="0" dirty="0" smtClean="0"/>
              <a:t>4)</a:t>
            </a:r>
            <a:endParaRPr lang="en-US" dirty="0"/>
          </a:p>
        </p:txBody>
      </p:sp>
      <p:pic>
        <p:nvPicPr>
          <p:cNvPr id="2" name="Picture 1" descr="Inside a main name space consists of a name and a value. The name reads as my underscore list. The value reads as 1, 2, 3, and 4. Inside a my underscore fun name space consists of a name and value. The name reads as p a r a m. The value reads as none. "/>
          <p:cNvPicPr>
            <a:picLocks noChangeAspect="1"/>
          </p:cNvPicPr>
          <p:nvPr/>
        </p:nvPicPr>
        <p:blipFill>
          <a:blip r:embed="rId3"/>
          <a:stretch>
            <a:fillRect/>
          </a:stretch>
        </p:blipFill>
        <p:spPr>
          <a:xfrm>
            <a:off x="1145751" y="1816706"/>
            <a:ext cx="6852498" cy="3840813"/>
          </a:xfrm>
          <a:prstGeom prst="rect">
            <a:avLst/>
          </a:prstGeom>
        </p:spPr>
      </p:pic>
    </p:spTree>
    <p:extLst>
      <p:ext uri="{BB962C8B-B14F-4D97-AF65-F5344CB8AC3E}">
        <p14:creationId xmlns:p14="http://schemas.microsoft.com/office/powerpoint/2010/main" val="3317250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scope</a:t>
            </a:r>
            <a:endParaRPr lang="en-US" dirty="0"/>
          </a:p>
        </p:txBody>
      </p:sp>
      <p:sp>
        <p:nvSpPr>
          <p:cNvPr id="3" name="Content Placeholder 2"/>
          <p:cNvSpPr>
            <a:spLocks noGrp="1"/>
          </p:cNvSpPr>
          <p:nvPr>
            <p:ph idx="1"/>
          </p:nvPr>
        </p:nvSpPr>
        <p:spPr/>
        <p:txBody>
          <a:bodyPr/>
          <a:lstStyle/>
          <a:p>
            <a:pPr>
              <a:buNone/>
            </a:pPr>
            <a:r>
              <a:rPr lang="en-US" dirty="0" smtClean="0"/>
              <a:t>“The set of program statements over which a variable exists, i.e., can be referred to”</a:t>
            </a:r>
          </a:p>
          <a:p>
            <a:r>
              <a:rPr lang="en-US" dirty="0" smtClean="0"/>
              <a:t>it is about understanding, for any variable, what its associated value is.</a:t>
            </a:r>
          </a:p>
          <a:p>
            <a:r>
              <a:rPr lang="en-US" dirty="0" smtClean="0"/>
              <a:t>the problem is that multiple namespaces might be involved</a:t>
            </a:r>
          </a:p>
        </p:txBody>
      </p:sp>
    </p:spTree>
    <p:extLst>
      <p:ext uri="{BB962C8B-B14F-4D97-AF65-F5344CB8AC3E}">
        <p14:creationId xmlns:p14="http://schemas.microsoft.com/office/powerpoint/2010/main" val="3552935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itle 1"/>
          <p:cNvSpPr>
            <a:spLocks noGrp="1" noChangeArrowheads="1"/>
          </p:cNvSpPr>
          <p:nvPr>
            <p:ph type="title"/>
          </p:nvPr>
        </p:nvSpPr>
        <p:spPr/>
        <p:txBody>
          <a:bodyPr/>
          <a:lstStyle/>
          <a:p>
            <a:r>
              <a:rPr lang="en-US" dirty="0" smtClean="0"/>
              <a:t>Assignment to </a:t>
            </a:r>
            <a:r>
              <a:rPr lang="en-US" dirty="0"/>
              <a:t>a</a:t>
            </a:r>
            <a:r>
              <a:rPr lang="en-US" dirty="0" smtClean="0"/>
              <a:t> Local</a:t>
            </a:r>
            <a:endParaRPr lang="en-US" dirty="0"/>
          </a:p>
        </p:txBody>
      </p:sp>
      <p:sp>
        <p:nvSpPr>
          <p:cNvPr id="70660" name="Content Placeholder 2"/>
          <p:cNvSpPr>
            <a:spLocks noGrp="1" noChangeArrowheads="1"/>
          </p:cNvSpPr>
          <p:nvPr>
            <p:ph idx="1"/>
          </p:nvPr>
        </p:nvSpPr>
        <p:spPr/>
        <p:txBody>
          <a:bodyPr/>
          <a:lstStyle/>
          <a:p>
            <a:r>
              <a:rPr lang="en-US" dirty="0" smtClean="0"/>
              <a:t>assignment creates a local variable</a:t>
            </a:r>
          </a:p>
          <a:p>
            <a:r>
              <a:rPr lang="en-US" dirty="0" smtClean="0"/>
              <a:t>changes to a local variable affects only the local context, even if it is a parameter and mutable</a:t>
            </a:r>
          </a:p>
          <a:p>
            <a:r>
              <a:rPr lang="en-US" dirty="0" smtClean="0"/>
              <a:t>If a variable is assigned locally, cannot reference it before this assignment, even if it exists in main as well</a:t>
            </a:r>
            <a:endParaRPr lang="en-US" dirty="0"/>
          </a:p>
        </p:txBody>
      </p:sp>
    </p:spTree>
    <p:extLst>
      <p:ext uri="{BB962C8B-B14F-4D97-AF65-F5344CB8AC3E}">
        <p14:creationId xmlns:p14="http://schemas.microsoft.com/office/powerpoint/2010/main" val="2565187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itle 1"/>
          <p:cNvSpPr>
            <a:spLocks noGrp="1" noChangeArrowheads="1"/>
          </p:cNvSpPr>
          <p:nvPr>
            <p:ph type="title"/>
          </p:nvPr>
        </p:nvSpPr>
        <p:spPr/>
        <p:txBody>
          <a:bodyPr/>
          <a:lstStyle/>
          <a:p>
            <a:pPr eaLnBrk="1" hangingPunct="1"/>
            <a:r>
              <a:rPr lang="en-US" dirty="0" smtClean="0">
                <a:ea typeface="ＭＳ Ｐゴシック" pitchFamily="-107" charset="-128"/>
                <a:cs typeface="ＭＳ Ｐゴシック" pitchFamily="-107" charset="-128"/>
              </a:rPr>
              <a:t>Default and Named Parameters</a:t>
            </a:r>
            <a:endParaRPr lang="en-US" dirty="0">
              <a:ea typeface="ＭＳ Ｐゴシック" pitchFamily="-107" charset="-128"/>
              <a:cs typeface="ＭＳ Ｐゴシック" pitchFamily="-107" charset="-128"/>
            </a:endParaRPr>
          </a:p>
        </p:txBody>
      </p:sp>
      <p:pic>
        <p:nvPicPr>
          <p:cNvPr id="6" name="Picture 5" descr="Code has 2 lines, as follows. Line 1. D e f box left parenthesis height equals 10 comma width equals 10 comma depth equals 10 comma color equals double quote blue double quote right parenthesis colon. Line 2, indented once. Period period period do something period period period."/>
          <p:cNvPicPr>
            <a:picLocks noChangeAspect="1"/>
          </p:cNvPicPr>
          <p:nvPr/>
        </p:nvPicPr>
        <p:blipFill>
          <a:blip r:embed="rId3"/>
          <a:stretch>
            <a:fillRect/>
          </a:stretch>
        </p:blipFill>
        <p:spPr>
          <a:xfrm>
            <a:off x="774841" y="1832051"/>
            <a:ext cx="7407282" cy="744893"/>
          </a:xfrm>
          <a:prstGeom prst="rect">
            <a:avLst/>
          </a:prstGeom>
        </p:spPr>
      </p:pic>
      <p:sp>
        <p:nvSpPr>
          <p:cNvPr id="71684" name="Contetnt Placeholder 2"/>
          <p:cNvSpPr>
            <a:spLocks noGrp="1" noChangeArrowheads="1"/>
          </p:cNvSpPr>
          <p:nvPr>
            <p:ph idx="1"/>
          </p:nvPr>
        </p:nvSpPr>
        <p:spPr>
          <a:xfrm>
            <a:off x="457200" y="2924529"/>
            <a:ext cx="8382000" cy="2580409"/>
          </a:xfrm>
        </p:spPr>
        <p:txBody>
          <a:bodyPr/>
          <a:lstStyle/>
          <a:p>
            <a:pPr eaLnBrk="1" hangingPunct="1">
              <a:lnSpc>
                <a:spcPct val="90000"/>
              </a:lnSpc>
              <a:buFont typeface="Wingdings" pitchFamily="-107" charset="2"/>
              <a:buNone/>
            </a:pPr>
            <a:r>
              <a:rPr lang="en-US" sz="2800" dirty="0" smtClean="0">
                <a:ea typeface="ＭＳ Ｐゴシック" pitchFamily="-107" charset="-128"/>
                <a:cs typeface="ＭＳ Ｐゴシック" pitchFamily="-107" charset="-128"/>
              </a:rPr>
              <a:t>The parameter assignment means two things:</a:t>
            </a:r>
          </a:p>
          <a:p>
            <a:pPr eaLnBrk="1" hangingPunct="1">
              <a:lnSpc>
                <a:spcPct val="90000"/>
              </a:lnSpc>
            </a:pPr>
            <a:r>
              <a:rPr lang="en-US" sz="2800" dirty="0" smtClean="0">
                <a:ea typeface="ＭＳ Ｐゴシック" pitchFamily="-107" charset="-128"/>
                <a:cs typeface="ＭＳ Ｐゴシック" pitchFamily="-107" charset="-128"/>
              </a:rPr>
              <a:t>if the caller does not provide a value, the default is the parameter assigned value</a:t>
            </a:r>
          </a:p>
          <a:p>
            <a:pPr eaLnBrk="1" hangingPunct="1">
              <a:lnSpc>
                <a:spcPct val="90000"/>
              </a:lnSpc>
            </a:pPr>
            <a:r>
              <a:rPr lang="en-US" sz="2800" dirty="0" smtClean="0">
                <a:ea typeface="ＭＳ Ｐゴシック" pitchFamily="-107" charset="-128"/>
                <a:cs typeface="ＭＳ Ｐゴシック" pitchFamily="-107" charset="-128"/>
              </a:rPr>
              <a:t>you can get around the order of parameters by using the name </a:t>
            </a:r>
          </a:p>
        </p:txBody>
      </p:sp>
    </p:spTree>
    <p:extLst>
      <p:ext uri="{BB962C8B-B14F-4D97-AF65-F5344CB8AC3E}">
        <p14:creationId xmlns:p14="http://schemas.microsoft.com/office/powerpoint/2010/main" val="17911534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itle 1"/>
          <p:cNvSpPr>
            <a:spLocks noGrp="1" noChangeArrowheads="1"/>
          </p:cNvSpPr>
          <p:nvPr>
            <p:ph type="title"/>
          </p:nvPr>
        </p:nvSpPr>
        <p:spPr/>
        <p:txBody>
          <a:bodyPr/>
          <a:lstStyle/>
          <a:p>
            <a:r>
              <a:rPr lang="en-US" smtClean="0"/>
              <a:t>Defaults</a:t>
            </a:r>
            <a:endParaRPr lang="en-US"/>
          </a:p>
        </p:txBody>
      </p:sp>
      <p:pic>
        <p:nvPicPr>
          <p:cNvPr id="2" name="Picture 2" descr="Code has 4 lines. The lines read as follows. Line 1. D e f box left parentheses height equals 10 comma width equals 10 comma length equals 10 right parentheses colon. Line 2, indented once. Print left parentheses height comma width comma length right parentheses. Line 3. Blank. Line 4. Box left parentheses right parentheses hash prints 10 10 10. "/>
          <p:cNvPicPr>
            <a:picLocks noGrp="1" noChangeAspect="1"/>
          </p:cNvPicPr>
          <p:nvPr>
            <p:ph idx="1"/>
          </p:nvPr>
        </p:nvPicPr>
        <p:blipFill>
          <a:blip r:embed="rId3"/>
          <a:stretch>
            <a:fillRect/>
          </a:stretch>
        </p:blipFill>
        <p:spPr>
          <a:xfrm>
            <a:off x="826077" y="2439062"/>
            <a:ext cx="7491845" cy="2168126"/>
          </a:xfrm>
          <a:prstGeom prst="rect">
            <a:avLst/>
          </a:prstGeom>
        </p:spPr>
      </p:pic>
    </p:spTree>
    <p:extLst>
      <p:ext uri="{BB962C8B-B14F-4D97-AF65-F5344CB8AC3E}">
        <p14:creationId xmlns:p14="http://schemas.microsoft.com/office/powerpoint/2010/main" val="2892528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1"/>
          <p:cNvSpPr>
            <a:spLocks noGrp="1" noChangeArrowheads="1"/>
          </p:cNvSpPr>
          <p:nvPr>
            <p:ph type="title"/>
          </p:nvPr>
        </p:nvSpPr>
        <p:spPr/>
        <p:txBody>
          <a:bodyPr/>
          <a:lstStyle/>
          <a:p>
            <a:r>
              <a:rPr lang="en-US" dirty="0" smtClean="0"/>
              <a:t>Named Parameter</a:t>
            </a:r>
            <a:endParaRPr lang="en-US" dirty="0"/>
          </a:p>
        </p:txBody>
      </p:sp>
      <p:pic>
        <p:nvPicPr>
          <p:cNvPr id="2" name="Picture 2" descr="Code has 5 lines, as follows. Line 1. D e f box left parenthesis height equals 10 comma width equals 10 comma length equals 10 right parenthesis colon. Line 2, indented once. Print left parenthesis height comma width comma length right parenthesis. Line 3, two paragraphs. Box left parenthesis length equals 25 comma height equals 25 right parenthesis. Line 4, indented once. Hash print 25 10 25. Line 5, two paragraphs. Box left parenthesis 15 comma 15 comma 15 right parenthesis hash prints 15 15 15."/>
          <p:cNvPicPr>
            <a:picLocks noGrp="1" noChangeAspect="1"/>
          </p:cNvPicPr>
          <p:nvPr>
            <p:ph idx="1"/>
          </p:nvPr>
        </p:nvPicPr>
        <p:blipFill>
          <a:blip r:embed="rId2">
            <a:biLevel thresh="75000"/>
          </a:blip>
          <a:stretch>
            <a:fillRect/>
          </a:stretch>
        </p:blipFill>
        <p:spPr>
          <a:xfrm>
            <a:off x="665018" y="1830236"/>
            <a:ext cx="7813964" cy="3811423"/>
          </a:xfrm>
          <a:prstGeom prst="rect">
            <a:avLst/>
          </a:prstGeom>
        </p:spPr>
      </p:pic>
    </p:spTree>
    <p:extLst>
      <p:ext uri="{BB962C8B-B14F-4D97-AF65-F5344CB8AC3E}">
        <p14:creationId xmlns:p14="http://schemas.microsoft.com/office/powerpoint/2010/main" val="2255171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2"/>
          <p:cNvSpPr>
            <a:spLocks noGrp="1" noChangeArrowheads="1"/>
          </p:cNvSpPr>
          <p:nvPr>
            <p:ph type="title"/>
          </p:nvPr>
        </p:nvSpPr>
        <p:spPr/>
        <p:txBody>
          <a:bodyPr/>
          <a:lstStyle/>
          <a:p>
            <a:r>
              <a:rPr lang="en-US" sz="4000" dirty="0" smtClean="0">
                <a:ea typeface="ＭＳ Ｐゴシック" pitchFamily="-107" charset="-128"/>
                <a:cs typeface="ＭＳ Ｐゴシック" pitchFamily="-107" charset="-128"/>
              </a:rPr>
              <a:t>Name Use Works in General Case </a:t>
            </a:r>
            <a:endParaRPr lang="en-US" sz="4000" dirty="0">
              <a:ea typeface="ＭＳ Ｐゴシック" pitchFamily="-107" charset="-128"/>
              <a:cs typeface="ＭＳ Ｐゴシック" pitchFamily="-107" charset="-128"/>
            </a:endParaRPr>
          </a:p>
        </p:txBody>
      </p:sp>
      <p:pic>
        <p:nvPicPr>
          <p:cNvPr id="2" name="Picture 1" descr="Code has 4 lines, as follows. Line 1. D e f my underscore fun left parenthesis a comma b right parenthesis colon. Line 2, indented once. Print left parenthesis a comma b right parenthesis. Line 3, two paragraphs. My underscore fun left parenthesis 1 comma 2 right parenthesis hash prints 1 2. Line 4. My underscore fun left parenthesis b equals 1 comma a equals 2 right parenthesis hash prints 2 1"/>
          <p:cNvPicPr>
            <a:picLocks noChangeAspect="1"/>
          </p:cNvPicPr>
          <p:nvPr/>
        </p:nvPicPr>
        <p:blipFill>
          <a:blip r:embed="rId3">
            <a:biLevel thresh="75000"/>
          </a:blip>
          <a:stretch>
            <a:fillRect/>
          </a:stretch>
        </p:blipFill>
        <p:spPr>
          <a:xfrm>
            <a:off x="1468867" y="1993267"/>
            <a:ext cx="6206266" cy="2871465"/>
          </a:xfrm>
          <a:prstGeom prst="rect">
            <a:avLst/>
          </a:prstGeom>
        </p:spPr>
      </p:pic>
    </p:spTree>
    <p:extLst>
      <p:ext uri="{BB962C8B-B14F-4D97-AF65-F5344CB8AC3E}">
        <p14:creationId xmlns:p14="http://schemas.microsoft.com/office/powerpoint/2010/main" val="843750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Default </a:t>
            </a:r>
            <a:r>
              <a:rPr lang="en-US" dirty="0"/>
              <a:t>A</a:t>
            </a:r>
            <a:r>
              <a:rPr lang="en-US" dirty="0" smtClean="0"/>
              <a:t>rgs and Mutables </a:t>
            </a:r>
            <a:r>
              <a:rPr lang="en-US" sz="2000" b="0" dirty="0" smtClean="0"/>
              <a:t>(1 of 3)</a:t>
            </a:r>
            <a:endParaRPr lang="en-US" b="0" dirty="0" smtClean="0"/>
          </a:p>
        </p:txBody>
      </p:sp>
      <p:sp>
        <p:nvSpPr>
          <p:cNvPr id="78851" name="Content Placeholder 2"/>
          <p:cNvSpPr>
            <a:spLocks noGrp="1"/>
          </p:cNvSpPr>
          <p:nvPr>
            <p:ph idx="1"/>
          </p:nvPr>
        </p:nvSpPr>
        <p:spPr/>
        <p:txBody>
          <a:bodyPr/>
          <a:lstStyle/>
          <a:p>
            <a:r>
              <a:rPr lang="en-US" dirty="0" smtClean="0"/>
              <a:t>One of the problem with default </a:t>
            </a:r>
            <a:r>
              <a:rPr lang="en-US" dirty="0" err="1" smtClean="0"/>
              <a:t>args</a:t>
            </a:r>
            <a:r>
              <a:rPr lang="en-US" dirty="0" smtClean="0"/>
              <a:t> occurs with </a:t>
            </a:r>
            <a:r>
              <a:rPr lang="en-US" dirty="0" err="1" smtClean="0"/>
              <a:t>mutables</a:t>
            </a:r>
            <a:r>
              <a:rPr lang="en-US" dirty="0" smtClean="0"/>
              <a:t>. This is because:</a:t>
            </a:r>
          </a:p>
          <a:p>
            <a:pPr lvl="1"/>
            <a:r>
              <a:rPr lang="en-US" dirty="0" smtClean="0"/>
              <a:t>the default value is created once, when the function is defined, and stored in the function name space</a:t>
            </a:r>
          </a:p>
          <a:p>
            <a:pPr lvl="1"/>
            <a:r>
              <a:rPr lang="en-US" dirty="0" smtClean="0"/>
              <a:t>a mutable can change that value of that default</a:t>
            </a:r>
          </a:p>
        </p:txBody>
      </p:sp>
    </p:spTree>
    <p:extLst>
      <p:ext uri="{BB962C8B-B14F-4D97-AF65-F5344CB8AC3E}">
        <p14:creationId xmlns:p14="http://schemas.microsoft.com/office/powerpoint/2010/main" val="2312388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dirty="0"/>
              <a:t>W</a:t>
            </a:r>
            <a:r>
              <a:rPr lang="en-US" dirty="0" smtClean="0"/>
              <a:t>eird</a:t>
            </a:r>
          </a:p>
        </p:txBody>
      </p:sp>
      <p:pic>
        <p:nvPicPr>
          <p:cNvPr id="2" name="Picture 2" descr="Code has 8 lines, as follows. Line 1. D e f f n 1 left parenthesis a r g 1 equals left bracket right bracket comma a r g 2 equals 27 right parenthesis colon. Line 2, indented once. A r g 1 period append left parenthesis a r g 2 right parenthesis. Line 3, indented once. Return a r g 1. Line 4, two paragraphs. My underscore list equals left bracket 1 comma 2 comma 3 right bracket. Line 5. Print left parenthesis f n 1 left parenthesis my underscore list comma 4 right parenthesis right parenthesis hash left bracket 1 comma 2 comma 3 comma 4 right bracket. Line 6. Print left parenthesis f n 1 left parenthesis my underscore list right parenthesis right parenthesis hash left bracket 1 comma 2 comma 3 comma 4 comma 27 right bracket. Line 7. Print left parenthesis f n 1 left parenthesis right parenthesis right parenthesis hash left bracket 27 right bracket. Line 8. Print left parenthesis f n 1 left parenthesis right parenthesis right parenthesis hash left bracket 27 comma 27 right bracket."/>
          <p:cNvPicPr>
            <a:picLocks noGrp="1" noChangeAspect="1"/>
          </p:cNvPicPr>
          <p:nvPr>
            <p:ph idx="1"/>
          </p:nvPr>
        </p:nvPicPr>
        <p:blipFill>
          <a:blip r:embed="rId2">
            <a:biLevel thresh="75000"/>
          </a:blip>
          <a:stretch>
            <a:fillRect/>
          </a:stretch>
        </p:blipFill>
        <p:spPr>
          <a:xfrm>
            <a:off x="1664773" y="1600200"/>
            <a:ext cx="5814454" cy="4525963"/>
          </a:xfrm>
          <a:prstGeom prst="rect">
            <a:avLst/>
          </a:prstGeom>
        </p:spPr>
      </p:pic>
    </p:spTree>
    <p:extLst>
      <p:ext uri="{BB962C8B-B14F-4D97-AF65-F5344CB8AC3E}">
        <p14:creationId xmlns:p14="http://schemas.microsoft.com/office/powerpoint/2010/main" val="2787985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Args and Mutables </a:t>
            </a:r>
            <a:r>
              <a:rPr lang="en-US" sz="2000" b="0" dirty="0" smtClean="0"/>
              <a:t>(2 </a:t>
            </a:r>
            <a:r>
              <a:rPr lang="en-US" sz="2000" b="0" dirty="0"/>
              <a:t>of 3)</a:t>
            </a:r>
            <a:endParaRPr lang="en-US" dirty="0"/>
          </a:p>
        </p:txBody>
      </p:sp>
      <p:sp>
        <p:nvSpPr>
          <p:cNvPr id="3" name="Content Placeholder 2"/>
          <p:cNvSpPr>
            <a:spLocks noGrp="1"/>
          </p:cNvSpPr>
          <p:nvPr>
            <p:ph idx="1"/>
          </p:nvPr>
        </p:nvSpPr>
        <p:spPr>
          <a:xfrm>
            <a:off x="457200" y="1600201"/>
            <a:ext cx="8229600" cy="1143000"/>
          </a:xfrm>
        </p:spPr>
        <p:txBody>
          <a:bodyPr/>
          <a:lstStyle/>
          <a:p>
            <a:pPr marL="0" indent="0">
              <a:buNone/>
            </a:pPr>
            <a:r>
              <a:rPr lang="en-US" dirty="0">
                <a:solidFill>
                  <a:schemeClr val="tx1"/>
                </a:solidFill>
              </a:rPr>
              <a:t>arg1 is either assigned to the passed arg or to the function default for the </a:t>
            </a:r>
            <a:r>
              <a:rPr lang="en-US" dirty="0" smtClean="0">
                <a:solidFill>
                  <a:schemeClr val="tx1"/>
                </a:solidFill>
              </a:rPr>
              <a:t>arg</a:t>
            </a:r>
            <a:endParaRPr lang="en-US" dirty="0">
              <a:solidFill>
                <a:schemeClr val="tx1"/>
              </a:solidFill>
            </a:endParaRPr>
          </a:p>
        </p:txBody>
      </p:sp>
      <p:sp>
        <p:nvSpPr>
          <p:cNvPr id="80898" name="Text Box 20"/>
          <p:cNvSpPr txBox="1">
            <a:spLocks noChangeArrowheads="1"/>
          </p:cNvSpPr>
          <p:nvPr/>
        </p:nvSpPr>
        <p:spPr bwMode="auto">
          <a:xfrm>
            <a:off x="1079932" y="2984500"/>
            <a:ext cx="3059113" cy="584200"/>
          </a:xfrm>
          <a:prstGeom prst="rect">
            <a:avLst/>
          </a:prstGeom>
          <a:noFill/>
          <a:ln w="9525">
            <a:noFill/>
            <a:miter lim="800000"/>
            <a:headEnd/>
            <a:tailEnd/>
          </a:ln>
        </p:spPr>
        <p:txBody>
          <a:bodyPr wrap="none">
            <a:prstTxWarp prst="textNoShape">
              <a:avLst/>
            </a:prstTxWarp>
            <a:spAutoFit/>
          </a:bodyPr>
          <a:lstStyle/>
          <a:p>
            <a:r>
              <a:rPr lang="en-US" dirty="0">
                <a:solidFill>
                  <a:schemeClr val="tx1"/>
                </a:solidFill>
              </a:rPr>
              <a:t>fn1 Namespace</a:t>
            </a:r>
          </a:p>
        </p:txBody>
      </p:sp>
      <p:pic>
        <p:nvPicPr>
          <p:cNvPr id="4" name="Picture 3" descr="A table has two columns and two rows. The headings for each column read left to right as. Name. Value. Row 1 has a r g 1 under Name. Row 2 has a r g 2 under Name. Both rows under value have an arrow point to a square with 27 below."/>
          <p:cNvPicPr>
            <a:picLocks noChangeAspect="1"/>
          </p:cNvPicPr>
          <p:nvPr/>
        </p:nvPicPr>
        <p:blipFill>
          <a:blip r:embed="rId3"/>
          <a:stretch>
            <a:fillRect/>
          </a:stretch>
        </p:blipFill>
        <p:spPr>
          <a:xfrm>
            <a:off x="940895" y="3568700"/>
            <a:ext cx="6907367" cy="2255716"/>
          </a:xfrm>
          <a:prstGeom prst="rect">
            <a:avLst/>
          </a:prstGeom>
        </p:spPr>
      </p:pic>
    </p:spTree>
    <p:extLst>
      <p:ext uri="{BB962C8B-B14F-4D97-AF65-F5344CB8AC3E}">
        <p14:creationId xmlns:p14="http://schemas.microsoft.com/office/powerpoint/2010/main" val="11892640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Default Args and Mutables </a:t>
            </a:r>
            <a:r>
              <a:rPr lang="en-US" sz="2000" b="0" dirty="0" smtClean="0"/>
              <a:t>(3 </a:t>
            </a:r>
            <a:r>
              <a:rPr lang="en-US" sz="2000" b="0" dirty="0"/>
              <a:t>of 3)</a:t>
            </a:r>
            <a:endParaRPr lang="en-US" dirty="0"/>
          </a:p>
        </p:txBody>
      </p:sp>
      <p:sp>
        <p:nvSpPr>
          <p:cNvPr id="4" name="Content Placeholder 3"/>
          <p:cNvSpPr>
            <a:spLocks noGrp="1"/>
          </p:cNvSpPr>
          <p:nvPr>
            <p:ph idx="1"/>
          </p:nvPr>
        </p:nvSpPr>
        <p:spPr>
          <a:xfrm>
            <a:off x="457200" y="1600201"/>
            <a:ext cx="8229600" cy="1016000"/>
          </a:xfrm>
        </p:spPr>
        <p:txBody>
          <a:bodyPr/>
          <a:lstStyle/>
          <a:p>
            <a:pPr marL="0" indent="0">
              <a:buNone/>
            </a:pPr>
            <a:r>
              <a:rPr lang="en-US" dirty="0">
                <a:solidFill>
                  <a:schemeClr val="tx1"/>
                </a:solidFill>
              </a:rPr>
              <a:t>Now the function default, a mutable, is updated and will remain so for the next </a:t>
            </a:r>
            <a:r>
              <a:rPr lang="en-US" dirty="0" smtClean="0">
                <a:solidFill>
                  <a:schemeClr val="tx1"/>
                </a:solidFill>
              </a:rPr>
              <a:t>call</a:t>
            </a:r>
            <a:endParaRPr lang="en-US" dirty="0">
              <a:solidFill>
                <a:schemeClr val="tx1"/>
              </a:solidFill>
            </a:endParaRPr>
          </a:p>
        </p:txBody>
      </p:sp>
      <p:sp>
        <p:nvSpPr>
          <p:cNvPr id="82946" name="Text Box 20"/>
          <p:cNvSpPr txBox="1">
            <a:spLocks noChangeArrowheads="1"/>
          </p:cNvSpPr>
          <p:nvPr/>
        </p:nvSpPr>
        <p:spPr bwMode="auto">
          <a:xfrm>
            <a:off x="674687" y="2991427"/>
            <a:ext cx="3059113" cy="584200"/>
          </a:xfrm>
          <a:prstGeom prst="rect">
            <a:avLst/>
          </a:prstGeom>
          <a:noFill/>
          <a:ln w="9525">
            <a:noFill/>
            <a:miter lim="800000"/>
            <a:headEnd/>
            <a:tailEnd/>
          </a:ln>
        </p:spPr>
        <p:txBody>
          <a:bodyPr wrap="none">
            <a:prstTxWarp prst="textNoShape">
              <a:avLst/>
            </a:prstTxWarp>
            <a:spAutoFit/>
          </a:bodyPr>
          <a:lstStyle/>
          <a:p>
            <a:r>
              <a:rPr lang="en-US" dirty="0">
                <a:solidFill>
                  <a:schemeClr val="tx1"/>
                </a:solidFill>
              </a:rPr>
              <a:t>fn1 Namespace</a:t>
            </a:r>
          </a:p>
        </p:txBody>
      </p:sp>
      <p:pic>
        <p:nvPicPr>
          <p:cNvPr id="5" name="Picture 4" descr="A table has two columns and two rows. The headings for each column read left to right as. Name. Value. Row 1 has a r g 1 under Name. Row 2 has a r g 2 under Name. Both rows under value have an arrow point to a square with 27 below and 27 inside."/>
          <p:cNvPicPr>
            <a:picLocks noChangeAspect="1"/>
          </p:cNvPicPr>
          <p:nvPr/>
        </p:nvPicPr>
        <p:blipFill>
          <a:blip r:embed="rId3"/>
          <a:stretch>
            <a:fillRect/>
          </a:stretch>
        </p:blipFill>
        <p:spPr>
          <a:xfrm>
            <a:off x="934461" y="3863408"/>
            <a:ext cx="6900286" cy="2117004"/>
          </a:xfrm>
          <a:prstGeom prst="rect">
            <a:avLst/>
          </a:prstGeom>
        </p:spPr>
      </p:pic>
    </p:spTree>
    <p:extLst>
      <p:ext uri="{BB962C8B-B14F-4D97-AF65-F5344CB8AC3E}">
        <p14:creationId xmlns:p14="http://schemas.microsoft.com/office/powerpoint/2010/main" val="1458725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3"/>
          <p:cNvSpPr>
            <a:spLocks noGrp="1"/>
          </p:cNvSpPr>
          <p:nvPr>
            <p:ph type="ctrTitle"/>
          </p:nvPr>
        </p:nvSpPr>
        <p:spPr/>
        <p:txBody>
          <a:bodyPr/>
          <a:lstStyle/>
          <a:p>
            <a:r>
              <a:rPr lang="en-US" dirty="0" smtClean="0"/>
              <a:t>Functions as objects and </a:t>
            </a:r>
            <a:r>
              <a:rPr lang="en-US" dirty="0" err="1" smtClean="0"/>
              <a:t>docstrings</a:t>
            </a:r>
            <a:endParaRPr lang="en-US" dirty="0" smtClean="0"/>
          </a:p>
        </p:txBody>
      </p:sp>
    </p:spTree>
    <p:extLst>
      <p:ext uri="{BB962C8B-B14F-4D97-AF65-F5344CB8AC3E}">
        <p14:creationId xmlns:p14="http://schemas.microsoft.com/office/powerpoint/2010/main" val="2719197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namespace</a:t>
            </a:r>
            <a:endParaRPr lang="en-US" dirty="0"/>
          </a:p>
        </p:txBody>
      </p:sp>
      <p:sp>
        <p:nvSpPr>
          <p:cNvPr id="3" name="Content Placeholder 2"/>
          <p:cNvSpPr>
            <a:spLocks noGrp="1"/>
          </p:cNvSpPr>
          <p:nvPr>
            <p:ph idx="1"/>
          </p:nvPr>
        </p:nvSpPr>
        <p:spPr/>
        <p:txBody>
          <a:bodyPr/>
          <a:lstStyle/>
          <a:p>
            <a:r>
              <a:rPr lang="en-US" dirty="0" smtClean="0"/>
              <a:t>For Python, there are potentially multiple namespaces that could be used to determine the object associated with a variable. </a:t>
            </a:r>
          </a:p>
          <a:p>
            <a:r>
              <a:rPr lang="en-US" dirty="0" smtClean="0"/>
              <a:t>Remember, namespace is an association of name and objects</a:t>
            </a:r>
          </a:p>
          <a:p>
            <a:r>
              <a:rPr lang="en-US" dirty="0" smtClean="0"/>
              <a:t>We will begin by looking at functions.</a:t>
            </a:r>
            <a:endParaRPr lang="en-US" dirty="0"/>
          </a:p>
        </p:txBody>
      </p:sp>
    </p:spTree>
    <p:extLst>
      <p:ext uri="{BB962C8B-B14F-4D97-AF65-F5344CB8AC3E}">
        <p14:creationId xmlns:p14="http://schemas.microsoft.com/office/powerpoint/2010/main" val="27270407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are Objects too!</a:t>
            </a:r>
            <a:endParaRPr lang="en-US" dirty="0"/>
          </a:p>
        </p:txBody>
      </p:sp>
      <p:sp>
        <p:nvSpPr>
          <p:cNvPr id="3" name="Content Placeholder 2"/>
          <p:cNvSpPr>
            <a:spLocks noGrp="1"/>
          </p:cNvSpPr>
          <p:nvPr>
            <p:ph idx="1"/>
          </p:nvPr>
        </p:nvSpPr>
        <p:spPr/>
        <p:txBody>
          <a:bodyPr/>
          <a:lstStyle/>
          <a:p>
            <a:r>
              <a:rPr lang="en-US" dirty="0" smtClean="0"/>
              <a:t>Functions are objects, just like anything else in Python.</a:t>
            </a:r>
          </a:p>
          <a:p>
            <a:r>
              <a:rPr lang="en-US" dirty="0" smtClean="0"/>
              <a:t>As such, they have attributes:</a:t>
            </a:r>
          </a:p>
          <a:p>
            <a:pPr marL="457200" lvl="1" indent="0">
              <a:buNone/>
            </a:pPr>
            <a:r>
              <a:rPr lang="en-US" dirty="0" smtClean="0">
                <a:latin typeface="Monaco"/>
                <a:cs typeface="Monaco"/>
              </a:rPr>
              <a:t>__name__ : function name</a:t>
            </a:r>
          </a:p>
          <a:p>
            <a:pPr marL="457200" lvl="1" indent="0">
              <a:buNone/>
            </a:pPr>
            <a:r>
              <a:rPr lang="en-US" dirty="0" smtClean="0">
                <a:latin typeface="Monaco"/>
                <a:cs typeface="Monaco"/>
              </a:rPr>
              <a:t>__</a:t>
            </a:r>
            <a:r>
              <a:rPr lang="en-US" dirty="0" err="1" smtClean="0">
                <a:latin typeface="Monaco"/>
                <a:cs typeface="Monaco"/>
              </a:rPr>
              <a:t>str</a:t>
            </a:r>
            <a:r>
              <a:rPr lang="en-US" dirty="0" smtClean="0">
                <a:latin typeface="Monaco"/>
                <a:cs typeface="Monaco"/>
              </a:rPr>
              <a:t>__ : string function</a:t>
            </a:r>
          </a:p>
          <a:p>
            <a:pPr marL="457200" lvl="1" indent="0">
              <a:buNone/>
            </a:pPr>
            <a:r>
              <a:rPr lang="en-US" dirty="0" smtClean="0">
                <a:latin typeface="Monaco"/>
                <a:cs typeface="Monaco"/>
              </a:rPr>
              <a:t>__</a:t>
            </a:r>
            <a:r>
              <a:rPr lang="en-US" dirty="0" err="1" smtClean="0">
                <a:latin typeface="Monaco"/>
                <a:cs typeface="Monaco"/>
              </a:rPr>
              <a:t>dict</a:t>
            </a:r>
            <a:r>
              <a:rPr lang="en-US" dirty="0" smtClean="0">
                <a:latin typeface="Monaco"/>
                <a:cs typeface="Monaco"/>
              </a:rPr>
              <a:t>__ : function namespace</a:t>
            </a:r>
          </a:p>
          <a:p>
            <a:pPr marL="457200" lvl="1" indent="0">
              <a:buNone/>
            </a:pPr>
            <a:r>
              <a:rPr lang="en-US" dirty="0" smtClean="0">
                <a:latin typeface="Monaco"/>
                <a:cs typeface="Monaco"/>
              </a:rPr>
              <a:t>__doc__ : </a:t>
            </a:r>
            <a:r>
              <a:rPr lang="en-US" dirty="0" err="1" smtClean="0">
                <a:latin typeface="Monaco"/>
                <a:cs typeface="Monaco"/>
              </a:rPr>
              <a:t>docstring</a:t>
            </a:r>
            <a:endParaRPr lang="en-US" dirty="0">
              <a:latin typeface="Monaco"/>
              <a:cs typeface="Monaco"/>
            </a:endParaRPr>
          </a:p>
        </p:txBody>
      </p:sp>
    </p:spTree>
    <p:extLst>
      <p:ext uri="{BB962C8B-B14F-4D97-AF65-F5344CB8AC3E}">
        <p14:creationId xmlns:p14="http://schemas.microsoft.com/office/powerpoint/2010/main" val="35402009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Annotations</a:t>
            </a:r>
            <a:endParaRPr lang="en-US" dirty="0"/>
          </a:p>
        </p:txBody>
      </p:sp>
      <p:sp>
        <p:nvSpPr>
          <p:cNvPr id="3" name="Content Placeholder 2"/>
          <p:cNvSpPr>
            <a:spLocks noGrp="1"/>
          </p:cNvSpPr>
          <p:nvPr>
            <p:ph idx="1"/>
          </p:nvPr>
        </p:nvSpPr>
        <p:spPr/>
        <p:txBody>
          <a:bodyPr/>
          <a:lstStyle/>
          <a:p>
            <a:pPr marL="0" indent="0">
              <a:buNone/>
            </a:pPr>
            <a:r>
              <a:rPr lang="en-US" dirty="0" smtClean="0"/>
              <a:t>You can associate strings of information, ignored by Python, with a parameter</a:t>
            </a:r>
          </a:p>
          <a:p>
            <a:r>
              <a:rPr lang="en-US" dirty="0" smtClean="0"/>
              <a:t>to be used by the reader or user the colon “:” indicates the parameter annotation</a:t>
            </a:r>
          </a:p>
          <a:p>
            <a:r>
              <a:rPr lang="en-US" dirty="0" smtClean="0"/>
              <a:t>the “-&gt;” the annotation is associated with the return value</a:t>
            </a:r>
          </a:p>
          <a:p>
            <a:r>
              <a:rPr lang="en-US" dirty="0" smtClean="0"/>
              <a:t>stored in dictionary </a:t>
            </a:r>
            <a:r>
              <a:rPr lang="en-US" dirty="0" smtClean="0">
                <a:solidFill>
                  <a:srgbClr val="000090"/>
                </a:solidFill>
                <a:latin typeface="Monaco"/>
                <a:cs typeface="Monaco"/>
              </a:rPr>
              <a:t>name_</a:t>
            </a:r>
            <a:r>
              <a:rPr lang="en-US" dirty="0" err="1" smtClean="0">
                <a:solidFill>
                  <a:srgbClr val="000090"/>
                </a:solidFill>
                <a:latin typeface="Monaco"/>
                <a:cs typeface="Monaco"/>
              </a:rPr>
              <a:t>fn</a:t>
            </a:r>
            <a:r>
              <a:rPr lang="en-US" dirty="0" smtClean="0">
                <a:solidFill>
                  <a:srgbClr val="000090"/>
                </a:solidFill>
                <a:latin typeface="Monaco"/>
                <a:cs typeface="Monaco"/>
              </a:rPr>
              <a:t>.__annotations__</a:t>
            </a:r>
          </a:p>
        </p:txBody>
      </p:sp>
    </p:spTree>
    <p:extLst>
      <p:ext uri="{BB962C8B-B14F-4D97-AF65-F5344CB8AC3E}">
        <p14:creationId xmlns:p14="http://schemas.microsoft.com/office/powerpoint/2010/main" val="14099683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Function Annotations</a:t>
            </a:r>
            <a:endParaRPr lang="en-US" dirty="0"/>
          </a:p>
        </p:txBody>
      </p:sp>
      <p:pic>
        <p:nvPicPr>
          <p:cNvPr id="5" name="Picture 4" descr="Code has 9 lines, as follows. Line 1. D e f my underscore f u n c left parenthesis p a r a m 1 colon I n t comma p a r a m 2 colon float right parenthesis hyphen greater than None Colon. Line 2, indented once. Print left parenthesis quote result is colon quote comma p a r a m 1 plus p a r a m 2 right parenthesis. Line 3, two paragraphs. Greater than greater than greater than my underscore f u n c left parenthesis 1 comma 2 period 0 right parenthesis. Line 4. Result is colon 3 period 0. Line 5. Greater than greater than greater than my underscore f u n c left parenthesis 1 comma 2 right parenthesis. Line 6. Result is colon 3. Line 7. Greater than greater than greater than my underscore f u n c left parenthesis quote a quote comma quote b quote right parenthesis. Line 8. Result is colon a b. Line 9. Greater than greater than greater than."/>
          <p:cNvPicPr>
            <a:picLocks noChangeAspect="1"/>
          </p:cNvPicPr>
          <p:nvPr/>
        </p:nvPicPr>
        <p:blipFill>
          <a:blip r:embed="rId2"/>
          <a:stretch>
            <a:fillRect/>
          </a:stretch>
        </p:blipFill>
        <p:spPr>
          <a:xfrm>
            <a:off x="1120073" y="1815276"/>
            <a:ext cx="6600372" cy="2583776"/>
          </a:xfrm>
          <a:prstGeom prst="rect">
            <a:avLst/>
          </a:prstGeom>
        </p:spPr>
      </p:pic>
      <p:pic>
        <p:nvPicPr>
          <p:cNvPr id="6" name="Picture 5" descr="Code has 5 lines, as follows. Line 1. D e f my underscore f u n c left parenthesis p a r a m 1 colon I n t comma p a r a m 2 colon float right parenthesis hyphen greater than None colon. Line 2, indented once. Print left parenthesis quote Result is colon quote comma p a r a m 1 plus p a r a m 2 right parenthesis. Line 3, two paragraphs. Greater than greater than greater than my underscore f u n c period underscore underscore annotations underscore underscore. Line 4. left brace quote return quote colon None comma quote p a r a m 2 quote colon less than class quote float quote greater than comma quote p a r a m 1 quote colon less than class quote I n t quote greater than right brace. "/>
          <p:cNvPicPr>
            <a:picLocks noChangeAspect="1"/>
          </p:cNvPicPr>
          <p:nvPr/>
        </p:nvPicPr>
        <p:blipFill>
          <a:blip r:embed="rId3"/>
          <a:stretch>
            <a:fillRect/>
          </a:stretch>
        </p:blipFill>
        <p:spPr>
          <a:xfrm>
            <a:off x="1120073" y="4399052"/>
            <a:ext cx="7491845" cy="1523765"/>
          </a:xfrm>
          <a:prstGeom prst="rect">
            <a:avLst/>
          </a:prstGeom>
        </p:spPr>
      </p:pic>
    </p:spTree>
    <p:extLst>
      <p:ext uri="{BB962C8B-B14F-4D97-AF65-F5344CB8AC3E}">
        <p14:creationId xmlns:p14="http://schemas.microsoft.com/office/powerpoint/2010/main" val="8266076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itle 1"/>
          <p:cNvSpPr>
            <a:spLocks noGrp="1" noChangeArrowheads="1"/>
          </p:cNvSpPr>
          <p:nvPr>
            <p:ph type="title"/>
          </p:nvPr>
        </p:nvSpPr>
        <p:spPr/>
        <p:txBody>
          <a:bodyPr/>
          <a:lstStyle/>
          <a:p>
            <a:r>
              <a:rPr lang="en-US" smtClean="0"/>
              <a:t>Docstring</a:t>
            </a:r>
            <a:endParaRPr lang="en-US"/>
          </a:p>
        </p:txBody>
      </p:sp>
      <p:sp>
        <p:nvSpPr>
          <p:cNvPr id="86020" name="Content Placeholder 2"/>
          <p:cNvSpPr>
            <a:spLocks noGrp="1" noChangeArrowheads="1"/>
          </p:cNvSpPr>
          <p:nvPr>
            <p:ph idx="1"/>
          </p:nvPr>
        </p:nvSpPr>
        <p:spPr/>
        <p:txBody>
          <a:bodyPr/>
          <a:lstStyle/>
          <a:p>
            <a:r>
              <a:rPr lang="en-US" dirty="0" smtClean="0"/>
              <a:t>If the first item after the </a:t>
            </a:r>
            <a:r>
              <a:rPr lang="en-US" dirty="0" err="1" smtClean="0"/>
              <a:t>def</a:t>
            </a:r>
            <a:r>
              <a:rPr lang="en-US" dirty="0" smtClean="0"/>
              <a:t> is a string, then that string is specially stored as the </a:t>
            </a:r>
            <a:r>
              <a:rPr lang="en-US" dirty="0" err="1" smtClean="0"/>
              <a:t>docstring</a:t>
            </a:r>
            <a:r>
              <a:rPr lang="en-US" dirty="0" smtClean="0"/>
              <a:t> of the function</a:t>
            </a:r>
          </a:p>
          <a:p>
            <a:r>
              <a:rPr lang="en-US" dirty="0" smtClean="0"/>
              <a:t>This string describes the function and is what is shown if you do a help on a function</a:t>
            </a:r>
          </a:p>
          <a:p>
            <a:r>
              <a:rPr lang="en-US" dirty="0" smtClean="0"/>
              <a:t>Usually triple quoted since it is </a:t>
            </a:r>
            <a:r>
              <a:rPr lang="en-US" dirty="0" err="1" smtClean="0"/>
              <a:t>multilined</a:t>
            </a:r>
            <a:endParaRPr lang="en-US" dirty="0"/>
          </a:p>
        </p:txBody>
      </p:sp>
    </p:spTree>
    <p:extLst>
      <p:ext uri="{BB962C8B-B14F-4D97-AF65-F5344CB8AC3E}">
        <p14:creationId xmlns:p14="http://schemas.microsoft.com/office/powerpoint/2010/main" val="2208974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t>Can ask for docstring</a:t>
            </a:r>
          </a:p>
        </p:txBody>
      </p:sp>
      <p:sp>
        <p:nvSpPr>
          <p:cNvPr id="89091" name="Content Placeholder 2"/>
          <p:cNvSpPr>
            <a:spLocks noGrp="1"/>
          </p:cNvSpPr>
          <p:nvPr>
            <p:ph idx="1"/>
          </p:nvPr>
        </p:nvSpPr>
        <p:spPr/>
        <p:txBody>
          <a:bodyPr/>
          <a:lstStyle/>
          <a:p>
            <a:r>
              <a:rPr lang="en-US" dirty="0" smtClean="0"/>
              <a:t>Every object (function, whatever) can have a </a:t>
            </a:r>
            <a:r>
              <a:rPr lang="en-US" dirty="0" err="1" smtClean="0"/>
              <a:t>docstring</a:t>
            </a:r>
            <a:r>
              <a:rPr lang="en-US" dirty="0" smtClean="0"/>
              <a:t>. It is stored as an attribute of the function (the </a:t>
            </a:r>
            <a:r>
              <a:rPr lang="en-US" sz="2800" dirty="0" smtClean="0">
                <a:solidFill>
                  <a:srgbClr val="660066"/>
                </a:solidFill>
                <a:latin typeface="Monaco"/>
                <a:cs typeface="Monaco"/>
              </a:rPr>
              <a:t>__doc__ </a:t>
            </a:r>
            <a:r>
              <a:rPr lang="en-US" dirty="0" smtClean="0"/>
              <a:t>attribute)</a:t>
            </a:r>
          </a:p>
          <a:p>
            <a:r>
              <a:rPr lang="en-US" sz="2800" dirty="0" err="1" smtClean="0">
                <a:solidFill>
                  <a:srgbClr val="660066"/>
                </a:solidFill>
                <a:latin typeface="Monaco"/>
                <a:cs typeface="Monaco"/>
              </a:rPr>
              <a:t>listMean.__doc</a:t>
            </a:r>
            <a:r>
              <a:rPr lang="en-US" sz="2800" dirty="0" smtClean="0">
                <a:solidFill>
                  <a:srgbClr val="660066"/>
                </a:solidFill>
                <a:latin typeface="Monaco"/>
                <a:cs typeface="Monaco"/>
              </a:rPr>
              <a:t>__</a:t>
            </a:r>
          </a:p>
          <a:p>
            <a:pPr marL="256032" lvl="1" indent="-256032">
              <a:buNone/>
            </a:pPr>
            <a:r>
              <a:rPr lang="en-US" dirty="0" smtClean="0">
                <a:solidFill>
                  <a:srgbClr val="660066"/>
                </a:solidFill>
                <a:latin typeface="Monaco"/>
                <a:cs typeface="Monaco"/>
              </a:rPr>
              <a:t>‘</a:t>
            </a:r>
            <a:r>
              <a:rPr lang="en-US" sz="2400" dirty="0" smtClean="0">
                <a:solidFill>
                  <a:srgbClr val="660066"/>
                </a:solidFill>
                <a:latin typeface="Monaco"/>
                <a:cs typeface="Monaco"/>
              </a:rPr>
              <a:t>Takes a list of integers, returns the average of the list.’</a:t>
            </a:r>
            <a:endParaRPr lang="en-US" dirty="0" smtClean="0"/>
          </a:p>
          <a:p>
            <a:r>
              <a:rPr lang="en-US" dirty="0" smtClean="0">
                <a:latin typeface="+mj-lt"/>
                <a:cs typeface="Monaco"/>
              </a:rPr>
              <a:t>Other programs can use the </a:t>
            </a:r>
            <a:r>
              <a:rPr lang="en-US" dirty="0" err="1" smtClean="0">
                <a:latin typeface="+mj-lt"/>
                <a:cs typeface="Monaco"/>
              </a:rPr>
              <a:t>docstring</a:t>
            </a:r>
            <a:r>
              <a:rPr lang="en-US" dirty="0" smtClean="0">
                <a:latin typeface="+mj-lt"/>
                <a:cs typeface="Monaco"/>
              </a:rPr>
              <a:t> to report to the user (for example, </a:t>
            </a:r>
            <a:r>
              <a:rPr lang="en-US" dirty="0" err="1" smtClean="0">
                <a:latin typeface="+mj-lt"/>
                <a:cs typeface="Monaco"/>
              </a:rPr>
              <a:t>Spyder</a:t>
            </a:r>
            <a:r>
              <a:rPr lang="en-US" dirty="0" smtClean="0">
                <a:latin typeface="+mj-lt"/>
                <a:cs typeface="Monaco"/>
              </a:rPr>
              <a:t>).</a:t>
            </a:r>
          </a:p>
        </p:txBody>
      </p:sp>
    </p:spTree>
    <p:extLst>
      <p:ext uri="{BB962C8B-B14F-4D97-AF65-F5344CB8AC3E}">
        <p14:creationId xmlns:p14="http://schemas.microsoft.com/office/powerpoint/2010/main" val="12244547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final grade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following code shows how you can read in a file of grades. Each line of the file contains five comma-separated fields:</a:t>
            </a:r>
          </a:p>
          <a:p>
            <a:pPr fontAlgn="auto">
              <a:spcBef>
                <a:spcPts val="0"/>
              </a:spcBef>
              <a:spcAft>
                <a:spcPts val="0"/>
              </a:spcAft>
            </a:pPr>
            <a:r>
              <a:rPr lang="en-US" dirty="0" smtClean="0"/>
              <a:t>last name</a:t>
            </a:r>
          </a:p>
          <a:p>
            <a:pPr fontAlgn="auto">
              <a:spcBef>
                <a:spcPts val="0"/>
              </a:spcBef>
              <a:spcAft>
                <a:spcPts val="0"/>
              </a:spcAft>
            </a:pPr>
            <a:r>
              <a:rPr lang="en-US" dirty="0" smtClean="0"/>
              <a:t>first name </a:t>
            </a:r>
          </a:p>
          <a:p>
            <a:pPr fontAlgn="auto">
              <a:spcBef>
                <a:spcPts val="0"/>
              </a:spcBef>
              <a:spcAft>
                <a:spcPts val="0"/>
              </a:spcAft>
            </a:pPr>
            <a:r>
              <a:rPr lang="en-US" dirty="0" smtClean="0"/>
              <a:t>exam1, exam2, </a:t>
            </a:r>
            <a:r>
              <a:rPr lang="en-US" dirty="0" err="1" smtClean="0"/>
              <a:t>final_exam</a:t>
            </a:r>
            <a:endParaRPr lang="en-US" dirty="0"/>
          </a:p>
          <a:p>
            <a:pPr marL="0" indent="0" fontAlgn="auto">
              <a:spcBef>
                <a:spcPts val="0"/>
              </a:spcBef>
              <a:spcAft>
                <a:spcPts val="0"/>
              </a:spcAft>
              <a:buNone/>
            </a:pPr>
            <a:r>
              <a:rPr lang="en-US" dirty="0" smtClean="0"/>
              <a:t>print name and final grade</a:t>
            </a:r>
          </a:p>
        </p:txBody>
      </p:sp>
    </p:spTree>
    <p:extLst>
      <p:ext uri="{BB962C8B-B14F-4D97-AF65-F5344CB8AC3E}">
        <p14:creationId xmlns:p14="http://schemas.microsoft.com/office/powerpoint/2010/main" val="8664631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8.2 Weighted </a:t>
            </a:r>
            <a:r>
              <a:rPr lang="en-US" dirty="0"/>
              <a:t>Grade </a:t>
            </a:r>
            <a:r>
              <a:rPr lang="en-US" dirty="0" smtClean="0"/>
              <a:t>Function</a:t>
            </a:r>
            <a:endParaRPr lang="en-US" dirty="0"/>
          </a:p>
        </p:txBody>
      </p:sp>
      <p:pic>
        <p:nvPicPr>
          <p:cNvPr id="4" name="Picture 2" descr="Code has 8 lines. The code reads as follows. Line 1. 1 d e f weighted underscore grade left parentheses score underscore list comma weights underscore tuple equals left parentheses 0.3 comma 0.3 comma 0.4 right parentheses right parentheses colon. Line 2, indented once. 2 quote quote quote Expects 3 elements in score underscore list period Multiples each grade. Line 3, indented once. 3 by its weight period Returns the sum period quote quote quote. Line 4, indented once. 4 grade underscore float equals back slash. Line 5, indented twice. Left parentheses score underscore list left bracket 0 right bracket asterisk weights underscore tuple left bracket 0 right bracket right parentheses plus back slash. Line 6, indented twice. Left parentheses score underscore list left bracket 1 right bracket asterisk weights underscore tuple left bracket 1 right bracket right parentheses plus back slash. Line 7, indented twice. Left parentheses score underscore list left bracket 2 right bracket asterisk weights underscore tuple left bracket 2 right bracket right parentheses. Line 8, indented once. 8 return grade underscore float. "/>
          <p:cNvPicPr>
            <a:picLocks noGrp="1" noChangeAspect="1"/>
          </p:cNvPicPr>
          <p:nvPr>
            <p:ph sz="quarter" idx="4294967295"/>
          </p:nvPr>
        </p:nvPicPr>
        <p:blipFill>
          <a:blip r:embed="rId3"/>
          <a:stretch>
            <a:fillRect/>
          </a:stretch>
        </p:blipFill>
        <p:spPr>
          <a:xfrm>
            <a:off x="649576" y="2483085"/>
            <a:ext cx="7844848" cy="2230923"/>
          </a:xfrm>
        </p:spPr>
      </p:pic>
    </p:spTree>
    <p:extLst>
      <p:ext uri="{BB962C8B-B14F-4D97-AF65-F5344CB8AC3E}">
        <p14:creationId xmlns:p14="http://schemas.microsoft.com/office/powerpoint/2010/main" val="32771026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Code Listing </a:t>
            </a:r>
            <a:r>
              <a:rPr lang="en-US" dirty="0" smtClean="0"/>
              <a:t>8.3 </a:t>
            </a:r>
            <a:r>
              <a:rPr lang="en-US" dirty="0" err="1" smtClean="0"/>
              <a:t>parse_line</a:t>
            </a:r>
            <a:endParaRPr lang="en-US" dirty="0"/>
          </a:p>
        </p:txBody>
      </p:sp>
      <p:pic>
        <p:nvPicPr>
          <p:cNvPr id="8" name="Picture 7" descr="Code has 11 lines, as follows. Line 1. D e f main left parenthesis right parenthesis colon. Line 2, indented once. Quote quote quote Get a line underscore s t r from the file comma. Line 3, indented twice. Print the final grade nicely period quote quote quote. Line 4, indented once. File underscore name equals input left parenthesis quote open what file colon quote right parenthesis. Line 5, indented once. Grade underscore file equals open left parenthesis file underscore name comma quote r quote right parenthesis. Line 6, indented once. Print left parenthesis quote left brace colon greater than 13 s right brace left brace colon greater than 15 s right brace quote period format left parenthesis quote Name quote comma quote Grade quote right parenthesis right parenthesis. Line 7, indented once. Print left parenthesis quote hyphen quote asterisk 30 right parenthesis. Line 8, indented once. For line underscore s t r in grade underscore file colon. Line 9, indented three times. Name underscore s t r comma score underscore list equals parse underscore line left parenthesis line underscore s t r right parenthesis. Line 10, indented three times. Grade underscore float equals weighted underscore grade left parenthesis score underscore list right parenthesis. Line 11, indented three times. Print left parenthesis quote left brace colon greater than 15 s right brace left brace colon 14 period 2 f right brace quote period format left parenthesis name underscore s t r comma grade underscore float right parenthesis right parenthesis."/>
          <p:cNvPicPr>
            <a:picLocks noChangeAspect="1"/>
          </p:cNvPicPr>
          <p:nvPr/>
        </p:nvPicPr>
        <p:blipFill>
          <a:blip r:embed="rId2"/>
          <a:stretch>
            <a:fillRect/>
          </a:stretch>
        </p:blipFill>
        <p:spPr>
          <a:xfrm>
            <a:off x="1042828" y="2100378"/>
            <a:ext cx="7029297" cy="2511770"/>
          </a:xfrm>
          <a:prstGeom prst="rect">
            <a:avLst/>
          </a:prstGeom>
        </p:spPr>
      </p:pic>
    </p:spTree>
    <p:extLst>
      <p:ext uri="{BB962C8B-B14F-4D97-AF65-F5344CB8AC3E}">
        <p14:creationId xmlns:p14="http://schemas.microsoft.com/office/powerpoint/2010/main" val="524712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itle 1"/>
          <p:cNvSpPr>
            <a:spLocks noGrp="1" noChangeArrowheads="1"/>
          </p:cNvSpPr>
          <p:nvPr>
            <p:ph type="title"/>
          </p:nvPr>
        </p:nvSpPr>
        <p:spPr/>
        <p:txBody>
          <a:bodyPr/>
          <a:lstStyle/>
          <a:p>
            <a:r>
              <a:rPr lang="en-US" dirty="0" smtClean="0"/>
              <a:t>Arbitrary arguments</a:t>
            </a:r>
            <a:endParaRPr lang="en-US" dirty="0"/>
          </a:p>
        </p:txBody>
      </p:sp>
      <p:sp>
        <p:nvSpPr>
          <p:cNvPr id="91140" name="Content Placeholder 2"/>
          <p:cNvSpPr>
            <a:spLocks noGrp="1" noChangeArrowheads="1"/>
          </p:cNvSpPr>
          <p:nvPr>
            <p:ph idx="1"/>
          </p:nvPr>
        </p:nvSpPr>
        <p:spPr/>
        <p:txBody>
          <a:bodyPr/>
          <a:lstStyle/>
          <a:p>
            <a:r>
              <a:rPr lang="en-US" dirty="0" smtClean="0"/>
              <a:t>it is also possible to pass an arbitrary number of arguments to a function</a:t>
            </a:r>
          </a:p>
          <a:p>
            <a:r>
              <a:rPr lang="en-US" dirty="0" smtClean="0"/>
              <a:t>the function simply collects all the arguments (no matter how few or many) into a </a:t>
            </a:r>
            <a:r>
              <a:rPr lang="en-US" dirty="0" err="1" smtClean="0"/>
              <a:t>tuple</a:t>
            </a:r>
            <a:r>
              <a:rPr lang="en-US" dirty="0" smtClean="0"/>
              <a:t> to be processed by the function</a:t>
            </a:r>
          </a:p>
          <a:p>
            <a:r>
              <a:rPr lang="en-US" dirty="0" err="1" smtClean="0"/>
              <a:t>tuple</a:t>
            </a:r>
            <a:r>
              <a:rPr lang="en-US" dirty="0" smtClean="0"/>
              <a:t> parameter </a:t>
            </a:r>
            <a:r>
              <a:rPr lang="en-US" dirty="0" err="1" smtClean="0"/>
              <a:t>preceeded</a:t>
            </a:r>
            <a:r>
              <a:rPr lang="en-US" dirty="0" smtClean="0"/>
              <a:t> by a * (which is not part of the </a:t>
            </a:r>
            <a:r>
              <a:rPr lang="en-US" dirty="0" err="1" smtClean="0"/>
              <a:t>param</a:t>
            </a:r>
            <a:r>
              <a:rPr lang="en-US" dirty="0" smtClean="0"/>
              <a:t> name, its part of the language)</a:t>
            </a:r>
          </a:p>
          <a:p>
            <a:r>
              <a:rPr lang="en-US" dirty="0" smtClean="0"/>
              <a:t>positional arguments only</a:t>
            </a:r>
            <a:endParaRPr lang="en-US" dirty="0"/>
          </a:p>
        </p:txBody>
      </p:sp>
    </p:spTree>
    <p:extLst>
      <p:ext uri="{BB962C8B-B14F-4D97-AF65-F5344CB8AC3E}">
        <p14:creationId xmlns:p14="http://schemas.microsoft.com/office/powerpoint/2010/main" val="41627662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itle 2"/>
          <p:cNvSpPr>
            <a:spLocks noGrp="1" noChangeArrowheads="1"/>
          </p:cNvSpPr>
          <p:nvPr>
            <p:ph type="title"/>
          </p:nvPr>
        </p:nvSpPr>
        <p:spPr/>
        <p:txBody>
          <a:bodyPr/>
          <a:lstStyle/>
          <a:p>
            <a:pPr eaLnBrk="1" hangingPunct="1"/>
            <a:r>
              <a:rPr lang="en-US" dirty="0" smtClean="0">
                <a:ea typeface="ＭＳ Ｐゴシック" pitchFamily="-107" charset="-128"/>
                <a:cs typeface="ＭＳ Ｐゴシック" pitchFamily="-107" charset="-128"/>
              </a:rPr>
              <a:t>Example 4: </a:t>
            </a:r>
            <a:r>
              <a:rPr lang="en-US" dirty="0"/>
              <a:t>Arbitrary arguments</a:t>
            </a:r>
            <a:endParaRPr lang="en-US" dirty="0">
              <a:ea typeface="ＭＳ Ｐゴシック" pitchFamily="-107" charset="-128"/>
              <a:cs typeface="ＭＳ Ｐゴシック" pitchFamily="-107" charset="-128"/>
            </a:endParaRPr>
          </a:p>
        </p:txBody>
      </p:sp>
      <p:pic>
        <p:nvPicPr>
          <p:cNvPr id="2" name="Picture 2" descr="A code produces an error and has 13 lines. The code reads as follows. Line 1. D e f a f u n c left parentheses fixed P a r a m comma asterisk tuple P a r a m right parentheses colon. Line 2, indented once. Print left parentheses double quote fixed equals double quote comma fixed P a r a m right parentheses. Line 3, indented once. Print left parentheses double quote tuple equals double quote comma tuple P a r a m right parentheses. Line 4. A f u n c left parentheses 1 comma 2 comma 3 comma 4 right parentheses. Line 5. Prints fixed equals 1. Line 6, indented once. Tuple equals left parentheses 2 comma 3 comma 4 right parentheses. Line 7. A f u n c left parentheses 1 right parentheses. Line 8. Prints fixed equals 1. Line 9, indented twice. Tuple equals left parentheses right parentheses. Line 10. A f u n c left parentheses fixed P a r a m equals 4 right parentheses. Line 11. Prints fixed equals 1. Line 12, indented twice. Tuple equals left parentheses right parentheses. Line 13. A f u n c left parentheses tuple P a r a m equals left parentheses 1 comma 2 comma 3 right parentheses comma fixed p a r a m equals 1 right parentheses. Error exclamation mark. "/>
          <p:cNvPicPr>
            <a:picLocks noGrp="1" noChangeAspect="1"/>
          </p:cNvPicPr>
          <p:nvPr>
            <p:ph idx="1"/>
          </p:nvPr>
        </p:nvPicPr>
        <p:blipFill>
          <a:blip r:embed="rId3"/>
          <a:stretch>
            <a:fillRect/>
          </a:stretch>
        </p:blipFill>
        <p:spPr>
          <a:xfrm>
            <a:off x="958081" y="1600200"/>
            <a:ext cx="7227838" cy="4525963"/>
          </a:xfrm>
          <a:prstGeom prst="rect">
            <a:avLst/>
          </a:prstGeom>
        </p:spPr>
      </p:pic>
    </p:spTree>
    <p:extLst>
      <p:ext uri="{BB962C8B-B14F-4D97-AF65-F5344CB8AC3E}">
        <p14:creationId xmlns:p14="http://schemas.microsoft.com/office/powerpoint/2010/main" val="937417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Function’s Namespace	</a:t>
            </a:r>
            <a:endParaRPr lang="en-US" dirty="0"/>
          </a:p>
        </p:txBody>
      </p:sp>
      <p:sp>
        <p:nvSpPr>
          <p:cNvPr id="3" name="Content Placeholder 2"/>
          <p:cNvSpPr>
            <a:spLocks noGrp="1"/>
          </p:cNvSpPr>
          <p:nvPr>
            <p:ph idx="1"/>
          </p:nvPr>
        </p:nvSpPr>
        <p:spPr/>
        <p:txBody>
          <a:bodyPr/>
          <a:lstStyle/>
          <a:p>
            <a:r>
              <a:rPr lang="en-US" dirty="0" smtClean="0"/>
              <a:t>Each function maintains a namespace for names defined </a:t>
            </a:r>
            <a:r>
              <a:rPr lang="en-US" b="1" dirty="0" smtClean="0"/>
              <a:t>locally within the function</a:t>
            </a:r>
            <a:r>
              <a:rPr lang="en-US" dirty="0" smtClean="0"/>
              <a:t>. </a:t>
            </a:r>
          </a:p>
          <a:p>
            <a:r>
              <a:rPr lang="en-US" dirty="0" smtClean="0"/>
              <a:t>Locally means one of two things:</a:t>
            </a:r>
          </a:p>
          <a:p>
            <a:pPr lvl="1"/>
            <a:r>
              <a:rPr lang="en-US" dirty="0" smtClean="0"/>
              <a:t>a name assigned within the function</a:t>
            </a:r>
          </a:p>
          <a:p>
            <a:pPr lvl="1"/>
            <a:r>
              <a:rPr lang="en-US" dirty="0" smtClean="0"/>
              <a:t>an argument received by invocation of the function</a:t>
            </a:r>
          </a:p>
        </p:txBody>
      </p:sp>
    </p:spTree>
    <p:extLst>
      <p:ext uri="{BB962C8B-B14F-4D97-AF65-F5344CB8AC3E}">
        <p14:creationId xmlns:p14="http://schemas.microsoft.com/office/powerpoint/2010/main" val="686545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Reminder, rules so far</a:t>
            </a:r>
            <a:endParaRPr lang="en-US" dirty="0"/>
          </a:p>
        </p:txBody>
      </p:sp>
      <p:sp>
        <p:nvSpPr>
          <p:cNvPr id="5" name="Content Placeholder 4"/>
          <p:cNvSpPr>
            <a:spLocks noGrp="1"/>
          </p:cNvSpPr>
          <p:nvPr>
            <p:ph idx="1"/>
          </p:nvPr>
        </p:nvSpPr>
        <p:spPr/>
        <p:txBody>
          <a:bodyPr/>
          <a:lstStyle/>
          <a:p>
            <a:pPr marL="514350" indent="-514350">
              <a:buFontTx/>
              <a:buAutoNum type="arabicPeriod"/>
            </a:pPr>
            <a:r>
              <a:rPr lang="en-US" sz="2000" dirty="0">
                <a:ea typeface="ＭＳ Ｐゴシック" charset="0"/>
              </a:rPr>
              <a:t>Think before you program!</a:t>
            </a:r>
          </a:p>
          <a:p>
            <a:pPr marL="514350" indent="-514350">
              <a:buFontTx/>
              <a:buAutoNum type="arabicPeriod"/>
            </a:pPr>
            <a:r>
              <a:rPr lang="en-US" sz="2000" dirty="0">
                <a:ea typeface="ＭＳ Ｐゴシック" charset="0"/>
              </a:rPr>
              <a:t>A program is a human-readable essay on problem solving that also happens to execute on a computer.</a:t>
            </a:r>
          </a:p>
          <a:p>
            <a:pPr marL="514350" indent="-514350">
              <a:buFontTx/>
              <a:buAutoNum type="arabicPeriod"/>
            </a:pPr>
            <a:r>
              <a:rPr lang="en-US" sz="2000" dirty="0">
                <a:ea typeface="ＭＳ Ｐゴシック" charset="0"/>
              </a:rPr>
              <a:t>The best way to </a:t>
            </a:r>
            <a:r>
              <a:rPr lang="en-US" sz="2000" dirty="0" err="1">
                <a:ea typeface="ＭＳ Ｐゴシック" charset="0"/>
              </a:rPr>
              <a:t>imporve</a:t>
            </a:r>
            <a:r>
              <a:rPr lang="en-US" sz="2000" dirty="0">
                <a:ea typeface="ＭＳ Ｐゴシック" charset="0"/>
              </a:rPr>
              <a:t> your programming and problem solving skills is to practice!</a:t>
            </a:r>
          </a:p>
          <a:p>
            <a:pPr marL="514350" indent="-514350">
              <a:buFontTx/>
              <a:buAutoNum type="arabicPeriod"/>
            </a:pPr>
            <a:r>
              <a:rPr lang="en-US" sz="2000" dirty="0">
                <a:ea typeface="ＭＳ Ｐゴシック" charset="0"/>
              </a:rPr>
              <a:t>A foolish consistency is the hobgoblin of little minds</a:t>
            </a:r>
          </a:p>
          <a:p>
            <a:pPr marL="514350" indent="-514350">
              <a:buFontTx/>
              <a:buAutoNum type="arabicPeriod"/>
            </a:pPr>
            <a:r>
              <a:rPr lang="en-US" sz="2000" dirty="0">
                <a:ea typeface="ＭＳ Ｐゴシック" charset="0"/>
              </a:rPr>
              <a:t>Test your code, often and thoroughly</a:t>
            </a:r>
          </a:p>
          <a:p>
            <a:pPr marL="514350" indent="-514350">
              <a:buFontTx/>
              <a:buAutoNum type="arabicPeriod"/>
            </a:pPr>
            <a:r>
              <a:rPr lang="en-US" sz="2000" dirty="0">
                <a:ea typeface="ＭＳ Ｐゴシック" charset="0"/>
              </a:rPr>
              <a:t>If it was hard to write, it is probably hard to read. Add a comment. </a:t>
            </a:r>
            <a:endParaRPr lang="en-US" sz="2000" dirty="0" smtClean="0">
              <a:ea typeface="ＭＳ Ｐゴシック" charset="0"/>
            </a:endParaRPr>
          </a:p>
          <a:p>
            <a:pPr marL="514350" indent="-514350">
              <a:buFontTx/>
              <a:buAutoNum type="arabicPeriod"/>
            </a:pPr>
            <a:r>
              <a:rPr lang="en-US" sz="2000" dirty="0" smtClean="0">
                <a:ea typeface="ＭＳ Ｐゴシック" charset="0"/>
              </a:rPr>
              <a:t>All input is evil, unless proven otherwise.</a:t>
            </a:r>
          </a:p>
          <a:p>
            <a:pPr marL="514350" indent="-514350">
              <a:buFontTx/>
              <a:buAutoNum type="arabicPeriod"/>
            </a:pPr>
            <a:r>
              <a:rPr lang="en-US" sz="2000" dirty="0" smtClean="0">
                <a:ea typeface="ＭＳ Ｐゴシック" charset="0"/>
              </a:rPr>
              <a:t>A function should do one thing.</a:t>
            </a:r>
            <a:endParaRPr lang="en-US" sz="2000" dirty="0">
              <a:ea typeface="ＭＳ Ｐゴシック" charset="0"/>
            </a:endParaRPr>
          </a:p>
        </p:txBody>
      </p:sp>
    </p:spTree>
    <p:extLst>
      <p:ext uri="{BB962C8B-B14F-4D97-AF65-F5344CB8AC3E}">
        <p14:creationId xmlns:p14="http://schemas.microsoft.com/office/powerpoint/2010/main" val="34196833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437986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 to Parameter</a:t>
            </a:r>
            <a:endParaRPr lang="en-US" dirty="0"/>
          </a:p>
        </p:txBody>
      </p:sp>
      <p:sp>
        <p:nvSpPr>
          <p:cNvPr id="3" name="Content Placeholder 2"/>
          <p:cNvSpPr>
            <a:spLocks noGrp="1"/>
          </p:cNvSpPr>
          <p:nvPr>
            <p:ph idx="1"/>
          </p:nvPr>
        </p:nvSpPr>
        <p:spPr/>
        <p:txBody>
          <a:bodyPr/>
          <a:lstStyle/>
          <a:p>
            <a:pPr marL="0" indent="0">
              <a:buNone/>
            </a:pPr>
            <a:r>
              <a:rPr lang="en-US" dirty="0" smtClean="0"/>
              <a:t>For each argument in the function invocation, the argument’s associated object is passed to the corresponding parameter in the function</a:t>
            </a:r>
            <a:endParaRPr lang="en-US" dirty="0"/>
          </a:p>
        </p:txBody>
      </p:sp>
    </p:spTree>
    <p:extLst>
      <p:ext uri="{BB962C8B-B14F-4D97-AF65-F5344CB8AC3E}">
        <p14:creationId xmlns:p14="http://schemas.microsoft.com/office/powerpoint/2010/main" val="1211809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Passing immutable objects</a:t>
            </a:r>
            <a:endParaRPr lang="en-US" dirty="0"/>
          </a:p>
        </p:txBody>
      </p:sp>
    </p:spTree>
    <p:extLst>
      <p:ext uri="{BB962C8B-B14F-4D97-AF65-F5344CB8AC3E}">
        <p14:creationId xmlns:p14="http://schemas.microsoft.com/office/powerpoint/2010/main" val="139203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8.1 Function namespace: at Function Start</a:t>
            </a:r>
          </a:p>
        </p:txBody>
      </p:sp>
      <p:pic>
        <p:nvPicPr>
          <p:cNvPr id="4" name="Picture 2" descr="Inside A main name space reads a r g. Inside a my underscore function name space reads p a r a m. Both name spaces lead to python objects. Inside python objects read 25. Three lines of code explain the relationship. The code read as follows. Line 1. A r g equals 25. Line 2. My underscore function left parentheses a r g right parentheses. Line 3. Print left parentheses a r g right parentheses. Each line of code corresponds to another code. The second code reads as follows. Line 1. D e f my underscore function left parentheses p a r a m right parentheses colon. Line 2, indented once. Print left parentheses p a r a m right parentheses. "/>
          <p:cNvPicPr>
            <a:picLocks noChangeAspect="1"/>
          </p:cNvPicPr>
          <p:nvPr/>
        </p:nvPicPr>
        <p:blipFill rotWithShape="1">
          <a:blip r:embed="rId2"/>
          <a:srcRect b="7360"/>
          <a:stretch/>
        </p:blipFill>
        <p:spPr>
          <a:xfrm>
            <a:off x="1743191" y="1827349"/>
            <a:ext cx="5657617" cy="3390695"/>
          </a:xfrm>
          <a:prstGeom prst="rect">
            <a:avLst/>
          </a:prstGeom>
          <a:noFill/>
          <a:ln>
            <a:noFill/>
          </a:ln>
        </p:spPr>
      </p:pic>
    </p:spTree>
    <p:extLst>
      <p:ext uri="{BB962C8B-B14F-4D97-AF65-F5344CB8AC3E}">
        <p14:creationId xmlns:p14="http://schemas.microsoft.com/office/powerpoint/2010/main" val="39243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“pass” Mean?</a:t>
            </a:r>
            <a:endParaRPr lang="en-US" dirty="0"/>
          </a:p>
        </p:txBody>
      </p:sp>
      <p:sp>
        <p:nvSpPr>
          <p:cNvPr id="3" name="Content Placeholder 2"/>
          <p:cNvSpPr>
            <a:spLocks noGrp="1"/>
          </p:cNvSpPr>
          <p:nvPr>
            <p:ph idx="1"/>
          </p:nvPr>
        </p:nvSpPr>
        <p:spPr/>
        <p:txBody>
          <a:bodyPr/>
          <a:lstStyle/>
          <a:p>
            <a:r>
              <a:rPr lang="en-US" dirty="0" smtClean="0"/>
              <a:t>The diagram should make it clear that the parameter name is local to the function namespace</a:t>
            </a:r>
          </a:p>
          <a:p>
            <a:r>
              <a:rPr lang="en-US" dirty="0" smtClean="0"/>
              <a:t>Passing means that the argument and the parameter, named in two different namespaces, share an association with the same object</a:t>
            </a:r>
          </a:p>
          <a:p>
            <a:r>
              <a:rPr lang="en-US" dirty="0" smtClean="0"/>
              <a:t>So “passing” means “sharing” in Python</a:t>
            </a:r>
            <a:endParaRPr lang="en-US" dirty="0"/>
          </a:p>
        </p:txBody>
      </p:sp>
    </p:spTree>
    <p:extLst>
      <p:ext uri="{BB962C8B-B14F-4D97-AF65-F5344CB8AC3E}">
        <p14:creationId xmlns:p14="http://schemas.microsoft.com/office/powerpoint/2010/main" val="1789223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17927</TotalTime>
  <Words>1485</Words>
  <Application>Microsoft Office PowerPoint</Application>
  <PresentationFormat>On-screen Show (4:3)</PresentationFormat>
  <Paragraphs>156</Paragraphs>
  <Slides>51</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ＭＳ Ｐゴシック</vt:lpstr>
      <vt:lpstr>Arial</vt:lpstr>
      <vt:lpstr>Courier New</vt:lpstr>
      <vt:lpstr>Monaco</vt:lpstr>
      <vt:lpstr>Noto Sans Symbols</vt:lpstr>
      <vt:lpstr>Segoe UI Emoji</vt:lpstr>
      <vt:lpstr>Times New Roman</vt:lpstr>
      <vt:lpstr>Verdana</vt:lpstr>
      <vt:lpstr>Wingdings</vt:lpstr>
      <vt:lpstr>508 Lecture</vt:lpstr>
      <vt:lpstr>The Practice of Computing Using Python</vt:lpstr>
      <vt:lpstr>First cut, scope</vt:lpstr>
      <vt:lpstr>Defining scope</vt:lpstr>
      <vt:lpstr>Find the namespace</vt:lpstr>
      <vt:lpstr>A Function’s Namespace </vt:lpstr>
      <vt:lpstr>Passing Argument to Parameter</vt:lpstr>
      <vt:lpstr>Passing immutable objects</vt:lpstr>
      <vt:lpstr>Figure 8.1 Function namespace: at Function Start</vt:lpstr>
      <vt:lpstr>What Does “pass” Mean?</vt:lpstr>
      <vt:lpstr>Assignment changes association</vt:lpstr>
      <vt:lpstr>Figure 8.2 Function Namespace Modified</vt:lpstr>
      <vt:lpstr>Passing Mutable Objects</vt:lpstr>
      <vt:lpstr>Sharing Mutables</vt:lpstr>
      <vt:lpstr>Figure 8.3 Function Namespace With Mutable Objects: at Function Start</vt:lpstr>
      <vt:lpstr>Figure 8.3 Function Namespace With Mutable Objects after param_list[0]=100</vt:lpstr>
      <vt:lpstr>More on Functions</vt:lpstr>
      <vt:lpstr>Functions Return One Thing</vt:lpstr>
      <vt:lpstr>Assignment in a Function</vt:lpstr>
      <vt:lpstr>Example 1 (1 of 3)</vt:lpstr>
      <vt:lpstr>Example 1 (2 of 3)</vt:lpstr>
      <vt:lpstr>Example 1 (3 of 3)</vt:lpstr>
      <vt:lpstr>Example 2 (1 of 4)</vt:lpstr>
      <vt:lpstr>Example 2 (2 of 4)</vt:lpstr>
      <vt:lpstr>Example 2 (3 of 4)</vt:lpstr>
      <vt:lpstr>Example 2 (4 of 4)</vt:lpstr>
      <vt:lpstr>Example 3 (1 of 4)</vt:lpstr>
      <vt:lpstr>Example 3 (2 of 4)</vt:lpstr>
      <vt:lpstr>Example 3 (3 of 4)</vt:lpstr>
      <vt:lpstr>Example 3 (4 of 4)</vt:lpstr>
      <vt:lpstr>Assignment to a Local</vt:lpstr>
      <vt:lpstr>Default and Named Parameters</vt:lpstr>
      <vt:lpstr>Defaults</vt:lpstr>
      <vt:lpstr>Named Parameter</vt:lpstr>
      <vt:lpstr>Name Use Works in General Case </vt:lpstr>
      <vt:lpstr>Default Args and Mutables (1 of 3)</vt:lpstr>
      <vt:lpstr>Weird</vt:lpstr>
      <vt:lpstr>Default Args and Mutables (2 of 3)</vt:lpstr>
      <vt:lpstr>Default Args and Mutables (3 of 3)</vt:lpstr>
      <vt:lpstr>Functions as objects and docstrings</vt:lpstr>
      <vt:lpstr>Functions are Objects too!</vt:lpstr>
      <vt:lpstr>Function Annotations</vt:lpstr>
      <vt:lpstr>Example: Function Annotations</vt:lpstr>
      <vt:lpstr>Docstring</vt:lpstr>
      <vt:lpstr>Can ask for docstring</vt:lpstr>
      <vt:lpstr>Determining final grade</vt:lpstr>
      <vt:lpstr>Code Listing 8.2 Weighted Grade Function</vt:lpstr>
      <vt:lpstr>Code Listing 8.3 parse_line</vt:lpstr>
      <vt:lpstr>Arbitrary arguments</vt:lpstr>
      <vt:lpstr>Example 4: Arbitrary arguments</vt:lpstr>
      <vt:lpstr>Reminder, rules so far</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Practice of Computing Using Python, 3e</dc:title>
  <dc:subject>Engineering Computer Science</dc:subject>
  <dc:creator>Punch/Enbody</dc:creator>
  <cp:keywords>Engineering Computer Science</cp:keywords>
  <cp:lastModifiedBy>Janakiraman, Kuyil Mozhi (Cognizant)</cp:lastModifiedBy>
  <cp:revision>518</cp:revision>
  <dcterms:modified xsi:type="dcterms:W3CDTF">2018-03-21T09:33:27Z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