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4"/>
  </p:notesMasterIdLst>
  <p:handoutMasterIdLst>
    <p:handoutMasterId r:id="rId35"/>
  </p:handoutMasterIdLst>
  <p:sldIdLst>
    <p:sldId id="301" r:id="rId3"/>
    <p:sldId id="307" r:id="rId4"/>
    <p:sldId id="338"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9" r:id="rId28"/>
    <p:sldId id="330" r:id="rId29"/>
    <p:sldId id="331" r:id="rId30"/>
    <p:sldId id="332" r:id="rId31"/>
    <p:sldId id="333" r:id="rId32"/>
    <p:sldId id="305"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94337" autoAdjust="0"/>
  </p:normalViewPr>
  <p:slideViewPr>
    <p:cSldViewPr snapToGrid="0" snapToObjects="1">
      <p:cViewPr varScale="1">
        <p:scale>
          <a:sx n="105" d="100"/>
          <a:sy n="105" d="100"/>
        </p:scale>
        <p:origin x="193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6" d="100"/>
          <a:sy n="56" d="100"/>
        </p:scale>
        <p:origin x="210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0103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smtClean="0">
                <a:latin typeface="Times" panose="02020603050405020304" pitchFamily="18" charset="0"/>
                <a:ea typeface="ＭＳ Ｐゴシック" charset="-128"/>
              </a:rPr>
              <a:t>Notice that lowercase </a:t>
            </a:r>
            <a:r>
              <a:rPr lang="en-US" altLang="ja-JP" dirty="0" smtClean="0">
                <a:latin typeface="Times" panose="02020603050405020304" pitchFamily="18" charset="0"/>
                <a:ea typeface="ＭＳ Ｐゴシック" charset="-128"/>
              </a:rPr>
              <a:t>"a</a:t>
            </a:r>
            <a:r>
              <a:rPr lang="ja-JP" altLang="en-US" dirty="0" smtClean="0">
                <a:latin typeface="Times" panose="02020603050405020304" pitchFamily="18" charset="0"/>
                <a:ea typeface="ＭＳ Ｐゴシック" charset="-128"/>
              </a:rPr>
              <a:t>”</a:t>
            </a:r>
            <a:r>
              <a:rPr lang="en-US" altLang="ja-JP" dirty="0" smtClean="0">
                <a:latin typeface="Times" panose="02020603050405020304" pitchFamily="18" charset="0"/>
                <a:ea typeface="ＭＳ Ｐゴシック" charset="-128"/>
              </a:rPr>
              <a:t> is different than uppercase </a:t>
            </a:r>
            <a:r>
              <a:rPr lang="ja-JP" altLang="en-US" dirty="0" smtClean="0">
                <a:latin typeface="Times" panose="02020603050405020304" pitchFamily="18" charset="0"/>
                <a:ea typeface="ＭＳ Ｐゴシック" charset="-128"/>
              </a:rPr>
              <a:t>“</a:t>
            </a:r>
            <a:r>
              <a:rPr lang="en-US" altLang="ja-JP" dirty="0" smtClean="0">
                <a:latin typeface="Times" panose="02020603050405020304" pitchFamily="18" charset="0"/>
                <a:ea typeface="ＭＳ Ｐゴシック" charset="-128"/>
              </a:rPr>
              <a:t>A</a:t>
            </a:r>
            <a:r>
              <a:rPr lang="ja-JP" altLang="en-US" dirty="0" smtClean="0">
                <a:latin typeface="Times" panose="02020603050405020304" pitchFamily="18" charset="0"/>
                <a:ea typeface="ＭＳ Ｐゴシック" charset="-128"/>
              </a:rPr>
              <a:t>”</a:t>
            </a:r>
            <a:endParaRPr lang="en-US" altLang="en-US" dirty="0" smtClean="0">
              <a:latin typeface="Times" panose="02020603050405020304" pitchFamily="18" charset="0"/>
              <a:ea typeface="ＭＳ Ｐゴシック"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
        <p:nvSpPr>
          <p:cNvPr id="5" name="Rectangle 3"/>
          <p:cNvSpPr txBox="1">
            <a:spLocks noChangeArrowheads="1"/>
          </p:cNvSpPr>
          <p:nvPr/>
        </p:nvSpPr>
        <p:spPr>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t" anchorCtr="0"/>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altLang="en-US" smtClean="0">
                <a:latin typeface="Times" panose="02020603050405020304" pitchFamily="18" charset="0"/>
                <a:ea typeface="ＭＳ Ｐゴシック" charset="-128"/>
              </a:rPr>
              <a:t>Notice that lowercase </a:t>
            </a:r>
            <a:r>
              <a:rPr lang="ja-JP" altLang="en-US" smtClean="0">
                <a:latin typeface="Times" panose="02020603050405020304" pitchFamily="18" charset="0"/>
                <a:ea typeface="ＭＳ Ｐゴシック" charset="-128"/>
              </a:rPr>
              <a:t>“</a:t>
            </a:r>
            <a:r>
              <a:rPr lang="en-US" altLang="ja-JP" smtClean="0">
                <a:latin typeface="Times" panose="02020603050405020304" pitchFamily="18" charset="0"/>
                <a:ea typeface="ＭＳ Ｐゴシック" charset="-128"/>
              </a:rPr>
              <a:t>a</a:t>
            </a:r>
            <a:r>
              <a:rPr lang="ja-JP" altLang="en-US" smtClean="0">
                <a:latin typeface="Times" panose="02020603050405020304" pitchFamily="18" charset="0"/>
                <a:ea typeface="ＭＳ Ｐゴシック" charset="-128"/>
              </a:rPr>
              <a:t>”</a:t>
            </a:r>
            <a:r>
              <a:rPr lang="en-US" altLang="ja-JP" smtClean="0">
                <a:latin typeface="Times" panose="02020603050405020304" pitchFamily="18" charset="0"/>
                <a:ea typeface="ＭＳ Ｐゴシック" charset="-128"/>
              </a:rPr>
              <a:t> is different than uppercase </a:t>
            </a:r>
            <a:r>
              <a:rPr lang="ja-JP" altLang="en-US" smtClean="0">
                <a:latin typeface="Times" panose="02020603050405020304" pitchFamily="18" charset="0"/>
                <a:ea typeface="ＭＳ Ｐゴシック" charset="-128"/>
              </a:rPr>
              <a:t>“</a:t>
            </a:r>
            <a:r>
              <a:rPr lang="en-US" altLang="ja-JP" smtClean="0">
                <a:latin typeface="Times" panose="02020603050405020304" pitchFamily="18" charset="0"/>
                <a:ea typeface="ＭＳ Ｐゴシック" charset="-128"/>
              </a:rPr>
              <a:t>A</a:t>
            </a:r>
            <a:r>
              <a:rPr lang="ja-JP" altLang="en-US" smtClean="0">
                <a:latin typeface="Times" panose="02020603050405020304" pitchFamily="18" charset="0"/>
                <a:ea typeface="ＭＳ Ｐゴシック" charset="-128"/>
              </a:rPr>
              <a:t>”</a:t>
            </a:r>
            <a:endParaRPr lang="en-US" altLang="en-US" smtClean="0">
              <a:latin typeface="Times" panose="02020603050405020304" pitchFamily="18" charset="0"/>
              <a:ea typeface="ＭＳ Ｐゴシック" charset="-128"/>
            </a:endParaRPr>
          </a:p>
        </p:txBody>
      </p:sp>
    </p:spTree>
    <p:extLst>
      <p:ext uri="{BB962C8B-B14F-4D97-AF65-F5344CB8AC3E}">
        <p14:creationId xmlns:p14="http://schemas.microsoft.com/office/powerpoint/2010/main" val="3516869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smtClean="0">
                <a:latin typeface="Times" panose="02020603050405020304" pitchFamily="18" charset="0"/>
                <a:ea typeface="ＭＳ Ｐゴシック" charset="-128"/>
              </a:rPr>
              <a:t>We</a:t>
            </a:r>
            <a:r>
              <a:rPr lang="ja-JP" altLang="en-US" dirty="0" smtClean="0">
                <a:latin typeface="Times" panose="02020603050405020304" pitchFamily="18" charset="0"/>
                <a:ea typeface="ＭＳ Ｐゴシック" charset="-128"/>
              </a:rPr>
              <a:t>’</a:t>
            </a:r>
            <a:r>
              <a:rPr lang="en-US" altLang="ja-JP" dirty="0" err="1" smtClean="0">
                <a:latin typeface="Times" panose="02020603050405020304" pitchFamily="18" charset="0"/>
                <a:ea typeface="ＭＳ Ｐゴシック" charset="-128"/>
              </a:rPr>
              <a:t>ll</a:t>
            </a:r>
            <a:r>
              <a:rPr lang="en-US" altLang="ja-JP" dirty="0" smtClean="0">
                <a:latin typeface="Times" panose="02020603050405020304" pitchFamily="18" charset="0"/>
                <a:ea typeface="ＭＳ Ｐゴシック" charset="-128"/>
              </a:rPr>
              <a:t> explain more about layers next time</a:t>
            </a:r>
            <a:endParaRPr lang="en-US" altLang="en-US" dirty="0" smtClean="0">
              <a:latin typeface="Times" panose="02020603050405020304" pitchFamily="18" charset="0"/>
              <a:ea typeface="ＭＳ Ｐゴシック"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
        <p:nvSpPr>
          <p:cNvPr id="5" name="Rectangle 3"/>
          <p:cNvSpPr txBox="1">
            <a:spLocks noChangeArrowheads="1"/>
          </p:cNvSpPr>
          <p:nvPr/>
        </p:nvSpPr>
        <p:spPr>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t" anchorCtr="0"/>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altLang="en-US" smtClean="0">
                <a:latin typeface="Times" panose="02020603050405020304" pitchFamily="18" charset="0"/>
                <a:ea typeface="ＭＳ Ｐゴシック" charset="-128"/>
              </a:rPr>
              <a:t>We</a:t>
            </a:r>
            <a:r>
              <a:rPr lang="ja-JP" altLang="en-US" smtClean="0">
                <a:latin typeface="Times" panose="02020603050405020304" pitchFamily="18" charset="0"/>
                <a:ea typeface="ＭＳ Ｐゴシック" charset="-128"/>
              </a:rPr>
              <a:t>’</a:t>
            </a:r>
            <a:r>
              <a:rPr lang="en-US" altLang="ja-JP" smtClean="0">
                <a:latin typeface="Times" panose="02020603050405020304" pitchFamily="18" charset="0"/>
                <a:ea typeface="ＭＳ Ｐゴシック" charset="-128"/>
              </a:rPr>
              <a:t>ll explain more about layers next time</a:t>
            </a:r>
            <a:endParaRPr lang="en-US" altLang="en-US" smtClean="0">
              <a:latin typeface="Times" panose="02020603050405020304" pitchFamily="18" charset="0"/>
              <a:ea typeface="ＭＳ Ｐゴシック" charset="-128"/>
            </a:endParaRPr>
          </a:p>
        </p:txBody>
      </p:sp>
    </p:spTree>
    <p:extLst>
      <p:ext uri="{BB962C8B-B14F-4D97-AF65-F5344CB8AC3E}">
        <p14:creationId xmlns:p14="http://schemas.microsoft.com/office/powerpoint/2010/main" val="1549740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41517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smtClean="0">
                <a:latin typeface="Times" panose="02020603050405020304" pitchFamily="18" charset="0"/>
                <a:ea typeface="ＭＳ Ｐゴシック" charset="-128"/>
              </a:rPr>
              <a:t>URL to look at what companies use Python is in the book.</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
        <p:nvSpPr>
          <p:cNvPr id="5" name="Rectangle 3"/>
          <p:cNvSpPr txBox="1">
            <a:spLocks noChangeArrowheads="1"/>
          </p:cNvSpPr>
          <p:nvPr/>
        </p:nvSpPr>
        <p:spPr>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t" anchorCtr="0"/>
          <a:lstStyle>
            <a:lvl1pPr marL="0" marR="0" lvl="0"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1pPr>
            <a:lvl2pPr marL="457200" marR="0" lvl="1"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2pPr>
            <a:lvl3pPr marL="914400" marR="0" lvl="2"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3pPr>
            <a:lvl4pPr marL="1371600" marR="0" lvl="3"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4pPr>
            <a:lvl5pPr marL="1828800" marR="0" lvl="4"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5pPr>
            <a:lvl6pPr marL="2286000" marR="0" lvl="5"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6pPr>
            <a:lvl7pPr marL="2743200" marR="0" lvl="6"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7pPr>
            <a:lvl8pPr marL="3200400" marR="0" lvl="7"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8pPr>
            <a:lvl9pPr marL="3657600" marR="0" lvl="8" indent="0" algn="l" defTabSz="457200" rtl="0" eaLnBrk="1" latinLnBrk="0" hangingPunct="1">
              <a:spcBef>
                <a:spcPts val="0"/>
              </a:spcBef>
              <a:buNone/>
              <a:defRPr sz="1200" b="0" i="0" u="none" strike="noStrike" kern="1200" cap="none">
                <a:solidFill>
                  <a:schemeClr val="dk1"/>
                </a:solidFill>
                <a:latin typeface="Arial"/>
                <a:ea typeface="Arial"/>
                <a:cs typeface="Arial"/>
                <a:sym typeface="Arial"/>
              </a:defRPr>
            </a:lvl9pPr>
          </a:lstStyle>
          <a:p>
            <a:r>
              <a:rPr lang="en-US" altLang="en-US" dirty="0" smtClean="0">
                <a:latin typeface="Times" panose="02020603050405020304" pitchFamily="18" charset="0"/>
                <a:ea typeface="ＭＳ Ｐゴシック" charset="-128"/>
              </a:rPr>
              <a:t>URL to look at what companies use Python is in the book.</a:t>
            </a:r>
          </a:p>
        </p:txBody>
      </p:sp>
    </p:spTree>
    <p:extLst>
      <p:ext uri="{BB962C8B-B14F-4D97-AF65-F5344CB8AC3E}">
        <p14:creationId xmlns:p14="http://schemas.microsoft.com/office/powerpoint/2010/main" val="48009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6" hasCustomPrompt="1"/>
          </p:nvPr>
        </p:nvSpPr>
        <p:spPr>
          <a:xfrm>
            <a:off x="2670048" y="6449931"/>
            <a:ext cx="6089854" cy="231285"/>
          </a:xfrm>
        </p:spPr>
        <p:txBody>
          <a:bodyPr anchor="ctr"/>
          <a:lstStyle>
            <a:lvl1pPr marL="101600" indent="0">
              <a:buNone/>
              <a:defRPr/>
            </a:lvl1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2016, 2013, 20110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4/17/2018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11159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7">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0.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www.jython.org/"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169"/>
            <a:ext cx="8302702" cy="1098000"/>
          </a:xfrm>
        </p:spPr>
        <p:txBody>
          <a:bodyPr anchor="b"/>
          <a:lstStyle/>
          <a:p>
            <a:r>
              <a:rPr lang="en-US" sz="3200" dirty="0"/>
              <a:t>Introduction to Computing </a:t>
            </a:r>
            <a:r>
              <a:rPr lang="en-US" sz="3200" dirty="0" smtClean="0"/>
              <a:t>and Programming </a:t>
            </a:r>
            <a:r>
              <a:rPr lang="en-US" sz="3200" dirty="0"/>
              <a:t>in </a:t>
            </a:r>
            <a:r>
              <a:rPr lang="en-US" sz="3200" dirty="0" smtClean="0"/>
              <a:t>Python™: </a:t>
            </a:r>
            <a:r>
              <a:rPr lang="en-US" sz="3200" dirty="0"/>
              <a:t>A </a:t>
            </a:r>
            <a:r>
              <a:rPr lang="en-US" sz="3200" dirty="0" smtClean="0"/>
              <a:t>Multimedia Approach</a:t>
            </a:r>
            <a:endParaRPr lang="en-US" sz="3200" dirty="0"/>
          </a:p>
        </p:txBody>
      </p:sp>
      <p:sp>
        <p:nvSpPr>
          <p:cNvPr id="3" name="Text Placeholder 2"/>
          <p:cNvSpPr>
            <a:spLocks noGrp="1"/>
          </p:cNvSpPr>
          <p:nvPr>
            <p:ph type="body" idx="1"/>
          </p:nvPr>
        </p:nvSpPr>
        <p:spPr>
          <a:xfrm>
            <a:off x="457200" y="1380077"/>
            <a:ext cx="8302702" cy="374286"/>
          </a:xfrm>
        </p:spPr>
        <p:txBody>
          <a:bodyPr/>
          <a:lstStyle/>
          <a:p>
            <a:r>
              <a:rPr lang="en-US" dirty="0" smtClean="0">
                <a:solidFill>
                  <a:schemeClr val="tx2"/>
                </a:solidFill>
                <a:latin typeface="+mn-lt"/>
              </a:rPr>
              <a:t>Fourth Edition</a:t>
            </a:r>
            <a:endParaRPr lang="en-US" dirty="0">
              <a:solidFill>
                <a:schemeClr val="tx2"/>
              </a:solidFill>
              <a:latin typeface="+mn-lt"/>
            </a:endParaRP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1</a:t>
            </a:r>
            <a:endParaRPr lang="en-US" b="1" dirty="0">
              <a:latin typeface="+mn-lt"/>
            </a:endParaRPr>
          </a:p>
        </p:txBody>
      </p:sp>
      <p:sp>
        <p:nvSpPr>
          <p:cNvPr id="5" name="Text Placeholder 4"/>
          <p:cNvSpPr>
            <a:spLocks noGrp="1"/>
          </p:cNvSpPr>
          <p:nvPr>
            <p:ph type="body" idx="3"/>
          </p:nvPr>
        </p:nvSpPr>
        <p:spPr>
          <a:xfrm>
            <a:off x="4876800" y="3143957"/>
            <a:ext cx="3657600" cy="1210329"/>
          </a:xfrm>
        </p:spPr>
        <p:txBody>
          <a:bodyPr/>
          <a:lstStyle/>
          <a:p>
            <a:pPr algn="ctr"/>
            <a:r>
              <a:rPr lang="en-US" altLang="en-US" dirty="0">
                <a:solidFill>
                  <a:schemeClr val="tx1"/>
                </a:solidFill>
                <a:latin typeface="+mn-lt"/>
                <a:ea typeface="ＭＳ Ｐゴシック" charset="-128"/>
              </a:rPr>
              <a:t>Introduction to Computer Science and Media Computation</a:t>
            </a:r>
            <a:endParaRPr lang="en-US" dirty="0">
              <a:solidFill>
                <a:schemeClr val="tx1"/>
              </a:solidFill>
              <a:latin typeface="+mn-lt"/>
            </a:endParaRPr>
          </a:p>
        </p:txBody>
      </p:sp>
      <p:pic>
        <p:nvPicPr>
          <p:cNvPr id="7" name="Picture 6" descr="Front Cover: Introduction to Computing and Programming in Python™: A Multimedia Approach Fourth Edition by Guzdial and Erics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24" y="1927940"/>
            <a:ext cx="3510521" cy="4395490"/>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2016, 2013, 2010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8" name="TextBox 7"/>
          <p:cNvSpPr txBox="1"/>
          <p:nvPr/>
        </p:nvSpPr>
        <p:spPr>
          <a:xfrm>
            <a:off x="4876800" y="4818888"/>
            <a:ext cx="3657600"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Python </a:t>
            </a:r>
            <a:r>
              <a:rPr lang="en-US" altLang="en-US" sz="2000" b="0" kern="1200" dirty="0" smtClean="0">
                <a:latin typeface="Times New Roman" panose="02020603050405020304" pitchFamily="18" charset="0"/>
                <a:ea typeface="ＭＳ Ｐゴシック" charset="-128"/>
              </a:rPr>
              <a:t>(1 of 2)</a:t>
            </a:r>
            <a:endParaRPr lang="en-US" altLang="en-US" sz="2000" b="0"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Python is a popular programing language, which is designed to be easy to read.</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Used by many companies.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Also used to make application software flexible and expendable.</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For example, can be used to program </a:t>
            </a:r>
            <a:r>
              <a:rPr lang="en-US" altLang="en-US" sz="2400" kern="1200" dirty="0" smtClean="0">
                <a:solidFill>
                  <a:srgbClr val="000000"/>
                </a:solidFill>
                <a:latin typeface="Arial (Body)"/>
                <a:ea typeface="ＭＳ Ｐゴシック" charset="-128"/>
                <a:cs typeface="+mn-cs"/>
              </a:rPr>
              <a:t>G</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I</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M</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P or </a:t>
            </a:r>
            <a:r>
              <a:rPr lang="en-US" altLang="en-US" sz="2400" kern="1200" dirty="0">
                <a:solidFill>
                  <a:srgbClr val="000000"/>
                </a:solidFill>
                <a:latin typeface="Arial (Body)"/>
                <a:ea typeface="ＭＳ Ｐゴシック" charset="-128"/>
                <a:cs typeface="+mn-cs"/>
              </a:rPr>
              <a:t>Blender</a:t>
            </a:r>
          </a:p>
        </p:txBody>
      </p:sp>
    </p:spTree>
    <p:extLst>
      <p:ext uri="{BB962C8B-B14F-4D97-AF65-F5344CB8AC3E}">
        <p14:creationId xmlns:p14="http://schemas.microsoft.com/office/powerpoint/2010/main" val="2133128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A Word about Jython</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2492960"/>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Jython </a:t>
            </a:r>
            <a:r>
              <a:rPr lang="en-US" altLang="en-US" sz="2400" b="1" kern="1200" dirty="0">
                <a:solidFill>
                  <a:srgbClr val="000000"/>
                </a:solidFill>
                <a:latin typeface="Arial (Body)"/>
                <a:ea typeface="ＭＳ Ｐゴシック" charset="-128"/>
              </a:rPr>
              <a:t>is</a:t>
            </a:r>
            <a:r>
              <a:rPr lang="en-US" altLang="en-US" sz="2400" kern="1200" dirty="0">
                <a:solidFill>
                  <a:srgbClr val="000000"/>
                </a:solidFill>
                <a:latin typeface="Arial (Body)"/>
                <a:ea typeface="ＭＳ Ｐゴシック" charset="-128"/>
              </a:rPr>
              <a:t> Python</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Python is a language implemented in C.</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Jython is the </a:t>
            </a:r>
            <a:r>
              <a:rPr lang="en-US" altLang="en-US" sz="2400" b="1" kern="1200" dirty="0">
                <a:solidFill>
                  <a:srgbClr val="000000"/>
                </a:solidFill>
                <a:latin typeface="Arial (Body)"/>
                <a:ea typeface="ＭＳ Ｐゴシック" charset="-128"/>
              </a:rPr>
              <a:t>same</a:t>
            </a:r>
            <a:r>
              <a:rPr lang="en-US" altLang="en-US" sz="2400" kern="1200" dirty="0">
                <a:solidFill>
                  <a:srgbClr val="000000"/>
                </a:solidFill>
                <a:latin typeface="Arial (Body)"/>
                <a:ea typeface="ＭＳ Ｐゴシック" charset="-128"/>
              </a:rPr>
              <a:t> language implemented in Java.</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Is the pizza different if a different company makes the flour? </a:t>
            </a:r>
            <a:r>
              <a:rPr lang="en-US" altLang="en-US" sz="2400" kern="1200" dirty="0" smtClean="0">
                <a:solidFill>
                  <a:srgbClr val="000000"/>
                </a:solidFill>
                <a:latin typeface="Arial (Body)"/>
                <a:ea typeface="ＭＳ Ｐゴシック" charset="-128"/>
                <a:cs typeface="+mn-cs"/>
              </a:rPr>
              <a:t>If </a:t>
            </a:r>
            <a:r>
              <a:rPr lang="en-US" altLang="en-US" sz="2400" kern="1200" dirty="0">
                <a:solidFill>
                  <a:srgbClr val="000000"/>
                </a:solidFill>
                <a:latin typeface="Arial (Body)"/>
                <a:ea typeface="ＭＳ Ｐゴシック" charset="-128"/>
                <a:cs typeface="+mn-cs"/>
              </a:rPr>
              <a:t>so, not by much.</a:t>
            </a:r>
          </a:p>
        </p:txBody>
      </p:sp>
    </p:spTree>
    <p:extLst>
      <p:ext uri="{BB962C8B-B14F-4D97-AF65-F5344CB8AC3E}">
        <p14:creationId xmlns:p14="http://schemas.microsoft.com/office/powerpoint/2010/main" val="2555924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Key Concept: Encodings</a:t>
            </a:r>
            <a:endParaRPr lang="en-US" altLang="en-US" sz="2000" b="0"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199" y="1600200"/>
            <a:ext cx="4545875" cy="4685868"/>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000" kern="1200" dirty="0">
                <a:solidFill>
                  <a:srgbClr val="000000"/>
                </a:solidFill>
                <a:latin typeface="+mn-lt"/>
                <a:ea typeface="ＭＳ Ｐゴシック" charset="-128"/>
              </a:rPr>
              <a:t>We can </a:t>
            </a:r>
            <a:r>
              <a:rPr lang="en-US" altLang="en-US" sz="2000" b="1" kern="1200" dirty="0">
                <a:solidFill>
                  <a:srgbClr val="000000"/>
                </a:solidFill>
                <a:latin typeface="+mn-lt"/>
                <a:ea typeface="ＭＳ Ｐゴシック" charset="-128"/>
              </a:rPr>
              <a:t>interpret</a:t>
            </a:r>
            <a:r>
              <a:rPr lang="en-US" altLang="en-US" sz="2000" kern="1200" dirty="0">
                <a:solidFill>
                  <a:srgbClr val="000000"/>
                </a:solidFill>
                <a:latin typeface="+mn-lt"/>
                <a:ea typeface="ＭＳ Ｐゴシック" charset="-128"/>
              </a:rPr>
              <a:t> the </a:t>
            </a:r>
            <a:r>
              <a:rPr lang="en-US" altLang="en-US" sz="2000" kern="1200" dirty="0" smtClean="0">
                <a:solidFill>
                  <a:srgbClr val="000000"/>
                </a:solidFill>
                <a:latin typeface="+mn-lt"/>
                <a:ea typeface="ＭＳ Ｐゴシック" charset="-128"/>
              </a:rPr>
              <a:t>0</a:t>
            </a:r>
            <a:r>
              <a:rPr lang="en-US" altLang="ja-JP" sz="2000" kern="1200" dirty="0" smtClean="0">
                <a:solidFill>
                  <a:srgbClr val="000000"/>
                </a:solidFill>
                <a:latin typeface="+mn-lt"/>
                <a:ea typeface="ＭＳ Ｐゴシック" charset="-128"/>
              </a:rPr>
              <a:t>’s </a:t>
            </a:r>
            <a:r>
              <a:rPr lang="en-US" altLang="ja-JP" sz="2000" kern="1200" dirty="0">
                <a:solidFill>
                  <a:srgbClr val="000000"/>
                </a:solidFill>
                <a:latin typeface="+mn-lt"/>
                <a:ea typeface="ＭＳ Ｐゴシック" charset="-128"/>
              </a:rPr>
              <a:t>and </a:t>
            </a:r>
            <a:r>
              <a:rPr lang="en-US" altLang="ja-JP" sz="2000" kern="1200" dirty="0" smtClean="0">
                <a:solidFill>
                  <a:srgbClr val="000000"/>
                </a:solidFill>
                <a:latin typeface="+mn-lt"/>
                <a:ea typeface="ＭＳ Ｐゴシック" charset="-128"/>
              </a:rPr>
              <a:t>1’s </a:t>
            </a:r>
            <a:r>
              <a:rPr lang="en-US" altLang="ja-JP" sz="2000" kern="1200" dirty="0">
                <a:solidFill>
                  <a:srgbClr val="000000"/>
                </a:solidFill>
                <a:latin typeface="+mn-lt"/>
                <a:ea typeface="ＭＳ Ｐゴシック" charset="-128"/>
              </a:rPr>
              <a:t>in computer memory any way we want.</a:t>
            </a: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mn-lt"/>
                <a:ea typeface="ＭＳ Ｐゴシック" charset="-128"/>
                <a:cs typeface="+mn-cs"/>
              </a:rPr>
              <a:t>We can treat them as numbers.</a:t>
            </a:r>
          </a:p>
          <a:p>
            <a:pPr marL="741553" lvl="1" indent="-284353" fontAlgn="base">
              <a:spcAft>
                <a:spcPct val="0"/>
              </a:spcAft>
              <a:buFont typeface="Arial" panose="020B0604020202020204" pitchFamily="34" charset="0"/>
              <a:buChar char="–"/>
            </a:pPr>
            <a:r>
              <a:rPr lang="en-US" altLang="en-US" sz="2000" kern="1200" dirty="0">
                <a:solidFill>
                  <a:srgbClr val="000000"/>
                </a:solidFill>
                <a:latin typeface="+mn-lt"/>
                <a:ea typeface="ＭＳ Ｐゴシック" charset="-128"/>
                <a:cs typeface="+mn-cs"/>
              </a:rPr>
              <a:t>We can </a:t>
            </a:r>
            <a:r>
              <a:rPr lang="en-US" altLang="en-US" sz="2000" b="1" kern="1200" dirty="0">
                <a:solidFill>
                  <a:srgbClr val="000000"/>
                </a:solidFill>
                <a:latin typeface="+mn-lt"/>
                <a:ea typeface="ＭＳ Ｐゴシック" charset="-128"/>
                <a:cs typeface="+mn-cs"/>
              </a:rPr>
              <a:t>encode</a:t>
            </a:r>
            <a:r>
              <a:rPr lang="en-US" altLang="en-US" sz="2000" kern="1200" dirty="0">
                <a:solidFill>
                  <a:srgbClr val="000000"/>
                </a:solidFill>
                <a:latin typeface="+mn-lt"/>
                <a:ea typeface="ＭＳ Ｐゴシック" charset="-128"/>
                <a:cs typeface="+mn-cs"/>
              </a:rPr>
              <a:t> information in those </a:t>
            </a:r>
            <a:r>
              <a:rPr lang="en-US" altLang="en-US" sz="2000" kern="1200" dirty="0" smtClean="0">
                <a:solidFill>
                  <a:srgbClr val="000000"/>
                </a:solidFill>
                <a:latin typeface="+mn-lt"/>
                <a:ea typeface="ＭＳ Ｐゴシック" charset="-128"/>
                <a:cs typeface="+mn-cs"/>
              </a:rPr>
              <a:t>numbers</a:t>
            </a:r>
          </a:p>
          <a:p>
            <a:pPr marL="255651" lvl="0" indent="-255651" fontAlgn="base">
              <a:spcAft>
                <a:spcPct val="0"/>
              </a:spcAft>
              <a:tabLst/>
            </a:pPr>
            <a:r>
              <a:rPr lang="en-US" altLang="en-US" sz="2000" kern="1200" dirty="0">
                <a:solidFill>
                  <a:srgbClr val="000000"/>
                </a:solidFill>
                <a:latin typeface="+mn-lt"/>
                <a:ea typeface="ＭＳ Ｐゴシック" charset="-128"/>
              </a:rPr>
              <a:t>Even the notion that the computer understands numbers is an interpretation</a:t>
            </a:r>
          </a:p>
          <a:p>
            <a:pPr lvl="1" eaLnBrk="1" hangingPunct="1"/>
            <a:r>
              <a:rPr lang="en-US" altLang="en-US" sz="2000" dirty="0">
                <a:latin typeface="+mn-lt"/>
                <a:ea typeface="ＭＳ Ｐゴシック" charset="-128"/>
              </a:rPr>
              <a:t>We encode the voltages on wires as 0</a:t>
            </a:r>
            <a:r>
              <a:rPr lang="en-US" altLang="ja-JP" sz="2000" dirty="0">
                <a:latin typeface="+mn-lt"/>
                <a:ea typeface="ＭＳ Ｐゴシック" charset="-128"/>
              </a:rPr>
              <a:t>’s and </a:t>
            </a:r>
            <a:r>
              <a:rPr lang="en-US" altLang="ja-JP" sz="2000" dirty="0" smtClean="0">
                <a:latin typeface="+mn-lt"/>
                <a:ea typeface="ＭＳ Ｐゴシック" charset="-128"/>
              </a:rPr>
              <a:t>1’s, eight </a:t>
            </a:r>
            <a:r>
              <a:rPr lang="en-US" altLang="ja-JP" sz="2000" dirty="0">
                <a:latin typeface="+mn-lt"/>
                <a:ea typeface="ＭＳ Ｐゴシック" charset="-128"/>
              </a:rPr>
              <a:t>of these defining a </a:t>
            </a:r>
            <a:r>
              <a:rPr lang="en-US" altLang="ja-JP" sz="2000" b="1" dirty="0">
                <a:latin typeface="+mn-lt"/>
                <a:ea typeface="ＭＳ Ｐゴシック" charset="-128"/>
              </a:rPr>
              <a:t>byte</a:t>
            </a:r>
          </a:p>
          <a:p>
            <a:pPr lvl="1" eaLnBrk="1" hangingPunct="1"/>
            <a:r>
              <a:rPr lang="en-US" altLang="en-US" sz="2000" dirty="0">
                <a:latin typeface="+mn-lt"/>
                <a:ea typeface="ＭＳ Ｐゴシック" charset="-128"/>
              </a:rPr>
              <a:t>Which we can, in turn, interpret as a decimal </a:t>
            </a:r>
            <a:r>
              <a:rPr lang="en-US" altLang="en-US" sz="2000" dirty="0" smtClean="0">
                <a:latin typeface="+mn-lt"/>
                <a:ea typeface="ＭＳ Ｐゴシック" charset="-128"/>
              </a:rPr>
              <a:t>number</a:t>
            </a:r>
            <a:endParaRPr lang="en-US" altLang="en-US" sz="2000" kern="1200" dirty="0">
              <a:solidFill>
                <a:srgbClr val="000000"/>
              </a:solidFill>
              <a:latin typeface="+mn-lt"/>
              <a:ea typeface="ＭＳ Ｐゴシック" charset="-128"/>
            </a:endParaRPr>
          </a:p>
        </p:txBody>
      </p:sp>
      <p:pic>
        <p:nvPicPr>
          <p:cNvPr id="5" name="Picture 6" descr="Illustration displays the computer memory containing the following numbers, 0 1 0 1 0 0 1 0. Wires are connected to the memory through which the numbers are interpreted as 74."/>
          <p:cNvPicPr>
            <a:picLocks noChangeAspect="1" noChangeArrowheads="1"/>
          </p:cNvPicPr>
          <p:nvPr/>
        </p:nvPicPr>
        <p:blipFill rotWithShape="1">
          <a:blip r:embed="rId2">
            <a:extLst>
              <a:ext uri="{28A0092B-C50C-407E-A947-70E740481C1C}">
                <a14:useLocalDpi xmlns:a14="http://schemas.microsoft.com/office/drawing/2010/main" val="0"/>
              </a:ext>
            </a:extLst>
          </a:blip>
          <a:srcRect l="4066"/>
          <a:stretch/>
        </p:blipFill>
        <p:spPr>
          <a:xfrm>
            <a:off x="5146766" y="2692718"/>
            <a:ext cx="3390083" cy="2066925"/>
          </a:xfrm>
          <a:prstGeom prst="rect">
            <a:avLst/>
          </a:prstGeom>
          <a:noFill/>
          <a:ln>
            <a:noFill/>
          </a:ln>
        </p:spPr>
      </p:pic>
    </p:spTree>
    <p:extLst>
      <p:ext uri="{BB962C8B-B14F-4D97-AF65-F5344CB8AC3E}">
        <p14:creationId xmlns:p14="http://schemas.microsoft.com/office/powerpoint/2010/main" val="573348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How a Computer Works</a:t>
            </a:r>
            <a:endParaRPr lang="en-US" altLang="en-US" sz="2000" b="0"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4373880" cy="4716646"/>
          </a:xfrm>
        </p:spPr>
        <p:txBody>
          <a:bodyPr wrap="square" lIns="91425" tIns="91425" rIns="91425" bIns="91425">
            <a:spAutoFit/>
          </a:bodyPr>
          <a:lstStyle/>
          <a:p>
            <a:pPr marL="255651" lvl="0" indent="-255651">
              <a:spcAft>
                <a:spcPct val="0"/>
              </a:spcAft>
              <a:buFont typeface="Arial" panose="020B0604020202020204" pitchFamily="34" charset="0"/>
              <a:buChar char="•"/>
              <a:defRPr/>
            </a:pPr>
            <a:r>
              <a:rPr lang="en-US" sz="1800" kern="1200" dirty="0">
                <a:solidFill>
                  <a:srgbClr val="000000"/>
                </a:solidFill>
                <a:latin typeface="+mn-lt"/>
                <a:ea typeface="ＭＳ Ｐゴシック" charset="0"/>
                <a:cs typeface="+mn-cs"/>
              </a:rPr>
              <a:t>The part that does the adding and comparing is the </a:t>
            </a:r>
            <a:r>
              <a:rPr lang="en-US" sz="1800" b="1" kern="1200" dirty="0">
                <a:solidFill>
                  <a:srgbClr val="000000"/>
                </a:solidFill>
                <a:latin typeface="+mn-lt"/>
                <a:ea typeface="ＭＳ Ｐゴシック" charset="0"/>
                <a:cs typeface="+mn-cs"/>
              </a:rPr>
              <a:t>Central Processing Unit </a:t>
            </a:r>
            <a:r>
              <a:rPr lang="en-US" sz="1800" b="1" kern="1200" dirty="0" smtClean="0">
                <a:solidFill>
                  <a:srgbClr val="000000"/>
                </a:solidFill>
                <a:latin typeface="+mn-lt"/>
                <a:ea typeface="ＭＳ Ｐゴシック" charset="0"/>
                <a:cs typeface="+mn-cs"/>
              </a:rPr>
              <a:t>(C</a:t>
            </a:r>
            <a:r>
              <a:rPr lang="en-US" sz="100" b="1" kern="1200" dirty="0" smtClean="0">
                <a:solidFill>
                  <a:srgbClr val="000000"/>
                </a:solidFill>
                <a:latin typeface="+mn-lt"/>
                <a:ea typeface="ＭＳ Ｐゴシック" charset="0"/>
                <a:cs typeface="+mn-cs"/>
              </a:rPr>
              <a:t> </a:t>
            </a:r>
            <a:r>
              <a:rPr lang="en-US" sz="1800" b="1" kern="1200" dirty="0" smtClean="0">
                <a:solidFill>
                  <a:srgbClr val="000000"/>
                </a:solidFill>
                <a:latin typeface="+mn-lt"/>
                <a:ea typeface="ＭＳ Ｐゴシック" charset="0"/>
                <a:cs typeface="+mn-cs"/>
              </a:rPr>
              <a:t>P</a:t>
            </a:r>
            <a:r>
              <a:rPr lang="en-US" sz="100" b="1" kern="1200" dirty="0" smtClean="0">
                <a:solidFill>
                  <a:srgbClr val="000000"/>
                </a:solidFill>
                <a:latin typeface="+mn-lt"/>
                <a:ea typeface="ＭＳ Ｐゴシック" charset="0"/>
                <a:cs typeface="+mn-cs"/>
              </a:rPr>
              <a:t> </a:t>
            </a:r>
            <a:r>
              <a:rPr lang="en-US" sz="1800" b="1" kern="1200" dirty="0" smtClean="0">
                <a:solidFill>
                  <a:srgbClr val="000000"/>
                </a:solidFill>
                <a:latin typeface="+mn-lt"/>
                <a:ea typeface="ＭＳ Ｐゴシック" charset="0"/>
                <a:cs typeface="+mn-cs"/>
              </a:rPr>
              <a:t>U</a:t>
            </a:r>
            <a:r>
              <a:rPr lang="en-US" sz="1800" i="1" kern="1200" dirty="0" smtClean="0">
                <a:solidFill>
                  <a:srgbClr val="000000"/>
                </a:solidFill>
                <a:latin typeface="+mn-lt"/>
                <a:ea typeface="ＭＳ Ｐゴシック" charset="0"/>
                <a:cs typeface="+mn-cs"/>
              </a:rPr>
              <a:t>)</a:t>
            </a:r>
            <a:r>
              <a:rPr lang="en-US" sz="1800" kern="1200" dirty="0" smtClean="0">
                <a:solidFill>
                  <a:srgbClr val="000000"/>
                </a:solidFill>
                <a:latin typeface="+mn-lt"/>
                <a:ea typeface="ＭＳ Ｐゴシック" charset="0"/>
                <a:cs typeface="+mn-cs"/>
              </a:rPr>
              <a:t>.</a:t>
            </a:r>
            <a:endParaRPr lang="en-US" sz="1800" kern="1200" dirty="0">
              <a:solidFill>
                <a:srgbClr val="000000"/>
              </a:solidFill>
              <a:latin typeface="+mn-lt"/>
              <a:ea typeface="ＭＳ Ｐゴシック" charset="0"/>
              <a:cs typeface="+mn-cs"/>
            </a:endParaRPr>
          </a:p>
          <a:p>
            <a:pPr marL="255651" lvl="0" indent="-255651">
              <a:spcAft>
                <a:spcPct val="0"/>
              </a:spcAft>
              <a:buFont typeface="Arial" panose="020B0604020202020204" pitchFamily="34" charset="0"/>
              <a:buChar char="•"/>
              <a:defRPr/>
            </a:pPr>
            <a:r>
              <a:rPr lang="en-US" sz="1800" kern="1200" dirty="0">
                <a:solidFill>
                  <a:srgbClr val="000000"/>
                </a:solidFill>
                <a:latin typeface="+mn-lt"/>
                <a:ea typeface="ＭＳ Ｐゴシック" charset="0"/>
                <a:cs typeface="+mn-cs"/>
              </a:rPr>
              <a:t>The </a:t>
            </a:r>
            <a:r>
              <a:rPr lang="en-US" sz="1800" kern="1200" dirty="0" smtClean="0">
                <a:solidFill>
                  <a:srgbClr val="000000"/>
                </a:solidFill>
                <a:latin typeface="+mn-lt"/>
                <a:ea typeface="ＭＳ Ｐゴシック" charset="0"/>
                <a:cs typeface="+mn-cs"/>
              </a:rPr>
              <a:t>C</a:t>
            </a:r>
            <a:r>
              <a:rPr lang="en-US" sz="100" kern="1200" dirty="0" smtClean="0">
                <a:solidFill>
                  <a:srgbClr val="000000"/>
                </a:solidFill>
                <a:latin typeface="+mn-lt"/>
                <a:ea typeface="ＭＳ Ｐゴシック" charset="0"/>
                <a:cs typeface="+mn-cs"/>
              </a:rPr>
              <a:t> </a:t>
            </a:r>
            <a:r>
              <a:rPr lang="en-US" sz="1800" kern="1200" dirty="0" smtClean="0">
                <a:solidFill>
                  <a:srgbClr val="000000"/>
                </a:solidFill>
                <a:latin typeface="+mn-lt"/>
                <a:ea typeface="ＭＳ Ｐゴシック" charset="0"/>
                <a:cs typeface="+mn-cs"/>
              </a:rPr>
              <a:t>P</a:t>
            </a:r>
            <a:r>
              <a:rPr lang="en-US" sz="100" kern="1200" dirty="0" smtClean="0">
                <a:solidFill>
                  <a:srgbClr val="000000"/>
                </a:solidFill>
                <a:latin typeface="+mn-lt"/>
                <a:ea typeface="ＭＳ Ｐゴシック" charset="0"/>
                <a:cs typeface="+mn-cs"/>
              </a:rPr>
              <a:t> </a:t>
            </a:r>
            <a:r>
              <a:rPr lang="en-US" sz="1800" kern="1200" dirty="0" smtClean="0">
                <a:solidFill>
                  <a:srgbClr val="000000"/>
                </a:solidFill>
                <a:latin typeface="+mn-lt"/>
                <a:ea typeface="ＭＳ Ｐゴシック" charset="0"/>
                <a:cs typeface="+mn-cs"/>
              </a:rPr>
              <a:t>U talks </a:t>
            </a:r>
            <a:r>
              <a:rPr lang="en-US" sz="1800" kern="1200" dirty="0">
                <a:solidFill>
                  <a:srgbClr val="000000"/>
                </a:solidFill>
                <a:latin typeface="+mn-lt"/>
                <a:ea typeface="ＭＳ Ｐゴシック" charset="0"/>
                <a:cs typeface="+mn-cs"/>
              </a:rPr>
              <a:t>to the </a:t>
            </a:r>
            <a:r>
              <a:rPr lang="en-US" sz="1800" b="1" kern="1200" dirty="0">
                <a:solidFill>
                  <a:srgbClr val="000000"/>
                </a:solidFill>
                <a:latin typeface="+mn-lt"/>
                <a:ea typeface="ＭＳ Ｐゴシック" charset="0"/>
                <a:cs typeface="+mn-cs"/>
              </a:rPr>
              <a:t>memory</a:t>
            </a:r>
          </a:p>
          <a:p>
            <a:pPr marL="741553" lvl="1" indent="-284353">
              <a:spcAft>
                <a:spcPct val="0"/>
              </a:spcAft>
              <a:buFont typeface="Arial" panose="020B0604020202020204" pitchFamily="34" charset="0"/>
              <a:buChar char="–"/>
              <a:defRPr/>
            </a:pPr>
            <a:r>
              <a:rPr lang="en-US" sz="1800" kern="1200" dirty="0">
                <a:solidFill>
                  <a:srgbClr val="000000"/>
                </a:solidFill>
                <a:latin typeface="+mn-lt"/>
                <a:ea typeface="ＭＳ Ｐゴシック" charset="0"/>
                <a:cs typeface="+mn-cs"/>
              </a:rPr>
              <a:t>Think of it as a sequence millions of mailboxes, each one byte in size, each of which has a numeric </a:t>
            </a:r>
            <a:r>
              <a:rPr lang="en-US" sz="1800" b="1" kern="1200" dirty="0" smtClean="0">
                <a:solidFill>
                  <a:srgbClr val="000000"/>
                </a:solidFill>
                <a:latin typeface="+mn-lt"/>
                <a:ea typeface="ＭＳ Ｐゴシック" charset="0"/>
                <a:cs typeface="+mn-cs"/>
              </a:rPr>
              <a:t>address</a:t>
            </a:r>
          </a:p>
          <a:p>
            <a:pPr lvl="0">
              <a:spcAft>
                <a:spcPct val="0"/>
              </a:spcAft>
              <a:tabLst/>
              <a:defRPr/>
            </a:pPr>
            <a:r>
              <a:rPr lang="en-US" sz="1800" kern="1200" dirty="0">
                <a:solidFill>
                  <a:srgbClr val="000000"/>
                </a:solidFill>
                <a:latin typeface="+mn-lt"/>
                <a:ea typeface="ＭＳ Ｐゴシック" charset="0"/>
              </a:rPr>
              <a:t>The </a:t>
            </a:r>
            <a:r>
              <a:rPr lang="en-US" sz="1800" b="1" kern="1200" dirty="0">
                <a:solidFill>
                  <a:srgbClr val="000000"/>
                </a:solidFill>
                <a:latin typeface="+mn-lt"/>
                <a:ea typeface="ＭＳ Ｐゴシック" charset="0"/>
              </a:rPr>
              <a:t>hard disk</a:t>
            </a:r>
            <a:r>
              <a:rPr lang="en-US" sz="1800" kern="1200" dirty="0">
                <a:solidFill>
                  <a:srgbClr val="000000"/>
                </a:solidFill>
                <a:latin typeface="+mn-lt"/>
                <a:ea typeface="ＭＳ Ｐゴシック" charset="0"/>
              </a:rPr>
              <a:t> provides 10 times or more storage than in memory (20 billion bytes versus 128 million bytes), but is millions of times slower</a:t>
            </a:r>
          </a:p>
          <a:p>
            <a:pPr lvl="0">
              <a:spcAft>
                <a:spcPct val="0"/>
              </a:spcAft>
              <a:tabLst/>
              <a:defRPr/>
            </a:pPr>
            <a:r>
              <a:rPr lang="en-US" sz="1800" dirty="0">
                <a:latin typeface="+mn-lt"/>
              </a:rPr>
              <a:t>The display is the monitor or L</a:t>
            </a:r>
            <a:r>
              <a:rPr lang="en-US" sz="100" dirty="0">
                <a:latin typeface="+mn-lt"/>
              </a:rPr>
              <a:t> </a:t>
            </a:r>
            <a:r>
              <a:rPr lang="en-US" sz="1800" dirty="0">
                <a:latin typeface="+mn-lt"/>
              </a:rPr>
              <a:t>C</a:t>
            </a:r>
            <a:r>
              <a:rPr lang="en-US" sz="100" dirty="0">
                <a:latin typeface="+mn-lt"/>
              </a:rPr>
              <a:t> </a:t>
            </a:r>
            <a:r>
              <a:rPr lang="en-US" sz="1800" dirty="0">
                <a:latin typeface="+mn-lt"/>
              </a:rPr>
              <a:t>D (or whatever</a:t>
            </a:r>
            <a:r>
              <a:rPr lang="en-US" sz="1800" dirty="0" smtClean="0">
                <a:latin typeface="+mn-lt"/>
              </a:rPr>
              <a:t>)</a:t>
            </a:r>
            <a:endParaRPr lang="en-US" sz="1800" kern="1200" dirty="0">
              <a:solidFill>
                <a:srgbClr val="000000"/>
              </a:solidFill>
              <a:latin typeface="+mn-lt"/>
              <a:ea typeface="ＭＳ Ｐゴシック" charset="0"/>
            </a:endParaRPr>
          </a:p>
        </p:txBody>
      </p:sp>
      <p:pic>
        <p:nvPicPr>
          <p:cNvPr id="5" name="Picture 12" descr="A flowchart describes the working of computer system. The core contains the Central Processing Unit and Memory. The Hard Disk, Keyboard, and Display are connected to this core un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101707" y="2387341"/>
            <a:ext cx="3312878" cy="2940569"/>
          </a:xfrm>
          <a:prstGeom prst="rect">
            <a:avLst/>
          </a:prstGeom>
          <a:noFill/>
          <a:ln>
            <a:noFill/>
          </a:ln>
        </p:spPr>
      </p:pic>
    </p:spTree>
    <p:extLst>
      <p:ext uri="{BB962C8B-B14F-4D97-AF65-F5344CB8AC3E}">
        <p14:creationId xmlns:p14="http://schemas.microsoft.com/office/powerpoint/2010/main" val="661491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Layer the Encodings as Deep as </a:t>
            </a:r>
            <a:r>
              <a:rPr lang="en-US" kern="1200" dirty="0" smtClean="0">
                <a:latin typeface="Times New Roman" panose="02020603050405020304" pitchFamily="18" charset="0"/>
                <a:ea typeface="ＭＳ Ｐゴシック" charset="0"/>
                <a:cs typeface="+mj-cs"/>
              </a:rPr>
              <a:t>you </a:t>
            </a:r>
            <a:r>
              <a:rPr lang="en-US" kern="1200" dirty="0">
                <a:latin typeface="Times New Roman" panose="02020603050405020304" pitchFamily="18" charset="0"/>
                <a:ea typeface="ＭＳ Ｐゴシック" charset="0"/>
                <a:cs typeface="+mj-cs"/>
              </a:rPr>
              <a:t>Want</a:t>
            </a:r>
          </a:p>
        </p:txBody>
      </p:sp>
      <p:sp>
        <p:nvSpPr>
          <p:cNvPr id="3" name="Text Placeholder 2"/>
          <p:cNvSpPr>
            <a:spLocks noGrp="1"/>
          </p:cNvSpPr>
          <p:nvPr>
            <p:ph type="body" idx="1"/>
          </p:nvPr>
        </p:nvSpPr>
        <p:spPr>
          <a:xfrm>
            <a:off x="457200" y="1600200"/>
            <a:ext cx="8229600" cy="3562483"/>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One encoding, </a:t>
            </a:r>
            <a:r>
              <a:rPr lang="en-US" altLang="en-US" sz="2400" kern="1200" dirty="0" smtClean="0">
                <a:solidFill>
                  <a:srgbClr val="000000"/>
                </a:solidFill>
                <a:latin typeface="+mn-lt"/>
                <a:ea typeface="ＭＳ Ｐゴシック" charset="-128"/>
              </a:rPr>
              <a:t>A</a:t>
            </a:r>
            <a:r>
              <a:rPr lang="en-US" altLang="en-US" sz="100" kern="1200" dirty="0" smtClean="0">
                <a:solidFill>
                  <a:srgbClr val="000000"/>
                </a:solidFill>
                <a:latin typeface="+mn-lt"/>
                <a:ea typeface="ＭＳ Ｐゴシック" charset="-128"/>
              </a:rPr>
              <a:t> </a:t>
            </a:r>
            <a:r>
              <a:rPr lang="en-US" altLang="en-US" sz="2400" kern="1200" dirty="0" smtClean="0">
                <a:solidFill>
                  <a:srgbClr val="000000"/>
                </a:solidFill>
                <a:latin typeface="+mn-lt"/>
                <a:ea typeface="ＭＳ Ｐゴシック" charset="-128"/>
              </a:rPr>
              <a:t>S</a:t>
            </a:r>
            <a:r>
              <a:rPr lang="en-US" altLang="en-US" sz="100" kern="1200" dirty="0" smtClean="0">
                <a:solidFill>
                  <a:srgbClr val="000000"/>
                </a:solidFill>
                <a:latin typeface="+mn-lt"/>
                <a:ea typeface="ＭＳ Ｐゴシック" charset="-128"/>
              </a:rPr>
              <a:t> </a:t>
            </a:r>
            <a:r>
              <a:rPr lang="en-US" altLang="en-US" sz="2400" kern="1200" dirty="0" smtClean="0">
                <a:solidFill>
                  <a:srgbClr val="000000"/>
                </a:solidFill>
                <a:latin typeface="+mn-lt"/>
                <a:ea typeface="ＭＳ Ｐゴシック" charset="-128"/>
              </a:rPr>
              <a:t>C</a:t>
            </a:r>
            <a:r>
              <a:rPr lang="en-US" altLang="en-US" sz="100" kern="1200" dirty="0" smtClean="0">
                <a:solidFill>
                  <a:srgbClr val="000000"/>
                </a:solidFill>
                <a:latin typeface="+mn-lt"/>
                <a:ea typeface="ＭＳ Ｐゴシック" charset="-128"/>
              </a:rPr>
              <a:t> </a:t>
            </a:r>
            <a:r>
              <a:rPr lang="en-US" altLang="en-US" sz="2400" kern="1200" dirty="0" smtClean="0">
                <a:solidFill>
                  <a:srgbClr val="000000"/>
                </a:solidFill>
                <a:latin typeface="+mn-lt"/>
                <a:ea typeface="ＭＳ Ｐゴシック" charset="-128"/>
              </a:rPr>
              <a:t>I</a:t>
            </a:r>
            <a:r>
              <a:rPr lang="en-US" altLang="en-US" sz="100" kern="1200" dirty="0" smtClean="0">
                <a:solidFill>
                  <a:srgbClr val="000000"/>
                </a:solidFill>
                <a:latin typeface="+mn-lt"/>
                <a:ea typeface="ＭＳ Ｐゴシック" charset="-128"/>
              </a:rPr>
              <a:t> </a:t>
            </a:r>
            <a:r>
              <a:rPr lang="en-US" altLang="en-US" sz="2400" kern="1200" dirty="0" smtClean="0">
                <a:solidFill>
                  <a:srgbClr val="000000"/>
                </a:solidFill>
                <a:latin typeface="+mn-lt"/>
                <a:ea typeface="ＭＳ Ｐゴシック" charset="-128"/>
              </a:rPr>
              <a:t>I, </a:t>
            </a:r>
            <a:r>
              <a:rPr lang="en-US" altLang="en-US" sz="2400" kern="1200" dirty="0">
                <a:solidFill>
                  <a:srgbClr val="000000"/>
                </a:solidFill>
                <a:latin typeface="+mn-lt"/>
                <a:ea typeface="ＭＳ Ｐゴシック" charset="-128"/>
              </a:rPr>
              <a:t>defines an </a:t>
            </a:r>
            <a:r>
              <a:rPr lang="en-US" altLang="ja-JP" sz="2400" kern="1200" dirty="0" smtClean="0">
                <a:solidFill>
                  <a:srgbClr val="000000"/>
                </a:solidFill>
                <a:latin typeface="+mn-lt"/>
                <a:ea typeface="ＭＳ Ｐゴシック" charset="-128"/>
              </a:rPr>
              <a:t>“A” </a:t>
            </a:r>
            <a:r>
              <a:rPr lang="en-US" altLang="ja-JP" sz="2400" kern="1200" dirty="0">
                <a:solidFill>
                  <a:srgbClr val="000000"/>
                </a:solidFill>
                <a:latin typeface="+mn-lt"/>
                <a:ea typeface="ＭＳ Ｐゴシック" charset="-128"/>
              </a:rPr>
              <a:t>as 65</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cs typeface="+mn-cs"/>
              </a:rPr>
              <a:t>If </a:t>
            </a:r>
            <a:r>
              <a:rPr lang="en-US" altLang="en-US" sz="2400" kern="1200" dirty="0" smtClean="0">
                <a:solidFill>
                  <a:srgbClr val="000000"/>
                </a:solidFill>
                <a:latin typeface="+mn-lt"/>
                <a:ea typeface="ＭＳ Ｐゴシック" charset="-128"/>
                <a:cs typeface="+mn-cs"/>
              </a:rPr>
              <a:t>there</a:t>
            </a:r>
            <a:r>
              <a:rPr lang="en-US" altLang="ja-JP" sz="2400" kern="1200" dirty="0" smtClean="0">
                <a:solidFill>
                  <a:srgbClr val="000000"/>
                </a:solidFill>
                <a:latin typeface="+mn-lt"/>
                <a:ea typeface="ＭＳ Ｐゴシック" charset="-128"/>
                <a:cs typeface="+mn-cs"/>
              </a:rPr>
              <a:t>’s </a:t>
            </a:r>
            <a:r>
              <a:rPr lang="en-US" altLang="ja-JP" sz="2400" kern="1200" dirty="0">
                <a:solidFill>
                  <a:srgbClr val="000000"/>
                </a:solidFill>
                <a:latin typeface="+mn-lt"/>
                <a:ea typeface="ＭＳ Ｐゴシック" charset="-128"/>
                <a:cs typeface="+mn-cs"/>
              </a:rPr>
              <a:t>a byte with a 65 in it, and we decide that </a:t>
            </a:r>
            <a:r>
              <a:rPr lang="en-US" altLang="ja-JP" sz="2400" kern="1200" dirty="0" smtClean="0">
                <a:solidFill>
                  <a:srgbClr val="000000"/>
                </a:solidFill>
                <a:latin typeface="+mn-lt"/>
                <a:ea typeface="ＭＳ Ｐゴシック" charset="-128"/>
                <a:cs typeface="+mn-cs"/>
              </a:rPr>
              <a:t>it’s </a:t>
            </a:r>
            <a:r>
              <a:rPr lang="en-US" altLang="ja-JP" sz="2400" kern="1200" dirty="0">
                <a:solidFill>
                  <a:srgbClr val="000000"/>
                </a:solidFill>
                <a:latin typeface="+mn-lt"/>
                <a:ea typeface="ＭＳ Ｐゴシック" charset="-128"/>
                <a:cs typeface="+mn-cs"/>
              </a:rPr>
              <a:t>a string, </a:t>
            </a:r>
            <a:r>
              <a:rPr lang="en-US" altLang="ja-JP" sz="2400" kern="1200" dirty="0" smtClean="0">
                <a:solidFill>
                  <a:srgbClr val="000000"/>
                </a:solidFill>
                <a:latin typeface="+mn-lt"/>
                <a:ea typeface="ＭＳ Ｐゴシック" charset="-128"/>
                <a:cs typeface="+mn-cs"/>
              </a:rPr>
              <a:t>P</a:t>
            </a:r>
            <a:r>
              <a:rPr lang="en-US" altLang="ja-JP" sz="100" kern="1200" dirty="0" smtClean="0">
                <a:solidFill>
                  <a:srgbClr val="000000"/>
                </a:solidFill>
                <a:latin typeface="+mn-lt"/>
                <a:ea typeface="ＭＳ Ｐゴシック" charset="-128"/>
                <a:cs typeface="+mn-cs"/>
              </a:rPr>
              <a:t> </a:t>
            </a:r>
            <a:r>
              <a:rPr lang="en-US" altLang="ja-JP" sz="2400" kern="1200" dirty="0" smtClean="0">
                <a:solidFill>
                  <a:srgbClr val="000000"/>
                </a:solidFill>
                <a:latin typeface="+mn-lt"/>
                <a:ea typeface="ＭＳ Ｐゴシック" charset="-128"/>
                <a:cs typeface="+mn-cs"/>
              </a:rPr>
              <a:t>O</a:t>
            </a:r>
            <a:r>
              <a:rPr lang="en-US" altLang="ja-JP" sz="100" kern="1200" dirty="0" smtClean="0">
                <a:solidFill>
                  <a:srgbClr val="000000"/>
                </a:solidFill>
                <a:latin typeface="+mn-lt"/>
                <a:ea typeface="ＭＳ Ｐゴシック" charset="-128"/>
                <a:cs typeface="+mn-cs"/>
              </a:rPr>
              <a:t> </a:t>
            </a:r>
            <a:r>
              <a:rPr lang="en-US" altLang="ja-JP" sz="2400" kern="1200" dirty="0" smtClean="0">
                <a:solidFill>
                  <a:srgbClr val="000000"/>
                </a:solidFill>
                <a:latin typeface="+mn-lt"/>
                <a:ea typeface="ＭＳ Ｐゴシック" charset="-128"/>
                <a:cs typeface="+mn-cs"/>
              </a:rPr>
              <a:t>O</a:t>
            </a:r>
            <a:r>
              <a:rPr lang="en-US" altLang="ja-JP" sz="100" kern="1200" dirty="0" smtClean="0">
                <a:solidFill>
                  <a:srgbClr val="000000"/>
                </a:solidFill>
                <a:latin typeface="+mn-lt"/>
                <a:ea typeface="ＭＳ Ｐゴシック" charset="-128"/>
                <a:cs typeface="+mn-cs"/>
              </a:rPr>
              <a:t> </a:t>
            </a:r>
            <a:r>
              <a:rPr lang="en-US" altLang="ja-JP" sz="2400" kern="1200" dirty="0" smtClean="0">
                <a:solidFill>
                  <a:srgbClr val="000000"/>
                </a:solidFill>
                <a:latin typeface="+mn-lt"/>
                <a:ea typeface="ＭＳ Ｐゴシック" charset="-128"/>
                <a:cs typeface="+mn-cs"/>
              </a:rPr>
              <a:t>F! It’s </a:t>
            </a:r>
            <a:r>
              <a:rPr lang="en-US" altLang="ja-JP" sz="2400" kern="1200" dirty="0">
                <a:solidFill>
                  <a:srgbClr val="000000"/>
                </a:solidFill>
                <a:latin typeface="+mn-lt"/>
                <a:ea typeface="ＭＳ Ｐゴシック" charset="-128"/>
                <a:cs typeface="+mn-cs"/>
              </a:rPr>
              <a:t>an </a:t>
            </a:r>
            <a:r>
              <a:rPr lang="en-US" altLang="ja-JP" sz="2400" kern="1200" dirty="0" smtClean="0">
                <a:solidFill>
                  <a:srgbClr val="000000"/>
                </a:solidFill>
                <a:latin typeface="+mn-lt"/>
                <a:ea typeface="ＭＳ Ｐゴシック" charset="-128"/>
                <a:cs typeface="+mn-cs"/>
              </a:rPr>
              <a:t>“A”!</a:t>
            </a:r>
            <a:endParaRPr lang="en-US" altLang="ja-JP" sz="2400" kern="1200" dirty="0">
              <a:solidFill>
                <a:srgbClr val="000000"/>
              </a:solidFill>
              <a:latin typeface="+mn-lt"/>
              <a:ea typeface="ＭＳ Ｐゴシック" charset="-128"/>
              <a:cs typeface="+mn-cs"/>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We can string together lots of these numbers together to make usable text</a:t>
            </a:r>
          </a:p>
          <a:p>
            <a:pPr marL="741553" lvl="1" indent="-284353" fontAlgn="base">
              <a:spcAft>
                <a:spcPct val="0"/>
              </a:spcAft>
              <a:buFont typeface="Arial" panose="020B0604020202020204" pitchFamily="34" charset="0"/>
              <a:buChar char="–"/>
            </a:pPr>
            <a:r>
              <a:rPr lang="en-US" altLang="ja-JP" sz="2400" kern="1200" dirty="0" smtClean="0">
                <a:solidFill>
                  <a:srgbClr val="000000"/>
                </a:solidFill>
                <a:latin typeface="+mn-lt"/>
                <a:ea typeface="ＭＳ Ｐゴシック" charset="-128"/>
                <a:cs typeface="+mn-cs"/>
              </a:rPr>
              <a:t>“77</a:t>
            </a:r>
            <a:r>
              <a:rPr lang="en-US" altLang="ja-JP" sz="2400" kern="1200" dirty="0">
                <a:solidFill>
                  <a:srgbClr val="000000"/>
                </a:solidFill>
                <a:latin typeface="+mn-lt"/>
                <a:ea typeface="ＭＳ Ｐゴシック" charset="-128"/>
                <a:cs typeface="+mn-cs"/>
              </a:rPr>
              <a:t>, 97, 114, </a:t>
            </a:r>
            <a:r>
              <a:rPr lang="en-US" altLang="ja-JP" sz="2400" kern="1200" dirty="0" smtClean="0">
                <a:solidFill>
                  <a:srgbClr val="000000"/>
                </a:solidFill>
                <a:latin typeface="+mn-lt"/>
                <a:ea typeface="ＭＳ Ｐゴシック" charset="-128"/>
                <a:cs typeface="+mn-cs"/>
              </a:rPr>
              <a:t>107” </a:t>
            </a:r>
            <a:r>
              <a:rPr lang="en-US" altLang="ja-JP" sz="2400" kern="1200" dirty="0">
                <a:solidFill>
                  <a:srgbClr val="000000"/>
                </a:solidFill>
                <a:latin typeface="+mn-lt"/>
                <a:ea typeface="ＭＳ Ｐゴシック" charset="-128"/>
                <a:cs typeface="+mn-cs"/>
              </a:rPr>
              <a:t>is </a:t>
            </a:r>
            <a:r>
              <a:rPr lang="en-US" altLang="ja-JP" sz="2400" kern="1200" dirty="0" smtClean="0">
                <a:solidFill>
                  <a:srgbClr val="000000"/>
                </a:solidFill>
                <a:latin typeface="+mn-lt"/>
                <a:ea typeface="ＭＳ Ｐゴシック" charset="-128"/>
                <a:cs typeface="+mn-cs"/>
              </a:rPr>
              <a:t>“Mark”</a:t>
            </a:r>
            <a:endParaRPr lang="en-US" altLang="ja-JP" sz="2400" kern="1200" dirty="0">
              <a:solidFill>
                <a:srgbClr val="000000"/>
              </a:solidFill>
              <a:latin typeface="+mn-lt"/>
              <a:ea typeface="ＭＳ Ｐゴシック" charset="-128"/>
              <a:cs typeface="+mn-cs"/>
            </a:endParaRPr>
          </a:p>
          <a:p>
            <a:pPr marL="741553" lvl="1" indent="-284353" fontAlgn="base">
              <a:spcAft>
                <a:spcPct val="0"/>
              </a:spcAft>
              <a:buFont typeface="Arial" panose="020B0604020202020204" pitchFamily="34" charset="0"/>
              <a:buChar char="–"/>
            </a:pPr>
            <a:r>
              <a:rPr lang="en-US" altLang="ja-JP" sz="2400" kern="1200" dirty="0" smtClean="0">
                <a:solidFill>
                  <a:srgbClr val="000000"/>
                </a:solidFill>
                <a:latin typeface="+mn-lt"/>
                <a:ea typeface="ＭＳ Ｐゴシック" charset="-128"/>
                <a:cs typeface="+mn-cs"/>
              </a:rPr>
              <a:t>“60</a:t>
            </a:r>
            <a:r>
              <a:rPr lang="en-US" altLang="ja-JP" sz="2400" kern="1200" dirty="0">
                <a:solidFill>
                  <a:srgbClr val="000000"/>
                </a:solidFill>
                <a:latin typeface="+mn-lt"/>
                <a:ea typeface="ＭＳ Ｐゴシック" charset="-128"/>
                <a:cs typeface="+mn-cs"/>
              </a:rPr>
              <a:t>, 97, 32, 104, 114, 101, 102, </a:t>
            </a:r>
            <a:r>
              <a:rPr lang="en-US" altLang="ja-JP" sz="2400" kern="1200" dirty="0" smtClean="0">
                <a:solidFill>
                  <a:srgbClr val="000000"/>
                </a:solidFill>
                <a:latin typeface="+mn-lt"/>
                <a:ea typeface="ＭＳ Ｐゴシック" charset="-128"/>
                <a:cs typeface="+mn-cs"/>
              </a:rPr>
              <a:t>61” </a:t>
            </a:r>
            <a:r>
              <a:rPr lang="en-US" altLang="ja-JP" sz="2400" kern="1200" dirty="0">
                <a:solidFill>
                  <a:srgbClr val="000000"/>
                </a:solidFill>
                <a:latin typeface="+mn-lt"/>
                <a:ea typeface="ＭＳ Ｐゴシック" charset="-128"/>
                <a:cs typeface="+mn-cs"/>
              </a:rPr>
              <a:t>is</a:t>
            </a:r>
            <a:br>
              <a:rPr lang="en-US" altLang="ja-JP" sz="2400" kern="1200" dirty="0">
                <a:solidFill>
                  <a:srgbClr val="000000"/>
                </a:solidFill>
                <a:latin typeface="+mn-lt"/>
                <a:ea typeface="ＭＳ Ｐゴシック" charset="-128"/>
                <a:cs typeface="+mn-cs"/>
              </a:rPr>
            </a:br>
            <a:r>
              <a:rPr lang="en-US" altLang="ja-JP" sz="2400" kern="1200" dirty="0" smtClean="0">
                <a:solidFill>
                  <a:srgbClr val="000000"/>
                </a:solidFill>
                <a:latin typeface="+mn-lt"/>
                <a:ea typeface="ＭＳ Ｐゴシック" charset="-128"/>
                <a:cs typeface="+mn-cs"/>
              </a:rPr>
              <a:t>“&lt;</a:t>
            </a:r>
            <a:r>
              <a:rPr lang="en-US" altLang="ja-JP" sz="2400" kern="1200" dirty="0">
                <a:solidFill>
                  <a:srgbClr val="000000"/>
                </a:solidFill>
                <a:latin typeface="+mn-lt"/>
                <a:ea typeface="ＭＳ Ｐゴシック" charset="-128"/>
                <a:cs typeface="+mn-cs"/>
              </a:rPr>
              <a:t>a href</a:t>
            </a:r>
            <a:r>
              <a:rPr lang="en-US" altLang="ja-JP" sz="2400" kern="1200" dirty="0" smtClean="0">
                <a:solidFill>
                  <a:srgbClr val="000000"/>
                </a:solidFill>
                <a:latin typeface="+mn-lt"/>
                <a:ea typeface="ＭＳ Ｐゴシック" charset="-128"/>
                <a:cs typeface="+mn-cs"/>
              </a:rPr>
              <a:t>=“ (H</a:t>
            </a:r>
            <a:r>
              <a:rPr lang="en-US" altLang="ja-JP" sz="100" kern="1200" dirty="0" smtClean="0">
                <a:solidFill>
                  <a:srgbClr val="000000"/>
                </a:solidFill>
                <a:latin typeface="+mn-lt"/>
                <a:ea typeface="ＭＳ Ｐゴシック" charset="-128"/>
                <a:cs typeface="+mn-cs"/>
              </a:rPr>
              <a:t> </a:t>
            </a:r>
            <a:r>
              <a:rPr lang="en-US" altLang="ja-JP" sz="2400" kern="1200" dirty="0" smtClean="0">
                <a:solidFill>
                  <a:srgbClr val="000000"/>
                </a:solidFill>
                <a:latin typeface="+mn-lt"/>
                <a:ea typeface="ＭＳ Ｐゴシック" charset="-128"/>
                <a:cs typeface="+mn-cs"/>
              </a:rPr>
              <a:t>T</a:t>
            </a:r>
            <a:r>
              <a:rPr lang="en-US" altLang="ja-JP" sz="100" kern="1200" dirty="0" smtClean="0">
                <a:solidFill>
                  <a:srgbClr val="000000"/>
                </a:solidFill>
                <a:latin typeface="+mn-lt"/>
                <a:ea typeface="ＭＳ Ｐゴシック" charset="-128"/>
                <a:cs typeface="+mn-cs"/>
              </a:rPr>
              <a:t> </a:t>
            </a:r>
            <a:r>
              <a:rPr lang="en-US" altLang="ja-JP" sz="2400" kern="1200" dirty="0" smtClean="0">
                <a:solidFill>
                  <a:srgbClr val="000000"/>
                </a:solidFill>
                <a:latin typeface="+mn-lt"/>
                <a:ea typeface="ＭＳ Ｐゴシック" charset="-128"/>
                <a:cs typeface="+mn-cs"/>
              </a:rPr>
              <a:t>M</a:t>
            </a:r>
            <a:r>
              <a:rPr lang="en-US" altLang="ja-JP" sz="100" kern="1200" dirty="0" smtClean="0">
                <a:solidFill>
                  <a:srgbClr val="000000"/>
                </a:solidFill>
                <a:latin typeface="+mn-lt"/>
                <a:ea typeface="ＭＳ Ｐゴシック" charset="-128"/>
                <a:cs typeface="+mn-cs"/>
              </a:rPr>
              <a:t> </a:t>
            </a:r>
            <a:r>
              <a:rPr lang="en-US" altLang="ja-JP" sz="2400" kern="1200" dirty="0" smtClean="0">
                <a:solidFill>
                  <a:srgbClr val="000000"/>
                </a:solidFill>
                <a:latin typeface="+mn-lt"/>
                <a:ea typeface="ＭＳ Ｐゴシック" charset="-128"/>
                <a:cs typeface="+mn-cs"/>
              </a:rPr>
              <a:t>L)</a:t>
            </a:r>
            <a:endParaRPr lang="en-US" altLang="en-US" sz="2400" kern="1200" dirty="0">
              <a:solidFill>
                <a:srgbClr val="000000"/>
              </a:solidFill>
              <a:latin typeface="+mn-lt"/>
              <a:ea typeface="ＭＳ Ｐゴシック" charset="-128"/>
              <a:cs typeface="+mn-cs"/>
            </a:endParaRPr>
          </a:p>
        </p:txBody>
      </p:sp>
    </p:spTree>
    <p:extLst>
      <p:ext uri="{BB962C8B-B14F-4D97-AF65-F5344CB8AC3E}">
        <p14:creationId xmlns:p14="http://schemas.microsoft.com/office/powerpoint/2010/main" val="108452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What </a:t>
            </a:r>
            <a:r>
              <a:rPr lang="en-US" kern="1200" dirty="0" smtClean="0">
                <a:latin typeface="Times New Roman" panose="02020603050405020304" pitchFamily="18" charset="0"/>
                <a:ea typeface="ＭＳ Ｐゴシック" charset="0"/>
                <a:cs typeface="+mj-cs"/>
              </a:rPr>
              <a:t>do we </a:t>
            </a:r>
            <a:r>
              <a:rPr lang="en-US" kern="1200" dirty="0">
                <a:latin typeface="Times New Roman" panose="02020603050405020304" pitchFamily="18" charset="0"/>
                <a:ea typeface="ＭＳ Ｐゴシック" charset="0"/>
                <a:cs typeface="+mj-cs"/>
              </a:rPr>
              <a:t>Mean by Layered Encodings</a:t>
            </a:r>
            <a:r>
              <a:rPr lang="en-US" kern="1200" dirty="0" smtClean="0">
                <a:latin typeface="Times New Roman" panose="02020603050405020304" pitchFamily="18" charset="0"/>
                <a:ea typeface="ＭＳ Ｐゴシック" charset="0"/>
                <a:cs typeface="+mj-cs"/>
              </a:rPr>
              <a:t>?</a:t>
            </a:r>
            <a:endParaRPr lang="en-US" kern="1200" dirty="0">
              <a:latin typeface="Times New Roman" panose="02020603050405020304" pitchFamily="18" charset="0"/>
              <a:ea typeface="ＭＳ Ｐゴシック" charset="0"/>
              <a:cs typeface="+mj-cs"/>
            </a:endParaRPr>
          </a:p>
        </p:txBody>
      </p:sp>
      <p:sp>
        <p:nvSpPr>
          <p:cNvPr id="4" name="Text Placeholder 3"/>
          <p:cNvSpPr>
            <a:spLocks noGrp="1"/>
          </p:cNvSpPr>
          <p:nvPr>
            <p:ph type="body" idx="1"/>
          </p:nvPr>
        </p:nvSpPr>
        <p:spPr>
          <a:xfrm>
            <a:off x="457200" y="1478280"/>
            <a:ext cx="8229600" cy="4861560"/>
          </a:xfrm>
        </p:spPr>
        <p:txBody>
          <a:bodyPr/>
          <a:lstStyle/>
          <a:p>
            <a:pPr eaLnBrk="1" hangingPunct="1"/>
            <a:r>
              <a:rPr lang="en-US" altLang="en-US" sz="2400" dirty="0">
                <a:latin typeface="+mn-lt"/>
                <a:ea typeface="ＭＳ Ｐゴシック" charset="-128"/>
              </a:rPr>
              <a:t>A number is just a number is just a number</a:t>
            </a:r>
          </a:p>
          <a:p>
            <a:pPr eaLnBrk="1" hangingPunct="1"/>
            <a:r>
              <a:rPr lang="en-US" altLang="en-US" sz="2400" dirty="0">
                <a:latin typeface="+mn-lt"/>
                <a:ea typeface="ＭＳ Ｐゴシック" charset="-128"/>
              </a:rPr>
              <a:t>If you have to treat it as a letter, </a:t>
            </a:r>
            <a:r>
              <a:rPr lang="en-US" altLang="en-US" sz="2400" dirty="0" smtClean="0">
                <a:latin typeface="+mn-lt"/>
                <a:ea typeface="ＭＳ Ｐゴシック" charset="-128"/>
              </a:rPr>
              <a:t>there</a:t>
            </a:r>
            <a:r>
              <a:rPr lang="en-US" altLang="ja-JP" sz="2400" dirty="0" smtClean="0">
                <a:latin typeface="+mn-lt"/>
                <a:ea typeface="ＭＳ Ｐゴシック" charset="-128"/>
              </a:rPr>
              <a:t>’s </a:t>
            </a:r>
            <a:r>
              <a:rPr lang="en-US" altLang="ja-JP" sz="2400" dirty="0">
                <a:latin typeface="+mn-lt"/>
                <a:ea typeface="ＭＳ Ｐゴシック" charset="-128"/>
              </a:rPr>
              <a:t>a piece of software that does it</a:t>
            </a:r>
          </a:p>
          <a:p>
            <a:pPr lvl="1" eaLnBrk="1" hangingPunct="1"/>
            <a:r>
              <a:rPr lang="en-US" altLang="en-US" sz="2400" dirty="0">
                <a:latin typeface="+mn-lt"/>
                <a:ea typeface="ＭＳ Ｐゴシック" charset="-128"/>
              </a:rPr>
              <a:t>For example, that associates 65 with the graphical representation for </a:t>
            </a:r>
            <a:r>
              <a:rPr lang="en-US" altLang="ja-JP" sz="2400" dirty="0" smtClean="0">
                <a:latin typeface="+mn-lt"/>
                <a:ea typeface="ＭＳ Ｐゴシック" charset="-128"/>
              </a:rPr>
              <a:t>“A”</a:t>
            </a:r>
            <a:endParaRPr lang="en-US" altLang="ja-JP" sz="2400" dirty="0">
              <a:latin typeface="+mn-lt"/>
              <a:ea typeface="ＭＳ Ｐゴシック" charset="-128"/>
            </a:endParaRPr>
          </a:p>
          <a:p>
            <a:pPr eaLnBrk="1" hangingPunct="1"/>
            <a:r>
              <a:rPr lang="en-US" altLang="en-US" sz="2400" dirty="0">
                <a:latin typeface="+mn-lt"/>
                <a:ea typeface="ＭＳ Ｐゴシック" charset="-128"/>
              </a:rPr>
              <a:t>If you have to treat it as part of an </a:t>
            </a:r>
            <a:r>
              <a:rPr lang="en-US" altLang="en-US" sz="2400" dirty="0" smtClean="0">
                <a:latin typeface="+mn-lt"/>
                <a:ea typeface="ＭＳ Ｐゴシック" charset="-128"/>
              </a:rPr>
              <a:t>H</a:t>
            </a:r>
            <a:r>
              <a:rPr lang="en-US" altLang="en-US" sz="100" dirty="0" smtClean="0">
                <a:latin typeface="+mn-lt"/>
                <a:ea typeface="ＭＳ Ｐゴシック" charset="-128"/>
              </a:rPr>
              <a:t> </a:t>
            </a:r>
            <a:r>
              <a:rPr lang="en-US" altLang="en-US" sz="2400" dirty="0" smtClean="0">
                <a:latin typeface="+mn-lt"/>
                <a:ea typeface="ＭＳ Ｐゴシック" charset="-128"/>
              </a:rPr>
              <a:t>T</a:t>
            </a:r>
            <a:r>
              <a:rPr lang="en-US" altLang="en-US" sz="100" dirty="0" smtClean="0">
                <a:latin typeface="+mn-lt"/>
                <a:ea typeface="ＭＳ Ｐゴシック" charset="-128"/>
              </a:rPr>
              <a:t> </a:t>
            </a:r>
            <a:r>
              <a:rPr lang="en-US" altLang="en-US" sz="2400" dirty="0" smtClean="0">
                <a:latin typeface="+mn-lt"/>
                <a:ea typeface="ＭＳ Ｐゴシック" charset="-128"/>
              </a:rPr>
              <a:t>M</a:t>
            </a:r>
            <a:r>
              <a:rPr lang="en-US" altLang="en-US" sz="100" dirty="0" smtClean="0">
                <a:latin typeface="+mn-lt"/>
                <a:ea typeface="ＭＳ Ｐゴシック" charset="-128"/>
              </a:rPr>
              <a:t> </a:t>
            </a:r>
            <a:r>
              <a:rPr lang="en-US" altLang="en-US" sz="2400" dirty="0" smtClean="0">
                <a:latin typeface="+mn-lt"/>
                <a:ea typeface="ＭＳ Ｐゴシック" charset="-128"/>
              </a:rPr>
              <a:t>L </a:t>
            </a:r>
            <a:r>
              <a:rPr lang="en-US" altLang="en-US" sz="2400" dirty="0">
                <a:latin typeface="+mn-lt"/>
                <a:ea typeface="ＭＳ Ｐゴシック" charset="-128"/>
              </a:rPr>
              <a:t>document, </a:t>
            </a:r>
            <a:r>
              <a:rPr lang="en-US" altLang="en-US" sz="2400" dirty="0" smtClean="0">
                <a:latin typeface="+mn-lt"/>
                <a:ea typeface="ＭＳ Ｐゴシック" charset="-128"/>
              </a:rPr>
              <a:t>there’</a:t>
            </a:r>
            <a:r>
              <a:rPr lang="en-US" altLang="ja-JP" sz="2400" dirty="0" smtClean="0">
                <a:latin typeface="+mn-lt"/>
                <a:ea typeface="ＭＳ Ｐゴシック" charset="-128"/>
              </a:rPr>
              <a:t>s </a:t>
            </a:r>
            <a:r>
              <a:rPr lang="en-US" altLang="ja-JP" sz="2400" dirty="0">
                <a:latin typeface="+mn-lt"/>
                <a:ea typeface="ＭＳ Ｐゴシック" charset="-128"/>
              </a:rPr>
              <a:t>a piece of software that does it</a:t>
            </a:r>
          </a:p>
          <a:p>
            <a:pPr lvl="1" eaLnBrk="1" hangingPunct="1"/>
            <a:r>
              <a:rPr lang="en-US" altLang="en-US" sz="2400" dirty="0">
                <a:latin typeface="+mn-lt"/>
                <a:ea typeface="ＭＳ Ｐゴシック" charset="-128"/>
              </a:rPr>
              <a:t>That understands that </a:t>
            </a:r>
            <a:r>
              <a:rPr lang="en-US" altLang="ja-JP" sz="2400" dirty="0" smtClean="0">
                <a:latin typeface="+mn-lt"/>
                <a:ea typeface="ＭＳ Ｐゴシック" charset="-128"/>
              </a:rPr>
              <a:t>“&lt;</a:t>
            </a:r>
            <a:r>
              <a:rPr lang="en-US" altLang="ja-JP" sz="2400" dirty="0">
                <a:latin typeface="+mn-lt"/>
                <a:ea typeface="ＭＳ Ｐゴシック" charset="-128"/>
              </a:rPr>
              <a:t>A </a:t>
            </a:r>
            <a:r>
              <a:rPr lang="en-US" altLang="ja-JP" sz="2400" dirty="0" smtClean="0">
                <a:latin typeface="+mn-lt"/>
                <a:ea typeface="ＭＳ Ｐゴシック" charset="-128"/>
              </a:rPr>
              <a:t>H</a:t>
            </a:r>
            <a:r>
              <a:rPr lang="en-US" altLang="ja-JP" sz="100" dirty="0" smtClean="0">
                <a:latin typeface="+mn-lt"/>
                <a:ea typeface="ＭＳ Ｐゴシック" charset="-128"/>
              </a:rPr>
              <a:t> </a:t>
            </a:r>
            <a:r>
              <a:rPr lang="en-US" altLang="ja-JP" sz="2400" dirty="0" smtClean="0">
                <a:latin typeface="+mn-lt"/>
                <a:ea typeface="ＭＳ Ｐゴシック" charset="-128"/>
              </a:rPr>
              <a:t>R</a:t>
            </a:r>
            <a:r>
              <a:rPr lang="en-US" altLang="ja-JP" sz="100" dirty="0" smtClean="0">
                <a:latin typeface="+mn-lt"/>
                <a:ea typeface="ＭＳ Ｐゴシック" charset="-128"/>
              </a:rPr>
              <a:t> </a:t>
            </a:r>
            <a:r>
              <a:rPr lang="en-US" altLang="ja-JP" sz="2400" dirty="0" smtClean="0">
                <a:latin typeface="+mn-lt"/>
                <a:ea typeface="ＭＳ Ｐゴシック" charset="-128"/>
              </a:rPr>
              <a:t>E</a:t>
            </a:r>
            <a:r>
              <a:rPr lang="en-US" altLang="ja-JP" sz="100" dirty="0" smtClean="0">
                <a:latin typeface="+mn-lt"/>
                <a:ea typeface="ＭＳ Ｐゴシック" charset="-128"/>
              </a:rPr>
              <a:t> </a:t>
            </a:r>
            <a:r>
              <a:rPr lang="en-US" altLang="ja-JP" sz="2400" dirty="0" smtClean="0">
                <a:latin typeface="+mn-lt"/>
                <a:ea typeface="ＭＳ Ｐゴシック" charset="-128"/>
              </a:rPr>
              <a:t>F=“ </a:t>
            </a:r>
            <a:r>
              <a:rPr lang="en-US" altLang="ja-JP" sz="2400" dirty="0">
                <a:latin typeface="+mn-lt"/>
                <a:ea typeface="ＭＳ Ｐゴシック" charset="-128"/>
              </a:rPr>
              <a:t>is the beginning of a link</a:t>
            </a:r>
          </a:p>
          <a:p>
            <a:pPr eaLnBrk="1" hangingPunct="1"/>
            <a:r>
              <a:rPr lang="en-US" altLang="en-US" sz="2400" dirty="0">
                <a:latin typeface="+mn-lt"/>
                <a:ea typeface="ＭＳ Ｐゴシック" charset="-128"/>
              </a:rPr>
              <a:t>That part that knows H</a:t>
            </a:r>
            <a:r>
              <a:rPr lang="en-US" altLang="en-US" sz="100" dirty="0">
                <a:latin typeface="+mn-lt"/>
                <a:ea typeface="ＭＳ Ｐゴシック" charset="-128"/>
              </a:rPr>
              <a:t> </a:t>
            </a:r>
            <a:r>
              <a:rPr lang="en-US" altLang="en-US" sz="2400" dirty="0">
                <a:latin typeface="+mn-lt"/>
                <a:ea typeface="ＭＳ Ｐゴシック" charset="-128"/>
              </a:rPr>
              <a:t>T</a:t>
            </a:r>
            <a:r>
              <a:rPr lang="en-US" altLang="en-US" sz="100" dirty="0">
                <a:latin typeface="+mn-lt"/>
                <a:ea typeface="ＭＳ Ｐゴシック" charset="-128"/>
              </a:rPr>
              <a:t> </a:t>
            </a:r>
            <a:r>
              <a:rPr lang="en-US" altLang="en-US" sz="2400" dirty="0">
                <a:latin typeface="+mn-lt"/>
                <a:ea typeface="ＭＳ Ｐゴシック" charset="-128"/>
              </a:rPr>
              <a:t>M</a:t>
            </a:r>
            <a:r>
              <a:rPr lang="en-US" altLang="en-US" sz="100" dirty="0">
                <a:latin typeface="+mn-lt"/>
                <a:ea typeface="ＭＳ Ｐゴシック" charset="-128"/>
              </a:rPr>
              <a:t> </a:t>
            </a:r>
            <a:r>
              <a:rPr lang="en-US" altLang="en-US" sz="2400" dirty="0">
                <a:latin typeface="+mn-lt"/>
                <a:ea typeface="ＭＳ Ｐゴシック" charset="-128"/>
              </a:rPr>
              <a:t>L</a:t>
            </a:r>
            <a:r>
              <a:rPr lang="en-US" altLang="en-US" sz="2400" dirty="0" smtClean="0">
                <a:latin typeface="+mn-lt"/>
                <a:ea typeface="ＭＳ Ｐゴシック" charset="-128"/>
              </a:rPr>
              <a:t> communicates </a:t>
            </a:r>
            <a:r>
              <a:rPr lang="en-US" altLang="en-US" sz="2400" dirty="0">
                <a:latin typeface="+mn-lt"/>
                <a:ea typeface="ＭＳ Ｐゴシック" charset="-128"/>
              </a:rPr>
              <a:t>with the part that knows that 65 is an </a:t>
            </a:r>
            <a:r>
              <a:rPr lang="en-US" altLang="ja-JP" sz="2400" dirty="0" smtClean="0">
                <a:latin typeface="+mn-lt"/>
                <a:ea typeface="ＭＳ Ｐゴシック" charset="-128"/>
              </a:rPr>
              <a:t>“A”</a:t>
            </a:r>
            <a:endParaRPr lang="en-US" sz="2400" dirty="0">
              <a:latin typeface="+mn-lt"/>
            </a:endParaRPr>
          </a:p>
        </p:txBody>
      </p:sp>
    </p:spTree>
    <p:extLst>
      <p:ext uri="{BB962C8B-B14F-4D97-AF65-F5344CB8AC3E}">
        <p14:creationId xmlns:p14="http://schemas.microsoft.com/office/powerpoint/2010/main" val="1026892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Multimedia </a:t>
            </a:r>
            <a:r>
              <a:rPr lang="en-US" altLang="en-US" kern="1200" dirty="0" smtClean="0">
                <a:latin typeface="Times New Roman" panose="02020603050405020304" pitchFamily="18" charset="0"/>
                <a:ea typeface="ＭＳ Ｐゴシック" charset="-128"/>
              </a:rPr>
              <a:t>is </a:t>
            </a:r>
            <a:r>
              <a:rPr lang="en-US" altLang="en-US" kern="1200" dirty="0">
                <a:latin typeface="Times New Roman" panose="02020603050405020304" pitchFamily="18" charset="0"/>
                <a:ea typeface="ＭＳ Ｐゴシック" charset="-128"/>
              </a:rPr>
              <a:t>Unimedia</a:t>
            </a:r>
          </a:p>
        </p:txBody>
      </p:sp>
      <p:sp>
        <p:nvSpPr>
          <p:cNvPr id="3" name="Text Placeholder 2"/>
          <p:cNvSpPr>
            <a:spLocks noGrp="1"/>
          </p:cNvSpPr>
          <p:nvPr>
            <p:ph idx="1"/>
          </p:nvPr>
        </p:nvSpPr>
        <p:spPr>
          <a:xfrm>
            <a:off x="457200" y="1600200"/>
            <a:ext cx="8229600" cy="1369575"/>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But that same byte with a 65 in it might be interpreted as…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A very small piece of sound (e.g</a:t>
            </a:r>
            <a:r>
              <a:rPr lang="en-US" altLang="en-US" sz="2400" kern="1200" dirty="0" smtClean="0">
                <a:solidFill>
                  <a:srgbClr val="000000"/>
                </a:solidFill>
                <a:latin typeface="Arial (Body)"/>
                <a:ea typeface="ＭＳ Ｐゴシック" charset="-128"/>
                <a:cs typeface="+mn-cs"/>
              </a:rPr>
              <a:t>.,</a:t>
            </a:r>
            <a:endParaRPr lang="en-US" altLang="en-US" sz="2400" kern="1200" dirty="0">
              <a:solidFill>
                <a:srgbClr val="000000"/>
              </a:solidFill>
              <a:latin typeface="Arial (Body)"/>
              <a:ea typeface="ＭＳ Ｐゴシック" charset="-128"/>
              <a:cs typeface="+mn-cs"/>
            </a:endParaRPr>
          </a:p>
        </p:txBody>
      </p:sp>
      <p:graphicFrame>
        <p:nvGraphicFramePr>
          <p:cNvPr id="9" name="Object 8" descr="1 over 44100 "/>
          <p:cNvGraphicFramePr>
            <a:graphicFrameLocks noChangeAspect="1"/>
          </p:cNvGraphicFramePr>
          <p:nvPr>
            <p:extLst>
              <p:ext uri="{D42A27DB-BD31-4B8C-83A1-F6EECF244321}">
                <p14:modId xmlns:p14="http://schemas.microsoft.com/office/powerpoint/2010/main" val="251852174"/>
              </p:ext>
            </p:extLst>
          </p:nvPr>
        </p:nvGraphicFramePr>
        <p:xfrm>
          <a:off x="5733065" y="2377104"/>
          <a:ext cx="1122111" cy="610273"/>
        </p:xfrm>
        <a:graphic>
          <a:graphicData uri="http://schemas.openxmlformats.org/presentationml/2006/ole">
            <mc:AlternateContent xmlns:mc="http://schemas.openxmlformats.org/markup-compatibility/2006">
              <mc:Choice xmlns:v="urn:schemas-microsoft-com:vml" Requires="v">
                <p:oleObj spid="_x0000_s1156" name="Equation" r:id="rId3" imgW="723600" imgH="393480" progId="Equation.DSMT4">
                  <p:embed/>
                </p:oleObj>
              </mc:Choice>
              <mc:Fallback>
                <p:oleObj name="Equation" r:id="rId3" imgW="723600" imgH="393480" progId="Equation.DSMT4">
                  <p:embed/>
                  <p:pic>
                    <p:nvPicPr>
                      <p:cNvPr id="0" name=""/>
                      <p:cNvPicPr/>
                      <p:nvPr/>
                    </p:nvPicPr>
                    <p:blipFill>
                      <a:blip r:embed="rId4"/>
                      <a:stretch>
                        <a:fillRect/>
                      </a:stretch>
                    </p:blipFill>
                    <p:spPr>
                      <a:xfrm>
                        <a:off x="5733065" y="2377104"/>
                        <a:ext cx="1122111" cy="610273"/>
                      </a:xfrm>
                      <a:prstGeom prst="rect">
                        <a:avLst/>
                      </a:prstGeom>
                    </p:spPr>
                  </p:pic>
                </p:oleObj>
              </mc:Fallback>
            </mc:AlternateContent>
          </a:graphicData>
        </a:graphic>
      </p:graphicFrame>
      <p:sp>
        <p:nvSpPr>
          <p:cNvPr id="4" name="Content Placeholder 3"/>
          <p:cNvSpPr>
            <a:spLocks noGrp="1"/>
          </p:cNvSpPr>
          <p:nvPr>
            <p:ph idx="13"/>
          </p:nvPr>
        </p:nvSpPr>
        <p:spPr>
          <a:xfrm>
            <a:off x="6727436" y="2419884"/>
            <a:ext cx="1989843" cy="445272"/>
          </a:xfrm>
        </p:spPr>
        <p:txBody>
          <a:bodyPr/>
          <a:lstStyle/>
          <a:p>
            <a:pPr marL="101600" indent="0">
              <a:buNone/>
            </a:pPr>
            <a:r>
              <a:rPr lang="en-US" altLang="en-US" sz="2400" kern="1200" dirty="0">
                <a:solidFill>
                  <a:srgbClr val="000000"/>
                </a:solidFill>
                <a:latin typeface="Arial (Body)"/>
                <a:ea typeface="ＭＳ Ｐゴシック" charset="-128"/>
              </a:rPr>
              <a:t>of a second)</a:t>
            </a:r>
            <a:endParaRPr lang="en-US" sz="2400" dirty="0"/>
          </a:p>
        </p:txBody>
      </p:sp>
      <p:sp>
        <p:nvSpPr>
          <p:cNvPr id="8" name="Content Placeholder 7"/>
          <p:cNvSpPr>
            <a:spLocks noGrp="1"/>
          </p:cNvSpPr>
          <p:nvPr>
            <p:ph idx="14"/>
          </p:nvPr>
        </p:nvSpPr>
        <p:spPr>
          <a:xfrm>
            <a:off x="473720" y="3084328"/>
            <a:ext cx="8229600" cy="2158232"/>
          </a:xfrm>
        </p:spPr>
        <p:txBody>
          <a:bodyPr/>
          <a:lstStyle/>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The amount of redness in a single dot in a larger picture</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The amount of redness in a single dot in a larger picture which is a single frame in a full-length motion </a:t>
            </a:r>
            <a:r>
              <a:rPr lang="en-US" altLang="en-US" sz="2400" kern="1200" dirty="0" smtClean="0">
                <a:solidFill>
                  <a:srgbClr val="000000"/>
                </a:solidFill>
                <a:latin typeface="Arial (Body)"/>
                <a:ea typeface="ＭＳ Ｐゴシック" charset="-128"/>
              </a:rPr>
              <a:t>picture</a:t>
            </a:r>
            <a:endParaRPr lang="en-US" altLang="en-US" sz="2400" kern="1200" dirty="0">
              <a:solidFill>
                <a:srgbClr val="000000"/>
              </a:solidFill>
              <a:latin typeface="Arial (Body)"/>
              <a:ea typeface="ＭＳ Ｐゴシック" charset="-128"/>
            </a:endParaRPr>
          </a:p>
        </p:txBody>
      </p:sp>
    </p:spTree>
    <p:extLst>
      <p:ext uri="{BB962C8B-B14F-4D97-AF65-F5344CB8AC3E}">
        <p14:creationId xmlns:p14="http://schemas.microsoft.com/office/powerpoint/2010/main" val="4280036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Software (</a:t>
            </a:r>
            <a:r>
              <a:rPr lang="en-US" sz="3000" kern="1200" dirty="0">
                <a:latin typeface="Times New Roman" panose="02020603050405020304" pitchFamily="18" charset="0"/>
                <a:ea typeface="ＭＳ Ｐゴシック" charset="0"/>
                <a:cs typeface="+mj-cs"/>
              </a:rPr>
              <a:t>Recipes</a:t>
            </a:r>
            <a:r>
              <a:rPr lang="en-US" kern="1200" dirty="0">
                <a:latin typeface="Times New Roman" panose="02020603050405020304" pitchFamily="18" charset="0"/>
                <a:ea typeface="ＭＳ Ｐゴシック" charset="0"/>
                <a:cs typeface="+mj-cs"/>
              </a:rPr>
              <a:t>) Defines and Manipulates Encodings</a:t>
            </a:r>
          </a:p>
        </p:txBody>
      </p:sp>
      <p:sp>
        <p:nvSpPr>
          <p:cNvPr id="3" name="Text Placeholder 2"/>
          <p:cNvSpPr>
            <a:spLocks noGrp="1"/>
          </p:cNvSpPr>
          <p:nvPr>
            <p:ph type="body" idx="1"/>
          </p:nvPr>
        </p:nvSpPr>
        <p:spPr>
          <a:xfrm>
            <a:off x="457200" y="1600200"/>
            <a:ext cx="8229600" cy="4008759"/>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Computer programs manage all these layers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cs typeface="+mn-cs"/>
              </a:rPr>
              <a:t>How do you decide what a number should mean, and how you should organize your numbers to represent all the data you want?</a:t>
            </a:r>
          </a:p>
          <a:p>
            <a:pPr marL="741553" lvl="1" indent="-284353" fontAlgn="base">
              <a:spcAft>
                <a:spcPct val="0"/>
              </a:spcAft>
              <a:buFont typeface="Arial" panose="020B0604020202020204" pitchFamily="34" charset="0"/>
              <a:buChar char="–"/>
            </a:pPr>
            <a:r>
              <a:rPr lang="en-US" altLang="en-US" sz="2400" kern="1200" dirty="0" smtClean="0">
                <a:solidFill>
                  <a:srgbClr val="000000"/>
                </a:solidFill>
                <a:latin typeface="+mn-lt"/>
                <a:ea typeface="ＭＳ Ｐゴシック" charset="-128"/>
                <a:cs typeface="+mn-cs"/>
              </a:rPr>
              <a:t>That</a:t>
            </a:r>
            <a:r>
              <a:rPr lang="en-US" altLang="ja-JP" sz="2400" kern="1200" dirty="0" smtClean="0">
                <a:solidFill>
                  <a:srgbClr val="000000"/>
                </a:solidFill>
                <a:latin typeface="+mn-lt"/>
                <a:ea typeface="ＭＳ Ｐゴシック" charset="-128"/>
                <a:cs typeface="+mn-cs"/>
              </a:rPr>
              <a:t>’s </a:t>
            </a:r>
            <a:r>
              <a:rPr lang="en-US" altLang="ja-JP" sz="2400" kern="1200" dirty="0">
                <a:solidFill>
                  <a:srgbClr val="000000"/>
                </a:solidFill>
                <a:latin typeface="+mn-lt"/>
                <a:ea typeface="ＭＳ Ｐゴシック" charset="-128"/>
                <a:cs typeface="+mn-cs"/>
              </a:rPr>
              <a:t>data structures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If that sounds like a lot of data, it is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cs typeface="+mn-cs"/>
              </a:rPr>
              <a:t>To represent all the dots on your screen probably takes more than 3,145,728 bytes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cs typeface="+mn-cs"/>
              </a:rPr>
              <a:t>Each second of sound on a </a:t>
            </a:r>
            <a:r>
              <a:rPr lang="en-US" altLang="en-US" sz="2400" kern="1200" dirty="0" smtClean="0">
                <a:solidFill>
                  <a:srgbClr val="000000"/>
                </a:solidFill>
                <a:latin typeface="+mn-lt"/>
                <a:ea typeface="ＭＳ Ｐゴシック" charset="-128"/>
                <a:cs typeface="+mn-cs"/>
              </a:rPr>
              <a:t>C</a:t>
            </a:r>
            <a:r>
              <a:rPr lang="en-US" altLang="en-US" sz="100" kern="1200" dirty="0" smtClean="0">
                <a:solidFill>
                  <a:srgbClr val="000000"/>
                </a:solidFill>
                <a:latin typeface="+mn-lt"/>
                <a:ea typeface="ＭＳ Ｐゴシック" charset="-128"/>
                <a:cs typeface="+mn-cs"/>
              </a:rPr>
              <a:t> </a:t>
            </a:r>
            <a:r>
              <a:rPr lang="en-US" altLang="en-US" sz="2400" kern="1200" dirty="0" smtClean="0">
                <a:solidFill>
                  <a:srgbClr val="000000"/>
                </a:solidFill>
                <a:latin typeface="+mn-lt"/>
                <a:ea typeface="ＭＳ Ｐゴシック" charset="-128"/>
                <a:cs typeface="+mn-cs"/>
              </a:rPr>
              <a:t>D takes </a:t>
            </a:r>
            <a:r>
              <a:rPr lang="en-US" altLang="en-US" sz="2400" kern="1200" dirty="0">
                <a:solidFill>
                  <a:srgbClr val="000000"/>
                </a:solidFill>
                <a:latin typeface="+mn-lt"/>
                <a:ea typeface="ＭＳ Ｐゴシック" charset="-128"/>
                <a:cs typeface="+mn-cs"/>
              </a:rPr>
              <a:t>44,100 bytes</a:t>
            </a:r>
          </a:p>
        </p:txBody>
      </p:sp>
    </p:spTree>
    <p:extLst>
      <p:ext uri="{BB962C8B-B14F-4D97-AF65-F5344CB8AC3E}">
        <p14:creationId xmlns:p14="http://schemas.microsoft.com/office/powerpoint/2010/main" val="2037009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The Power of </a:t>
            </a:r>
            <a:r>
              <a:rPr lang="en-US" altLang="en-US" kern="1200" dirty="0" smtClean="0">
                <a:latin typeface="Times New Roman" panose="02020603050405020304" pitchFamily="18" charset="0"/>
                <a:ea typeface="ＭＳ Ｐゴシック" charset="-128"/>
              </a:rPr>
              <a:t>Moore’s </a:t>
            </a:r>
            <a:r>
              <a:rPr lang="en-US" altLang="en-US" kern="1200" dirty="0">
                <a:latin typeface="Times New Roman" panose="02020603050405020304" pitchFamily="18" charset="0"/>
                <a:ea typeface="ＭＳ Ｐゴシック" charset="-128"/>
              </a:rPr>
              <a:t>Law</a:t>
            </a:r>
          </a:p>
        </p:txBody>
      </p:sp>
      <p:sp>
        <p:nvSpPr>
          <p:cNvPr id="3" name="Text Placeholder 2"/>
          <p:cNvSpPr>
            <a:spLocks noGrp="1"/>
          </p:cNvSpPr>
          <p:nvPr>
            <p:ph type="body" idx="1"/>
          </p:nvPr>
        </p:nvSpPr>
        <p:spPr>
          <a:xfrm>
            <a:off x="443552" y="1613848"/>
            <a:ext cx="8229600" cy="3154679"/>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Gordon Moore, one of the founders of Intel, made the claim that (essentially) computer power doubles for the same dollar every 18 months.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This has held true for over 30 years.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Go ahead</a:t>
            </a:r>
            <a:r>
              <a:rPr lang="en-US" altLang="en-US" sz="2400" kern="1200" dirty="0" smtClean="0">
                <a:solidFill>
                  <a:srgbClr val="000000"/>
                </a:solidFill>
                <a:latin typeface="+mn-lt"/>
                <a:ea typeface="ＭＳ Ｐゴシック" charset="-128"/>
              </a:rPr>
              <a:t>! </a:t>
            </a:r>
            <a:r>
              <a:rPr lang="en-US" altLang="en-US" sz="2400" kern="1200" dirty="0">
                <a:solidFill>
                  <a:srgbClr val="000000"/>
                </a:solidFill>
                <a:latin typeface="+mn-lt"/>
                <a:ea typeface="ＭＳ Ｐゴシック" charset="-128"/>
              </a:rPr>
              <a:t>Make your computer do the same thing to everyone of 3 million dots on your screen</a:t>
            </a:r>
            <a:r>
              <a:rPr lang="en-US" altLang="en-US" sz="2400" kern="1200" dirty="0" smtClean="0">
                <a:solidFill>
                  <a:srgbClr val="000000"/>
                </a:solidFill>
                <a:latin typeface="+mn-lt"/>
                <a:ea typeface="ＭＳ Ｐゴシック" charset="-128"/>
              </a:rPr>
              <a:t>! </a:t>
            </a:r>
            <a:r>
              <a:rPr lang="en-US" altLang="en-US" sz="2400" kern="1200" dirty="0">
                <a:solidFill>
                  <a:srgbClr val="000000"/>
                </a:solidFill>
                <a:latin typeface="+mn-lt"/>
                <a:ea typeface="ＭＳ Ｐゴシック" charset="-128"/>
              </a:rPr>
              <a:t>It </a:t>
            </a:r>
            <a:r>
              <a:rPr lang="en-US" altLang="en-US" sz="2400" kern="1200" dirty="0" smtClean="0">
                <a:solidFill>
                  <a:srgbClr val="000000"/>
                </a:solidFill>
                <a:latin typeface="+mn-lt"/>
                <a:ea typeface="ＭＳ Ｐゴシック" charset="-128"/>
              </a:rPr>
              <a:t>doesn</a:t>
            </a:r>
            <a:r>
              <a:rPr lang="en-US" altLang="ja-JP" sz="2400" kern="1200" dirty="0" smtClean="0">
                <a:solidFill>
                  <a:srgbClr val="000000"/>
                </a:solidFill>
                <a:latin typeface="+mn-lt"/>
                <a:ea typeface="ＭＳ Ｐゴシック" charset="-128"/>
              </a:rPr>
              <a:t>’t </a:t>
            </a:r>
            <a:r>
              <a:rPr lang="en-US" altLang="ja-JP" sz="2400" kern="1200" dirty="0">
                <a:solidFill>
                  <a:srgbClr val="000000"/>
                </a:solidFill>
                <a:latin typeface="+mn-lt"/>
                <a:ea typeface="ＭＳ Ｐゴシック" charset="-128"/>
              </a:rPr>
              <a:t>care</a:t>
            </a:r>
            <a:r>
              <a:rPr lang="en-US" altLang="ja-JP" sz="2400" kern="1200" dirty="0" smtClean="0">
                <a:solidFill>
                  <a:srgbClr val="000000"/>
                </a:solidFill>
                <a:latin typeface="+mn-lt"/>
                <a:ea typeface="ＭＳ Ｐゴシック" charset="-128"/>
              </a:rPr>
              <a:t>! </a:t>
            </a:r>
            <a:r>
              <a:rPr lang="en-US" altLang="ja-JP" sz="2400" kern="1200" dirty="0">
                <a:solidFill>
                  <a:srgbClr val="000000"/>
                </a:solidFill>
                <a:latin typeface="+mn-lt"/>
                <a:ea typeface="ＭＳ Ｐゴシック" charset="-128"/>
              </a:rPr>
              <a:t>And it </a:t>
            </a:r>
            <a:r>
              <a:rPr lang="en-US" altLang="ja-JP" sz="2400" kern="1200" dirty="0" smtClean="0">
                <a:solidFill>
                  <a:srgbClr val="000000"/>
                </a:solidFill>
                <a:latin typeface="+mn-lt"/>
                <a:ea typeface="ＭＳ Ｐゴシック" charset="-128"/>
              </a:rPr>
              <a:t>won’t </a:t>
            </a:r>
            <a:r>
              <a:rPr lang="en-US" altLang="ja-JP" sz="2400" kern="1200" dirty="0">
                <a:solidFill>
                  <a:srgbClr val="000000"/>
                </a:solidFill>
                <a:latin typeface="+mn-lt"/>
                <a:ea typeface="ＭＳ Ｐゴシック" charset="-128"/>
              </a:rPr>
              <a:t>take much time </a:t>
            </a:r>
            <a:r>
              <a:rPr lang="en-US" altLang="ja-JP" sz="2400" kern="1200" dirty="0" smtClean="0">
                <a:solidFill>
                  <a:srgbClr val="000000"/>
                </a:solidFill>
                <a:latin typeface="+mn-lt"/>
                <a:ea typeface="ＭＳ Ｐゴシック" charset="-128"/>
              </a:rPr>
              <a:t>either!</a:t>
            </a:r>
            <a:endParaRPr lang="en-US" altLang="en-US" sz="2400" kern="1200" dirty="0">
              <a:solidFill>
                <a:srgbClr val="000000"/>
              </a:solidFill>
              <a:latin typeface="+mn-lt"/>
              <a:ea typeface="ＭＳ Ｐゴシック" charset="-128"/>
            </a:endParaRPr>
          </a:p>
        </p:txBody>
      </p:sp>
    </p:spTree>
    <p:extLst>
      <p:ext uri="{BB962C8B-B14F-4D97-AF65-F5344CB8AC3E}">
        <p14:creationId xmlns:p14="http://schemas.microsoft.com/office/powerpoint/2010/main" val="1503827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Why Digitize Media?</a:t>
            </a:r>
          </a:p>
        </p:txBody>
      </p:sp>
      <p:sp>
        <p:nvSpPr>
          <p:cNvPr id="3" name="Text Placeholder 2"/>
          <p:cNvSpPr>
            <a:spLocks noGrp="1"/>
          </p:cNvSpPr>
          <p:nvPr>
            <p:ph type="body" idx="1"/>
          </p:nvPr>
        </p:nvSpPr>
        <p:spPr>
          <a:xfrm>
            <a:off x="457200" y="1600200"/>
            <a:ext cx="8229600" cy="2746876"/>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Digitizing media is encoding media into numbers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cs typeface="+mn-cs"/>
              </a:rPr>
              <a:t>Real media is </a:t>
            </a:r>
            <a:r>
              <a:rPr lang="en-US" altLang="en-US" sz="2400" b="1" kern="1200" dirty="0">
                <a:solidFill>
                  <a:srgbClr val="000000"/>
                </a:solidFill>
                <a:latin typeface="+mn-lt"/>
                <a:ea typeface="ＭＳ Ｐゴシック" charset="-128"/>
                <a:cs typeface="+mn-cs"/>
              </a:rPr>
              <a:t>analogue</a:t>
            </a:r>
            <a:r>
              <a:rPr lang="en-US" altLang="en-US" sz="2400" kern="1200" dirty="0">
                <a:solidFill>
                  <a:srgbClr val="000000"/>
                </a:solidFill>
                <a:latin typeface="+mn-lt"/>
                <a:ea typeface="ＭＳ Ｐゴシック" charset="-128"/>
                <a:cs typeface="+mn-cs"/>
              </a:rPr>
              <a:t> (continuous).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cs typeface="+mn-cs"/>
              </a:rPr>
              <a:t>To digitize it, we break it into parts where we </a:t>
            </a:r>
            <a:r>
              <a:rPr lang="en-US" altLang="en-US" sz="2400" kern="1200" dirty="0" smtClean="0">
                <a:solidFill>
                  <a:srgbClr val="000000"/>
                </a:solidFill>
                <a:latin typeface="+mn-lt"/>
                <a:ea typeface="ＭＳ Ｐゴシック" charset="-128"/>
                <a:cs typeface="+mn-cs"/>
              </a:rPr>
              <a:t>can</a:t>
            </a:r>
            <a:r>
              <a:rPr lang="en-US" altLang="ja-JP" sz="2400" kern="1200" dirty="0" smtClean="0">
                <a:solidFill>
                  <a:srgbClr val="000000"/>
                </a:solidFill>
                <a:latin typeface="+mn-lt"/>
                <a:ea typeface="ＭＳ Ｐゴシック" charset="-128"/>
                <a:cs typeface="+mn-cs"/>
              </a:rPr>
              <a:t>’t </a:t>
            </a:r>
            <a:r>
              <a:rPr lang="en-US" altLang="ja-JP" sz="2400" kern="1200" dirty="0">
                <a:solidFill>
                  <a:srgbClr val="000000"/>
                </a:solidFill>
                <a:latin typeface="+mn-lt"/>
                <a:ea typeface="ＭＳ Ｐゴシック" charset="-128"/>
                <a:cs typeface="+mn-cs"/>
              </a:rPr>
              <a:t>perceive the parts.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By converting them, we can more easily manipulate them, store them, transmit them without error, etc.</a:t>
            </a:r>
          </a:p>
        </p:txBody>
      </p:sp>
    </p:spTree>
    <p:extLst>
      <p:ext uri="{BB962C8B-B14F-4D97-AF65-F5344CB8AC3E}">
        <p14:creationId xmlns:p14="http://schemas.microsoft.com/office/powerpoint/2010/main" val="164102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Story</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3500928"/>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rPr>
              <a:t>What is computer science about?</a:t>
            </a:r>
          </a:p>
          <a:p>
            <a:pPr marL="255651" lvl="0" indent="-255651"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rPr>
              <a:t>What computers </a:t>
            </a:r>
            <a:r>
              <a:rPr lang="en-US" altLang="en-US" sz="2400" b="1" kern="1200" dirty="0">
                <a:solidFill>
                  <a:srgbClr val="000000"/>
                </a:solidFill>
                <a:latin typeface="+mn-lt"/>
                <a:ea typeface="ＭＳ Ｐゴシック" charset="-128"/>
              </a:rPr>
              <a:t>really</a:t>
            </a:r>
            <a:r>
              <a:rPr lang="en-US" altLang="en-US" sz="2400" kern="1200" dirty="0">
                <a:solidFill>
                  <a:srgbClr val="000000"/>
                </a:solidFill>
                <a:latin typeface="+mn-lt"/>
                <a:ea typeface="ＭＳ Ｐゴシック" charset="-128"/>
              </a:rPr>
              <a:t> </a:t>
            </a:r>
            <a:r>
              <a:rPr lang="en-US" altLang="en-US" sz="2400" kern="1200" dirty="0" smtClean="0">
                <a:solidFill>
                  <a:srgbClr val="000000"/>
                </a:solidFill>
                <a:latin typeface="+mn-lt"/>
                <a:ea typeface="ＭＳ Ｐゴシック" charset="-128"/>
              </a:rPr>
              <a:t>understand, and </a:t>
            </a:r>
            <a:r>
              <a:rPr lang="en-US" altLang="en-US" sz="2400" kern="1200" dirty="0">
                <a:solidFill>
                  <a:srgbClr val="000000"/>
                </a:solidFill>
                <a:latin typeface="+mn-lt"/>
                <a:ea typeface="ＭＳ Ｐゴシック" charset="-128"/>
              </a:rPr>
              <a:t>where Programming Languages fit </a:t>
            </a:r>
            <a:r>
              <a:rPr lang="en-US" altLang="en-US" sz="2400" kern="1200" dirty="0" smtClean="0">
                <a:solidFill>
                  <a:srgbClr val="000000"/>
                </a:solidFill>
                <a:latin typeface="+mn-lt"/>
                <a:ea typeface="ＭＳ Ｐゴシック" charset="-128"/>
              </a:rPr>
              <a:t>in</a:t>
            </a:r>
            <a:endParaRPr lang="en-US" altLang="en-US" sz="2400" kern="1200" dirty="0">
              <a:solidFill>
                <a:srgbClr val="000000"/>
              </a:solidFill>
              <a:latin typeface="+mn-lt"/>
              <a:ea typeface="ＭＳ Ｐゴシック" charset="-128"/>
            </a:endParaRPr>
          </a:p>
          <a:p>
            <a:pPr marL="255651" lvl="0" indent="-255651"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rPr>
              <a:t>Media </a:t>
            </a:r>
            <a:r>
              <a:rPr lang="en-US" altLang="en-US" sz="2400" kern="1200" dirty="0" smtClean="0">
                <a:solidFill>
                  <a:srgbClr val="000000"/>
                </a:solidFill>
                <a:latin typeface="+mn-lt"/>
                <a:ea typeface="ＭＳ Ｐゴシック" charset="-128"/>
              </a:rPr>
              <a:t>Computation: </a:t>
            </a:r>
            <a:r>
              <a:rPr lang="en-US" altLang="en-US" sz="2400" kern="1200" dirty="0">
                <a:solidFill>
                  <a:srgbClr val="000000"/>
                </a:solidFill>
                <a:latin typeface="+mn-lt"/>
                <a:ea typeface="ＭＳ Ｐゴシック" charset="-128"/>
              </a:rPr>
              <a:t>Why digitize media?</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cs typeface="+mn-cs"/>
              </a:rPr>
              <a:t>How can it possibly work?</a:t>
            </a:r>
          </a:p>
          <a:p>
            <a:pPr marL="255651" lvl="0" indent="-255651"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rPr>
              <a:t>Computer Science for Everyone</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cs typeface="+mn-cs"/>
              </a:rPr>
              <a:t>It’s about communications and process</a:t>
            </a:r>
          </a:p>
        </p:txBody>
      </p:sp>
    </p:spTree>
    <p:extLst>
      <p:ext uri="{BB962C8B-B14F-4D97-AF65-F5344CB8AC3E}">
        <p14:creationId xmlns:p14="http://schemas.microsoft.com/office/powerpoint/2010/main" val="3716218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How Can </a:t>
            </a:r>
            <a:r>
              <a:rPr lang="en-US" kern="1200" dirty="0" smtClean="0">
                <a:latin typeface="Times New Roman" panose="02020603050405020304" pitchFamily="18" charset="0"/>
                <a:ea typeface="ＭＳ Ｐゴシック" charset="0"/>
                <a:cs typeface="+mj-cs"/>
              </a:rPr>
              <a:t>it </a:t>
            </a:r>
            <a:r>
              <a:rPr lang="en-US" kern="1200" dirty="0">
                <a:latin typeface="Times New Roman" panose="02020603050405020304" pitchFamily="18" charset="0"/>
                <a:ea typeface="ＭＳ Ｐゴシック" charset="0"/>
                <a:cs typeface="+mj-cs"/>
              </a:rPr>
              <a:t>Work to Digitize Media?</a:t>
            </a:r>
          </a:p>
        </p:txBody>
      </p:sp>
      <p:sp>
        <p:nvSpPr>
          <p:cNvPr id="3" name="Text Placeholder 2"/>
          <p:cNvSpPr>
            <a:spLocks noGrp="1"/>
          </p:cNvSpPr>
          <p:nvPr>
            <p:ph type="body" idx="1"/>
          </p:nvPr>
        </p:nvSpPr>
        <p:spPr>
          <a:xfrm>
            <a:off x="457200" y="1600200"/>
            <a:ext cx="8229600" cy="3970287"/>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Why does it work that we can break media into pieces and we </a:t>
            </a:r>
            <a:r>
              <a:rPr lang="en-US" altLang="en-US" sz="2400" kern="1200" dirty="0" smtClean="0">
                <a:solidFill>
                  <a:srgbClr val="000000"/>
                </a:solidFill>
                <a:latin typeface="+mn-lt"/>
                <a:ea typeface="ＭＳ Ｐゴシック" charset="-128"/>
              </a:rPr>
              <a:t>don</a:t>
            </a:r>
            <a:r>
              <a:rPr lang="en-US" altLang="ja-JP" sz="2400" kern="1200" dirty="0" smtClean="0">
                <a:solidFill>
                  <a:srgbClr val="000000"/>
                </a:solidFill>
                <a:latin typeface="+mn-lt"/>
                <a:ea typeface="ＭＳ Ｐゴシック" charset="-128"/>
              </a:rPr>
              <a:t>’t </a:t>
            </a:r>
            <a:r>
              <a:rPr lang="en-US" altLang="ja-JP" sz="2400" kern="1200" dirty="0">
                <a:solidFill>
                  <a:srgbClr val="000000"/>
                </a:solidFill>
                <a:latin typeface="+mn-lt"/>
                <a:ea typeface="ＭＳ Ｐゴシック" charset="-128"/>
              </a:rPr>
              <a:t>perceive the breaks?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We can only do it because human perception is </a:t>
            </a:r>
            <a:r>
              <a:rPr lang="en-US" altLang="en-US" sz="2400" kern="1200" dirty="0" smtClean="0">
                <a:solidFill>
                  <a:srgbClr val="000000"/>
                </a:solidFill>
                <a:latin typeface="+mn-lt"/>
                <a:ea typeface="ＭＳ Ｐゴシック" charset="-128"/>
              </a:rPr>
              <a:t>limited.</a:t>
            </a:r>
            <a:endParaRPr lang="en-US" altLang="en-US" sz="2400" kern="1200" dirty="0">
              <a:solidFill>
                <a:srgbClr val="000000"/>
              </a:solidFill>
              <a:latin typeface="+mn-lt"/>
              <a:ea typeface="ＭＳ Ｐゴシック" charset="-128"/>
            </a:endParaRP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cs typeface="+mn-cs"/>
              </a:rPr>
              <a:t>We </a:t>
            </a:r>
            <a:r>
              <a:rPr lang="en-US" altLang="en-US" sz="2400" kern="1200" dirty="0" smtClean="0">
                <a:solidFill>
                  <a:srgbClr val="000000"/>
                </a:solidFill>
                <a:latin typeface="+mn-lt"/>
                <a:ea typeface="ＭＳ Ｐゴシック" charset="-128"/>
                <a:cs typeface="+mn-cs"/>
              </a:rPr>
              <a:t>don</a:t>
            </a:r>
            <a:r>
              <a:rPr lang="en-US" altLang="ja-JP" sz="2400" kern="1200" dirty="0" smtClean="0">
                <a:solidFill>
                  <a:srgbClr val="000000"/>
                </a:solidFill>
                <a:latin typeface="+mn-lt"/>
                <a:ea typeface="ＭＳ Ｐゴシック" charset="-128"/>
                <a:cs typeface="+mn-cs"/>
              </a:rPr>
              <a:t>’t </a:t>
            </a:r>
            <a:r>
              <a:rPr lang="en-US" altLang="ja-JP" sz="2400" kern="1200" dirty="0">
                <a:solidFill>
                  <a:srgbClr val="000000"/>
                </a:solidFill>
                <a:latin typeface="+mn-lt"/>
                <a:ea typeface="ＭＳ Ｐゴシック" charset="-128"/>
                <a:cs typeface="+mn-cs"/>
              </a:rPr>
              <a:t>see the dots in the pictures, or the gaps in the sounds.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We can make this happen because we know about </a:t>
            </a:r>
            <a:r>
              <a:rPr lang="en-US" altLang="en-US" sz="2400" b="1" kern="1200" dirty="0">
                <a:solidFill>
                  <a:srgbClr val="000000"/>
                </a:solidFill>
                <a:latin typeface="+mn-lt"/>
                <a:ea typeface="ＭＳ Ｐゴシック" charset="-128"/>
              </a:rPr>
              <a:t>physics</a:t>
            </a:r>
            <a:r>
              <a:rPr lang="en-US" altLang="en-US" sz="2400" kern="1200" dirty="0">
                <a:solidFill>
                  <a:srgbClr val="000000"/>
                </a:solidFill>
                <a:latin typeface="+mn-lt"/>
                <a:ea typeface="ＭＳ Ｐゴシック" charset="-128"/>
              </a:rPr>
              <a:t> (science of the physical world) and </a:t>
            </a:r>
            <a:r>
              <a:rPr lang="en-US" altLang="en-US" sz="2400" b="1" kern="1200" dirty="0">
                <a:solidFill>
                  <a:srgbClr val="000000"/>
                </a:solidFill>
                <a:latin typeface="+mn-lt"/>
                <a:ea typeface="ＭＳ Ｐゴシック" charset="-128"/>
              </a:rPr>
              <a:t>psychophysics</a:t>
            </a:r>
            <a:r>
              <a:rPr lang="en-US" altLang="en-US" sz="2400" kern="1200" dirty="0">
                <a:solidFill>
                  <a:srgbClr val="000000"/>
                </a:solidFill>
                <a:latin typeface="+mn-lt"/>
                <a:ea typeface="ＭＳ Ｐゴシック" charset="-128"/>
              </a:rPr>
              <a:t> (psychology of how we perceive the physical world)</a:t>
            </a:r>
          </a:p>
        </p:txBody>
      </p:sp>
    </p:spTree>
    <p:extLst>
      <p:ext uri="{BB962C8B-B14F-4D97-AF65-F5344CB8AC3E}">
        <p14:creationId xmlns:p14="http://schemas.microsoft.com/office/powerpoint/2010/main" val="683257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Why Should y</a:t>
            </a:r>
            <a:r>
              <a:rPr lang="en-US" altLang="en-US" kern="1200" dirty="0" smtClean="0">
                <a:latin typeface="Times New Roman" panose="02020603050405020304" pitchFamily="18" charset="0"/>
                <a:ea typeface="ＭＳ Ｐゴシック" charset="-128"/>
              </a:rPr>
              <a:t>ou </a:t>
            </a:r>
            <a:r>
              <a:rPr lang="en-US" altLang="en-US" kern="1200" dirty="0">
                <a:latin typeface="Times New Roman" panose="02020603050405020304" pitchFamily="18" charset="0"/>
                <a:ea typeface="ＭＳ Ｐゴシック" charset="-128"/>
              </a:rPr>
              <a:t>Need to Study </a:t>
            </a:r>
            <a:r>
              <a:rPr lang="en-US" altLang="en-US" kern="1200" dirty="0" smtClean="0">
                <a:latin typeface="Times New Roman" panose="02020603050405020304" pitchFamily="18" charset="0"/>
                <a:ea typeface="ＭＳ Ｐゴシック" charset="-128"/>
              </a:rPr>
              <a:t>“Recipes”?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4570452"/>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To understand better the recipe-way of thinking</a:t>
            </a:r>
          </a:p>
          <a:p>
            <a:pPr marL="741553" lvl="1" indent="-284353" fontAlgn="base">
              <a:spcAft>
                <a:spcPct val="0"/>
              </a:spcAft>
              <a:buFont typeface="Arial" panose="020B0604020202020204" pitchFamily="34" charset="0"/>
              <a:buChar char="–"/>
            </a:pPr>
            <a:r>
              <a:rPr lang="en-US" altLang="en-US" sz="2400" kern="1200" dirty="0" smtClean="0">
                <a:solidFill>
                  <a:srgbClr val="000000"/>
                </a:solidFill>
                <a:latin typeface="+mn-lt"/>
                <a:ea typeface="ＭＳ Ｐゴシック" charset="-128"/>
                <a:cs typeface="+mn-cs"/>
              </a:rPr>
              <a:t>It</a:t>
            </a:r>
            <a:r>
              <a:rPr lang="en-US" altLang="ja-JP" sz="2400" kern="1200" dirty="0" smtClean="0">
                <a:solidFill>
                  <a:srgbClr val="000000"/>
                </a:solidFill>
                <a:latin typeface="+mn-lt"/>
                <a:ea typeface="ＭＳ Ｐゴシック" charset="-128"/>
                <a:cs typeface="+mn-cs"/>
              </a:rPr>
              <a:t>’s </a:t>
            </a:r>
            <a:r>
              <a:rPr lang="en-US" altLang="ja-JP" sz="2400" kern="1200" dirty="0">
                <a:solidFill>
                  <a:srgbClr val="000000"/>
                </a:solidFill>
                <a:latin typeface="+mn-lt"/>
                <a:ea typeface="ＭＳ Ｐゴシック" charset="-128"/>
                <a:cs typeface="+mn-cs"/>
              </a:rPr>
              <a:t>influencing everything, from computational science to bioinformatics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cs typeface="+mn-cs"/>
              </a:rPr>
              <a:t>Eventually, </a:t>
            </a:r>
            <a:r>
              <a:rPr lang="en-US" altLang="en-US" sz="2400" kern="1200" dirty="0" smtClean="0">
                <a:solidFill>
                  <a:srgbClr val="000000"/>
                </a:solidFill>
                <a:latin typeface="+mn-lt"/>
                <a:ea typeface="ＭＳ Ｐゴシック" charset="-128"/>
                <a:cs typeface="+mn-cs"/>
              </a:rPr>
              <a:t>it</a:t>
            </a:r>
            <a:r>
              <a:rPr lang="en-US" altLang="ja-JP" sz="2400" kern="1200" dirty="0" smtClean="0">
                <a:solidFill>
                  <a:srgbClr val="000000"/>
                </a:solidFill>
                <a:latin typeface="+mn-lt"/>
                <a:ea typeface="ＭＳ Ｐゴシック" charset="-128"/>
                <a:cs typeface="+mn-cs"/>
              </a:rPr>
              <a:t>’s </a:t>
            </a:r>
            <a:r>
              <a:rPr lang="en-US" altLang="ja-JP" sz="2400" kern="1200" dirty="0">
                <a:solidFill>
                  <a:srgbClr val="000000"/>
                </a:solidFill>
                <a:latin typeface="+mn-lt"/>
                <a:ea typeface="ＭＳ Ｐゴシック" charset="-128"/>
                <a:cs typeface="+mn-cs"/>
              </a:rPr>
              <a:t>going to become part of </a:t>
            </a:r>
            <a:r>
              <a:rPr lang="en-US" altLang="ja-JP" sz="2400" kern="1200" dirty="0" smtClean="0">
                <a:solidFill>
                  <a:srgbClr val="000000"/>
                </a:solidFill>
                <a:latin typeface="+mn-lt"/>
                <a:ea typeface="ＭＳ Ｐゴシック" charset="-128"/>
                <a:cs typeface="+mn-cs"/>
              </a:rPr>
              <a:t>everyone’s </a:t>
            </a:r>
            <a:r>
              <a:rPr lang="en-US" altLang="ja-JP" sz="2400" kern="1200" dirty="0">
                <a:solidFill>
                  <a:srgbClr val="000000"/>
                </a:solidFill>
                <a:latin typeface="+mn-lt"/>
                <a:ea typeface="ＭＳ Ｐゴシック" charset="-128"/>
                <a:cs typeface="+mn-cs"/>
              </a:rPr>
              <a:t>notion of a liberal education – you’ll probably need it</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cs typeface="+mn-cs"/>
              </a:rPr>
              <a:t>That’</a:t>
            </a:r>
            <a:r>
              <a:rPr lang="en-US" altLang="ja-JP" sz="2400" kern="1200" dirty="0">
                <a:solidFill>
                  <a:srgbClr val="000000"/>
                </a:solidFill>
                <a:latin typeface="+mn-lt"/>
                <a:ea typeface="ＭＳ Ｐゴシック" charset="-128"/>
                <a:cs typeface="+mn-cs"/>
              </a:rPr>
              <a:t>s the </a:t>
            </a:r>
            <a:r>
              <a:rPr lang="en-US" altLang="ja-JP" sz="2400" b="1" kern="1200" dirty="0">
                <a:solidFill>
                  <a:srgbClr val="000000"/>
                </a:solidFill>
                <a:latin typeface="+mn-lt"/>
                <a:ea typeface="ＭＳ Ｐゴシック" charset="-128"/>
                <a:cs typeface="+mn-cs"/>
              </a:rPr>
              <a:t>process</a:t>
            </a:r>
            <a:r>
              <a:rPr lang="en-US" altLang="ja-JP" sz="2400" kern="1200" dirty="0">
                <a:solidFill>
                  <a:srgbClr val="000000"/>
                </a:solidFill>
                <a:latin typeface="+mn-lt"/>
                <a:ea typeface="ＭＳ Ｐゴシック" charset="-128"/>
                <a:cs typeface="+mn-cs"/>
              </a:rPr>
              <a:t> argument</a:t>
            </a:r>
          </a:p>
          <a:p>
            <a:pPr marL="255651" lvl="0" indent="-255651" fontAlgn="base">
              <a:spcAft>
                <a:spcPct val="0"/>
              </a:spcAft>
              <a:buFont typeface="Arial" panose="020B0604020202020204" pitchFamily="34" charset="0"/>
              <a:buChar char="•"/>
              <a:tabLst/>
            </a:pPr>
            <a:r>
              <a:rPr lang="pt-BR" altLang="en-US" sz="2400" kern="1200" dirty="0" smtClean="0">
                <a:solidFill>
                  <a:srgbClr val="000000"/>
                </a:solidFill>
                <a:latin typeface="+mn-lt"/>
                <a:ea typeface="ＭＳ Ｐゴシック" charset="-128"/>
              </a:rPr>
              <a:t>A</a:t>
            </a:r>
            <a:r>
              <a:rPr lang="pt-BR" altLang="en-US" sz="100" kern="1200" dirty="0" smtClean="0">
                <a:solidFill>
                  <a:srgbClr val="000000"/>
                </a:solidFill>
                <a:latin typeface="+mn-lt"/>
                <a:ea typeface="ＭＳ Ｐゴシック" charset="-128"/>
              </a:rPr>
              <a:t> </a:t>
            </a:r>
            <a:r>
              <a:rPr lang="pt-BR" altLang="en-US" sz="2400" kern="1200" dirty="0" smtClean="0">
                <a:solidFill>
                  <a:srgbClr val="000000"/>
                </a:solidFill>
                <a:latin typeface="+mn-lt"/>
                <a:ea typeface="ＭＳ Ｐゴシック" charset="-128"/>
              </a:rPr>
              <a:t>N</a:t>
            </a:r>
            <a:r>
              <a:rPr lang="pt-BR" altLang="en-US" sz="100" kern="1200" dirty="0" smtClean="0">
                <a:solidFill>
                  <a:srgbClr val="000000"/>
                </a:solidFill>
                <a:latin typeface="+mn-lt"/>
                <a:ea typeface="ＭＳ Ｐゴシック" charset="-128"/>
              </a:rPr>
              <a:t> </a:t>
            </a:r>
            <a:r>
              <a:rPr lang="pt-BR" altLang="en-US" sz="2400" kern="1200" dirty="0" smtClean="0">
                <a:solidFill>
                  <a:srgbClr val="000000"/>
                </a:solidFill>
                <a:latin typeface="+mn-lt"/>
                <a:ea typeface="ＭＳ Ｐゴシック" charset="-128"/>
              </a:rPr>
              <a:t>D … t o</a:t>
            </a:r>
            <a:r>
              <a:rPr lang="en-US" altLang="en-US" sz="2400" kern="1200" dirty="0" smtClean="0">
                <a:solidFill>
                  <a:srgbClr val="000000"/>
                </a:solidFill>
                <a:latin typeface="+mn-lt"/>
                <a:ea typeface="ＭＳ Ｐゴシック" charset="-128"/>
              </a:rPr>
              <a:t>communicate</a:t>
            </a:r>
            <a:r>
              <a:rPr lang="en-US" altLang="en-US" sz="2400" kern="1200" dirty="0">
                <a:solidFill>
                  <a:srgbClr val="000000"/>
                </a:solidFill>
                <a:latin typeface="+mn-lt"/>
                <a:ea typeface="ＭＳ Ｐゴシック" charset="-128"/>
              </a:rPr>
              <a:t>!</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cs typeface="+mn-cs"/>
              </a:rPr>
              <a:t>Writers, marketers, producers communicate through computation</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We’</a:t>
            </a:r>
            <a:r>
              <a:rPr lang="en-US" altLang="ja-JP" sz="2400" kern="1200" dirty="0">
                <a:solidFill>
                  <a:srgbClr val="000000"/>
                </a:solidFill>
                <a:latin typeface="+mn-lt"/>
                <a:ea typeface="ＭＳ Ｐゴシック" charset="-128"/>
              </a:rPr>
              <a:t>ll take these in opposite order</a:t>
            </a:r>
            <a:endParaRPr lang="en-US" altLang="en-US" sz="2400" kern="1200" dirty="0">
              <a:solidFill>
                <a:srgbClr val="000000"/>
              </a:solidFill>
              <a:latin typeface="+mn-lt"/>
              <a:ea typeface="ＭＳ Ｐゴシック" charset="-128"/>
            </a:endParaRPr>
          </a:p>
        </p:txBody>
      </p:sp>
    </p:spTree>
    <p:extLst>
      <p:ext uri="{BB962C8B-B14F-4D97-AF65-F5344CB8AC3E}">
        <p14:creationId xmlns:p14="http://schemas.microsoft.com/office/powerpoint/2010/main" val="3829968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Computation for Communication</a:t>
            </a: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All media are going digital</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Digital media are manipulated with software</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You are limited in your communication by what your software allows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What if you want to say something that Microsoft or Adobe or Apple doesn’</a:t>
            </a:r>
            <a:r>
              <a:rPr lang="en-US" altLang="ja-JP" sz="2400" kern="1200" dirty="0">
                <a:solidFill>
                  <a:srgbClr val="000000"/>
                </a:solidFill>
                <a:latin typeface="Arial (Body)"/>
                <a:ea typeface="ＭＳ Ｐゴシック" charset="-128"/>
                <a:cs typeface="+mn-cs"/>
              </a:rPr>
              <a:t>t provide a tool/filter/feature to say?</a:t>
            </a:r>
            <a:endParaRPr lang="en-US" altLang="en-US" sz="2400" kern="1200" dirty="0">
              <a:solidFill>
                <a:srgbClr val="000000"/>
              </a:solidFill>
              <a:latin typeface="Arial (Body)"/>
              <a:ea typeface="ＭＳ Ｐゴシック" charset="-128"/>
              <a:cs typeface="+mn-cs"/>
            </a:endParaRPr>
          </a:p>
        </p:txBody>
      </p:sp>
    </p:spTree>
    <p:extLst>
      <p:ext uri="{BB962C8B-B14F-4D97-AF65-F5344CB8AC3E}">
        <p14:creationId xmlns:p14="http://schemas.microsoft.com/office/powerpoint/2010/main" val="4221948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Programming </a:t>
            </a:r>
            <a:r>
              <a:rPr lang="en-US" kern="1200" dirty="0" smtClean="0">
                <a:latin typeface="Times New Roman" panose="02020603050405020304" pitchFamily="18" charset="0"/>
                <a:ea typeface="ＭＳ Ｐゴシック" charset="0"/>
                <a:cs typeface="+mj-cs"/>
              </a:rPr>
              <a:t>is </a:t>
            </a:r>
            <a:r>
              <a:rPr lang="en-US" kern="1200" dirty="0">
                <a:latin typeface="Times New Roman" panose="02020603050405020304" pitchFamily="18" charset="0"/>
                <a:ea typeface="ＭＳ Ｐゴシック" charset="0"/>
                <a:cs typeface="+mj-cs"/>
              </a:rPr>
              <a:t>a Communications Skill</a:t>
            </a: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If you want to say something that your tools </a:t>
            </a:r>
            <a:r>
              <a:rPr lang="en-US" altLang="en-US" sz="2400" kern="1200" dirty="0" smtClean="0">
                <a:solidFill>
                  <a:srgbClr val="000000"/>
                </a:solidFill>
                <a:latin typeface="+mn-lt"/>
                <a:ea typeface="ＭＳ Ｐゴシック" charset="-128"/>
              </a:rPr>
              <a:t>don</a:t>
            </a:r>
            <a:r>
              <a:rPr lang="en-US" altLang="ja-JP" sz="2400" kern="1200" dirty="0" smtClean="0">
                <a:solidFill>
                  <a:srgbClr val="000000"/>
                </a:solidFill>
                <a:latin typeface="+mn-lt"/>
                <a:ea typeface="ＭＳ Ｐゴシック" charset="-128"/>
              </a:rPr>
              <a:t>’t </a:t>
            </a:r>
            <a:r>
              <a:rPr lang="en-US" altLang="ja-JP" sz="2400" kern="1200" dirty="0">
                <a:solidFill>
                  <a:srgbClr val="000000"/>
                </a:solidFill>
                <a:latin typeface="+mn-lt"/>
                <a:ea typeface="ＭＳ Ｐゴシック" charset="-128"/>
              </a:rPr>
              <a:t>allow, program it yourself</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If you want to understand what your tools can or cannot do, you need to understand what the programs are doing</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If you care about preparing media for the Web, for marketing, for print, for broadcast… then </a:t>
            </a:r>
            <a:r>
              <a:rPr lang="en-US" altLang="en-US" sz="2400" kern="1200" dirty="0" smtClean="0">
                <a:solidFill>
                  <a:srgbClr val="000000"/>
                </a:solidFill>
                <a:latin typeface="+mn-lt"/>
                <a:ea typeface="ＭＳ Ｐゴシック" charset="-128"/>
              </a:rPr>
              <a:t>it</a:t>
            </a:r>
            <a:r>
              <a:rPr lang="en-US" altLang="ja-JP" sz="2400" kern="1200" dirty="0" smtClean="0">
                <a:solidFill>
                  <a:srgbClr val="000000"/>
                </a:solidFill>
                <a:latin typeface="+mn-lt"/>
                <a:ea typeface="ＭＳ Ｐゴシック" charset="-128"/>
              </a:rPr>
              <a:t>’s </a:t>
            </a:r>
            <a:r>
              <a:rPr lang="en-US" altLang="ja-JP" sz="2400" kern="1200" dirty="0">
                <a:solidFill>
                  <a:srgbClr val="000000"/>
                </a:solidFill>
                <a:latin typeface="+mn-lt"/>
                <a:ea typeface="ＭＳ Ｐゴシック" charset="-128"/>
              </a:rPr>
              <a:t>worth your while to understand how the media are and can be manipulated.</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Knowledge is Power</a:t>
            </a:r>
            <a:r>
              <a:rPr lang="en-US" altLang="en-US" sz="2400" kern="1200" dirty="0" smtClean="0">
                <a:solidFill>
                  <a:srgbClr val="000000"/>
                </a:solidFill>
                <a:latin typeface="+mn-lt"/>
                <a:ea typeface="ＭＳ Ｐゴシック" charset="-128"/>
              </a:rPr>
              <a:t>, Knowing </a:t>
            </a:r>
            <a:r>
              <a:rPr lang="en-US" altLang="en-US" sz="2400" kern="1200" dirty="0">
                <a:solidFill>
                  <a:srgbClr val="000000"/>
                </a:solidFill>
                <a:latin typeface="+mn-lt"/>
                <a:ea typeface="ＭＳ Ｐゴシック" charset="-128"/>
              </a:rPr>
              <a:t>how media work is powerful and freeing</a:t>
            </a:r>
          </a:p>
        </p:txBody>
      </p:sp>
    </p:spTree>
    <p:extLst>
      <p:ext uri="{BB962C8B-B14F-4D97-AF65-F5344CB8AC3E}">
        <p14:creationId xmlns:p14="http://schemas.microsoft.com/office/powerpoint/2010/main" val="3521988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We’re </a:t>
            </a:r>
            <a:r>
              <a:rPr lang="en-US" altLang="en-US" kern="1200" dirty="0">
                <a:latin typeface="Times New Roman" panose="02020603050405020304" pitchFamily="18" charset="0"/>
                <a:ea typeface="ＭＳ Ｐゴシック" charset="-128"/>
              </a:rPr>
              <a:t>Not Going to Replace Photoshop</a:t>
            </a: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Nor ProAudio Tools, ImageMagick and the </a:t>
            </a:r>
            <a:r>
              <a:rPr lang="en-US" altLang="en-US" sz="2400" kern="1200" dirty="0" smtClean="0">
                <a:solidFill>
                  <a:srgbClr val="000000"/>
                </a:solidFill>
                <a:latin typeface="Arial (Body)"/>
                <a:ea typeface="ＭＳ Ｐゴシック" charset="-128"/>
              </a:rPr>
              <a:t>G</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I</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M</a:t>
            </a:r>
            <a:r>
              <a:rPr lang="en-US" altLang="en-US" sz="100" kern="1200" dirty="0" smtClean="0">
                <a:solidFill>
                  <a:srgbClr val="000000"/>
                </a:solidFill>
                <a:latin typeface="Arial (Body)"/>
                <a:ea typeface="ＭＳ Ｐゴシック" charset="-128"/>
              </a:rPr>
              <a:t> </a:t>
            </a:r>
            <a:r>
              <a:rPr lang="en-US" altLang="en-US" sz="2400" kern="1200" dirty="0" smtClean="0">
                <a:solidFill>
                  <a:srgbClr val="000000"/>
                </a:solidFill>
                <a:latin typeface="Arial (Body)"/>
                <a:ea typeface="ＭＳ Ｐゴシック" charset="-128"/>
              </a:rPr>
              <a:t>P, </a:t>
            </a:r>
            <a:r>
              <a:rPr lang="en-US" altLang="en-US" sz="2400" kern="1200" dirty="0">
                <a:solidFill>
                  <a:srgbClr val="000000"/>
                </a:solidFill>
                <a:latin typeface="Arial (Body)"/>
                <a:ea typeface="ＭＳ Ｐゴシック" charset="-128"/>
              </a:rPr>
              <a:t>and Java and Visual </a:t>
            </a:r>
            <a:r>
              <a:rPr lang="en-US" altLang="en-US" sz="2400" kern="1200" dirty="0" smtClean="0">
                <a:solidFill>
                  <a:srgbClr val="000000"/>
                </a:solidFill>
                <a:latin typeface="Arial (Body)"/>
                <a:ea typeface="ＭＳ Ｐゴシック" charset="-128"/>
              </a:rPr>
              <a:t>Basic</a:t>
            </a:r>
            <a:endParaRPr lang="en-US" altLang="en-US" sz="2400" kern="1200" dirty="0">
              <a:solidFill>
                <a:srgbClr val="000000"/>
              </a:solidFill>
              <a:latin typeface="Arial (Body)"/>
              <a:ea typeface="ＭＳ Ｐゴシック" charset="-128"/>
            </a:endParaRP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But if you know what these things are doing, you have something that can help you learn new tools</a:t>
            </a:r>
          </a:p>
        </p:txBody>
      </p:sp>
    </p:spTree>
    <p:extLst>
      <p:ext uri="{BB962C8B-B14F-4D97-AF65-F5344CB8AC3E}">
        <p14:creationId xmlns:p14="http://schemas.microsoft.com/office/powerpoint/2010/main" val="697259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Knowing About Programming </a:t>
            </a:r>
            <a:r>
              <a:rPr lang="en-US" kern="1200" dirty="0" smtClean="0">
                <a:latin typeface="Times New Roman" panose="02020603050405020304" pitchFamily="18" charset="0"/>
                <a:ea typeface="ＭＳ Ｐゴシック" charset="0"/>
                <a:cs typeface="+mj-cs"/>
              </a:rPr>
              <a:t>is </a:t>
            </a:r>
            <a:r>
              <a:rPr lang="en-US" kern="1200" dirty="0">
                <a:latin typeface="Times New Roman" panose="02020603050405020304" pitchFamily="18" charset="0"/>
                <a:ea typeface="ＭＳ Ｐゴシック" charset="0"/>
                <a:cs typeface="+mj-cs"/>
              </a:rPr>
              <a:t>Knowing About </a:t>
            </a:r>
            <a:r>
              <a:rPr lang="en-US" kern="1200" dirty="0" smtClean="0">
                <a:latin typeface="Times New Roman" panose="02020603050405020304" pitchFamily="18" charset="0"/>
                <a:ea typeface="ＭＳ Ｐゴシック" charset="0"/>
                <a:cs typeface="+mj-cs"/>
              </a:rPr>
              <a:t>Process </a:t>
            </a:r>
            <a:r>
              <a:rPr lang="en-US" sz="2000" b="0" kern="1200" dirty="0" smtClean="0">
                <a:latin typeface="Times New Roman" panose="02020603050405020304" pitchFamily="18" charset="0"/>
                <a:ea typeface="ＭＳ Ｐゴシック" charset="0"/>
                <a:cs typeface="+mj-cs"/>
              </a:rPr>
              <a:t>(1 of 2)</a:t>
            </a:r>
            <a:endParaRPr lang="en-US" sz="2000" b="0" kern="1200" dirty="0">
              <a:latin typeface="Times New Roman" panose="02020603050405020304" pitchFamily="18" charset="0"/>
              <a:ea typeface="ＭＳ Ｐゴシック" charset="0"/>
              <a:cs typeface="+mj-cs"/>
            </a:endParaRPr>
          </a:p>
        </p:txBody>
      </p:sp>
      <p:sp>
        <p:nvSpPr>
          <p:cNvPr id="3" name="Text Placeholder 2"/>
          <p:cNvSpPr>
            <a:spLocks noGrp="1"/>
          </p:cNvSpPr>
          <p:nvPr>
            <p:ph type="body" idx="1"/>
          </p:nvPr>
        </p:nvSpPr>
        <p:spPr>
          <a:xfrm>
            <a:off x="457200" y="1600200"/>
            <a:ext cx="8331958" cy="3816399"/>
          </a:xfrm>
        </p:spPr>
        <p:txBody>
          <a:bodyPr wrap="square" lIns="91425" tIns="91425" rIns="91425" bIns="91425">
            <a:spAutoFit/>
          </a:bodyPr>
          <a:lstStyle/>
          <a:p>
            <a:pPr eaLnBrk="1" hangingPunct="1"/>
            <a:r>
              <a:rPr lang="en-US" altLang="en-US" sz="2400" dirty="0" smtClean="0">
                <a:latin typeface="+mn-lt"/>
              </a:rPr>
              <a:t>Alan Perlis</a:t>
            </a:r>
          </a:p>
          <a:p>
            <a:pPr lvl="1" eaLnBrk="1" hangingPunct="1"/>
            <a:r>
              <a:rPr lang="en-US" altLang="en-US" sz="2400" dirty="0" smtClean="0">
                <a:latin typeface="+mn-lt"/>
              </a:rPr>
              <a:t>One of the founders of computer science</a:t>
            </a:r>
          </a:p>
          <a:p>
            <a:pPr lvl="1" eaLnBrk="1" hangingPunct="1"/>
            <a:r>
              <a:rPr lang="en-US" altLang="en-US" sz="2400" dirty="0" smtClean="0">
                <a:latin typeface="+mn-lt"/>
              </a:rPr>
              <a:t>Argued in 1961 that Computer Science should be part of a liberal education: </a:t>
            </a:r>
            <a:r>
              <a:rPr lang="en-US" altLang="en-US" sz="2400" b="1" dirty="0" smtClean="0">
                <a:latin typeface="+mn-lt"/>
              </a:rPr>
              <a:t>Everyone</a:t>
            </a:r>
            <a:r>
              <a:rPr lang="en-US" altLang="en-US" sz="2400" dirty="0" smtClean="0">
                <a:latin typeface="+mn-lt"/>
              </a:rPr>
              <a:t> should learn to program.</a:t>
            </a:r>
          </a:p>
          <a:p>
            <a:pPr lvl="2" eaLnBrk="1" hangingPunct="1"/>
            <a:r>
              <a:rPr lang="en-US" altLang="en-US" sz="2400" dirty="0" smtClean="0">
                <a:latin typeface="+mn-lt"/>
              </a:rPr>
              <a:t>Perhaps computing is more critical to a liberal education than Calculus</a:t>
            </a:r>
          </a:p>
          <a:p>
            <a:pPr lvl="2" eaLnBrk="1" hangingPunct="1"/>
            <a:r>
              <a:rPr lang="en-US" altLang="en-US" sz="2400" dirty="0" smtClean="0">
                <a:latin typeface="+mn-lt"/>
              </a:rPr>
              <a:t>Calculus is about rates, and that’</a:t>
            </a:r>
            <a:r>
              <a:rPr lang="en-US" altLang="ja-JP" sz="2400" dirty="0" smtClean="0">
                <a:latin typeface="+mn-lt"/>
              </a:rPr>
              <a:t>s important to many.</a:t>
            </a:r>
            <a:endParaRPr lang="en-US" altLang="ja-JP" sz="2400" dirty="0">
              <a:latin typeface="+mn-lt"/>
            </a:endParaRPr>
          </a:p>
        </p:txBody>
      </p:sp>
    </p:spTree>
    <p:extLst>
      <p:ext uri="{BB962C8B-B14F-4D97-AF65-F5344CB8AC3E}">
        <p14:creationId xmlns:p14="http://schemas.microsoft.com/office/powerpoint/2010/main" val="2368584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ea typeface="ＭＳ Ｐゴシック" charset="0"/>
              </a:rPr>
              <a:t>Knowing About Programming is Knowing About Process </a:t>
            </a:r>
            <a:r>
              <a:rPr lang="en-US" sz="2000" b="0" kern="1200" dirty="0" smtClean="0">
                <a:latin typeface="Times New Roman" panose="02020603050405020304" pitchFamily="18" charset="0"/>
                <a:ea typeface="ＭＳ Ｐゴシック" charset="0"/>
              </a:rPr>
              <a:t>(2 </a:t>
            </a:r>
            <a:r>
              <a:rPr lang="en-US" sz="2000" b="0" kern="1200" dirty="0">
                <a:latin typeface="Times New Roman" panose="02020603050405020304" pitchFamily="18" charset="0"/>
                <a:ea typeface="ＭＳ Ｐゴシック" charset="0"/>
              </a:rPr>
              <a:t>of 2)</a:t>
            </a:r>
            <a:endParaRPr lang="en-US" dirty="0"/>
          </a:p>
        </p:txBody>
      </p:sp>
      <p:sp>
        <p:nvSpPr>
          <p:cNvPr id="3" name="Text Placeholder 2"/>
          <p:cNvSpPr>
            <a:spLocks noGrp="1"/>
          </p:cNvSpPr>
          <p:nvPr>
            <p:ph type="body" idx="1"/>
          </p:nvPr>
        </p:nvSpPr>
        <p:spPr>
          <a:xfrm>
            <a:off x="457200" y="1600200"/>
            <a:ext cx="8229600" cy="1770797"/>
          </a:xfrm>
        </p:spPr>
        <p:txBody>
          <a:bodyPr/>
          <a:lstStyle/>
          <a:p>
            <a:pPr lvl="2" eaLnBrk="1" hangingPunct="1"/>
            <a:r>
              <a:rPr lang="en-US" altLang="en-US" sz="2400" dirty="0">
                <a:latin typeface="+mn-lt"/>
              </a:rPr>
              <a:t>Computer science is about process, and that’</a:t>
            </a:r>
            <a:r>
              <a:rPr lang="en-US" altLang="ja-JP" sz="2400" dirty="0">
                <a:latin typeface="+mn-lt"/>
              </a:rPr>
              <a:t>s important to </a:t>
            </a:r>
            <a:r>
              <a:rPr lang="en-US" altLang="ja-JP" sz="2400" b="1" dirty="0">
                <a:latin typeface="+mn-lt"/>
              </a:rPr>
              <a:t>everyone</a:t>
            </a:r>
            <a:r>
              <a:rPr lang="en-US" altLang="ja-JP" sz="2400" dirty="0">
                <a:latin typeface="+mn-lt"/>
              </a:rPr>
              <a:t>.</a:t>
            </a:r>
          </a:p>
          <a:p>
            <a:pPr lvl="1" eaLnBrk="1" hangingPunct="1"/>
            <a:r>
              <a:rPr lang="en-US" altLang="en-US" sz="2400" b="1" dirty="0">
                <a:latin typeface="+mn-lt"/>
              </a:rPr>
              <a:t>Automating</a:t>
            </a:r>
            <a:r>
              <a:rPr lang="en-US" altLang="en-US" sz="2400" dirty="0">
                <a:latin typeface="+mn-lt"/>
              </a:rPr>
              <a:t> process </a:t>
            </a:r>
            <a:br>
              <a:rPr lang="en-US" altLang="en-US" sz="2400" dirty="0">
                <a:latin typeface="+mn-lt"/>
              </a:rPr>
            </a:br>
            <a:r>
              <a:rPr lang="en-US" altLang="en-US" sz="2400" dirty="0">
                <a:latin typeface="+mn-lt"/>
              </a:rPr>
              <a:t>changes </a:t>
            </a:r>
            <a:r>
              <a:rPr lang="en-US" altLang="en-US" sz="2400" b="1" dirty="0">
                <a:latin typeface="+mn-lt"/>
              </a:rPr>
              <a:t>everything</a:t>
            </a:r>
            <a:r>
              <a:rPr lang="en-US" altLang="en-US" sz="2400" i="1" dirty="0" smtClean="0">
                <a:latin typeface="+mn-lt"/>
              </a:rPr>
              <a:t>.</a:t>
            </a:r>
            <a:endParaRPr lang="en-US" altLang="en-US" sz="2400" i="1" dirty="0">
              <a:latin typeface="+mn-lt"/>
            </a:endParaRPr>
          </a:p>
        </p:txBody>
      </p:sp>
      <p:pic>
        <p:nvPicPr>
          <p:cNvPr id="4" name="Picture 3" descr="A Photo of Alan Perl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133" y="3557760"/>
            <a:ext cx="3371189" cy="248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2022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pPr>
            <a:r>
              <a:rPr lang="en-US" altLang="en-US" kern="1200" dirty="0">
                <a:latin typeface="Times New Roman" panose="02020603050405020304" pitchFamily="18" charset="0"/>
                <a:ea typeface="ＭＳ Ｐゴシック" charset="-128"/>
              </a:rPr>
              <a:t>Everyone Will Likely Need This</a:t>
            </a:r>
          </a:p>
        </p:txBody>
      </p:sp>
      <p:sp>
        <p:nvSpPr>
          <p:cNvPr id="3" name="Text Placeholder 2"/>
          <p:cNvSpPr>
            <a:spLocks noGrp="1"/>
          </p:cNvSpPr>
          <p:nvPr>
            <p:ph type="body" idx="1"/>
          </p:nvPr>
        </p:nvSpPr>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A study a Carnegie-Mellon University found that there were at least 4 </a:t>
            </a:r>
            <a:r>
              <a:rPr lang="en-US" altLang="en-US" sz="2400" b="1" kern="1200" dirty="0">
                <a:solidFill>
                  <a:srgbClr val="000000"/>
                </a:solidFill>
                <a:latin typeface="Arial (Body)"/>
                <a:ea typeface="ＭＳ Ｐゴシック" charset="-128"/>
              </a:rPr>
              <a:t>end-user programmers</a:t>
            </a:r>
            <a:r>
              <a:rPr lang="en-US" altLang="en-US" sz="2400" kern="1200" dirty="0">
                <a:solidFill>
                  <a:srgbClr val="000000"/>
                </a:solidFill>
                <a:latin typeface="Arial (Body)"/>
                <a:ea typeface="ＭＳ Ｐゴシック" charset="-128"/>
              </a:rPr>
              <a:t> for every 1 professional software developer in the world.</a:t>
            </a:r>
          </a:p>
          <a:p>
            <a:pPr marL="741553" lvl="1" indent="-284353" eaLnBrk="0" fontAlgn="base" hangingPunct="0">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End-user programmers create programs to solve problems </a:t>
            </a:r>
            <a:r>
              <a:rPr lang="en-US" altLang="en-US" sz="2400" kern="1200" dirty="0" smtClean="0">
                <a:solidFill>
                  <a:srgbClr val="000000"/>
                </a:solidFill>
                <a:latin typeface="Arial (Body)"/>
                <a:ea typeface="ＭＳ Ｐゴシック" charset="-128"/>
                <a:cs typeface="+mn-cs"/>
              </a:rPr>
              <a:t>of </a:t>
            </a:r>
            <a:r>
              <a:rPr lang="en-US" altLang="en-US" sz="2400" kern="1200" dirty="0">
                <a:solidFill>
                  <a:srgbClr val="000000"/>
                </a:solidFill>
                <a:latin typeface="Arial (Body)"/>
                <a:ea typeface="ＭＳ Ｐゴシック" charset="-128"/>
                <a:cs typeface="+mn-cs"/>
              </a:rPr>
              <a:t>their own, not to create software products.</a:t>
            </a:r>
          </a:p>
          <a:p>
            <a:pPr marL="255651" lvl="0" indent="-255651" eaLnBrk="0" fontAlgn="base" hangingPunct="0">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That number is increasing.</a:t>
            </a:r>
          </a:p>
          <a:p>
            <a:pPr marL="255651" lvl="0" indent="-255651" eaLnBrk="0" fontAlgn="base" hangingPunct="0">
              <a:spcAft>
                <a:spcPct val="0"/>
              </a:spcAft>
              <a:buFont typeface="Arial" panose="020B0604020202020204" pitchFamily="34" charset="0"/>
              <a:buChar char="•"/>
              <a:tabLst/>
            </a:pPr>
            <a:r>
              <a:rPr lang="en-US" altLang="en-US" sz="2400" b="1" kern="1200" dirty="0">
                <a:solidFill>
                  <a:srgbClr val="000000"/>
                </a:solidFill>
                <a:latin typeface="Arial (Body)"/>
                <a:ea typeface="ＭＳ Ｐゴシック" charset="-128"/>
              </a:rPr>
              <a:t>More and more professionals are going to need some aspect of programming as part of their work</a:t>
            </a:r>
            <a:r>
              <a:rPr lang="en-US" altLang="en-US" sz="2400" kern="1200" dirty="0">
                <a:solidFill>
                  <a:srgbClr val="000000"/>
                </a:solidFill>
                <a:latin typeface="Arial (Body)"/>
                <a:ea typeface="ＭＳ Ｐゴシック" charset="-128"/>
              </a:rPr>
              <a:t>.</a:t>
            </a:r>
          </a:p>
        </p:txBody>
      </p:sp>
    </p:spTree>
    <p:extLst>
      <p:ext uri="{BB962C8B-B14F-4D97-AF65-F5344CB8AC3E}">
        <p14:creationId xmlns:p14="http://schemas.microsoft.com/office/powerpoint/2010/main" val="1893288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A Recipe </a:t>
            </a:r>
            <a:r>
              <a:rPr lang="en-US" kern="1200" dirty="0" smtClean="0">
                <a:latin typeface="Times New Roman" panose="02020603050405020304" pitchFamily="18" charset="0"/>
                <a:ea typeface="ＭＳ Ｐゴシック" charset="0"/>
                <a:cs typeface="+mj-cs"/>
              </a:rPr>
              <a:t>is </a:t>
            </a:r>
            <a:r>
              <a:rPr lang="en-US" kern="1200" dirty="0">
                <a:latin typeface="Times New Roman" panose="02020603050405020304" pitchFamily="18" charset="0"/>
                <a:ea typeface="ＭＳ Ｐゴシック" charset="0"/>
                <a:cs typeface="+mj-cs"/>
              </a:rPr>
              <a:t>a Statement of Process</a:t>
            </a: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A recipe defines how something is done</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In a </a:t>
            </a:r>
            <a:r>
              <a:rPr lang="en-US" altLang="en-US" sz="2400" b="1" kern="1200" dirty="0">
                <a:solidFill>
                  <a:srgbClr val="000000"/>
                </a:solidFill>
                <a:latin typeface="Arial (Body)"/>
                <a:ea typeface="ＭＳ Ｐゴシック" charset="-128"/>
                <a:cs typeface="+mn-cs"/>
              </a:rPr>
              <a:t>programming language </a:t>
            </a:r>
            <a:r>
              <a:rPr lang="en-US" altLang="en-US" sz="2400" kern="1200" dirty="0">
                <a:solidFill>
                  <a:srgbClr val="000000"/>
                </a:solidFill>
                <a:latin typeface="Arial (Body)"/>
                <a:ea typeface="ＭＳ Ｐゴシック" charset="-128"/>
                <a:cs typeface="+mn-cs"/>
              </a:rPr>
              <a:t>that defines how the recipe is written</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When you learn the recipe that implements a Photoshop filter, you learn how Photoshop does what it does.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And that is powerful.</a:t>
            </a:r>
          </a:p>
        </p:txBody>
      </p:sp>
    </p:spTree>
    <p:extLst>
      <p:ext uri="{BB962C8B-B14F-4D97-AF65-F5344CB8AC3E}">
        <p14:creationId xmlns:p14="http://schemas.microsoft.com/office/powerpoint/2010/main" val="2348141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85"/>
            <a:ext cx="8229600" cy="1107965"/>
          </a:xfrm>
        </p:spPr>
        <p:txBody>
          <a:bodyPr tIns="91425">
            <a:spAutoFit/>
          </a:bodyPr>
          <a:lstStyle/>
          <a:p>
            <a:pPr lvl="0">
              <a:spcBef>
                <a:spcPct val="0"/>
              </a:spcBef>
              <a:buClrTx/>
              <a:defRPr/>
            </a:pPr>
            <a:r>
              <a:rPr lang="en-US" sz="3000" kern="1200" dirty="0">
                <a:latin typeface="Times New Roman" panose="02020603050405020304" pitchFamily="18" charset="0"/>
                <a:ea typeface="ＭＳ Ｐゴシック" charset="0"/>
                <a:cs typeface="+mj-cs"/>
              </a:rPr>
              <a:t>Finally: Programming </a:t>
            </a:r>
            <a:r>
              <a:rPr lang="en-US" sz="3000" kern="1200" dirty="0" smtClean="0">
                <a:latin typeface="Times New Roman" panose="02020603050405020304" pitchFamily="18" charset="0"/>
                <a:ea typeface="ＭＳ Ｐゴシック" charset="0"/>
                <a:cs typeface="+mj-cs"/>
              </a:rPr>
              <a:t>is About Communicating </a:t>
            </a:r>
            <a:r>
              <a:rPr lang="en-US" sz="3000" kern="1200" dirty="0">
                <a:latin typeface="Times New Roman" panose="02020603050405020304" pitchFamily="18" charset="0"/>
                <a:ea typeface="ＭＳ Ｐゴシック" charset="0"/>
                <a:cs typeface="+mj-cs"/>
              </a:rPr>
              <a:t>Process</a:t>
            </a:r>
          </a:p>
        </p:txBody>
      </p:sp>
      <p:sp>
        <p:nvSpPr>
          <p:cNvPr id="3" name="Text Placeholder 2"/>
          <p:cNvSpPr>
            <a:spLocks noGrp="1"/>
          </p:cNvSpPr>
          <p:nvPr>
            <p:ph type="body" idx="1"/>
          </p:nvPr>
        </p:nvSpPr>
        <p:spPr>
          <a:xfrm>
            <a:off x="457200" y="1600200"/>
            <a:ext cx="8229600" cy="2108239"/>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A program is the most concise statement possible to communicate a process</a:t>
            </a:r>
          </a:p>
          <a:p>
            <a:pPr marL="741553" lvl="1" indent="-284353" fontAlgn="base">
              <a:spcAft>
                <a:spcPct val="0"/>
              </a:spcAft>
              <a:buFont typeface="Arial" panose="020B0604020202020204" pitchFamily="34" charset="0"/>
              <a:buChar char="–"/>
            </a:pPr>
            <a:r>
              <a:rPr lang="en-US" altLang="en-US" sz="2400" kern="1200" dirty="0" smtClean="0">
                <a:solidFill>
                  <a:srgbClr val="000000"/>
                </a:solidFill>
                <a:latin typeface="+mn-lt"/>
                <a:ea typeface="ＭＳ Ｐゴシック" charset="-128"/>
                <a:cs typeface="+mn-cs"/>
              </a:rPr>
              <a:t>That</a:t>
            </a:r>
            <a:r>
              <a:rPr lang="en-US" altLang="ja-JP" sz="2400" kern="1200" dirty="0" smtClean="0">
                <a:solidFill>
                  <a:srgbClr val="000000"/>
                </a:solidFill>
                <a:latin typeface="+mn-lt"/>
                <a:ea typeface="ＭＳ Ｐゴシック" charset="-128"/>
                <a:cs typeface="+mn-cs"/>
              </a:rPr>
              <a:t>’s </a:t>
            </a:r>
            <a:r>
              <a:rPr lang="en-US" altLang="ja-JP" sz="2400" kern="1200" dirty="0">
                <a:solidFill>
                  <a:srgbClr val="000000"/>
                </a:solidFill>
                <a:latin typeface="+mn-lt"/>
                <a:ea typeface="ＭＳ Ｐゴシック" charset="-128"/>
                <a:cs typeface="+mn-cs"/>
              </a:rPr>
              <a:t>why </a:t>
            </a:r>
            <a:r>
              <a:rPr lang="en-US" altLang="ja-JP" sz="2400" kern="1200" dirty="0" smtClean="0">
                <a:solidFill>
                  <a:srgbClr val="000000"/>
                </a:solidFill>
                <a:latin typeface="+mn-lt"/>
                <a:ea typeface="ＭＳ Ｐゴシック" charset="-128"/>
                <a:cs typeface="+mn-cs"/>
              </a:rPr>
              <a:t>it’s </a:t>
            </a:r>
            <a:r>
              <a:rPr lang="en-US" altLang="ja-JP" sz="2400" kern="1200" dirty="0">
                <a:solidFill>
                  <a:srgbClr val="000000"/>
                </a:solidFill>
                <a:latin typeface="+mn-lt"/>
                <a:ea typeface="ＭＳ Ｐゴシック" charset="-128"/>
                <a:cs typeface="+mn-cs"/>
              </a:rPr>
              <a:t>important to scientists and others who want to specify</a:t>
            </a:r>
            <a:r>
              <a:rPr lang="en-US" altLang="ja-JP" sz="2400" b="1" kern="1200" dirty="0">
                <a:solidFill>
                  <a:srgbClr val="000000"/>
                </a:solidFill>
                <a:latin typeface="+mn-lt"/>
                <a:ea typeface="ＭＳ Ｐゴシック" charset="-128"/>
                <a:cs typeface="+mn-cs"/>
              </a:rPr>
              <a:t> how </a:t>
            </a:r>
            <a:r>
              <a:rPr lang="en-US" altLang="ja-JP" sz="2400" kern="1200" dirty="0">
                <a:solidFill>
                  <a:srgbClr val="000000"/>
                </a:solidFill>
                <a:latin typeface="+mn-lt"/>
                <a:ea typeface="ＭＳ Ｐゴシック" charset="-128"/>
                <a:cs typeface="+mn-cs"/>
              </a:rPr>
              <a:t>to do something understandably in as few words as possible</a:t>
            </a:r>
            <a:endParaRPr lang="en-US" altLang="en-US" sz="2400" kern="1200" dirty="0">
              <a:solidFill>
                <a:srgbClr val="000000"/>
              </a:solidFill>
              <a:latin typeface="+mn-lt"/>
              <a:ea typeface="ＭＳ Ｐゴシック" charset="-128"/>
              <a:cs typeface="+mn-cs"/>
            </a:endParaRPr>
          </a:p>
        </p:txBody>
      </p:sp>
    </p:spTree>
    <p:extLst>
      <p:ext uri="{BB962C8B-B14F-4D97-AF65-F5344CB8AC3E}">
        <p14:creationId xmlns:p14="http://schemas.microsoft.com/office/powerpoint/2010/main" val="3861686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solidFill>
              </a:rPr>
              <a:t>Learning </a:t>
            </a:r>
            <a:r>
              <a:rPr lang="en-US" dirty="0" smtClean="0">
                <a:solidFill>
                  <a:schemeClr val="tx2"/>
                </a:solidFill>
              </a:rPr>
              <a:t>Objectives</a:t>
            </a:r>
            <a:endParaRPr lang="en-US" dirty="0">
              <a:solidFill>
                <a:schemeClr val="tx2"/>
              </a:solidFill>
            </a:endParaRPr>
          </a:p>
        </p:txBody>
      </p:sp>
      <p:sp>
        <p:nvSpPr>
          <p:cNvPr id="5" name="Text Placeholder 4"/>
          <p:cNvSpPr>
            <a:spLocks noGrp="1"/>
          </p:cNvSpPr>
          <p:nvPr>
            <p:ph idx="1"/>
          </p:nvPr>
        </p:nvSpPr>
        <p:spPr/>
        <p:txBody>
          <a:bodyPr/>
          <a:lstStyle/>
          <a:p>
            <a:pPr marL="0" indent="0">
              <a:buNone/>
            </a:pPr>
            <a:r>
              <a:rPr lang="en-US" sz="2400" b="1" dirty="0" smtClean="0">
                <a:solidFill>
                  <a:schemeClr val="tx2"/>
                </a:solidFill>
                <a:latin typeface="+mn-lt"/>
              </a:rPr>
              <a:t>1.1</a:t>
            </a:r>
            <a:r>
              <a:rPr lang="en-US" sz="2400" dirty="0" smtClean="0">
                <a:latin typeface="+mn-lt"/>
              </a:rPr>
              <a:t> To </a:t>
            </a:r>
            <a:r>
              <a:rPr lang="en-US" sz="2400" dirty="0">
                <a:latin typeface="+mn-lt"/>
              </a:rPr>
              <a:t>explain what computer science is about and what computer scientists </a:t>
            </a:r>
            <a:r>
              <a:rPr lang="en-US" sz="2400" dirty="0" smtClean="0">
                <a:latin typeface="+mn-lt"/>
              </a:rPr>
              <a:t>are concerned </a:t>
            </a:r>
            <a:r>
              <a:rPr lang="en-US" sz="2400" dirty="0">
                <a:latin typeface="+mn-lt"/>
              </a:rPr>
              <a:t>with.</a:t>
            </a:r>
          </a:p>
          <a:p>
            <a:pPr marL="0" indent="0">
              <a:buNone/>
            </a:pPr>
            <a:r>
              <a:rPr lang="en-US" sz="2400" b="1" dirty="0" smtClean="0">
                <a:solidFill>
                  <a:schemeClr val="tx2"/>
                </a:solidFill>
                <a:latin typeface="+mn-lt"/>
              </a:rPr>
              <a:t>1.2</a:t>
            </a:r>
            <a:r>
              <a:rPr lang="en-US" sz="2400" dirty="0" smtClean="0">
                <a:latin typeface="+mn-lt"/>
              </a:rPr>
              <a:t> To </a:t>
            </a:r>
            <a:r>
              <a:rPr lang="en-US" sz="2400" dirty="0">
                <a:latin typeface="+mn-lt"/>
              </a:rPr>
              <a:t>explain why we digitize media.</a:t>
            </a:r>
          </a:p>
          <a:p>
            <a:pPr marL="0" indent="0">
              <a:buNone/>
            </a:pPr>
            <a:r>
              <a:rPr lang="en-US" sz="2400" b="1" dirty="0" smtClean="0">
                <a:solidFill>
                  <a:schemeClr val="tx2"/>
                </a:solidFill>
                <a:latin typeface="+mn-lt"/>
              </a:rPr>
              <a:t>1.3</a:t>
            </a:r>
            <a:r>
              <a:rPr lang="en-US" sz="2400" dirty="0" smtClean="0">
                <a:latin typeface="+mn-lt"/>
              </a:rPr>
              <a:t> To </a:t>
            </a:r>
            <a:r>
              <a:rPr lang="en-US" sz="2400" dirty="0">
                <a:latin typeface="+mn-lt"/>
              </a:rPr>
              <a:t>explain why it’s valuable to study computing.</a:t>
            </a:r>
          </a:p>
          <a:p>
            <a:pPr marL="0" indent="0">
              <a:buNone/>
            </a:pPr>
            <a:r>
              <a:rPr lang="en-US" sz="2400" b="1" dirty="0" smtClean="0">
                <a:solidFill>
                  <a:schemeClr val="tx2"/>
                </a:solidFill>
                <a:latin typeface="+mn-lt"/>
              </a:rPr>
              <a:t>1.4</a:t>
            </a:r>
            <a:r>
              <a:rPr lang="en-US" sz="2400" dirty="0" smtClean="0">
                <a:latin typeface="+mn-lt"/>
              </a:rPr>
              <a:t> To </a:t>
            </a:r>
            <a:r>
              <a:rPr lang="en-US" sz="2400" dirty="0">
                <a:latin typeface="+mn-lt"/>
              </a:rPr>
              <a:t>explain the concept of an </a:t>
            </a:r>
            <a:r>
              <a:rPr lang="en-US" sz="2400" b="1" dirty="0" smtClean="0">
                <a:latin typeface="+mn-lt"/>
              </a:rPr>
              <a:t>encoding</a:t>
            </a:r>
            <a:r>
              <a:rPr lang="en-US" sz="2400" dirty="0" smtClean="0">
                <a:latin typeface="+mn-lt"/>
              </a:rPr>
              <a:t>.</a:t>
            </a:r>
          </a:p>
          <a:p>
            <a:pPr marL="0" indent="0">
              <a:buNone/>
            </a:pPr>
            <a:r>
              <a:rPr lang="en-US" sz="2400" b="1" dirty="0" smtClean="0">
                <a:solidFill>
                  <a:schemeClr val="tx2"/>
                </a:solidFill>
                <a:latin typeface="+mn-lt"/>
              </a:rPr>
              <a:t>1.5</a:t>
            </a:r>
            <a:r>
              <a:rPr lang="en-US" sz="2400" dirty="0" smtClean="0">
                <a:latin typeface="+mn-lt"/>
              </a:rPr>
              <a:t> To explain the basic components of a computer.</a:t>
            </a:r>
            <a:endParaRPr lang="en-US" sz="2400" dirty="0">
              <a:latin typeface="+mn-lt"/>
            </a:endParaRPr>
          </a:p>
        </p:txBody>
      </p:sp>
    </p:spTree>
    <p:extLst>
      <p:ext uri="{BB962C8B-B14F-4D97-AF65-F5344CB8AC3E}">
        <p14:creationId xmlns:p14="http://schemas.microsoft.com/office/powerpoint/2010/main" val="2240061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Python </a:t>
            </a:r>
            <a:r>
              <a:rPr lang="en-US" altLang="en-US" sz="2000" b="0" kern="1200" dirty="0" smtClean="0">
                <a:latin typeface="Times New Roman" panose="02020603050405020304" pitchFamily="18" charset="0"/>
                <a:ea typeface="ＭＳ Ｐゴシック" charset="-128"/>
              </a:rPr>
              <a:t>(2 of 2)</a:t>
            </a:r>
            <a:endParaRPr lang="en-US" altLang="en-US" sz="2000" b="0"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p:txBody>
          <a:bodyPr/>
          <a:lstStyle/>
          <a:p>
            <a:pPr eaLnBrk="1" hangingPunct="1"/>
            <a:r>
              <a:rPr lang="en-US" altLang="en-US" sz="2400" dirty="0">
                <a:latin typeface="+mn-lt"/>
                <a:ea typeface="ＭＳ Ｐゴシック" charset="-128"/>
              </a:rPr>
              <a:t>The programming language we will be using is called </a:t>
            </a:r>
            <a:r>
              <a:rPr lang="en-US" altLang="en-US" sz="2400" b="1" dirty="0">
                <a:latin typeface="+mn-lt"/>
                <a:ea typeface="ＭＳ Ｐゴシック" charset="-128"/>
              </a:rPr>
              <a:t>Python</a:t>
            </a:r>
          </a:p>
          <a:p>
            <a:pPr lvl="1" eaLnBrk="1" hangingPunct="1"/>
            <a:r>
              <a:rPr lang="en-US" altLang="en-US" sz="2400" b="1" dirty="0">
                <a:latin typeface="+mn-lt"/>
                <a:ea typeface="ＭＳ Ｐゴシック" charset="-128"/>
                <a:hlinkClick r:id="rId3" tooltip="https://www.python.org/"/>
              </a:rPr>
              <a:t>http://www.python.org</a:t>
            </a:r>
            <a:endParaRPr lang="en-US" altLang="en-US" sz="2400" b="1" dirty="0">
              <a:latin typeface="+mn-lt"/>
              <a:ea typeface="ＭＳ Ｐゴシック" charset="-128"/>
            </a:endParaRPr>
          </a:p>
          <a:p>
            <a:pPr lvl="1" eaLnBrk="1" hangingPunct="1"/>
            <a:r>
              <a:rPr lang="en-US" altLang="en-US" sz="2400" dirty="0" smtClean="0">
                <a:latin typeface="+mn-lt"/>
                <a:ea typeface="ＭＳ Ｐゴシック" charset="-128"/>
              </a:rPr>
              <a:t>It</a:t>
            </a:r>
            <a:r>
              <a:rPr lang="en-US" altLang="ja-JP" sz="2400" dirty="0" smtClean="0">
                <a:latin typeface="+mn-lt"/>
                <a:ea typeface="ＭＳ Ｐゴシック" charset="-128"/>
              </a:rPr>
              <a:t>’s </a:t>
            </a:r>
            <a:r>
              <a:rPr lang="en-US" altLang="ja-JP" sz="2400" dirty="0">
                <a:latin typeface="+mn-lt"/>
                <a:ea typeface="ＭＳ Ｐゴシック" charset="-128"/>
              </a:rPr>
              <a:t>used by companies like Google, Industrial Light &amp; Magic, Pixar, Nextel, and others</a:t>
            </a:r>
          </a:p>
          <a:p>
            <a:pPr eaLnBrk="1" hangingPunct="1"/>
            <a:r>
              <a:rPr lang="en-US" altLang="en-US" sz="2400" dirty="0">
                <a:latin typeface="+mn-lt"/>
                <a:ea typeface="ＭＳ Ｐゴシック" charset="-128"/>
              </a:rPr>
              <a:t>The </a:t>
            </a:r>
            <a:r>
              <a:rPr lang="en-US" altLang="en-US" sz="2400" b="1" dirty="0">
                <a:latin typeface="+mn-lt"/>
                <a:ea typeface="ＭＳ Ｐゴシック" charset="-128"/>
              </a:rPr>
              <a:t>kind</a:t>
            </a:r>
            <a:r>
              <a:rPr lang="en-US" altLang="en-US" sz="2400" dirty="0">
                <a:latin typeface="+mn-lt"/>
                <a:ea typeface="ＭＳ Ｐゴシック" charset="-128"/>
              </a:rPr>
              <a:t> of Python we’</a:t>
            </a:r>
            <a:r>
              <a:rPr lang="en-US" altLang="ja-JP" sz="2400" dirty="0">
                <a:latin typeface="+mn-lt"/>
                <a:ea typeface="ＭＳ Ｐゴシック" charset="-128"/>
              </a:rPr>
              <a:t>re using is called Jython</a:t>
            </a:r>
          </a:p>
          <a:p>
            <a:pPr lvl="1" eaLnBrk="1" hangingPunct="1"/>
            <a:r>
              <a:rPr lang="en-US" altLang="en-US" sz="2400" dirty="0" smtClean="0">
                <a:latin typeface="+mn-lt"/>
                <a:ea typeface="ＭＳ Ｐゴシック" charset="-128"/>
              </a:rPr>
              <a:t>It</a:t>
            </a:r>
            <a:r>
              <a:rPr lang="en-US" altLang="ja-JP" sz="2400" dirty="0" smtClean="0">
                <a:latin typeface="+mn-lt"/>
                <a:ea typeface="ＭＳ Ｐゴシック" charset="-128"/>
              </a:rPr>
              <a:t>’s </a:t>
            </a:r>
            <a:r>
              <a:rPr lang="en-US" altLang="ja-JP" sz="2400" dirty="0">
                <a:latin typeface="+mn-lt"/>
                <a:ea typeface="ＭＳ Ｐゴシック" charset="-128"/>
              </a:rPr>
              <a:t>Java-based Python</a:t>
            </a:r>
          </a:p>
          <a:p>
            <a:pPr lvl="1" eaLnBrk="1" hangingPunct="1"/>
            <a:r>
              <a:rPr lang="en-US" altLang="en-US" sz="2400" dirty="0">
                <a:latin typeface="+mn-lt"/>
                <a:ea typeface="ＭＳ Ｐゴシック" charset="-128"/>
                <a:hlinkClick r:id="rId4" tooltip="http://www.jython.org/"/>
              </a:rPr>
              <a:t>http://</a:t>
            </a:r>
            <a:r>
              <a:rPr lang="en-US" altLang="en-US" sz="2400" dirty="0" smtClean="0">
                <a:latin typeface="+mn-lt"/>
                <a:ea typeface="ＭＳ Ｐゴシック" charset="-128"/>
                <a:hlinkClick r:id="rId4" tooltip="http://www.jython.org/"/>
              </a:rPr>
              <a:t>www.jython.org</a:t>
            </a:r>
            <a:endParaRPr lang="en-US" altLang="en-US" sz="2400" dirty="0">
              <a:latin typeface="+mn-lt"/>
              <a:ea typeface="ＭＳ Ｐゴシック" charset="-128"/>
            </a:endParaRPr>
          </a:p>
        </p:txBody>
      </p:sp>
    </p:spTree>
    <p:extLst>
      <p:ext uri="{BB962C8B-B14F-4D97-AF65-F5344CB8AC3E}">
        <p14:creationId xmlns:p14="http://schemas.microsoft.com/office/powerpoint/2010/main" val="37193757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smtClean="0">
                <a:latin typeface="Times New Roman" panose="02020603050405020304" pitchFamily="18" charset="0"/>
              </a:rPr>
              <a:t>Copyright</a:t>
            </a:r>
            <a:endParaRPr lang="en-US"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What’s Computation Good for</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Computer science is the study of recipes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Computer scientists study…</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How the recipes are written (algorithms, software engineering)</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The units used in the recipes (data structures, databases)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What can recipes be written for (systems, intelligent systems, theory)</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cs typeface="+mn-cs"/>
              </a:rPr>
              <a:t>How well the recipes work (human-computer interfaces)</a:t>
            </a:r>
          </a:p>
        </p:txBody>
      </p:sp>
    </p:spTree>
    <p:extLst>
      <p:ext uri="{BB962C8B-B14F-4D97-AF65-F5344CB8AC3E}">
        <p14:creationId xmlns:p14="http://schemas.microsoft.com/office/powerpoint/2010/main" val="3097283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Specialized Recipes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4047232"/>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Some people specialize in crepes or barbeque</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Computer scientists can also specialize on special kinds of recipes</a:t>
            </a: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cs typeface="+mn-cs"/>
              </a:rPr>
              <a:t>Recipes that create pictures, sounds, movies, animations (graphics, computer music)</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mn-lt"/>
                <a:ea typeface="ＭＳ Ｐゴシック" charset="-128"/>
              </a:rPr>
              <a:t>Still others look at </a:t>
            </a:r>
            <a:r>
              <a:rPr lang="en-US" altLang="en-US" sz="2400" b="1" kern="1200" dirty="0">
                <a:solidFill>
                  <a:srgbClr val="000000"/>
                </a:solidFill>
                <a:latin typeface="+mn-lt"/>
                <a:ea typeface="ＭＳ Ｐゴシック" charset="-128"/>
              </a:rPr>
              <a:t>emergent properties</a:t>
            </a:r>
            <a:r>
              <a:rPr lang="en-US" altLang="en-US" sz="2400" kern="1200" dirty="0">
                <a:solidFill>
                  <a:srgbClr val="000000"/>
                </a:solidFill>
                <a:latin typeface="+mn-lt"/>
                <a:ea typeface="ＭＳ Ｐゴシック" charset="-128"/>
              </a:rPr>
              <a:t> of computer </a:t>
            </a:r>
            <a:r>
              <a:rPr lang="en-US" altLang="ja-JP" sz="2400" kern="1200" dirty="0" smtClean="0">
                <a:solidFill>
                  <a:srgbClr val="000000"/>
                </a:solidFill>
                <a:latin typeface="+mn-lt"/>
                <a:ea typeface="ＭＳ Ｐゴシック" charset="-128"/>
              </a:rPr>
              <a:t>“recipes”</a:t>
            </a:r>
            <a:endParaRPr lang="en-US" altLang="ja-JP" sz="2400" kern="1200" dirty="0">
              <a:solidFill>
                <a:srgbClr val="000000"/>
              </a:solidFill>
              <a:latin typeface="+mn-lt"/>
              <a:ea typeface="ＭＳ Ｐゴシック" charset="-128"/>
            </a:endParaRP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cs typeface="+mn-cs"/>
              </a:rPr>
              <a:t>What happens when lots of recipes talk to one another (networking, non-linear systems)</a:t>
            </a:r>
          </a:p>
        </p:txBody>
      </p:sp>
    </p:spTree>
    <p:extLst>
      <p:ext uri="{BB962C8B-B14F-4D97-AF65-F5344CB8AC3E}">
        <p14:creationId xmlns:p14="http://schemas.microsoft.com/office/powerpoint/2010/main" val="4093929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Defining Terms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p:txBody>
          <a:bodyPr/>
          <a:lstStyle/>
          <a:p>
            <a:pPr eaLnBrk="1" hangingPunct="1"/>
            <a:r>
              <a:rPr lang="en-US" altLang="en-US" sz="2400" dirty="0">
                <a:latin typeface="+mn-lt"/>
                <a:ea typeface="ＭＳ Ｐゴシック" charset="-128"/>
              </a:rPr>
              <a:t>Beyond “</a:t>
            </a:r>
            <a:r>
              <a:rPr lang="en-US" altLang="en-US" sz="2400" dirty="0" smtClean="0">
                <a:latin typeface="+mn-lt"/>
                <a:ea typeface="ＭＳ Ｐゴシック" charset="-128"/>
              </a:rPr>
              <a:t>recipes”</a:t>
            </a:r>
          </a:p>
          <a:p>
            <a:pPr eaLnBrk="1" hangingPunct="1"/>
            <a:r>
              <a:rPr lang="en-US" altLang="en-US" sz="2400" dirty="0" smtClean="0">
                <a:latin typeface="+mn-lt"/>
                <a:ea typeface="ＭＳ Ｐゴシック" charset="-128"/>
              </a:rPr>
              <a:t>A </a:t>
            </a:r>
            <a:r>
              <a:rPr lang="en-US" altLang="en-US" sz="2400" dirty="0">
                <a:latin typeface="+mn-lt"/>
                <a:ea typeface="ＭＳ Ｐゴシック" charset="-128"/>
              </a:rPr>
              <a:t>program is a description in a programming language of a process that achieves some result.</a:t>
            </a:r>
          </a:p>
          <a:p>
            <a:pPr eaLnBrk="1" hangingPunct="1"/>
            <a:r>
              <a:rPr lang="en-US" altLang="en-US" sz="2400" dirty="0">
                <a:latin typeface="+mn-lt"/>
                <a:ea typeface="ＭＳ Ｐゴシック" charset="-128"/>
              </a:rPr>
              <a:t>An algorithm is a description of a process in a step-by-step manner</a:t>
            </a:r>
            <a:r>
              <a:rPr lang="en-US" altLang="en-US" sz="2400" dirty="0" smtClean="0">
                <a:latin typeface="+mn-lt"/>
                <a:ea typeface="ＭＳ Ｐゴシック" charset="-128"/>
              </a:rPr>
              <a:t>.</a:t>
            </a:r>
            <a:endParaRPr lang="en-US" altLang="en-US" sz="2400" dirty="0">
              <a:latin typeface="+mn-lt"/>
              <a:ea typeface="ＭＳ Ｐゴシック" charset="-128"/>
            </a:endParaRPr>
          </a:p>
          <a:p>
            <a:pPr lvl="1" eaLnBrk="1" hangingPunct="1"/>
            <a:r>
              <a:rPr lang="en-US" altLang="en-US" sz="2400" dirty="0">
                <a:latin typeface="+mn-lt"/>
                <a:ea typeface="ＭＳ Ｐゴシック" charset="-128"/>
              </a:rPr>
              <a:t>The same algorithm could be written in many languages</a:t>
            </a:r>
            <a:r>
              <a:rPr lang="en-US" altLang="en-US" sz="2400" dirty="0" smtClean="0">
                <a:latin typeface="+mn-lt"/>
                <a:ea typeface="ＭＳ Ｐゴシック" charset="-128"/>
              </a:rPr>
              <a:t>.</a:t>
            </a:r>
            <a:endParaRPr lang="en-US" altLang="en-US" sz="2400" dirty="0">
              <a:latin typeface="+mn-lt"/>
              <a:ea typeface="ＭＳ Ｐゴシック" charset="-128"/>
            </a:endParaRPr>
          </a:p>
        </p:txBody>
      </p:sp>
    </p:spTree>
    <p:extLst>
      <p:ext uri="{BB962C8B-B14F-4D97-AF65-F5344CB8AC3E}">
        <p14:creationId xmlns:p14="http://schemas.microsoft.com/office/powerpoint/2010/main" val="1576984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Key Concept: The </a:t>
            </a:r>
            <a:r>
              <a:rPr lang="en-US" altLang="en-US" kern="1200" dirty="0" smtClean="0">
                <a:latin typeface="Times New Roman" panose="02020603050405020304" pitchFamily="18" charset="0"/>
                <a:ea typeface="ＭＳ Ｐゴシック" charset="-128"/>
              </a:rPr>
              <a:t>Computer </a:t>
            </a:r>
            <a:r>
              <a:rPr lang="en-US" altLang="en-US" kern="1200" dirty="0">
                <a:latin typeface="Times New Roman" panose="02020603050405020304" pitchFamily="18" charset="0"/>
                <a:ea typeface="ＭＳ Ｐゴシック" charset="-128"/>
              </a:rPr>
              <a:t>Does the Recipe!</a:t>
            </a: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Make it as hard, tedious, complex as you want!</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Crank through a million genomes? No problem!</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Find one person in a 30,000 campus? Yawn!</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Process a million dots on the screen or a bazillion sound samples?</a:t>
            </a:r>
          </a:p>
          <a:p>
            <a:pPr marL="741553" lvl="1" indent="-284353" fontAlgn="base">
              <a:spcAft>
                <a:spcPct val="0"/>
              </a:spcAft>
              <a:buFont typeface="Arial" panose="020B0604020202020204" pitchFamily="34" charset="0"/>
              <a:buChar char="–"/>
            </a:pPr>
            <a:r>
              <a:rPr lang="en-US" altLang="en-US" sz="2400" b="1" kern="1200" dirty="0">
                <a:solidFill>
                  <a:srgbClr val="000000"/>
                </a:solidFill>
                <a:latin typeface="Arial (Body)"/>
                <a:ea typeface="ＭＳ Ｐゴシック" charset="-128"/>
                <a:cs typeface="+mn-cs"/>
              </a:rPr>
              <a:t>That’</a:t>
            </a:r>
            <a:r>
              <a:rPr lang="en-US" altLang="ja-JP" sz="2400" b="1" kern="1200" dirty="0">
                <a:solidFill>
                  <a:srgbClr val="000000"/>
                </a:solidFill>
                <a:latin typeface="Arial (Body)"/>
                <a:ea typeface="ＭＳ Ｐゴシック" charset="-128"/>
                <a:cs typeface="+mn-cs"/>
              </a:rPr>
              <a:t>s</a:t>
            </a:r>
            <a:r>
              <a:rPr lang="en-US" altLang="ja-JP" sz="2400" kern="1200" dirty="0">
                <a:solidFill>
                  <a:srgbClr val="000000"/>
                </a:solidFill>
                <a:latin typeface="Arial (Body)"/>
                <a:ea typeface="ＭＳ Ｐゴシック" charset="-128"/>
                <a:cs typeface="+mn-cs"/>
              </a:rPr>
              <a:t> media computation</a:t>
            </a:r>
            <a:endParaRPr lang="en-US" altLang="en-US" sz="2400" kern="1200" dirty="0">
              <a:solidFill>
                <a:srgbClr val="000000"/>
              </a:solidFill>
              <a:latin typeface="Arial (Body)"/>
              <a:ea typeface="ＭＳ Ｐゴシック" charset="-128"/>
              <a:cs typeface="+mn-cs"/>
            </a:endParaRPr>
          </a:p>
        </p:txBody>
      </p:sp>
    </p:spTree>
    <p:extLst>
      <p:ext uri="{BB962C8B-B14F-4D97-AF65-F5344CB8AC3E}">
        <p14:creationId xmlns:p14="http://schemas.microsoft.com/office/powerpoint/2010/main" val="1019316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What Computers Understand</a:t>
            </a:r>
            <a:endParaRPr lang="en-US" altLang="en-US" sz="2000" b="0"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199" y="1436426"/>
            <a:ext cx="8400197" cy="4608924"/>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000" kern="1200" dirty="0" smtClean="0">
                <a:solidFill>
                  <a:srgbClr val="000000"/>
                </a:solidFill>
                <a:latin typeface="+mn-lt"/>
                <a:ea typeface="ＭＳ Ｐゴシック" charset="-128"/>
              </a:rPr>
              <a:t>It</a:t>
            </a:r>
            <a:r>
              <a:rPr lang="en-US" altLang="ja-JP" sz="2000" kern="1200" dirty="0" smtClean="0">
                <a:solidFill>
                  <a:srgbClr val="000000"/>
                </a:solidFill>
                <a:latin typeface="+mn-lt"/>
                <a:ea typeface="ＭＳ Ｐゴシック" charset="-128"/>
              </a:rPr>
              <a:t>’s not really </a:t>
            </a:r>
            <a:r>
              <a:rPr lang="en-US" altLang="ja-JP" sz="2000" b="1" kern="1200" dirty="0" smtClean="0">
                <a:solidFill>
                  <a:srgbClr val="000000"/>
                </a:solidFill>
                <a:latin typeface="+mn-lt"/>
                <a:ea typeface="ＭＳ Ｐゴシック" charset="-128"/>
              </a:rPr>
              <a:t>multimedia</a:t>
            </a:r>
            <a:r>
              <a:rPr lang="en-US" altLang="ja-JP" sz="2000" kern="1200" dirty="0" smtClean="0">
                <a:solidFill>
                  <a:srgbClr val="000000"/>
                </a:solidFill>
                <a:latin typeface="+mn-lt"/>
                <a:ea typeface="ＭＳ Ｐゴシック" charset="-128"/>
              </a:rPr>
              <a:t> at all.</a:t>
            </a:r>
          </a:p>
          <a:p>
            <a:pPr marL="741553" lvl="1" indent="-284353" fontAlgn="base">
              <a:spcAft>
                <a:spcPct val="0"/>
              </a:spcAft>
              <a:buFont typeface="Arial" panose="020B0604020202020204" pitchFamily="34" charset="0"/>
              <a:buChar char="–"/>
            </a:pPr>
            <a:r>
              <a:rPr lang="en-US" altLang="en-US" sz="2000" kern="1200" dirty="0" smtClean="0">
                <a:solidFill>
                  <a:srgbClr val="000000"/>
                </a:solidFill>
                <a:latin typeface="+mn-lt"/>
                <a:ea typeface="ＭＳ Ｐゴシック" charset="-128"/>
                <a:cs typeface="+mn-cs"/>
              </a:rPr>
              <a:t>It</a:t>
            </a:r>
            <a:r>
              <a:rPr lang="en-US" altLang="ja-JP" sz="2000" kern="1200" dirty="0" smtClean="0">
                <a:solidFill>
                  <a:srgbClr val="000000"/>
                </a:solidFill>
                <a:latin typeface="+mn-lt"/>
                <a:ea typeface="ＭＳ Ｐゴシック" charset="-128"/>
                <a:cs typeface="+mn-cs"/>
              </a:rPr>
              <a:t>’s </a:t>
            </a:r>
            <a:r>
              <a:rPr lang="en-US" altLang="ja-JP" sz="2000" b="1" kern="1200" dirty="0" smtClean="0">
                <a:solidFill>
                  <a:srgbClr val="000000"/>
                </a:solidFill>
                <a:latin typeface="+mn-lt"/>
                <a:ea typeface="ＭＳ Ｐゴシック" charset="-128"/>
                <a:cs typeface="+mn-cs"/>
              </a:rPr>
              <a:t>unimedia </a:t>
            </a:r>
            <a:r>
              <a:rPr lang="en-US" altLang="ja-JP" sz="2000" kern="1200" dirty="0" smtClean="0">
                <a:solidFill>
                  <a:srgbClr val="000000"/>
                </a:solidFill>
                <a:latin typeface="+mn-lt"/>
                <a:ea typeface="ＭＳ Ｐゴシック" charset="-128"/>
                <a:cs typeface="+mn-cs"/>
              </a:rPr>
              <a:t>(said Nicholas Negroponte, founder of M I T Media Lab)</a:t>
            </a:r>
            <a:endParaRPr lang="en-US" altLang="ja-JP" sz="2000" i="1" kern="1200" dirty="0" smtClean="0">
              <a:solidFill>
                <a:srgbClr val="000000"/>
              </a:solidFill>
              <a:latin typeface="+mn-lt"/>
              <a:ea typeface="ＭＳ Ｐゴシック" charset="-128"/>
              <a:cs typeface="+mn-cs"/>
            </a:endParaRPr>
          </a:p>
          <a:p>
            <a:pPr marL="741553" lvl="1" indent="-284353" fontAlgn="base">
              <a:spcAft>
                <a:spcPct val="0"/>
              </a:spcAft>
              <a:buFont typeface="Arial" panose="020B0604020202020204" pitchFamily="34" charset="0"/>
              <a:buChar char="–"/>
            </a:pPr>
            <a:r>
              <a:rPr lang="en-US" altLang="en-US" sz="2000" b="1" kern="1200" dirty="0" smtClean="0">
                <a:solidFill>
                  <a:srgbClr val="000000"/>
                </a:solidFill>
                <a:latin typeface="+mn-lt"/>
                <a:ea typeface="ＭＳ Ｐゴシック" charset="-128"/>
                <a:cs typeface="+mn-cs"/>
              </a:rPr>
              <a:t>Everything</a:t>
            </a:r>
            <a:r>
              <a:rPr lang="en-US" altLang="en-US" sz="2000" kern="1200" dirty="0" smtClean="0">
                <a:solidFill>
                  <a:srgbClr val="000000"/>
                </a:solidFill>
                <a:latin typeface="+mn-lt"/>
                <a:ea typeface="ＭＳ Ｐゴシック" charset="-128"/>
                <a:cs typeface="+mn-cs"/>
              </a:rPr>
              <a:t> is 0</a:t>
            </a:r>
            <a:r>
              <a:rPr lang="en-US" altLang="ja-JP" sz="2000" kern="1200" dirty="0" smtClean="0">
                <a:solidFill>
                  <a:srgbClr val="000000"/>
                </a:solidFill>
                <a:latin typeface="+mn-lt"/>
                <a:ea typeface="ＭＳ Ｐゴシック" charset="-128"/>
                <a:cs typeface="+mn-cs"/>
              </a:rPr>
              <a:t>’s and 1’s</a:t>
            </a:r>
          </a:p>
          <a:p>
            <a:pPr marL="255651" lvl="0" indent="-255651" fontAlgn="base">
              <a:spcAft>
                <a:spcPct val="0"/>
              </a:spcAft>
              <a:buFont typeface="Arial" panose="020B0604020202020204" pitchFamily="34" charset="0"/>
              <a:buChar char="•"/>
              <a:tabLst/>
            </a:pPr>
            <a:r>
              <a:rPr lang="en-US" altLang="en-US" sz="2000" kern="1200" dirty="0" smtClean="0">
                <a:solidFill>
                  <a:srgbClr val="000000"/>
                </a:solidFill>
                <a:latin typeface="+mn-lt"/>
                <a:ea typeface="ＭＳ Ｐゴシック" charset="-128"/>
              </a:rPr>
              <a:t>Computers are </a:t>
            </a:r>
            <a:r>
              <a:rPr lang="en-US" altLang="en-US" sz="2000" b="1" kern="1200" dirty="0" smtClean="0">
                <a:solidFill>
                  <a:srgbClr val="000000"/>
                </a:solidFill>
                <a:latin typeface="+mn-lt"/>
                <a:ea typeface="ＭＳ Ｐゴシック" charset="-128"/>
              </a:rPr>
              <a:t>exceedingly</a:t>
            </a:r>
            <a:r>
              <a:rPr lang="en-US" altLang="en-US" sz="2000" kern="1200" dirty="0" smtClean="0">
                <a:solidFill>
                  <a:srgbClr val="000000"/>
                </a:solidFill>
                <a:latin typeface="+mn-lt"/>
                <a:ea typeface="ＭＳ Ｐゴシック" charset="-128"/>
              </a:rPr>
              <a:t> stupid</a:t>
            </a:r>
          </a:p>
          <a:p>
            <a:pPr marL="741553" lvl="1" indent="-284353" fontAlgn="base">
              <a:spcAft>
                <a:spcPct val="0"/>
              </a:spcAft>
              <a:buFont typeface="Arial" panose="020B0604020202020204" pitchFamily="34" charset="0"/>
              <a:buChar char="–"/>
            </a:pPr>
            <a:r>
              <a:rPr lang="en-US" altLang="en-US" sz="2000" kern="1200" dirty="0" smtClean="0">
                <a:solidFill>
                  <a:srgbClr val="000000"/>
                </a:solidFill>
                <a:latin typeface="+mn-lt"/>
                <a:ea typeface="ＭＳ Ｐゴシック" charset="-128"/>
                <a:cs typeface="+mn-cs"/>
              </a:rPr>
              <a:t>The only </a:t>
            </a:r>
            <a:r>
              <a:rPr lang="en-US" altLang="en-US" sz="2000" b="1" kern="1200" dirty="0" smtClean="0">
                <a:solidFill>
                  <a:srgbClr val="000000"/>
                </a:solidFill>
                <a:latin typeface="+mn-lt"/>
                <a:ea typeface="ＭＳ Ｐゴシック" charset="-128"/>
                <a:cs typeface="+mn-cs"/>
              </a:rPr>
              <a:t>data</a:t>
            </a:r>
            <a:r>
              <a:rPr lang="en-US" altLang="en-US" sz="2000" kern="1200" dirty="0" smtClean="0">
                <a:solidFill>
                  <a:srgbClr val="000000"/>
                </a:solidFill>
                <a:latin typeface="+mn-lt"/>
                <a:ea typeface="ＭＳ Ｐゴシック" charset="-128"/>
                <a:cs typeface="+mn-cs"/>
              </a:rPr>
              <a:t> they understand is 0</a:t>
            </a:r>
            <a:r>
              <a:rPr lang="en-US" altLang="ja-JP" sz="2000" kern="1200" dirty="0" smtClean="0">
                <a:solidFill>
                  <a:srgbClr val="000000"/>
                </a:solidFill>
                <a:latin typeface="+mn-lt"/>
                <a:ea typeface="ＭＳ Ｐゴシック" charset="-128"/>
                <a:cs typeface="+mn-cs"/>
              </a:rPr>
              <a:t>’s and 1’s</a:t>
            </a:r>
          </a:p>
          <a:p>
            <a:pPr lvl="2" fontAlgn="base">
              <a:spcAft>
                <a:spcPct val="0"/>
              </a:spcAft>
              <a:buFont typeface="Wingdings" panose="05000000000000000000" pitchFamily="2" charset="2"/>
              <a:buChar char="§"/>
            </a:pPr>
            <a:r>
              <a:rPr lang="en-US" altLang="en-US" sz="2000" kern="1200" dirty="0" smtClean="0">
                <a:solidFill>
                  <a:srgbClr val="000000"/>
                </a:solidFill>
                <a:latin typeface="+mn-lt"/>
                <a:ea typeface="ＭＳ Ｐゴシック" charset="-128"/>
                <a:cs typeface="+mn-cs"/>
              </a:rPr>
              <a:t>They can only do the most simple things with those 0</a:t>
            </a:r>
            <a:r>
              <a:rPr lang="en-US" altLang="ja-JP" sz="2000" kern="1200" dirty="0" smtClean="0">
                <a:solidFill>
                  <a:srgbClr val="000000"/>
                </a:solidFill>
                <a:latin typeface="+mn-lt"/>
                <a:ea typeface="ＭＳ Ｐゴシック" charset="-128"/>
                <a:cs typeface="+mn-cs"/>
              </a:rPr>
              <a:t>’s and 1’s</a:t>
            </a:r>
            <a:br>
              <a:rPr lang="en-US" altLang="ja-JP" sz="2000" kern="1200" dirty="0" smtClean="0">
                <a:solidFill>
                  <a:srgbClr val="000000"/>
                </a:solidFill>
                <a:latin typeface="+mn-lt"/>
                <a:ea typeface="ＭＳ Ｐゴシック" charset="-128"/>
                <a:cs typeface="+mn-cs"/>
              </a:rPr>
            </a:br>
            <a:r>
              <a:rPr lang="en-US" altLang="en-US" sz="2000" kern="1200" dirty="0" smtClean="0">
                <a:solidFill>
                  <a:srgbClr val="000000"/>
                </a:solidFill>
                <a:latin typeface="+mn-lt"/>
                <a:ea typeface="ＭＳ Ｐゴシック" charset="-128"/>
              </a:rPr>
              <a:t>Move this value here</a:t>
            </a:r>
          </a:p>
          <a:p>
            <a:pPr lvl="2" fontAlgn="base">
              <a:spcAft>
                <a:spcPct val="0"/>
              </a:spcAft>
              <a:buFont typeface="Wingdings" panose="05000000000000000000" pitchFamily="2" charset="2"/>
              <a:buChar char="§"/>
            </a:pPr>
            <a:r>
              <a:rPr lang="en-US" altLang="en-US" sz="2000" kern="1200" dirty="0" smtClean="0">
                <a:solidFill>
                  <a:srgbClr val="000000"/>
                </a:solidFill>
                <a:latin typeface="+mn-lt"/>
                <a:ea typeface="ＭＳ Ｐゴシック" charset="-128"/>
              </a:rPr>
              <a:t>Add, multiply, subtract, divide these values</a:t>
            </a:r>
          </a:p>
          <a:p>
            <a:pPr lvl="2" fontAlgn="base">
              <a:spcAft>
                <a:spcPct val="0"/>
              </a:spcAft>
              <a:buFont typeface="Wingdings" panose="05000000000000000000" pitchFamily="2" charset="2"/>
              <a:buChar char="§"/>
            </a:pPr>
            <a:r>
              <a:rPr lang="en-US" altLang="en-US" sz="2000" kern="1200" dirty="0" smtClean="0">
                <a:solidFill>
                  <a:srgbClr val="000000"/>
                </a:solidFill>
                <a:latin typeface="+mn-lt"/>
                <a:ea typeface="ＭＳ Ｐゴシック" charset="-128"/>
              </a:rPr>
              <a:t>Compare these values, and if one is less than the other, go follow this step rather than that one.</a:t>
            </a:r>
          </a:p>
          <a:p>
            <a:pPr marL="741553" lvl="1" indent="-284353" fontAlgn="base">
              <a:spcAft>
                <a:spcPct val="0"/>
              </a:spcAft>
              <a:buFont typeface="Arial" panose="020B0604020202020204" pitchFamily="34" charset="0"/>
              <a:buChar char="–"/>
            </a:pPr>
            <a:r>
              <a:rPr lang="en-US" altLang="en-US" sz="2000" kern="1200" dirty="0" smtClean="0">
                <a:solidFill>
                  <a:srgbClr val="000000"/>
                </a:solidFill>
                <a:latin typeface="+mn-lt"/>
                <a:ea typeface="ＭＳ Ｐゴシック" charset="-128"/>
              </a:rPr>
              <a:t>Done fast enough, those simple things can be amazing.</a:t>
            </a:r>
            <a:endParaRPr lang="en-US" sz="2000" dirty="0">
              <a:latin typeface="+mn-lt"/>
            </a:endParaRPr>
          </a:p>
        </p:txBody>
      </p:sp>
    </p:spTree>
    <p:extLst>
      <p:ext uri="{BB962C8B-B14F-4D97-AF65-F5344CB8AC3E}">
        <p14:creationId xmlns:p14="http://schemas.microsoft.com/office/powerpoint/2010/main" val="794563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Programming Languages</a:t>
            </a:r>
            <a:endParaRPr lang="en-US" altLang="en-US" kern="1200" dirty="0">
              <a:latin typeface="Times New Roman" panose="02020603050405020304" pitchFamily="18" charset="0"/>
              <a:ea typeface="ＭＳ Ｐゴシック" charset="-128"/>
            </a:endParaRPr>
          </a:p>
        </p:txBody>
      </p:sp>
      <p:sp>
        <p:nvSpPr>
          <p:cNvPr id="3" name="Content Placeholder 2"/>
          <p:cNvSpPr>
            <a:spLocks noGrp="1"/>
          </p:cNvSpPr>
          <p:nvPr>
            <p:ph type="body" idx="1"/>
          </p:nvPr>
        </p:nvSpPr>
        <p:spPr>
          <a:xfrm>
            <a:off x="457200" y="1600200"/>
            <a:ext cx="8229600" cy="1292631"/>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Different programming languages are different ways (</a:t>
            </a:r>
            <a:r>
              <a:rPr lang="en-US" altLang="en-US" sz="2400" b="1" kern="1200" dirty="0">
                <a:solidFill>
                  <a:srgbClr val="000000"/>
                </a:solidFill>
                <a:latin typeface="Arial (Body)"/>
                <a:ea typeface="ＭＳ Ｐゴシック" charset="-128"/>
              </a:rPr>
              <a:t>encodings</a:t>
            </a:r>
            <a:r>
              <a:rPr lang="en-US" altLang="en-US" sz="2400" kern="1200" dirty="0">
                <a:solidFill>
                  <a:srgbClr val="000000"/>
                </a:solidFill>
                <a:latin typeface="Arial (Body)"/>
                <a:ea typeface="ＭＳ Ｐゴシック" charset="-128"/>
              </a:rPr>
              <a:t>) that turn into (same/similar) commands for the </a:t>
            </a:r>
            <a:r>
              <a:rPr lang="en-US" altLang="en-US" sz="2400" kern="1200" dirty="0" smtClean="0">
                <a:solidFill>
                  <a:srgbClr val="000000"/>
                </a:solidFill>
                <a:latin typeface="Arial (Body)"/>
                <a:ea typeface="ＭＳ Ｐゴシック" charset="-128"/>
              </a:rPr>
              <a:t>computer</a:t>
            </a:r>
          </a:p>
        </p:txBody>
      </p:sp>
      <p:pic>
        <p:nvPicPr>
          <p:cNvPr id="4" name="Picture 3" descr="2 sets of computer codes. The first computer code titled Python forward slash Jython has 2 lines. The lines reads as follows. Line 1. d e f hello left parenthesis right parenthesis semicolon. Line 2. print double quote Hello World double quote. The second computer code titled Java has 5 lines. The lines read as follows. Line 1. class Hello World left brace. Line 2, indented once. static public void main left parenthesis String a r g s left bracket right bracket right parenthesis left parenthesis. Line 3, indented twice. System period out period print l n left parenthesis Hello World exclamation point double quote right parenthesis semicolon. Line 4, indented once. right brace. Line 5.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364" y="3180381"/>
            <a:ext cx="4136097" cy="2138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2 sets of computer code. The first computer code titled C + + has 5 lines. The lines read as follows. Line 1. hash include left angle bracket i o stream period h right angle bracket. Line 2. main left parenthesis right parenthesis left brace. Line 3, indented once. c out left angle bracket left angle bracket double quote Hello World exclamation point double quote left angle bracket left angle bracket end 1 semicolon. Line 4, indented once. return 0 semicolon. Line 5. right brace. The second computer code titled scheme has 4 lines. The lines read as follows. Line 1. left parenthesis define hello world. Line 2, indented once. left parenthesis lambda left parenthesis right parenthesis. Line 3, indented twice. left parenthesis display double quote Hello World double quote right parenthesis. Line 4, indented twice. left parenthesis new line right parenthesis right parenthesis right parenthe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768" y="3180381"/>
            <a:ext cx="3589984" cy="220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5413586"/>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8603</TotalTime>
  <Words>1945</Words>
  <Application>Microsoft Office PowerPoint</Application>
  <PresentationFormat>On-screen Show (4:3)</PresentationFormat>
  <Paragraphs>185</Paragraphs>
  <Slides>31</Slides>
  <Notes>6</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31</vt:i4>
      </vt:variant>
    </vt:vector>
  </HeadingPairs>
  <TitlesOfParts>
    <vt:vector size="42" baseType="lpstr">
      <vt:lpstr>ＭＳ Ｐゴシック</vt:lpstr>
      <vt:lpstr>Arial</vt:lpstr>
      <vt:lpstr>Arial (Body)</vt:lpstr>
      <vt:lpstr>Noto Sans Symbols</vt:lpstr>
      <vt:lpstr>Times</vt:lpstr>
      <vt:lpstr>Times New Roman</vt:lpstr>
      <vt:lpstr>Verdana</vt:lpstr>
      <vt:lpstr>Wingdings</vt:lpstr>
      <vt:lpstr>508 Lecture</vt:lpstr>
      <vt:lpstr>1_508 Lecture</vt:lpstr>
      <vt:lpstr>Equation</vt:lpstr>
      <vt:lpstr>Introduction to Computing and Programming in Python™: A Multimedia Approach</vt:lpstr>
      <vt:lpstr>Story</vt:lpstr>
      <vt:lpstr>Learning Objectives</vt:lpstr>
      <vt:lpstr>What’s Computation Good for</vt:lpstr>
      <vt:lpstr>Specialized Recipes</vt:lpstr>
      <vt:lpstr>Defining Terms</vt:lpstr>
      <vt:lpstr>Key Concept: The Computer Does the Recipe!</vt:lpstr>
      <vt:lpstr>What Computers Understand</vt:lpstr>
      <vt:lpstr>Programming Languages</vt:lpstr>
      <vt:lpstr>Python (1 of 2)</vt:lpstr>
      <vt:lpstr>A Word about Jython</vt:lpstr>
      <vt:lpstr>Key Concept: Encodings</vt:lpstr>
      <vt:lpstr>How a Computer Works</vt:lpstr>
      <vt:lpstr>Layer the Encodings as Deep as you Want</vt:lpstr>
      <vt:lpstr>What do we Mean by Layered Encodings?</vt:lpstr>
      <vt:lpstr>Multimedia is Unimedia</vt:lpstr>
      <vt:lpstr>Software (Recipes) Defines and Manipulates Encodings</vt:lpstr>
      <vt:lpstr>The Power of Moore’s Law</vt:lpstr>
      <vt:lpstr>Why Digitize Media?</vt:lpstr>
      <vt:lpstr>How Can it Work to Digitize Media?</vt:lpstr>
      <vt:lpstr>Why Should you Need to Study “Recipes”?</vt:lpstr>
      <vt:lpstr>Computation for Communication</vt:lpstr>
      <vt:lpstr>Programming is a Communications Skill</vt:lpstr>
      <vt:lpstr>We’re Not Going to Replace Photoshop</vt:lpstr>
      <vt:lpstr>Knowing About Programming is Knowing About Process (1 of 2)</vt:lpstr>
      <vt:lpstr>Knowing About Programming is Knowing About Process (2 of 2)</vt:lpstr>
      <vt:lpstr>Everyone Will Likely Need This</vt:lpstr>
      <vt:lpstr>A Recipe is a Statement of Process</vt:lpstr>
      <vt:lpstr>Finally: Programming is About Communicating Process</vt:lpstr>
      <vt:lpstr>Python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Computing and Programming in Python™: A Multimedia Approach, 4e</dc:title>
  <dc:subject>Computer Science</dc:subject>
  <dc:creator>Guzdial/Ericson</dc:creator>
  <cp:keywords>Introduction to Computing and Programming in Python™</cp:keywords>
  <cp:lastModifiedBy>P, Pavendan (Cognizant)</cp:lastModifiedBy>
  <cp:revision>919</cp:revision>
  <dcterms:modified xsi:type="dcterms:W3CDTF">2018-04-17T10:43:58Z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