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3"/>
  </p:notesMasterIdLst>
  <p:handoutMasterIdLst>
    <p:handoutMasterId r:id="rId54"/>
  </p:handoutMasterIdLst>
  <p:sldIdLst>
    <p:sldId id="301" r:id="rId3"/>
    <p:sldId id="307" r:id="rId4"/>
    <p:sldId id="364" r:id="rId5"/>
    <p:sldId id="308" r:id="rId6"/>
    <p:sldId id="309" r:id="rId7"/>
    <p:sldId id="310" r:id="rId8"/>
    <p:sldId id="311" r:id="rId9"/>
    <p:sldId id="312" r:id="rId10"/>
    <p:sldId id="313" r:id="rId11"/>
    <p:sldId id="365" r:id="rId12"/>
    <p:sldId id="315" r:id="rId13"/>
    <p:sldId id="316" r:id="rId14"/>
    <p:sldId id="317" r:id="rId15"/>
    <p:sldId id="318" r:id="rId16"/>
    <p:sldId id="319" r:id="rId17"/>
    <p:sldId id="320" r:id="rId18"/>
    <p:sldId id="321" r:id="rId19"/>
    <p:sldId id="322" r:id="rId20"/>
    <p:sldId id="323" r:id="rId21"/>
    <p:sldId id="324" r:id="rId22"/>
    <p:sldId id="325" r:id="rId23"/>
    <p:sldId id="355" r:id="rId24"/>
    <p:sldId id="327" r:id="rId25"/>
    <p:sldId id="328" r:id="rId26"/>
    <p:sldId id="329" r:id="rId27"/>
    <p:sldId id="358" r:id="rId28"/>
    <p:sldId id="330" r:id="rId29"/>
    <p:sldId id="359" r:id="rId30"/>
    <p:sldId id="331" r:id="rId31"/>
    <p:sldId id="332" r:id="rId32"/>
    <p:sldId id="334" r:id="rId33"/>
    <p:sldId id="335"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05" r:id="rId5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93855" autoAdjust="0"/>
  </p:normalViewPr>
  <p:slideViewPr>
    <p:cSldViewPr snapToGrid="0" snapToObjects="1">
      <p:cViewPr varScale="1">
        <p:scale>
          <a:sx n="104" d="100"/>
          <a:sy n="104" d="100"/>
        </p:scale>
        <p:origin x="1572" y="108"/>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
        <p:nvSpPr>
          <p:cNvPr id="5" name="Rectangle 3"/>
          <p:cNvSpPr txBox="1">
            <a:spLocks noChangeArrowheads="1"/>
          </p:cNvSpPr>
          <p:nvPr/>
        </p:nvSpPr>
        <p:spPr>
          <a:xfrm>
            <a:off x="685800" y="4343400"/>
            <a:ext cx="5486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dirty="0" smtClean="0">
                <a:latin typeface="Arial" charset="0"/>
                <a:ea typeface="ＭＳ Ｐゴシック" charset="0"/>
                <a:cs typeface="ＭＳ Ｐゴシック" charset="0"/>
              </a:rPr>
              <a:t>I usually bring in a couple musical instruments (harmonica, thumb piano, </a:t>
            </a:r>
            <a:r>
              <a:rPr lang="en-US" dirty="0" err="1" smtClean="0">
                <a:latin typeface="Arial" charset="0"/>
                <a:ea typeface="ＭＳ Ｐゴシック" charset="0"/>
                <a:cs typeface="ＭＳ Ｐゴシック" charset="0"/>
              </a:rPr>
              <a:t>ukelele</a:t>
            </a:r>
            <a:r>
              <a:rPr lang="en-US" dirty="0" smtClean="0">
                <a:latin typeface="Arial" charset="0"/>
                <a:ea typeface="ＭＳ Ｐゴシック" charset="0"/>
                <a:cs typeface="ＭＳ Ｐゴシック" charset="0"/>
              </a:rPr>
              <a:t>, flute) to show how they have different FFT </a:t>
            </a:r>
            <a:r>
              <a:rPr lang="ja-JP" altLang="en-US" dirty="0" smtClean="0">
                <a:latin typeface="Arial" charset="0"/>
                <a:ea typeface="ＭＳ Ｐゴシック" charset="0"/>
                <a:cs typeface="ＭＳ Ｐゴシック" charset="0"/>
              </a:rPr>
              <a:t>“</a:t>
            </a:r>
            <a:r>
              <a:rPr lang="en-US" altLang="ja-JP" dirty="0" smtClean="0">
                <a:latin typeface="Arial" charset="0"/>
                <a:ea typeface="ＭＳ Ｐゴシック" charset="0"/>
                <a:cs typeface="ＭＳ Ｐゴシック" charset="0"/>
              </a:rPr>
              <a:t>signature</a:t>
            </a:r>
            <a:r>
              <a:rPr lang="ja-JP" altLang="en-US" dirty="0" smtClean="0">
                <a:latin typeface="Arial" charset="0"/>
                <a:ea typeface="ＭＳ Ｐゴシック" charset="0"/>
                <a:cs typeface="ＭＳ Ｐゴシック" charset="0"/>
              </a:rPr>
              <a:t>”</a:t>
            </a:r>
            <a:r>
              <a:rPr lang="en-US" altLang="ja-JP" dirty="0" smtClean="0">
                <a:latin typeface="Arial" charset="0"/>
                <a:ea typeface="ＭＳ Ｐゴシック" charset="0"/>
                <a:cs typeface="ＭＳ Ｐゴシック" charset="0"/>
              </a:rPr>
              <a:t> (different spikes).</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70955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
        <p:nvSpPr>
          <p:cNvPr id="5" name="Rectangle 3"/>
          <p:cNvSpPr txBox="1">
            <a:spLocks noChangeArrowheads="1"/>
          </p:cNvSpPr>
          <p:nvPr/>
        </p:nvSpPr>
        <p:spPr>
          <a:xfrm>
            <a:off x="685800" y="4343400"/>
            <a:ext cx="5486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dirty="0" smtClean="0">
                <a:latin typeface="Arial" charset="0"/>
                <a:ea typeface="ＭＳ Ｐゴシック" charset="0"/>
                <a:cs typeface="ＭＳ Ｐゴシック" charset="0"/>
              </a:rPr>
              <a:t>Be sure to actually do this!</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311456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588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
        <p:nvSpPr>
          <p:cNvPr id="5" name="Rectangle 3"/>
          <p:cNvSpPr txBox="1">
            <a:spLocks noChangeArrowheads="1"/>
          </p:cNvSpPr>
          <p:nvPr/>
        </p:nvSpPr>
        <p:spPr>
          <a:xfrm>
            <a:off x="685800" y="4343400"/>
            <a:ext cx="5486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dirty="0" smtClean="0">
                <a:latin typeface="Arial" charset="0"/>
                <a:ea typeface="ＭＳ Ｐゴシック" charset="0"/>
                <a:cs typeface="ＭＳ Ｐゴシック" charset="0"/>
              </a:rPr>
              <a:t>Be sure to generate some clipping here!</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79157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6"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169"/>
            <a:ext cx="8302702" cy="1098000"/>
          </a:xfrm>
        </p:spPr>
        <p:txBody>
          <a:bodyPr anchor="b"/>
          <a:lstStyle/>
          <a:p>
            <a:r>
              <a:rPr lang="en-US" sz="3200" dirty="0"/>
              <a:t>Introduction to Computing </a:t>
            </a:r>
            <a:r>
              <a:rPr lang="en-US" sz="3200" dirty="0" smtClean="0"/>
              <a:t>and Programming </a:t>
            </a:r>
            <a:r>
              <a:rPr lang="en-US" sz="3200" dirty="0"/>
              <a:t>in </a:t>
            </a:r>
            <a:r>
              <a:rPr lang="en-US" sz="3200" dirty="0" smtClean="0"/>
              <a:t>Python™: </a:t>
            </a:r>
            <a:r>
              <a:rPr lang="en-US" sz="3200" dirty="0"/>
              <a:t>A </a:t>
            </a:r>
            <a:r>
              <a:rPr lang="en-US" sz="3200" dirty="0" smtClean="0"/>
              <a:t>Multimedia Approach</a:t>
            </a:r>
            <a:endParaRPr lang="en-US" sz="3200" dirty="0"/>
          </a:p>
        </p:txBody>
      </p:sp>
      <p:sp>
        <p:nvSpPr>
          <p:cNvPr id="3" name="Text Placeholder 2"/>
          <p:cNvSpPr>
            <a:spLocks noGrp="1"/>
          </p:cNvSpPr>
          <p:nvPr>
            <p:ph type="body" idx="1"/>
          </p:nvPr>
        </p:nvSpPr>
        <p:spPr>
          <a:xfrm>
            <a:off x="457200" y="1380077"/>
            <a:ext cx="8302702" cy="374286"/>
          </a:xfrm>
        </p:spPr>
        <p:txBody>
          <a:bodyPr/>
          <a:lstStyle/>
          <a:p>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7</a:t>
            </a:r>
            <a:endParaRPr lang="en-US" b="1" dirty="0">
              <a:latin typeface="+mn-lt"/>
            </a:endParaRPr>
          </a:p>
        </p:txBody>
      </p:sp>
      <p:sp>
        <p:nvSpPr>
          <p:cNvPr id="5" name="Text Placeholder 4"/>
          <p:cNvSpPr>
            <a:spLocks noGrp="1"/>
          </p:cNvSpPr>
          <p:nvPr>
            <p:ph type="body" idx="3"/>
          </p:nvPr>
        </p:nvSpPr>
        <p:spPr>
          <a:xfrm>
            <a:off x="4876800" y="3143958"/>
            <a:ext cx="3657600" cy="930738"/>
          </a:xfrm>
        </p:spPr>
        <p:txBody>
          <a:bodyPr/>
          <a:lstStyle/>
          <a:p>
            <a:pPr algn="ctr"/>
            <a:r>
              <a:rPr lang="en-US" dirty="0">
                <a:solidFill>
                  <a:schemeClr val="bg2"/>
                </a:solidFill>
                <a:latin typeface="+mn-lt"/>
              </a:rPr>
              <a:t>Modifying Sounds Using </a:t>
            </a:r>
            <a:r>
              <a:rPr lang="en-US" dirty="0" smtClean="0">
                <a:solidFill>
                  <a:schemeClr val="bg2"/>
                </a:solidFill>
                <a:latin typeface="+mn-lt"/>
              </a:rPr>
              <a:t>Loops</a:t>
            </a:r>
            <a:endParaRPr lang="en-US" dirty="0">
              <a:solidFill>
                <a:schemeClr val="bg2"/>
              </a:solidFill>
              <a:latin typeface="+mn-lt"/>
            </a:endParaRPr>
          </a:p>
        </p:txBody>
      </p:sp>
      <p:pic>
        <p:nvPicPr>
          <p:cNvPr id="7"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4" y="1927940"/>
            <a:ext cx="3510521" cy="439549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Instruments in F</a:t>
            </a:r>
            <a:r>
              <a:rPr lang="en-US" sz="100" dirty="0" smtClean="0"/>
              <a:t> </a:t>
            </a:r>
            <a:r>
              <a:rPr lang="en-US" dirty="0" smtClean="0"/>
              <a:t>F</a:t>
            </a:r>
            <a:r>
              <a:rPr lang="en-US" sz="100" dirty="0" smtClean="0"/>
              <a:t> </a:t>
            </a:r>
            <a:r>
              <a:rPr lang="en-US" dirty="0" smtClean="0"/>
              <a:t>T</a:t>
            </a:r>
            <a:endParaRPr lang="en-US" dirty="0"/>
          </a:p>
        </p:txBody>
      </p:sp>
      <p:sp>
        <p:nvSpPr>
          <p:cNvPr id="7" name="Text Placeholder 6"/>
          <p:cNvSpPr>
            <a:spLocks noGrp="1"/>
          </p:cNvSpPr>
          <p:nvPr>
            <p:ph type="body" idx="1"/>
          </p:nvPr>
        </p:nvSpPr>
        <p:spPr>
          <a:xfrm>
            <a:off x="457200" y="1600200"/>
            <a:ext cx="8229600" cy="852055"/>
          </a:xfrm>
        </p:spPr>
        <p:txBody>
          <a:bodyPr/>
          <a:lstStyle/>
          <a:p>
            <a:pPr marL="0" indent="0">
              <a:buNone/>
            </a:pPr>
            <a:r>
              <a:rPr lang="en-US" sz="2400" b="1" dirty="0" smtClean="0">
                <a:latin typeface="+mn-lt"/>
              </a:rPr>
              <a:t>Figure 7.9 </a:t>
            </a:r>
            <a:r>
              <a:rPr lang="en-US" sz="2400" dirty="0" smtClean="0">
                <a:latin typeface="+mn-lt"/>
              </a:rPr>
              <a:t>Harmonica and Ukulele notes in a spectrum view.</a:t>
            </a:r>
            <a:endParaRPr lang="en-US" sz="2400" dirty="0">
              <a:latin typeface="+mn-lt"/>
            </a:endParaRPr>
          </a:p>
        </p:txBody>
      </p:sp>
      <p:pic>
        <p:nvPicPr>
          <p:cNvPr id="8" name="Picture 7" descr="A display of 2 waveforms of playing a harmonica note and plucking a string on a ukulele."/>
          <p:cNvPicPr>
            <a:picLocks noChangeAspect="1"/>
          </p:cNvPicPr>
          <p:nvPr/>
        </p:nvPicPr>
        <p:blipFill rotWithShape="1">
          <a:blip r:embed="rId2"/>
          <a:srcRect l="22892" t="1773" b="10359"/>
          <a:stretch/>
        </p:blipFill>
        <p:spPr>
          <a:xfrm>
            <a:off x="2693476" y="2696663"/>
            <a:ext cx="3484900" cy="3515162"/>
          </a:xfrm>
          <a:prstGeom prst="rect">
            <a:avLst/>
          </a:prstGeom>
        </p:spPr>
      </p:pic>
    </p:spTree>
    <p:extLst>
      <p:ext uri="{BB962C8B-B14F-4D97-AF65-F5344CB8AC3E}">
        <p14:creationId xmlns:p14="http://schemas.microsoft.com/office/powerpoint/2010/main" val="4189934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pPr>
            <a:r>
              <a:rPr lang="en-US" kern="1200" dirty="0" smtClean="0">
                <a:latin typeface="Times New Roman" panose="02020603050405020304" pitchFamily="18" charset="0"/>
                <a:ea typeface="+mj-ea"/>
                <a:cs typeface="+mj-cs"/>
              </a:rPr>
              <a:t>Normal Speech and Whistle in Sonogram View</a:t>
            </a:r>
            <a:endParaRPr lang="en-US" kern="1200" dirty="0">
              <a:latin typeface="Times New Roman" panose="02020603050405020304" pitchFamily="18" charset="0"/>
              <a:ea typeface="+mj-ea"/>
              <a:cs typeface="+mj-cs"/>
            </a:endParaRPr>
          </a:p>
        </p:txBody>
      </p:sp>
      <p:pic>
        <p:nvPicPr>
          <p:cNvPr id="4" name="Picture 3" descr="Illustration displays sonogram view of normal speech, few slices has less frequency with breaks in the wave form and few slices have high frequency with continues wave for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074" y="1943883"/>
            <a:ext cx="5991851" cy="4126315"/>
          </a:xfrm>
          <a:prstGeom prst="rect">
            <a:avLst/>
          </a:prstGeom>
        </p:spPr>
      </p:pic>
    </p:spTree>
    <p:extLst>
      <p:ext uri="{BB962C8B-B14F-4D97-AF65-F5344CB8AC3E}">
        <p14:creationId xmlns:p14="http://schemas.microsoft.com/office/powerpoint/2010/main" val="3210880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kern="1200" dirty="0" smtClean="0">
                <a:latin typeface="Times New Roman" panose="02020603050405020304" pitchFamily="18" charset="0"/>
                <a:ea typeface="+mj-ea"/>
                <a:cs typeface="+mj-cs"/>
              </a:rPr>
              <a:t>Harmonica and Ukulele in Sonogram</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838200"/>
          </a:xfrm>
        </p:spPr>
        <p:txBody>
          <a:bodyPr/>
          <a:lstStyle/>
          <a:p>
            <a:pPr marL="0" indent="0">
              <a:buNone/>
            </a:pPr>
            <a:r>
              <a:rPr lang="en-US" sz="2400" b="1" dirty="0" smtClean="0">
                <a:latin typeface="+mn-lt"/>
              </a:rPr>
              <a:t>Figure 7.11 </a:t>
            </a:r>
            <a:r>
              <a:rPr lang="en-US" sz="2400" dirty="0" smtClean="0">
                <a:latin typeface="+mn-lt"/>
              </a:rPr>
              <a:t>Viewing </a:t>
            </a:r>
            <a:r>
              <a:rPr lang="en-US" sz="2400" dirty="0">
                <a:latin typeface="+mn-lt"/>
              </a:rPr>
              <a:t>harmonica (</a:t>
            </a:r>
            <a:r>
              <a:rPr lang="en-US" sz="2400" b="1" dirty="0">
                <a:latin typeface="+mn-lt"/>
              </a:rPr>
              <a:t>left</a:t>
            </a:r>
            <a:r>
              <a:rPr lang="en-US" sz="2400" dirty="0">
                <a:latin typeface="+mn-lt"/>
              </a:rPr>
              <a:t>) and ukulele (</a:t>
            </a:r>
            <a:r>
              <a:rPr lang="en-US" sz="2400" b="1" dirty="0">
                <a:latin typeface="+mn-lt"/>
              </a:rPr>
              <a:t>right</a:t>
            </a:r>
            <a:r>
              <a:rPr lang="en-US" sz="2400" dirty="0">
                <a:latin typeface="+mn-lt"/>
              </a:rPr>
              <a:t>) notes in a sonogram view</a:t>
            </a:r>
            <a:r>
              <a:rPr lang="en-US" sz="2400" dirty="0" smtClean="0">
                <a:latin typeface="+mn-lt"/>
              </a:rPr>
              <a:t>.</a:t>
            </a:r>
            <a:endParaRPr lang="en-US" sz="2400" dirty="0">
              <a:latin typeface="+mn-lt"/>
            </a:endParaRPr>
          </a:p>
        </p:txBody>
      </p:sp>
      <p:pic>
        <p:nvPicPr>
          <p:cNvPr id="4" name="Picture 3" descr="Illustration displays several harmonica notes and ukulele notes. Tones with consistent waves indicates harmonica notes, displayed in the left and tones with faded waves indicated ukulele notes, displayed in the right side."/>
          <p:cNvPicPr>
            <a:picLocks noChangeAspect="1"/>
          </p:cNvPicPr>
          <p:nvPr/>
        </p:nvPicPr>
        <p:blipFill rotWithShape="1">
          <a:blip r:embed="rId2"/>
          <a:srcRect b="18077"/>
          <a:stretch/>
        </p:blipFill>
        <p:spPr>
          <a:xfrm>
            <a:off x="839726" y="2846390"/>
            <a:ext cx="7650516" cy="2610488"/>
          </a:xfrm>
          <a:prstGeom prst="rect">
            <a:avLst/>
          </a:prstGeom>
        </p:spPr>
      </p:pic>
    </p:spTree>
    <p:extLst>
      <p:ext uri="{BB962C8B-B14F-4D97-AF65-F5344CB8AC3E}">
        <p14:creationId xmlns:p14="http://schemas.microsoft.com/office/powerpoint/2010/main" val="2838204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Digitizing Sound: How Do We Get That into Numbers?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3649579" cy="4224203"/>
          </a:xfrm>
        </p:spPr>
        <p:txBody>
          <a:bodyPr wrap="square" lIns="91425" tIns="91425" rIns="91425" bIns="91425">
            <a:spAutoFit/>
          </a:bodyPr>
          <a:lstStyle/>
          <a:p>
            <a:pPr marL="255651" lvl="0" indent="-255651">
              <a:spcAft>
                <a:spcPct val="0"/>
              </a:spcAft>
              <a:buFont typeface="Arial" panose="020B0604020202020204" pitchFamily="34" charset="0"/>
              <a:buChar char="•"/>
              <a:defRPr/>
            </a:pPr>
            <a:r>
              <a:rPr lang="en-US" sz="2000" kern="1200" dirty="0">
                <a:solidFill>
                  <a:srgbClr val="000000"/>
                </a:solidFill>
                <a:latin typeface="Arial (Body)"/>
                <a:ea typeface="+mn-ea"/>
                <a:cs typeface="+mn-cs"/>
              </a:rPr>
              <a:t>Remember in calculus, estimating the curve by creating rectangles?</a:t>
            </a:r>
          </a:p>
          <a:p>
            <a:pPr marL="255651" lvl="0" indent="-255651">
              <a:spcAft>
                <a:spcPct val="0"/>
              </a:spcAft>
              <a:buFont typeface="Arial" panose="020B0604020202020204" pitchFamily="34" charset="0"/>
              <a:buChar char="•"/>
              <a:defRPr/>
            </a:pPr>
            <a:r>
              <a:rPr lang="en-US" sz="2000" kern="1200" dirty="0">
                <a:solidFill>
                  <a:srgbClr val="000000"/>
                </a:solidFill>
                <a:latin typeface="Arial (Body)"/>
                <a:ea typeface="+mn-ea"/>
                <a:cs typeface="+mn-cs"/>
              </a:rPr>
              <a:t>We can do the same to estimate the sound curve</a:t>
            </a:r>
          </a:p>
          <a:p>
            <a:pPr marL="741553" lvl="1" indent="-284353">
              <a:spcAft>
                <a:spcPct val="0"/>
              </a:spcAft>
              <a:buFont typeface="Arial" panose="020B0604020202020204" pitchFamily="34" charset="0"/>
              <a:buChar char="–"/>
              <a:defRPr/>
            </a:pPr>
            <a:r>
              <a:rPr lang="en-US" sz="2000" kern="1200" dirty="0">
                <a:solidFill>
                  <a:srgbClr val="000000"/>
                </a:solidFill>
                <a:latin typeface="Arial (Body)"/>
                <a:ea typeface="+mn-ea"/>
                <a:cs typeface="+mn-cs"/>
              </a:rPr>
              <a:t>Analog-to-digital conversion </a:t>
            </a:r>
            <a:r>
              <a:rPr lang="en-US" sz="20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C) </a:t>
            </a:r>
            <a:r>
              <a:rPr lang="en-US" sz="2000" kern="1200" dirty="0">
                <a:solidFill>
                  <a:srgbClr val="000000"/>
                </a:solidFill>
                <a:latin typeface="Arial (Body)"/>
                <a:ea typeface="+mn-ea"/>
                <a:cs typeface="+mn-cs"/>
              </a:rPr>
              <a:t>will give us the amplitude at an instant as a number: a sample</a:t>
            </a:r>
          </a:p>
          <a:p>
            <a:pPr marL="741553" lvl="1" indent="-284353">
              <a:spcAft>
                <a:spcPct val="0"/>
              </a:spcAft>
              <a:buFont typeface="Arial" panose="020B0604020202020204" pitchFamily="34" charset="0"/>
              <a:buChar char="–"/>
              <a:defRPr/>
            </a:pPr>
            <a:r>
              <a:rPr lang="en-US" sz="2000" kern="1200" dirty="0">
                <a:solidFill>
                  <a:srgbClr val="000000"/>
                </a:solidFill>
                <a:latin typeface="Arial (Body)"/>
                <a:ea typeface="+mn-ea"/>
                <a:cs typeface="+mn-cs"/>
              </a:rPr>
              <a:t>How many samples do we need?</a:t>
            </a:r>
          </a:p>
        </p:txBody>
      </p:sp>
      <p:pic>
        <p:nvPicPr>
          <p:cNvPr id="4" name="Picture 3" descr="A graph with a sinusoidal wave filled with several rectangles touching the path of the wave."/>
          <p:cNvPicPr>
            <a:picLocks noChangeAspect="1"/>
          </p:cNvPicPr>
          <p:nvPr/>
        </p:nvPicPr>
        <p:blipFill>
          <a:blip r:embed="rId2"/>
          <a:stretch>
            <a:fillRect/>
          </a:stretch>
        </p:blipFill>
        <p:spPr>
          <a:xfrm>
            <a:off x="4467430" y="1931975"/>
            <a:ext cx="4164941" cy="2097444"/>
          </a:xfrm>
          <a:prstGeom prst="rect">
            <a:avLst/>
          </a:prstGeom>
        </p:spPr>
      </p:pic>
    </p:spTree>
    <p:extLst>
      <p:ext uri="{BB962C8B-B14F-4D97-AF65-F5344CB8AC3E}">
        <p14:creationId xmlns:p14="http://schemas.microsoft.com/office/powerpoint/2010/main" val="2120482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rPr>
              <a:t>Nyquist Theorem</a:t>
            </a:r>
            <a:endParaRPr lang="en-US" kern="1200"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407031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200" kern="1200" dirty="0">
                <a:solidFill>
                  <a:srgbClr val="000000"/>
                </a:solidFill>
                <a:latin typeface="Arial (Body)"/>
              </a:rPr>
              <a:t>We need twice as many samples as the maximum frequency in order to represent (and recreate, later) the original </a:t>
            </a:r>
            <a:r>
              <a:rPr lang="en-US" sz="2200" kern="1200" dirty="0" smtClean="0">
                <a:solidFill>
                  <a:srgbClr val="000000"/>
                </a:solidFill>
                <a:latin typeface="Arial (Body)"/>
              </a:rPr>
              <a:t>sound.</a:t>
            </a:r>
            <a:endParaRPr lang="en-US" sz="2200" kern="1200" dirty="0">
              <a:solidFill>
                <a:srgbClr val="000000"/>
              </a:solidFill>
              <a:latin typeface="Arial (Body)"/>
            </a:endParaRPr>
          </a:p>
          <a:p>
            <a:pPr marL="255651" lvl="0" indent="-255651" fontAlgn="base">
              <a:spcAft>
                <a:spcPct val="0"/>
              </a:spcAft>
              <a:buFont typeface="Arial" panose="020B0604020202020204" pitchFamily="34" charset="0"/>
              <a:buChar char="•"/>
              <a:tabLst/>
            </a:pPr>
            <a:r>
              <a:rPr lang="en-US" sz="2200" kern="1200" dirty="0">
                <a:solidFill>
                  <a:srgbClr val="000000"/>
                </a:solidFill>
                <a:latin typeface="Arial (Body)"/>
              </a:rPr>
              <a:t>The number of samples recorded per second is the sampling rate</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cs typeface="+mn-cs"/>
              </a:rPr>
              <a:t>If we capture 8000 samples per second, the highest frequency we can capture is 4000 </a:t>
            </a:r>
            <a:r>
              <a:rPr lang="en-US" sz="2200" kern="1200" dirty="0" smtClean="0">
                <a:solidFill>
                  <a:srgbClr val="000000"/>
                </a:solidFill>
                <a:latin typeface="Arial (Body)"/>
                <a:cs typeface="+mn-cs"/>
              </a:rPr>
              <a:t>H</a:t>
            </a:r>
            <a:r>
              <a:rPr lang="en-US" sz="100" kern="1200" dirty="0" smtClean="0">
                <a:solidFill>
                  <a:schemeClr val="bg1"/>
                </a:solidFill>
                <a:latin typeface="Arial (Body)"/>
                <a:cs typeface="+mn-cs"/>
              </a:rPr>
              <a:t>ert</a:t>
            </a:r>
            <a:r>
              <a:rPr lang="en-US" sz="2200" kern="1200" dirty="0" smtClean="0">
                <a:solidFill>
                  <a:srgbClr val="000000"/>
                </a:solidFill>
                <a:latin typeface="Arial (Body)"/>
                <a:cs typeface="+mn-cs"/>
              </a:rPr>
              <a:t>z</a:t>
            </a:r>
            <a:endParaRPr lang="en-US" sz="2200" kern="1200" dirty="0">
              <a:solidFill>
                <a:srgbClr val="000000"/>
              </a:solidFill>
              <a:latin typeface="Arial (Body)"/>
              <a:cs typeface="+mn-cs"/>
            </a:endParaRPr>
          </a:p>
          <a:p>
            <a:pPr lvl="2" fontAlgn="base">
              <a:spcAft>
                <a:spcPct val="0"/>
              </a:spcAft>
              <a:buFontTx/>
              <a:buChar char="▪"/>
            </a:pPr>
            <a:r>
              <a:rPr lang="en-US" sz="2200" kern="1200" dirty="0" smtClean="0">
                <a:solidFill>
                  <a:srgbClr val="000000"/>
                </a:solidFill>
                <a:latin typeface="Arial (Body)"/>
                <a:cs typeface="+mn-cs"/>
              </a:rPr>
              <a:t>That</a:t>
            </a:r>
            <a:r>
              <a:rPr lang="fr-FR" altLang="ja-JP" sz="2200" kern="1200" dirty="0" smtClean="0">
                <a:solidFill>
                  <a:srgbClr val="000000"/>
                </a:solidFill>
                <a:latin typeface="Arial (Body)"/>
                <a:cs typeface="+mn-cs"/>
              </a:rPr>
              <a:t>’</a:t>
            </a:r>
            <a:r>
              <a:rPr lang="en-US" altLang="ja-JP" sz="2200" kern="1200" dirty="0" smtClean="0">
                <a:solidFill>
                  <a:srgbClr val="000000"/>
                </a:solidFill>
                <a:latin typeface="Arial (Body)"/>
                <a:cs typeface="+mn-cs"/>
              </a:rPr>
              <a:t>s </a:t>
            </a:r>
            <a:r>
              <a:rPr lang="en-US" altLang="ja-JP" sz="2200" kern="1200" dirty="0">
                <a:solidFill>
                  <a:srgbClr val="000000"/>
                </a:solidFill>
                <a:latin typeface="Arial (Body)"/>
                <a:cs typeface="+mn-cs"/>
              </a:rPr>
              <a:t>how phones work</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cs typeface="+mn-cs"/>
              </a:rPr>
              <a:t>If we capture more than 44,000 samples per second, we capture everything that we can hear (max 22,000 </a:t>
            </a:r>
            <a:r>
              <a:rPr lang="en-US" sz="2200" kern="1200" dirty="0" smtClean="0">
                <a:solidFill>
                  <a:srgbClr val="000000"/>
                </a:solidFill>
                <a:latin typeface="Arial (Body)"/>
                <a:cs typeface="+mn-cs"/>
              </a:rPr>
              <a:t>H</a:t>
            </a:r>
            <a:r>
              <a:rPr lang="en-US" sz="100" kern="1200" dirty="0" smtClean="0">
                <a:solidFill>
                  <a:schemeClr val="bg1"/>
                </a:solidFill>
                <a:latin typeface="Arial (Body)"/>
                <a:cs typeface="+mn-cs"/>
              </a:rPr>
              <a:t>ert</a:t>
            </a:r>
            <a:r>
              <a:rPr lang="en-US" sz="2200" kern="1200" dirty="0" smtClean="0">
                <a:solidFill>
                  <a:srgbClr val="000000"/>
                </a:solidFill>
                <a:latin typeface="Arial (Body)"/>
                <a:cs typeface="+mn-cs"/>
              </a:rPr>
              <a:t>z</a:t>
            </a:r>
            <a:r>
              <a:rPr lang="en-US" sz="2200" kern="1200" dirty="0">
                <a:solidFill>
                  <a:srgbClr val="000000"/>
                </a:solidFill>
                <a:latin typeface="Arial (Body)"/>
                <a:cs typeface="+mn-cs"/>
              </a:rPr>
              <a:t>)</a:t>
            </a:r>
          </a:p>
          <a:p>
            <a:pPr lvl="2" fontAlgn="base">
              <a:spcAft>
                <a:spcPct val="0"/>
              </a:spcAft>
              <a:buFontTx/>
              <a:buChar char="▪"/>
            </a:pPr>
            <a:r>
              <a:rPr lang="en-US" sz="2200" kern="1200" dirty="0" smtClean="0">
                <a:solidFill>
                  <a:srgbClr val="000000"/>
                </a:solidFill>
                <a:latin typeface="Arial (Body)"/>
                <a:cs typeface="+mn-cs"/>
              </a:rPr>
              <a:t>C</a:t>
            </a:r>
            <a:r>
              <a:rPr lang="en-US" sz="100" kern="1200" dirty="0" smtClean="0">
                <a:solidFill>
                  <a:srgbClr val="000000"/>
                </a:solidFill>
                <a:latin typeface="Arial (Body)"/>
                <a:cs typeface="+mn-cs"/>
              </a:rPr>
              <a:t> </a:t>
            </a:r>
            <a:r>
              <a:rPr lang="en-US" sz="2200" kern="1200" dirty="0" smtClean="0">
                <a:solidFill>
                  <a:srgbClr val="000000"/>
                </a:solidFill>
                <a:latin typeface="Arial (Body)"/>
                <a:cs typeface="+mn-cs"/>
              </a:rPr>
              <a:t>D quality </a:t>
            </a:r>
            <a:r>
              <a:rPr lang="en-US" sz="2200" kern="1200" dirty="0">
                <a:solidFill>
                  <a:srgbClr val="000000"/>
                </a:solidFill>
                <a:latin typeface="Arial (Body)"/>
                <a:cs typeface="+mn-cs"/>
              </a:rPr>
              <a:t>is 44,100 samples per second</a:t>
            </a:r>
          </a:p>
        </p:txBody>
      </p:sp>
    </p:spTree>
    <p:extLst>
      <p:ext uri="{BB962C8B-B14F-4D97-AF65-F5344CB8AC3E}">
        <p14:creationId xmlns:p14="http://schemas.microsoft.com/office/powerpoint/2010/main" val="490129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Digitizing Sound in the Computer</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000" kern="1200" dirty="0">
                <a:solidFill>
                  <a:srgbClr val="000000"/>
                </a:solidFill>
                <a:latin typeface="Arial (Body)"/>
              </a:rPr>
              <a:t>Each sample is stored as a number (two bytes)</a:t>
            </a:r>
          </a:p>
          <a:p>
            <a:pPr marL="255651" lvl="0" indent="-255651" fontAlgn="base">
              <a:spcAft>
                <a:spcPct val="0"/>
              </a:spcAft>
              <a:buFont typeface="Arial" panose="020B0604020202020204" pitchFamily="34" charset="0"/>
              <a:buChar char="•"/>
              <a:tabLst/>
            </a:pPr>
            <a:r>
              <a:rPr lang="en-US" sz="2000" kern="1200" dirty="0" smtClean="0">
                <a:solidFill>
                  <a:srgbClr val="000000"/>
                </a:solidFill>
                <a:latin typeface="Arial (Body)"/>
              </a:rPr>
              <a:t>What</a:t>
            </a:r>
            <a:r>
              <a:rPr lang="fr-FR" sz="2000" kern="1200" dirty="0" smtClean="0">
                <a:solidFill>
                  <a:srgbClr val="000000"/>
                </a:solidFill>
                <a:latin typeface="Arial (Body)"/>
              </a:rPr>
              <a:t>’</a:t>
            </a:r>
            <a:r>
              <a:rPr lang="en-US" altLang="ja-JP" sz="2000" kern="1200" dirty="0" smtClean="0">
                <a:solidFill>
                  <a:srgbClr val="000000"/>
                </a:solidFill>
                <a:latin typeface="Arial (Body)"/>
              </a:rPr>
              <a:t>s </a:t>
            </a:r>
            <a:r>
              <a:rPr lang="en-US" altLang="ja-JP" sz="2000" kern="1200" dirty="0">
                <a:solidFill>
                  <a:srgbClr val="000000"/>
                </a:solidFill>
                <a:latin typeface="Arial (Body)"/>
              </a:rPr>
              <a:t>the range of available combinations?</a:t>
            </a:r>
          </a:p>
          <a:p>
            <a:pPr marL="741553" lvl="1" indent="-284353" fontAlgn="base">
              <a:spcAft>
                <a:spcPct val="0"/>
              </a:spcAft>
              <a:buFont typeface="Arial" panose="020B0604020202020204" pitchFamily="34" charset="0"/>
              <a:buChar char="–"/>
            </a:pPr>
            <a:r>
              <a:rPr lang="en-US" sz="2000" kern="1200" dirty="0">
                <a:solidFill>
                  <a:srgbClr val="000000"/>
                </a:solidFill>
                <a:latin typeface="Arial (Body)"/>
                <a:cs typeface="+mn-cs"/>
              </a:rPr>
              <a:t>16 bits, 216 </a:t>
            </a:r>
            <a:r>
              <a:rPr lang="en-US" sz="2000" kern="1200" dirty="0" smtClean="0">
                <a:solidFill>
                  <a:srgbClr val="000000"/>
                </a:solidFill>
                <a:latin typeface="Arial (Body)"/>
                <a:cs typeface="+mn-cs"/>
              </a:rPr>
              <a:t>= </a:t>
            </a:r>
            <a:r>
              <a:rPr lang="en-US" sz="2000" kern="1200" dirty="0">
                <a:solidFill>
                  <a:srgbClr val="000000"/>
                </a:solidFill>
                <a:latin typeface="Arial (Body)"/>
                <a:cs typeface="+mn-cs"/>
              </a:rPr>
              <a:t>65,536</a:t>
            </a:r>
          </a:p>
          <a:p>
            <a:pPr marL="741553" lvl="1" indent="-284353" fontAlgn="base">
              <a:spcAft>
                <a:spcPct val="0"/>
              </a:spcAft>
              <a:buFont typeface="Arial" panose="020B0604020202020204" pitchFamily="34" charset="0"/>
              <a:buChar char="–"/>
            </a:pPr>
            <a:r>
              <a:rPr lang="en-US" sz="2000" kern="1200" dirty="0">
                <a:solidFill>
                  <a:srgbClr val="000000"/>
                </a:solidFill>
                <a:latin typeface="Arial (Body)"/>
                <a:cs typeface="+mn-cs"/>
              </a:rPr>
              <a:t>But we want both positive and negative values</a:t>
            </a:r>
          </a:p>
          <a:p>
            <a:pPr lvl="2" fontAlgn="base">
              <a:spcAft>
                <a:spcPct val="0"/>
              </a:spcAft>
              <a:buFontTx/>
              <a:buChar char="▪"/>
            </a:pPr>
            <a:r>
              <a:rPr lang="en-US" sz="2000" kern="1200" dirty="0">
                <a:solidFill>
                  <a:srgbClr val="000000"/>
                </a:solidFill>
                <a:latin typeface="Arial (Body)"/>
                <a:cs typeface="+mn-cs"/>
              </a:rPr>
              <a:t>To indicate compressions and rarefactions.</a:t>
            </a:r>
          </a:p>
          <a:p>
            <a:pPr marL="741553" lvl="1" indent="-284353" fontAlgn="base">
              <a:spcAft>
                <a:spcPct val="0"/>
              </a:spcAft>
              <a:buFont typeface="Arial" panose="020B0604020202020204" pitchFamily="34" charset="0"/>
              <a:buChar char="–"/>
            </a:pPr>
            <a:r>
              <a:rPr lang="en-US" sz="2000" kern="1200" dirty="0">
                <a:solidFill>
                  <a:srgbClr val="000000"/>
                </a:solidFill>
                <a:latin typeface="Arial (Body)"/>
                <a:cs typeface="+mn-cs"/>
              </a:rPr>
              <a:t>What if we use one bit to indicate positive (0) or negative (1)?</a:t>
            </a:r>
          </a:p>
          <a:p>
            <a:pPr marL="741553" lvl="1" indent="-284353" fontAlgn="base">
              <a:spcAft>
                <a:spcPct val="0"/>
              </a:spcAft>
              <a:buFont typeface="Arial" panose="020B0604020202020204" pitchFamily="34" charset="0"/>
              <a:buChar char="–"/>
            </a:pPr>
            <a:r>
              <a:rPr lang="en-US" sz="2000" kern="1200" dirty="0">
                <a:solidFill>
                  <a:srgbClr val="000000"/>
                </a:solidFill>
                <a:latin typeface="Arial (Body)"/>
                <a:cs typeface="+mn-cs"/>
              </a:rPr>
              <a:t>That leaves us with 15 bits</a:t>
            </a:r>
          </a:p>
          <a:p>
            <a:pPr marL="741553" lvl="1" indent="-284353" fontAlgn="base">
              <a:spcAft>
                <a:spcPct val="0"/>
              </a:spcAft>
              <a:buFont typeface="Arial" panose="020B0604020202020204" pitchFamily="34" charset="0"/>
              <a:buChar char="–"/>
            </a:pPr>
            <a:r>
              <a:rPr lang="en-US" sz="2000" kern="1200" dirty="0">
                <a:solidFill>
                  <a:srgbClr val="000000"/>
                </a:solidFill>
                <a:latin typeface="Arial (Body)"/>
                <a:cs typeface="+mn-cs"/>
              </a:rPr>
              <a:t>15 bits, 215 </a:t>
            </a:r>
            <a:r>
              <a:rPr lang="en-US" sz="2000" kern="1200" dirty="0" smtClean="0">
                <a:solidFill>
                  <a:srgbClr val="000000"/>
                </a:solidFill>
                <a:latin typeface="Arial (Body)"/>
                <a:cs typeface="+mn-cs"/>
              </a:rPr>
              <a:t>= </a:t>
            </a:r>
            <a:r>
              <a:rPr lang="en-US" sz="2000" kern="1200" dirty="0">
                <a:solidFill>
                  <a:srgbClr val="000000"/>
                </a:solidFill>
                <a:latin typeface="Arial (Body)"/>
                <a:cs typeface="+mn-cs"/>
              </a:rPr>
              <a:t>32,768</a:t>
            </a:r>
          </a:p>
          <a:p>
            <a:pPr marL="741553" lvl="1" indent="-284353" fontAlgn="base">
              <a:spcAft>
                <a:spcPct val="0"/>
              </a:spcAft>
              <a:buFont typeface="Arial" panose="020B0604020202020204" pitchFamily="34" charset="0"/>
              <a:buChar char="–"/>
            </a:pPr>
            <a:r>
              <a:rPr lang="en-US" sz="2000" kern="1200" dirty="0">
                <a:solidFill>
                  <a:srgbClr val="000000"/>
                </a:solidFill>
                <a:latin typeface="Arial (Body)"/>
                <a:cs typeface="+mn-cs"/>
              </a:rPr>
              <a:t>One of those combinations will stand for zero</a:t>
            </a:r>
          </a:p>
          <a:p>
            <a:pPr lvl="2" fontAlgn="base">
              <a:spcAft>
                <a:spcPct val="0"/>
              </a:spcAft>
              <a:buFontTx/>
              <a:buChar char="▪"/>
            </a:pPr>
            <a:r>
              <a:rPr lang="en-US" sz="2000" kern="1200" dirty="0" smtClean="0">
                <a:solidFill>
                  <a:srgbClr val="000000"/>
                </a:solidFill>
                <a:latin typeface="Arial (Body)"/>
                <a:cs typeface="+mn-cs"/>
              </a:rPr>
              <a:t>We</a:t>
            </a:r>
            <a:r>
              <a:rPr lang="fr-FR" altLang="ja-JP" sz="2000" kern="1200" dirty="0" smtClean="0">
                <a:solidFill>
                  <a:srgbClr val="000000"/>
                </a:solidFill>
                <a:latin typeface="Arial (Body)"/>
                <a:cs typeface="+mn-cs"/>
              </a:rPr>
              <a:t>’</a:t>
            </a:r>
            <a:r>
              <a:rPr lang="en-US" altLang="ja-JP" sz="2000" kern="1200" dirty="0" smtClean="0">
                <a:solidFill>
                  <a:srgbClr val="000000"/>
                </a:solidFill>
                <a:latin typeface="Arial (Body)"/>
                <a:cs typeface="+mn-cs"/>
              </a:rPr>
              <a:t>ll </a:t>
            </a:r>
            <a:r>
              <a:rPr lang="en-US" altLang="ja-JP" sz="2000" kern="1200" dirty="0">
                <a:solidFill>
                  <a:srgbClr val="000000"/>
                </a:solidFill>
                <a:latin typeface="Arial (Body)"/>
                <a:cs typeface="+mn-cs"/>
              </a:rPr>
              <a:t>use a </a:t>
            </a:r>
            <a:r>
              <a:rPr lang="ja-JP" altLang="en-US" sz="2000" kern="1200" dirty="0">
                <a:solidFill>
                  <a:srgbClr val="000000"/>
                </a:solidFill>
                <a:latin typeface="Arial (Body)"/>
                <a:cs typeface="+mn-cs"/>
              </a:rPr>
              <a:t>“</a:t>
            </a:r>
            <a:r>
              <a:rPr lang="en-US" altLang="ja-JP" sz="2000" kern="1200" dirty="0">
                <a:solidFill>
                  <a:srgbClr val="000000"/>
                </a:solidFill>
                <a:latin typeface="Arial (Body)"/>
                <a:cs typeface="+mn-cs"/>
              </a:rPr>
              <a:t>positive</a:t>
            </a:r>
            <a:r>
              <a:rPr lang="ja-JP" altLang="en-US" sz="2000" kern="1200" dirty="0">
                <a:solidFill>
                  <a:srgbClr val="000000"/>
                </a:solidFill>
                <a:latin typeface="Arial (Body)"/>
                <a:cs typeface="+mn-cs"/>
              </a:rPr>
              <a:t>”</a:t>
            </a:r>
            <a:r>
              <a:rPr lang="en-US" altLang="ja-JP" sz="2000" kern="1200" dirty="0">
                <a:solidFill>
                  <a:srgbClr val="000000"/>
                </a:solidFill>
                <a:latin typeface="Arial (Body)"/>
                <a:cs typeface="+mn-cs"/>
              </a:rPr>
              <a:t> one, so </a:t>
            </a:r>
            <a:r>
              <a:rPr lang="en-US" altLang="ja-JP" sz="2000" kern="1200" dirty="0" smtClean="0">
                <a:solidFill>
                  <a:srgbClr val="000000"/>
                </a:solidFill>
                <a:latin typeface="Arial (Body)"/>
                <a:cs typeface="+mn-cs"/>
              </a:rPr>
              <a:t>that</a:t>
            </a:r>
            <a:r>
              <a:rPr lang="fr-FR" altLang="ja-JP" sz="2000" kern="1200" dirty="0" smtClean="0">
                <a:solidFill>
                  <a:srgbClr val="000000"/>
                </a:solidFill>
                <a:latin typeface="Arial (Body)"/>
                <a:cs typeface="+mn-cs"/>
              </a:rPr>
              <a:t>’</a:t>
            </a:r>
            <a:r>
              <a:rPr lang="en-US" altLang="ja-JP" sz="2000" kern="1200" dirty="0" smtClean="0">
                <a:solidFill>
                  <a:srgbClr val="000000"/>
                </a:solidFill>
                <a:latin typeface="Arial (Body)"/>
                <a:cs typeface="+mn-cs"/>
              </a:rPr>
              <a:t>s </a:t>
            </a:r>
            <a:r>
              <a:rPr lang="en-US" altLang="ja-JP" sz="2000" kern="1200" dirty="0">
                <a:solidFill>
                  <a:srgbClr val="000000"/>
                </a:solidFill>
                <a:latin typeface="Arial (Body)"/>
                <a:cs typeface="+mn-cs"/>
              </a:rPr>
              <a:t>one less pattern for positives</a:t>
            </a:r>
            <a:endParaRPr lang="en-US" sz="2000" kern="1200" dirty="0">
              <a:solidFill>
                <a:srgbClr val="000000"/>
              </a:solidFill>
              <a:latin typeface="Arial (Body)"/>
              <a:cs typeface="+mn-cs"/>
            </a:endParaRPr>
          </a:p>
        </p:txBody>
      </p:sp>
    </p:spTree>
    <p:extLst>
      <p:ext uri="{BB962C8B-B14F-4D97-AF65-F5344CB8AC3E}">
        <p14:creationId xmlns:p14="http://schemas.microsoft.com/office/powerpoint/2010/main" val="1592435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rPr>
              <a:t>Two’s Complement Numbers</a:t>
            </a:r>
            <a:endParaRPr lang="en-US" kern="1200" dirty="0">
              <a:latin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79266723"/>
              </p:ext>
            </p:extLst>
          </p:nvPr>
        </p:nvGraphicFramePr>
        <p:xfrm>
          <a:off x="1098885" y="1751256"/>
          <a:ext cx="6946230" cy="4414823"/>
        </p:xfrm>
        <a:graphic>
          <a:graphicData uri="http://schemas.openxmlformats.org/drawingml/2006/table">
            <a:tbl>
              <a:tblPr firstRow="1" bandRow="1">
                <a:tableStyleId>{2D5ABB26-0587-4C30-8999-92F81FD0307C}</a:tableStyleId>
              </a:tblPr>
              <a:tblGrid>
                <a:gridCol w="1355557">
                  <a:extLst>
                    <a:ext uri="{9D8B030D-6E8A-4147-A177-3AD203B41FA5}">
                      <a16:colId xmlns:a16="http://schemas.microsoft.com/office/drawing/2014/main" val="118741634"/>
                    </a:ext>
                  </a:extLst>
                </a:gridCol>
                <a:gridCol w="1307432">
                  <a:extLst>
                    <a:ext uri="{9D8B030D-6E8A-4147-A177-3AD203B41FA5}">
                      <a16:colId xmlns:a16="http://schemas.microsoft.com/office/drawing/2014/main" val="1876490794"/>
                    </a:ext>
                  </a:extLst>
                </a:gridCol>
                <a:gridCol w="4283241">
                  <a:extLst>
                    <a:ext uri="{9D8B030D-6E8A-4147-A177-3AD203B41FA5}">
                      <a16:colId xmlns:a16="http://schemas.microsoft.com/office/drawing/2014/main" val="1882129568"/>
                    </a:ext>
                  </a:extLst>
                </a:gridCol>
              </a:tblGrid>
              <a:tr h="539249">
                <a:tc>
                  <a:txBody>
                    <a:bodyPr/>
                    <a:lstStyle/>
                    <a:p>
                      <a:r>
                        <a:rPr lang="en-US" sz="1800" dirty="0" smtClean="0">
                          <a:latin typeface="Courier New" panose="02070309020205020404" pitchFamily="49" charset="0"/>
                          <a:cs typeface="Courier New" panose="02070309020205020404" pitchFamily="49" charset="0"/>
                        </a:rPr>
                        <a:t>011</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Courier New" panose="02070309020205020404" pitchFamily="49" charset="0"/>
                          <a:cs typeface="Courier New" panose="02070309020205020404" pitchFamily="49" charset="0"/>
                        </a:rPr>
                        <a:t>+3</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mn-lt"/>
                        </a:rPr>
                        <a:t>Imagine there are only 3 bits</a:t>
                      </a:r>
                      <a:endParaRPr lang="en-US" sz="1800" dirty="0">
                        <a:latin typeface="+mn-lt"/>
                      </a:endParaRPr>
                    </a:p>
                  </a:txBody>
                  <a:tcPr/>
                </a:tc>
                <a:extLst>
                  <a:ext uri="{0D108BD9-81ED-4DB2-BD59-A6C34878D82A}">
                    <a16:rowId xmlns:a16="http://schemas.microsoft.com/office/drawing/2014/main" val="1134737887"/>
                  </a:ext>
                </a:extLst>
              </a:tr>
              <a:tr h="539249">
                <a:tc>
                  <a:txBody>
                    <a:bodyPr/>
                    <a:lstStyle/>
                    <a:p>
                      <a:r>
                        <a:rPr lang="en-US" sz="1800" dirty="0" smtClean="0">
                          <a:latin typeface="Courier New" panose="02070309020205020404" pitchFamily="49" charset="0"/>
                          <a:cs typeface="Courier New" panose="02070309020205020404" pitchFamily="49" charset="0"/>
                        </a:rPr>
                        <a:t>010</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Courier New" panose="02070309020205020404" pitchFamily="49" charset="0"/>
                          <a:cs typeface="Courier New" panose="02070309020205020404" pitchFamily="49" charset="0"/>
                        </a:rPr>
                        <a:t>+2</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mn-lt"/>
                        </a:rPr>
                        <a:t>we get </a:t>
                      </a:r>
                      <a:r>
                        <a:rPr lang="en-US" sz="1000" dirty="0" smtClean="0">
                          <a:solidFill>
                            <a:schemeClr val="bg1"/>
                          </a:solidFill>
                          <a:latin typeface="+mn-lt"/>
                        </a:rPr>
                        <a:t>2 cubed = 8</a:t>
                      </a:r>
                      <a:r>
                        <a:rPr lang="en-US" sz="1800" dirty="0" smtClean="0">
                          <a:latin typeface="+mn-lt"/>
                        </a:rPr>
                        <a:t>   possible values</a:t>
                      </a:r>
                      <a:endParaRPr lang="en-US" sz="1800" dirty="0">
                        <a:latin typeface="+mn-lt"/>
                      </a:endParaRPr>
                    </a:p>
                  </a:txBody>
                  <a:tcPr/>
                </a:tc>
                <a:extLst>
                  <a:ext uri="{0D108BD9-81ED-4DB2-BD59-A6C34878D82A}">
                    <a16:rowId xmlns:a16="http://schemas.microsoft.com/office/drawing/2014/main" val="2403060889"/>
                  </a:ext>
                </a:extLst>
              </a:tr>
              <a:tr h="539249">
                <a:tc>
                  <a:txBody>
                    <a:bodyPr/>
                    <a:lstStyle/>
                    <a:p>
                      <a:r>
                        <a:rPr lang="en-US" sz="1800" dirty="0" smtClean="0">
                          <a:latin typeface="Courier New" panose="02070309020205020404" pitchFamily="49" charset="0"/>
                          <a:cs typeface="Courier New" panose="02070309020205020404" pitchFamily="49" charset="0"/>
                        </a:rPr>
                        <a:t>001</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mn-lt"/>
                        </a:rPr>
                        <a:t>Subtracting 1 from 2 we borrow 1</a:t>
                      </a:r>
                      <a:endParaRPr lang="en-US" sz="1800" dirty="0">
                        <a:latin typeface="+mn-lt"/>
                      </a:endParaRPr>
                    </a:p>
                  </a:txBody>
                  <a:tcPr/>
                </a:tc>
                <a:extLst>
                  <a:ext uri="{0D108BD9-81ED-4DB2-BD59-A6C34878D82A}">
                    <a16:rowId xmlns:a16="http://schemas.microsoft.com/office/drawing/2014/main" val="2563239017"/>
                  </a:ext>
                </a:extLst>
              </a:tr>
              <a:tr h="539249">
                <a:tc>
                  <a:txBody>
                    <a:bodyPr/>
                    <a:lstStyle/>
                    <a:p>
                      <a:r>
                        <a:rPr lang="en-US" sz="1800" dirty="0" smtClean="0">
                          <a:latin typeface="Courier New" panose="02070309020205020404" pitchFamily="49" charset="0"/>
                          <a:cs typeface="Courier New" panose="02070309020205020404" pitchFamily="49" charset="0"/>
                        </a:rPr>
                        <a:t>000</a:t>
                      </a:r>
                      <a:endParaRPr lang="en-US" sz="1800" dirty="0">
                        <a:latin typeface="Courier New" panose="02070309020205020404" pitchFamily="49" charset="0"/>
                        <a:cs typeface="Courier New" panose="02070309020205020404" pitchFamily="49" charset="0"/>
                      </a:endParaRPr>
                    </a:p>
                  </a:txBody>
                  <a:tcPr/>
                </a:tc>
                <a:tc>
                  <a:txBody>
                    <a:bodyPr/>
                    <a:lstStyle/>
                    <a:p>
                      <a:pPr marL="0" indent="147638"/>
                      <a:r>
                        <a:rPr lang="en-US" sz="1800" dirty="0" smtClean="0">
                          <a:latin typeface="Courier New" panose="02070309020205020404" pitchFamily="49" charset="0"/>
                          <a:cs typeface="Courier New" panose="02070309020205020404" pitchFamily="49" charset="0"/>
                        </a:rPr>
                        <a:t>0	</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solidFill>
                            <a:schemeClr val="bg1"/>
                          </a:solidFill>
                          <a:latin typeface="+mn-lt"/>
                        </a:rPr>
                        <a:t>blank</a:t>
                      </a:r>
                      <a:endParaRPr lang="en-US" sz="1800" dirty="0">
                        <a:solidFill>
                          <a:schemeClr val="bg1"/>
                        </a:solidFill>
                        <a:latin typeface="+mn-lt"/>
                      </a:endParaRPr>
                    </a:p>
                  </a:txBody>
                  <a:tcPr/>
                </a:tc>
                <a:extLst>
                  <a:ext uri="{0D108BD9-81ED-4DB2-BD59-A6C34878D82A}">
                    <a16:rowId xmlns:a16="http://schemas.microsoft.com/office/drawing/2014/main" val="1337914857"/>
                  </a:ext>
                </a:extLst>
              </a:tr>
              <a:tr h="539249">
                <a:tc>
                  <a:txBody>
                    <a:bodyPr/>
                    <a:lstStyle/>
                    <a:p>
                      <a:r>
                        <a:rPr lang="en-US" sz="1800" dirty="0" smtClean="0">
                          <a:latin typeface="Courier New" panose="02070309020205020404" pitchFamily="49" charset="0"/>
                          <a:cs typeface="Courier New" panose="02070309020205020404" pitchFamily="49" charset="0"/>
                        </a:rPr>
                        <a:t>111</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rPr>
                        <a:t>Subtracting 1 from 0 we borrow 1</a:t>
                      </a:r>
                      <a:r>
                        <a:rPr lang="fr-FR" altLang="ja-JP" sz="1800" dirty="0" smtClean="0">
                          <a:latin typeface="+mn-lt"/>
                        </a:rPr>
                        <a:t>’</a:t>
                      </a:r>
                      <a:r>
                        <a:rPr lang="en-US" altLang="ja-JP" sz="1800" dirty="0" smtClean="0">
                          <a:latin typeface="+mn-lt"/>
                        </a:rPr>
                        <a:t>s</a:t>
                      </a:r>
                    </a:p>
                    <a:p>
                      <a:endParaRPr lang="en-US" sz="1800" dirty="0">
                        <a:latin typeface="+mn-lt"/>
                      </a:endParaRPr>
                    </a:p>
                  </a:txBody>
                  <a:tcPr/>
                </a:tc>
                <a:extLst>
                  <a:ext uri="{0D108BD9-81ED-4DB2-BD59-A6C34878D82A}">
                    <a16:rowId xmlns:a16="http://schemas.microsoft.com/office/drawing/2014/main" val="1980998628"/>
                  </a:ext>
                </a:extLst>
              </a:tr>
              <a:tr h="539249">
                <a:tc>
                  <a:txBody>
                    <a:bodyPr/>
                    <a:lstStyle/>
                    <a:p>
                      <a:r>
                        <a:rPr lang="en-US" sz="1800" dirty="0" smtClean="0">
                          <a:latin typeface="Courier New" panose="02070309020205020404" pitchFamily="49" charset="0"/>
                          <a:cs typeface="Courier New" panose="02070309020205020404" pitchFamily="49" charset="0"/>
                        </a:rPr>
                        <a:t>110</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Courier New" panose="02070309020205020404" pitchFamily="49" charset="0"/>
                          <a:cs typeface="Courier New" panose="02070309020205020404" pitchFamily="49" charset="0"/>
                        </a:rPr>
                        <a:t>−2</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mn-lt"/>
                        </a:rPr>
                        <a:t>which turns on the high bit for all</a:t>
                      </a:r>
                      <a:endParaRPr lang="en-US" sz="1800" dirty="0">
                        <a:latin typeface="+mn-lt"/>
                      </a:endParaRPr>
                    </a:p>
                  </a:txBody>
                  <a:tcPr/>
                </a:tc>
                <a:extLst>
                  <a:ext uri="{0D108BD9-81ED-4DB2-BD59-A6C34878D82A}">
                    <a16:rowId xmlns:a16="http://schemas.microsoft.com/office/drawing/2014/main" val="1516535105"/>
                  </a:ext>
                </a:extLst>
              </a:tr>
              <a:tr h="539249">
                <a:tc>
                  <a:txBody>
                    <a:bodyPr/>
                    <a:lstStyle/>
                    <a:p>
                      <a:r>
                        <a:rPr lang="en-US" sz="1800" dirty="0" smtClean="0">
                          <a:latin typeface="Courier New" panose="02070309020205020404" pitchFamily="49" charset="0"/>
                          <a:cs typeface="Courier New" panose="02070309020205020404" pitchFamily="49" charset="0"/>
                        </a:rPr>
                        <a:t>101 </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Courier New" panose="02070309020205020404" pitchFamily="49" charset="0"/>
                          <a:cs typeface="Courier New" panose="02070309020205020404" pitchFamily="49" charset="0"/>
                        </a:rPr>
                        <a:t>−3	</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mn-lt"/>
                        </a:rPr>
                        <a:t>negative numbers</a:t>
                      </a:r>
                      <a:endParaRPr lang="en-US" sz="1800" dirty="0">
                        <a:latin typeface="+mn-lt"/>
                      </a:endParaRPr>
                    </a:p>
                  </a:txBody>
                  <a:tcPr/>
                </a:tc>
                <a:extLst>
                  <a:ext uri="{0D108BD9-81ED-4DB2-BD59-A6C34878D82A}">
                    <a16:rowId xmlns:a16="http://schemas.microsoft.com/office/drawing/2014/main" val="2861963412"/>
                  </a:ext>
                </a:extLst>
              </a:tr>
              <a:tr h="539249">
                <a:tc>
                  <a:txBody>
                    <a:bodyPr/>
                    <a:lstStyle/>
                    <a:p>
                      <a:r>
                        <a:rPr lang="en-US" sz="1800" dirty="0" smtClean="0">
                          <a:latin typeface="Courier New" panose="02070309020205020404" pitchFamily="49" charset="0"/>
                          <a:cs typeface="Courier New" panose="02070309020205020404" pitchFamily="49" charset="0"/>
                        </a:rPr>
                        <a:t>100</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latin typeface="Courier New" panose="02070309020205020404" pitchFamily="49" charset="0"/>
                          <a:cs typeface="Courier New" panose="02070309020205020404" pitchFamily="49" charset="0"/>
                        </a:rPr>
                        <a:t>−4</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smtClean="0">
                          <a:solidFill>
                            <a:schemeClr val="bg1"/>
                          </a:solidFill>
                          <a:latin typeface="+mn-lt"/>
                        </a:rPr>
                        <a:t>blank</a:t>
                      </a:r>
                      <a:endParaRPr lang="en-US" sz="1800" dirty="0">
                        <a:solidFill>
                          <a:schemeClr val="bg1"/>
                        </a:solidFill>
                        <a:latin typeface="+mn-lt"/>
                      </a:endParaRPr>
                    </a:p>
                  </a:txBody>
                  <a:tcPr/>
                </a:tc>
                <a:extLst>
                  <a:ext uri="{0D108BD9-81ED-4DB2-BD59-A6C34878D82A}">
                    <a16:rowId xmlns:a16="http://schemas.microsoft.com/office/drawing/2014/main" val="949543181"/>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16990004"/>
              </p:ext>
            </p:extLst>
          </p:nvPr>
        </p:nvGraphicFramePr>
        <p:xfrm>
          <a:off x="4613275" y="2293938"/>
          <a:ext cx="712788" cy="336550"/>
        </p:xfrm>
        <a:graphic>
          <a:graphicData uri="http://schemas.openxmlformats.org/presentationml/2006/ole">
            <mc:AlternateContent xmlns:mc="http://schemas.openxmlformats.org/markup-compatibility/2006">
              <mc:Choice xmlns:v="urn:schemas-microsoft-com:vml" Requires="v">
                <p:oleObj spid="_x0000_s7438" name="Equation" r:id="rId3" imgW="431640" imgH="203040" progId="Equation.DSMT4">
                  <p:embed/>
                </p:oleObj>
              </mc:Choice>
              <mc:Fallback>
                <p:oleObj name="Equation" r:id="rId3" imgW="431640" imgH="203040" progId="Equation.DSMT4">
                  <p:embed/>
                  <p:pic>
                    <p:nvPicPr>
                      <p:cNvPr id="0" name=""/>
                      <p:cNvPicPr/>
                      <p:nvPr/>
                    </p:nvPicPr>
                    <p:blipFill>
                      <a:blip r:embed="rId4"/>
                      <a:stretch>
                        <a:fillRect/>
                      </a:stretch>
                    </p:blipFill>
                    <p:spPr>
                      <a:xfrm>
                        <a:off x="4613275" y="2293938"/>
                        <a:ext cx="712788" cy="336550"/>
                      </a:xfrm>
                      <a:prstGeom prst="rect">
                        <a:avLst/>
                      </a:prstGeom>
                    </p:spPr>
                  </p:pic>
                </p:oleObj>
              </mc:Fallback>
            </mc:AlternateContent>
          </a:graphicData>
        </a:graphic>
      </p:graphicFrame>
    </p:spTree>
    <p:extLst>
      <p:ext uri="{BB962C8B-B14F-4D97-AF65-F5344CB8AC3E}">
        <p14:creationId xmlns:p14="http://schemas.microsoft.com/office/powerpoint/2010/main" val="2824760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defRPr/>
            </a:pPr>
            <a:r>
              <a:rPr lang="en-US" kern="1200" dirty="0" smtClean="0">
                <a:latin typeface="Times New Roman" panose="02020603050405020304" pitchFamily="18" charset="0"/>
                <a:cs typeface="+mj-cs"/>
              </a:rPr>
              <a:t>Two’s Complement Numbers Can Be Simply Added</a:t>
            </a:r>
            <a:endParaRPr lang="en-US" kern="1200" dirty="0">
              <a:latin typeface="Times New Roman" panose="02020603050405020304" pitchFamily="18" charset="0"/>
              <a:cs typeface="+mj-cs"/>
            </a:endParaRPr>
          </a:p>
        </p:txBody>
      </p:sp>
      <p:sp>
        <p:nvSpPr>
          <p:cNvPr id="3" name="Text Placeholder 2"/>
          <p:cNvSpPr>
            <a:spLocks noGrp="1"/>
          </p:cNvSpPr>
          <p:nvPr>
            <p:ph type="body" idx="1"/>
          </p:nvPr>
        </p:nvSpPr>
        <p:spPr>
          <a:xfrm>
            <a:off x="457200" y="1600201"/>
            <a:ext cx="8229600" cy="553968"/>
          </a:xfrm>
        </p:spPr>
        <p:txBody>
          <a:bodyPr wrap="square" lIns="91425" tIns="91425" rIns="91425" bIns="91425">
            <a:spAutoFit/>
          </a:bodyPr>
          <a:lstStyle/>
          <a:p>
            <a:pPr marL="449263" lvl="0" indent="-449263">
              <a:spcAft>
                <a:spcPct val="0"/>
              </a:spcAft>
              <a:buNone/>
              <a:defRPr/>
            </a:pPr>
            <a:r>
              <a:rPr lang="en-US" sz="2400" kern="1200" dirty="0" smtClean="0">
                <a:solidFill>
                  <a:srgbClr val="000000"/>
                </a:solidFill>
                <a:latin typeface="Arial (Body)"/>
                <a:ea typeface="+mn-ea"/>
                <a:cs typeface="+mn-cs"/>
              </a:rPr>
              <a:t>Adding −9 </a:t>
            </a:r>
            <a:r>
              <a:rPr lang="en-US" sz="2400" kern="1200" dirty="0">
                <a:solidFill>
                  <a:srgbClr val="000000"/>
                </a:solidFill>
                <a:latin typeface="Arial (Body)"/>
                <a:ea typeface="+mn-ea"/>
                <a:cs typeface="+mn-cs"/>
              </a:rPr>
              <a:t>(11110111) and 9 (00001001</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pic>
        <p:nvPicPr>
          <p:cNvPr id="5" name="Picture 2" descr="Illustration displays 2 sets of fractions of binary digits of 9 and minus 9. The first set of fraction is 1 1 1 1 1 1 1 over 0 0 0 0 1 0 0 1, second set is plus sign 1 1 1 1 0 1 1 1 over 0 0 0 0 0 0 0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44" y="2649661"/>
            <a:ext cx="3537904" cy="3016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709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00" dirty="0">
                <a:solidFill>
                  <a:schemeClr val="bg1"/>
                </a:solidFill>
              </a:rPr>
              <a:t>Illustration of fraction displays plus over minus 32 </a:t>
            </a:r>
            <a:r>
              <a:rPr lang="en-US" sz="700" dirty="0" smtClean="0">
                <a:solidFill>
                  <a:schemeClr val="bg1"/>
                </a:solidFill>
              </a:rPr>
              <a:t>K</a:t>
            </a:r>
            <a:endParaRPr lang="en-US" sz="700" dirty="0">
              <a:solidFill>
                <a:schemeClr val="bg1"/>
              </a:solidFill>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2237129269"/>
              </p:ext>
            </p:extLst>
          </p:nvPr>
        </p:nvGraphicFramePr>
        <p:xfrm>
          <a:off x="847725" y="355600"/>
          <a:ext cx="1014413" cy="925513"/>
        </p:xfrm>
        <a:graphic>
          <a:graphicData uri="http://schemas.openxmlformats.org/presentationml/2006/ole">
            <mc:AlternateContent xmlns:mc="http://schemas.openxmlformats.org/markup-compatibility/2006">
              <mc:Choice xmlns:v="urn:schemas-microsoft-com:vml" Requires="v">
                <p:oleObj spid="_x0000_s9489" name="Equation" r:id="rId3" imgW="431640" imgH="393480" progId="Equation.DSMT4">
                  <p:embed/>
                </p:oleObj>
              </mc:Choice>
              <mc:Fallback>
                <p:oleObj name="Equation" r:id="rId3" imgW="431640" imgH="393480" progId="Equation.DSMT4">
                  <p:embed/>
                  <p:pic>
                    <p:nvPicPr>
                      <p:cNvPr id="0" name=""/>
                      <p:cNvPicPr/>
                      <p:nvPr/>
                    </p:nvPicPr>
                    <p:blipFill>
                      <a:blip r:embed="rId4"/>
                      <a:stretch>
                        <a:fillRect/>
                      </a:stretch>
                    </p:blipFill>
                    <p:spPr>
                      <a:xfrm>
                        <a:off x="847725" y="355600"/>
                        <a:ext cx="1014413" cy="925513"/>
                      </a:xfrm>
                      <a:prstGeom prst="rect">
                        <a:avLst/>
                      </a:prstGeom>
                    </p:spPr>
                  </p:pic>
                </p:oleObj>
              </mc:Fallback>
            </mc:AlternateContent>
          </a:graphicData>
        </a:graphic>
      </p:graphicFrame>
      <p:sp>
        <p:nvSpPr>
          <p:cNvPr id="18" name="Text Placeholder 17"/>
          <p:cNvSpPr>
            <a:spLocks noGrp="1"/>
          </p:cNvSpPr>
          <p:nvPr>
            <p:ph type="body" idx="1"/>
          </p:nvPr>
        </p:nvSpPr>
        <p:spPr>
          <a:xfrm>
            <a:off x="457200" y="1600201"/>
            <a:ext cx="8229600" cy="487218"/>
          </a:xfrm>
        </p:spPr>
        <p:txBody>
          <a:bodyPr/>
          <a:lstStyle/>
          <a:p>
            <a:r>
              <a:rPr lang="en-US" sz="2400" dirty="0">
                <a:latin typeface="+mn-lt"/>
              </a:rPr>
              <a:t>Each sample can be between </a:t>
            </a:r>
            <a:r>
              <a:rPr lang="en-US" sz="2400" dirty="0" smtClean="0">
                <a:latin typeface="+mn-lt"/>
              </a:rPr>
              <a:t>−32,768 </a:t>
            </a:r>
            <a:r>
              <a:rPr lang="en-US" sz="2400" dirty="0">
                <a:latin typeface="+mn-lt"/>
              </a:rPr>
              <a:t>and </a:t>
            </a:r>
            <a:r>
              <a:rPr lang="en-US" sz="2400" dirty="0" smtClean="0">
                <a:latin typeface="+mn-lt"/>
              </a:rPr>
              <a:t>32,767</a:t>
            </a:r>
            <a:endParaRPr lang="en-US" sz="2400" dirty="0">
              <a:latin typeface="+mn-lt"/>
            </a:endParaRPr>
          </a:p>
        </p:txBody>
      </p:sp>
      <p:pic>
        <p:nvPicPr>
          <p:cNvPr id="4" name="Picture 3" descr="Illustration displays text, Why such a bizarre number? Because 32,768 + 32,767 + 1 equals 2 to the power 16. 32,768 is labeled as less than sign 0, 32,767 is labeled as greater than sign 0, 2 to the power 16 labeled as i.e. 16 bits, or 2 bytes."/>
          <p:cNvPicPr>
            <a:picLocks noChangeAspect="1"/>
          </p:cNvPicPr>
          <p:nvPr/>
        </p:nvPicPr>
        <p:blipFill>
          <a:blip r:embed="rId5"/>
          <a:stretch>
            <a:fillRect/>
          </a:stretch>
        </p:blipFill>
        <p:spPr>
          <a:xfrm>
            <a:off x="546584" y="2397250"/>
            <a:ext cx="8013886" cy="2266690"/>
          </a:xfrm>
          <a:prstGeom prst="rect">
            <a:avLst/>
          </a:prstGeom>
        </p:spPr>
      </p:pic>
      <p:sp>
        <p:nvSpPr>
          <p:cNvPr id="2" name="Text Placeholder 1"/>
          <p:cNvSpPr>
            <a:spLocks noGrp="1"/>
          </p:cNvSpPr>
          <p:nvPr>
            <p:ph type="body" idx="2"/>
          </p:nvPr>
        </p:nvSpPr>
        <p:spPr>
          <a:xfrm>
            <a:off x="531090" y="4849091"/>
            <a:ext cx="8229600" cy="988291"/>
          </a:xfrm>
        </p:spPr>
        <p:txBody>
          <a:bodyPr/>
          <a:lstStyle/>
          <a:p>
            <a:pPr marL="0" indent="0">
              <a:buNone/>
              <a:defRPr/>
            </a:pPr>
            <a:r>
              <a:rPr lang="en-US" sz="2400" dirty="0">
                <a:latin typeface="+mn-lt"/>
                <a:ea typeface="ＭＳ Ｐゴシック" pitchFamily="-111" charset="-128"/>
              </a:rPr>
              <a:t>Compare this to 0...255 for light intensity</a:t>
            </a:r>
          </a:p>
          <a:p>
            <a:pPr marL="0" indent="0">
              <a:buNone/>
              <a:defRPr/>
            </a:pPr>
            <a:r>
              <a:rPr lang="en-US" sz="2400" dirty="0" smtClean="0">
                <a:latin typeface="+mn-lt"/>
                <a:ea typeface="ＭＳ Ｐゴシック" pitchFamily="-111" charset="-128"/>
              </a:rPr>
              <a:t>(</a:t>
            </a:r>
            <a:r>
              <a:rPr lang="en-US" sz="2400" dirty="0">
                <a:latin typeface="+mn-lt"/>
                <a:ea typeface="ＭＳ Ｐゴシック" pitchFamily="-111" charset="-128"/>
              </a:rPr>
              <a:t>i.e. 8 bits or 1 byte</a:t>
            </a:r>
            <a:r>
              <a:rPr lang="en-US" sz="2400" dirty="0" smtClean="0">
                <a:latin typeface="+mn-lt"/>
                <a:ea typeface="ＭＳ Ｐゴシック" pitchFamily="-111" charset="-128"/>
              </a:rPr>
              <a:t>)</a:t>
            </a:r>
            <a:endParaRPr lang="en-US" sz="2400" dirty="0">
              <a:latin typeface="+mn-lt"/>
              <a:ea typeface="ＭＳ Ｐゴシック" pitchFamily="-111" charset="-128"/>
            </a:endParaRPr>
          </a:p>
        </p:txBody>
      </p:sp>
    </p:spTree>
    <p:extLst>
      <p:ext uri="{BB962C8B-B14F-4D97-AF65-F5344CB8AC3E}">
        <p14:creationId xmlns:p14="http://schemas.microsoft.com/office/powerpoint/2010/main" val="4041152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Sounds as Arrays</a:t>
            </a:r>
            <a:endParaRPr lang="en-US" kern="1200" dirty="0">
              <a:latin typeface="Times New Roman" panose="02020603050405020304" pitchFamily="18" charset="0"/>
              <a:ea typeface="ＭＳ Ｐゴシック" charset="0"/>
            </a:endParaRPr>
          </a:p>
        </p:txBody>
      </p:sp>
      <p:sp>
        <p:nvSpPr>
          <p:cNvPr id="3" name="Conten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rPr>
              <a:t>Samples are just stored one right after the other in the </a:t>
            </a:r>
            <a:r>
              <a:rPr lang="en-US" sz="2400" kern="1200" dirty="0" smtClean="0">
                <a:solidFill>
                  <a:srgbClr val="000000"/>
                </a:solidFill>
                <a:latin typeface="Arial (Body)"/>
                <a:ea typeface="ＭＳ Ｐゴシック" charset="0"/>
              </a:rPr>
              <a:t>computer</a:t>
            </a:r>
            <a:r>
              <a:rPr lang="fr-FR" altLang="ja-JP" sz="2400" kern="1200" dirty="0" smtClean="0">
                <a:solidFill>
                  <a:srgbClr val="000000"/>
                </a:solidFill>
                <a:latin typeface="Arial (Body)"/>
                <a:ea typeface="ＭＳ Ｐゴシック" charset="0"/>
              </a:rPr>
              <a:t>’</a:t>
            </a:r>
            <a:r>
              <a:rPr lang="en-US" altLang="ja-JP" sz="2400" kern="1200" dirty="0" smtClean="0">
                <a:solidFill>
                  <a:srgbClr val="000000"/>
                </a:solidFill>
                <a:latin typeface="Arial (Body)"/>
                <a:ea typeface="ＭＳ Ｐゴシック" charset="0"/>
              </a:rPr>
              <a:t>s memory</a:t>
            </a:r>
          </a:p>
          <a:p>
            <a:pPr marL="0" lvl="0" indent="2876550" fontAlgn="base">
              <a:spcAft>
                <a:spcPct val="0"/>
              </a:spcAft>
              <a:buNone/>
            </a:pPr>
            <a:r>
              <a:rPr lang="en-US" altLang="ja-JP" sz="2400" b="1" kern="1200" dirty="0" smtClean="0">
                <a:solidFill>
                  <a:srgbClr val="000000"/>
                </a:solidFill>
                <a:latin typeface="Arial (Body)"/>
                <a:ea typeface="ＭＳ Ｐゴシック" charset="0"/>
              </a:rPr>
              <a:t>(Like pixels in a picture)</a:t>
            </a:r>
            <a:endParaRPr lang="en-US" altLang="ja-JP" sz="2400" b="1" kern="1200" dirty="0">
              <a:solidFill>
                <a:srgbClr val="000000"/>
              </a:solidFill>
              <a:latin typeface="Arial (Body)"/>
              <a:ea typeface="ＭＳ Ｐゴシック" charset="0"/>
            </a:endParaRPr>
          </a:p>
        </p:txBody>
      </p:sp>
      <p:sp>
        <p:nvSpPr>
          <p:cNvPr id="7" name="Text Placeholder 6"/>
          <p:cNvSpPr>
            <a:spLocks noGrp="1"/>
          </p:cNvSpPr>
          <p:nvPr>
            <p:ph type="body" idx="2"/>
          </p:nvPr>
        </p:nvSpPr>
        <p:spPr>
          <a:xfrm>
            <a:off x="457200" y="3191546"/>
            <a:ext cx="8229600" cy="1259149"/>
          </a:xfrm>
        </p:spPr>
        <p:txBody>
          <a:bodyPr/>
          <a:lstStyle/>
          <a:p>
            <a:pPr marL="255651" lvl="0" indent="-255651" fontAlgn="base">
              <a:spcAft>
                <a:spcPct val="0"/>
              </a:spcAft>
              <a:buFont typeface="Arial" panose="020B0604020202020204" pitchFamily="34" charset="0"/>
              <a:buChar char="•"/>
            </a:pPr>
            <a:r>
              <a:rPr lang="en-US" sz="2400" kern="1200" dirty="0" smtClean="0">
                <a:solidFill>
                  <a:srgbClr val="000000"/>
                </a:solidFill>
                <a:latin typeface="Arial (Body)"/>
                <a:ea typeface="ＭＳ Ｐゴシック" charset="0"/>
              </a:rPr>
              <a:t>That</a:t>
            </a:r>
            <a:r>
              <a:rPr lang="fr-FR" altLang="ja-JP" sz="2400" kern="1200" dirty="0" smtClean="0">
                <a:solidFill>
                  <a:srgbClr val="000000"/>
                </a:solidFill>
                <a:latin typeface="Arial (Body)"/>
                <a:ea typeface="ＭＳ Ｐゴシック" charset="0"/>
              </a:rPr>
              <a:t>’</a:t>
            </a:r>
            <a:r>
              <a:rPr lang="en-US" altLang="ja-JP" sz="2400" kern="1200" dirty="0" smtClean="0">
                <a:solidFill>
                  <a:srgbClr val="000000"/>
                </a:solidFill>
                <a:latin typeface="Arial (Body)"/>
                <a:ea typeface="ＭＳ Ｐゴシック" charset="0"/>
              </a:rPr>
              <a:t>s </a:t>
            </a:r>
            <a:r>
              <a:rPr lang="en-US" altLang="ja-JP" sz="2400" kern="1200" dirty="0">
                <a:solidFill>
                  <a:srgbClr val="000000"/>
                </a:solidFill>
                <a:latin typeface="Arial (Body)"/>
                <a:ea typeface="ＭＳ Ｐゴシック" charset="0"/>
              </a:rPr>
              <a:t>called an array</a:t>
            </a:r>
          </a:p>
          <a:p>
            <a:pPr marL="741553" lvl="1" indent="-284353" fontAlgn="base">
              <a:spcAft>
                <a:spcPct val="0"/>
              </a:spcAft>
              <a:buFont typeface="Arial" panose="020B0604020202020204" pitchFamily="34" charset="0"/>
              <a:buChar char="–"/>
            </a:pPr>
            <a:r>
              <a:rPr lang="en-US" sz="2400" kern="1200" dirty="0" smtClean="0">
                <a:solidFill>
                  <a:srgbClr val="000000"/>
                </a:solidFill>
                <a:latin typeface="Arial (Body)"/>
                <a:ea typeface="ＭＳ Ｐゴシック" charset="0"/>
              </a:rPr>
              <a:t>It</a:t>
            </a:r>
            <a:r>
              <a:rPr lang="fr-FR" altLang="ja-JP" sz="2400" kern="1200" dirty="0" smtClean="0">
                <a:solidFill>
                  <a:srgbClr val="000000"/>
                </a:solidFill>
                <a:latin typeface="Arial (Body)"/>
                <a:ea typeface="ＭＳ Ｐゴシック" charset="0"/>
              </a:rPr>
              <a:t>’</a:t>
            </a:r>
            <a:r>
              <a:rPr lang="en-US" altLang="ja-JP" sz="2400" kern="1200" dirty="0" smtClean="0">
                <a:solidFill>
                  <a:srgbClr val="000000"/>
                </a:solidFill>
                <a:latin typeface="Arial (Body)"/>
                <a:ea typeface="ＭＳ Ｐゴシック" charset="0"/>
              </a:rPr>
              <a:t>s </a:t>
            </a:r>
            <a:r>
              <a:rPr lang="en-US" altLang="ja-JP" sz="2400" kern="1200" dirty="0">
                <a:solidFill>
                  <a:srgbClr val="000000"/>
                </a:solidFill>
                <a:latin typeface="Arial (Body)"/>
                <a:ea typeface="ＭＳ Ｐゴシック" charset="0"/>
              </a:rPr>
              <a:t>an especially efficient (quickly accessed) memory </a:t>
            </a:r>
            <a:r>
              <a:rPr lang="en-US" altLang="ja-JP" sz="2400" kern="1200" dirty="0" smtClean="0">
                <a:solidFill>
                  <a:srgbClr val="000000"/>
                </a:solidFill>
                <a:latin typeface="Arial (Body)"/>
                <a:ea typeface="ＭＳ Ｐゴシック" charset="0"/>
              </a:rPr>
              <a:t>structure</a:t>
            </a:r>
            <a:endParaRPr lang="en-US" sz="2400" kern="1200" dirty="0">
              <a:solidFill>
                <a:srgbClr val="000000"/>
              </a:solidFill>
              <a:latin typeface="Arial (Body)"/>
              <a:ea typeface="ＭＳ Ｐゴシック" charset="0"/>
            </a:endParaRPr>
          </a:p>
        </p:txBody>
      </p:sp>
      <p:pic>
        <p:nvPicPr>
          <p:cNvPr id="11" name="Picture 10" descr="Illustration displays array as a long line of boxes numbered from 0 to 4 and so on with values 59, 39, 16, 10, minus 1."/>
          <p:cNvPicPr>
            <a:picLocks noChangeAspect="1"/>
          </p:cNvPicPr>
          <p:nvPr/>
        </p:nvPicPr>
        <p:blipFill>
          <a:blip r:embed="rId2"/>
          <a:stretch>
            <a:fillRect/>
          </a:stretch>
        </p:blipFill>
        <p:spPr>
          <a:xfrm>
            <a:off x="1980806" y="4803691"/>
            <a:ext cx="5182387" cy="1290362"/>
          </a:xfrm>
          <a:prstGeom prst="rect">
            <a:avLst/>
          </a:prstGeom>
        </p:spPr>
      </p:pic>
    </p:spTree>
    <p:extLst>
      <p:ext uri="{BB962C8B-B14F-4D97-AF65-F5344CB8AC3E}">
        <p14:creationId xmlns:p14="http://schemas.microsoft.com/office/powerpoint/2010/main" val="4254619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solidFill>
                  <a:schemeClr val="tx2"/>
                </a:solidFill>
                <a:latin typeface="Times New Roman" panose="02020603050405020304" pitchFamily="18" charset="0"/>
                <a:ea typeface="+mj-ea"/>
                <a:cs typeface="+mj-cs"/>
              </a:rPr>
              <a:t>Learning Objectives </a:t>
            </a:r>
            <a:r>
              <a:rPr lang="en-US" sz="2000" b="0" kern="1200" dirty="0" smtClean="0">
                <a:solidFill>
                  <a:schemeClr val="tx2"/>
                </a:solidFill>
                <a:latin typeface="Times New Roman" panose="02020603050405020304" pitchFamily="18" charset="0"/>
                <a:ea typeface="+mj-ea"/>
                <a:cs typeface="+mj-cs"/>
              </a:rPr>
              <a:t>(1 of 2)</a:t>
            </a:r>
            <a:endParaRPr lang="en-US" sz="2000" b="0" kern="120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idx="1"/>
          </p:nvPr>
        </p:nvSpPr>
        <p:spPr/>
        <p:txBody>
          <a:bodyPr/>
          <a:lstStyle/>
          <a:p>
            <a:pPr marL="0" indent="0">
              <a:buNone/>
            </a:pPr>
            <a:r>
              <a:rPr lang="en-US" sz="2400" b="1" dirty="0" smtClean="0">
                <a:solidFill>
                  <a:schemeClr val="tx2"/>
                </a:solidFill>
                <a:latin typeface="+mn-lt"/>
              </a:rPr>
              <a:t>7.1</a:t>
            </a:r>
            <a:r>
              <a:rPr lang="en-US" sz="2400" dirty="0" smtClean="0">
                <a:latin typeface="+mn-lt"/>
              </a:rPr>
              <a:t> To </a:t>
            </a:r>
            <a:r>
              <a:rPr lang="en-US" sz="2400" dirty="0">
                <a:latin typeface="+mn-lt"/>
              </a:rPr>
              <a:t>understand how we digitize sounds, and the limitations of human hearing that allow us to digitize sounds</a:t>
            </a:r>
            <a:r>
              <a:rPr lang="en-US" sz="2400" dirty="0" smtClean="0">
                <a:latin typeface="+mn-lt"/>
              </a:rPr>
              <a:t>.</a:t>
            </a:r>
          </a:p>
          <a:p>
            <a:pPr marL="0" indent="0">
              <a:buNone/>
            </a:pPr>
            <a:r>
              <a:rPr lang="en-US" sz="2400" b="1" dirty="0" smtClean="0">
                <a:solidFill>
                  <a:schemeClr val="tx2"/>
                </a:solidFill>
                <a:latin typeface="+mn-lt"/>
              </a:rPr>
              <a:t>7.2</a:t>
            </a:r>
            <a:r>
              <a:rPr lang="en-US" sz="2400" dirty="0" smtClean="0">
                <a:latin typeface="+mn-lt"/>
              </a:rPr>
              <a:t> To </a:t>
            </a:r>
            <a:r>
              <a:rPr lang="en-US" sz="2400" dirty="0">
                <a:latin typeface="+mn-lt"/>
              </a:rPr>
              <a:t>use the Nyquist theorem to determine the sampling rate necessary for digitizing a desired sound</a:t>
            </a:r>
            <a:r>
              <a:rPr lang="en-US" sz="2400" dirty="0" smtClean="0">
                <a:latin typeface="+mn-lt"/>
              </a:rPr>
              <a:t>.</a:t>
            </a:r>
          </a:p>
          <a:p>
            <a:pPr marL="0" indent="0">
              <a:buNone/>
            </a:pPr>
            <a:r>
              <a:rPr lang="en-US" sz="2400" b="1" dirty="0" smtClean="0">
                <a:solidFill>
                  <a:schemeClr val="tx2"/>
                </a:solidFill>
                <a:latin typeface="+mn-lt"/>
              </a:rPr>
              <a:t>7.3</a:t>
            </a:r>
            <a:r>
              <a:rPr lang="en-US" sz="2400" dirty="0" smtClean="0">
                <a:latin typeface="+mn-lt"/>
              </a:rPr>
              <a:t> To </a:t>
            </a:r>
            <a:r>
              <a:rPr lang="en-US" sz="2400" dirty="0">
                <a:latin typeface="+mn-lt"/>
              </a:rPr>
              <a:t>manipulate volume</a:t>
            </a:r>
            <a:r>
              <a:rPr lang="en-US" sz="2400" dirty="0" smtClean="0">
                <a:latin typeface="+mn-lt"/>
              </a:rPr>
              <a:t>.</a:t>
            </a:r>
          </a:p>
          <a:p>
            <a:pPr marL="0" indent="0">
              <a:buNone/>
            </a:pPr>
            <a:r>
              <a:rPr lang="en-US" sz="2400" b="1" dirty="0" smtClean="0">
                <a:solidFill>
                  <a:schemeClr val="tx2"/>
                </a:solidFill>
                <a:latin typeface="+mn-lt"/>
              </a:rPr>
              <a:t>7.4</a:t>
            </a:r>
            <a:r>
              <a:rPr lang="en-US" sz="2400" dirty="0" smtClean="0">
                <a:latin typeface="+mn-lt"/>
              </a:rPr>
              <a:t> To </a:t>
            </a:r>
            <a:r>
              <a:rPr lang="en-US" sz="2400" dirty="0">
                <a:latin typeface="+mn-lt"/>
              </a:rPr>
              <a:t>create (and avoid) </a:t>
            </a:r>
            <a:r>
              <a:rPr lang="en-US" sz="2400" dirty="0" smtClean="0">
                <a:latin typeface="+mn-lt"/>
              </a:rPr>
              <a:t>clipping</a:t>
            </a:r>
            <a:r>
              <a:rPr lang="en-US" sz="2400" dirty="0">
                <a:latin typeface="+mn-lt"/>
              </a:rPr>
              <a:t>.</a:t>
            </a:r>
            <a:endParaRPr lang="en-US" sz="2400" dirty="0" smtClean="0">
              <a:latin typeface="+mn-lt"/>
            </a:endParaRPr>
          </a:p>
        </p:txBody>
      </p:sp>
    </p:spTree>
    <p:extLst>
      <p:ext uri="{BB962C8B-B14F-4D97-AF65-F5344CB8AC3E}">
        <p14:creationId xmlns:p14="http://schemas.microsoft.com/office/powerpoint/2010/main" val="4197019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Working with Sounds</a:t>
            </a:r>
            <a:endParaRPr lang="en-US" kern="1200" dirty="0">
              <a:latin typeface="Times New Roman" panose="02020603050405020304" pitchFamily="18" charset="0"/>
              <a:ea typeface="ＭＳ Ｐゴシック" charset="0"/>
            </a:endParaRPr>
          </a:p>
        </p:txBody>
      </p:sp>
      <p:sp>
        <p:nvSpPr>
          <p:cNvPr id="3" name="Text Placeholder 2"/>
          <p:cNvSpPr>
            <a:spLocks noGrp="1"/>
          </p:cNvSpPr>
          <p:nvPr>
            <p:ph type="body" idx="1"/>
          </p:nvPr>
        </p:nvSpPr>
        <p:spPr>
          <a:xfrm>
            <a:off x="457200" y="1600200"/>
            <a:ext cx="8229600" cy="435500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400" kern="1200" dirty="0" smtClean="0">
                <a:solidFill>
                  <a:srgbClr val="000000"/>
                </a:solidFill>
                <a:latin typeface="Arial (Body)"/>
                <a:ea typeface="ＭＳ Ｐゴシック" charset="0"/>
              </a:rPr>
              <a:t>We</a:t>
            </a:r>
            <a:r>
              <a:rPr lang="fr-FR" altLang="ja-JP" sz="2400" kern="1200" dirty="0" smtClean="0">
                <a:solidFill>
                  <a:srgbClr val="000000"/>
                </a:solidFill>
                <a:latin typeface="Arial (Body)"/>
                <a:ea typeface="ＭＳ Ｐゴシック" charset="0"/>
              </a:rPr>
              <a:t>’</a:t>
            </a:r>
            <a:r>
              <a:rPr lang="en-US" altLang="ja-JP" sz="2400" kern="1200" dirty="0" smtClean="0">
                <a:solidFill>
                  <a:srgbClr val="000000"/>
                </a:solidFill>
                <a:latin typeface="Arial (Body)"/>
                <a:ea typeface="ＭＳ Ｐゴシック" charset="0"/>
              </a:rPr>
              <a:t>ll </a:t>
            </a:r>
            <a:r>
              <a:rPr lang="en-US" altLang="ja-JP" sz="2400" kern="1200" dirty="0">
                <a:solidFill>
                  <a:srgbClr val="000000"/>
                </a:solidFill>
                <a:latin typeface="Arial (Body)"/>
                <a:ea typeface="ＭＳ Ｐゴシック" charset="0"/>
              </a:rPr>
              <a:t>use </a:t>
            </a:r>
            <a:r>
              <a:rPr lang="en-US" altLang="ja-JP" sz="2400" b="1" kern="1200" dirty="0">
                <a:solidFill>
                  <a:srgbClr val="000000"/>
                </a:solidFill>
                <a:latin typeface="Arial (Body)"/>
                <a:ea typeface="ＭＳ Ｐゴシック" charset="0"/>
              </a:rPr>
              <a:t>pickAFile</a:t>
            </a:r>
            <a:r>
              <a:rPr lang="en-US" altLang="ja-JP" sz="2400" kern="1200" dirty="0">
                <a:solidFill>
                  <a:srgbClr val="000000"/>
                </a:solidFill>
                <a:latin typeface="Arial (Body)"/>
                <a:ea typeface="ＭＳ Ｐゴシック" charset="0"/>
              </a:rPr>
              <a:t> and </a:t>
            </a:r>
            <a:r>
              <a:rPr lang="en-US" altLang="ja-JP" sz="2400" b="1" kern="1200" dirty="0">
                <a:solidFill>
                  <a:srgbClr val="000000"/>
                </a:solidFill>
                <a:latin typeface="Arial (Body)"/>
                <a:ea typeface="ＭＳ Ｐゴシック" charset="0"/>
              </a:rPr>
              <a:t>makeSound</a:t>
            </a:r>
            <a:r>
              <a:rPr lang="en-US" altLang="ja-JP" sz="2400" kern="1200" dirty="0">
                <a:solidFill>
                  <a:srgbClr val="000000"/>
                </a:solidFill>
                <a:latin typeface="Arial (Body)"/>
                <a:ea typeface="ＭＳ Ｐゴシック" charset="0"/>
              </a:rPr>
              <a:t>.</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ＭＳ Ｐゴシック" charset="0"/>
              </a:rPr>
              <a:t>We want .wav files</a:t>
            </a:r>
          </a:p>
          <a:p>
            <a:pPr marL="255651" lvl="0" indent="-255651" fontAlgn="base">
              <a:spcAft>
                <a:spcPct val="0"/>
              </a:spcAft>
              <a:buFont typeface="Arial" panose="020B0604020202020204" pitchFamily="34" charset="0"/>
              <a:buChar char="•"/>
              <a:tabLst/>
            </a:pPr>
            <a:r>
              <a:rPr lang="en-US" sz="2400" kern="1200" dirty="0" smtClean="0">
                <a:solidFill>
                  <a:srgbClr val="000000"/>
                </a:solidFill>
                <a:latin typeface="Arial (Body)"/>
                <a:ea typeface="ＭＳ Ｐゴシック" charset="0"/>
              </a:rPr>
              <a:t>We</a:t>
            </a:r>
            <a:r>
              <a:rPr lang="fr-FR" altLang="ja-JP" sz="2400" kern="1200" dirty="0" smtClean="0">
                <a:solidFill>
                  <a:srgbClr val="000000"/>
                </a:solidFill>
                <a:latin typeface="Arial (Body)"/>
                <a:ea typeface="ＭＳ Ｐゴシック" charset="0"/>
              </a:rPr>
              <a:t>’</a:t>
            </a:r>
            <a:r>
              <a:rPr lang="en-US" altLang="ja-JP" sz="2400" kern="1200" dirty="0" smtClean="0">
                <a:solidFill>
                  <a:srgbClr val="000000"/>
                </a:solidFill>
                <a:latin typeface="Arial (Body)"/>
                <a:ea typeface="ＭＳ Ｐゴシック" charset="0"/>
              </a:rPr>
              <a:t>ll </a:t>
            </a:r>
            <a:r>
              <a:rPr lang="en-US" altLang="ja-JP" sz="2400" kern="1200" dirty="0">
                <a:solidFill>
                  <a:srgbClr val="000000"/>
                </a:solidFill>
                <a:latin typeface="Arial (Body)"/>
                <a:ea typeface="ＭＳ Ｐゴシック" charset="0"/>
              </a:rPr>
              <a:t>use </a:t>
            </a:r>
            <a:r>
              <a:rPr lang="en-US" altLang="ja-JP" sz="2400" b="1" kern="1200" dirty="0">
                <a:solidFill>
                  <a:srgbClr val="000000"/>
                </a:solidFill>
                <a:latin typeface="Arial (Body)"/>
                <a:ea typeface="ＭＳ Ｐゴシック" charset="0"/>
              </a:rPr>
              <a:t>getSamples</a:t>
            </a:r>
            <a:r>
              <a:rPr lang="en-US" altLang="ja-JP" sz="2400" kern="1200" dirty="0">
                <a:solidFill>
                  <a:srgbClr val="000000"/>
                </a:solidFill>
                <a:latin typeface="Arial (Body)"/>
                <a:ea typeface="ＭＳ Ｐゴシック" charset="0"/>
              </a:rPr>
              <a:t> to get all the </a:t>
            </a:r>
            <a:r>
              <a:rPr lang="en-US" altLang="ja-JP" sz="2400" b="1" kern="1200" dirty="0">
                <a:solidFill>
                  <a:srgbClr val="000000"/>
                </a:solidFill>
                <a:latin typeface="Arial (Body)"/>
                <a:ea typeface="ＭＳ Ｐゴシック" charset="0"/>
              </a:rPr>
              <a:t>sample objects</a:t>
            </a:r>
            <a:r>
              <a:rPr lang="en-US" altLang="ja-JP" sz="2400" kern="1200" dirty="0">
                <a:solidFill>
                  <a:srgbClr val="000000"/>
                </a:solidFill>
                <a:latin typeface="Arial (Body)"/>
                <a:ea typeface="ＭＳ Ｐゴシック" charset="0"/>
              </a:rPr>
              <a:t> out of a sound</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We can also get the value at any index with </a:t>
            </a:r>
            <a:r>
              <a:rPr lang="en-US" sz="2400" b="1" kern="1200" dirty="0">
                <a:solidFill>
                  <a:srgbClr val="000000"/>
                </a:solidFill>
                <a:latin typeface="Arial (Body)"/>
                <a:ea typeface="ＭＳ Ｐゴシック" charset="0"/>
              </a:rPr>
              <a:t>getSampleValueAt</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Sounds also know their length (</a:t>
            </a:r>
            <a:r>
              <a:rPr lang="en-US" sz="2400" b="1" kern="1200" dirty="0">
                <a:solidFill>
                  <a:srgbClr val="000000"/>
                </a:solidFill>
                <a:latin typeface="Arial (Body)"/>
                <a:ea typeface="ＭＳ Ｐゴシック" charset="0"/>
              </a:rPr>
              <a:t>getLength</a:t>
            </a:r>
            <a:r>
              <a:rPr lang="en-US" sz="2400" kern="1200" dirty="0">
                <a:solidFill>
                  <a:srgbClr val="000000"/>
                </a:solidFill>
                <a:latin typeface="Arial (Body)"/>
                <a:ea typeface="ＭＳ Ｐゴシック" charset="0"/>
              </a:rPr>
              <a:t>) and their sampling rate (</a:t>
            </a:r>
            <a:r>
              <a:rPr lang="en-US" sz="2400" b="1" kern="1200" dirty="0">
                <a:solidFill>
                  <a:srgbClr val="000000"/>
                </a:solidFill>
                <a:latin typeface="Arial (Body)"/>
                <a:ea typeface="ＭＳ Ｐゴシック" charset="0"/>
              </a:rPr>
              <a:t>getSamplingRate</a:t>
            </a:r>
            <a:r>
              <a:rPr lang="en-US" sz="2400" kern="1200" dirty="0">
                <a:solidFill>
                  <a:srgbClr val="000000"/>
                </a:solidFill>
                <a:latin typeface="Arial (Body)"/>
                <a:ea typeface="ＭＳ Ｐゴシック" charset="0"/>
              </a:rPr>
              <a:t>)</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Can save sounds with </a:t>
            </a:r>
            <a:r>
              <a:rPr lang="en-US" sz="2400" b="1" kern="1200" dirty="0">
                <a:solidFill>
                  <a:srgbClr val="000000"/>
                </a:solidFill>
                <a:latin typeface="Arial (Body)"/>
                <a:ea typeface="ＭＳ Ｐゴシック" charset="0"/>
              </a:rPr>
              <a:t>writeSoundTo</a:t>
            </a:r>
            <a:r>
              <a:rPr lang="en-US" sz="2400" kern="1200" dirty="0">
                <a:solidFill>
                  <a:srgbClr val="000000"/>
                </a:solidFill>
                <a:latin typeface="Arial (Body)"/>
                <a:ea typeface="ＭＳ Ｐゴシック" charset="0"/>
              </a:rPr>
              <a:t>(</a:t>
            </a:r>
            <a:r>
              <a:rPr lang="en-US" sz="2400" b="1" kern="1200" dirty="0">
                <a:solidFill>
                  <a:srgbClr val="000000"/>
                </a:solidFill>
                <a:latin typeface="Arial (Body)"/>
                <a:ea typeface="ＭＳ Ｐゴシック" charset="0"/>
              </a:rPr>
              <a:t>sound, </a:t>
            </a:r>
            <a:r>
              <a:rPr lang="en-US" sz="2400" b="1" kern="1200" dirty="0" smtClean="0">
                <a:solidFill>
                  <a:srgbClr val="000000"/>
                </a:solidFill>
                <a:latin typeface="Arial (Body)"/>
                <a:ea typeface="ＭＳ Ｐゴシック" charset="0"/>
              </a:rPr>
              <a:t>“file.wav”</a:t>
            </a:r>
            <a:r>
              <a:rPr lang="en-US" sz="2400" kern="1200" dirty="0" smtClean="0">
                <a:solidFill>
                  <a:srgbClr val="000000"/>
                </a:solidFill>
                <a:latin typeface="Arial (Body)"/>
                <a:ea typeface="ＭＳ Ｐゴシック" charset="0"/>
              </a:rPr>
              <a:t>)</a:t>
            </a:r>
            <a:endParaRPr lang="en-US" sz="2400" kern="1200" dirty="0">
              <a:solidFill>
                <a:srgbClr val="000000"/>
              </a:solidFill>
              <a:latin typeface="Arial (Body)"/>
              <a:ea typeface="ＭＳ Ｐゴシック" charset="0"/>
            </a:endParaRPr>
          </a:p>
        </p:txBody>
      </p:sp>
    </p:spTree>
    <p:extLst>
      <p:ext uri="{BB962C8B-B14F-4D97-AF65-F5344CB8AC3E}">
        <p14:creationId xmlns:p14="http://schemas.microsoft.com/office/powerpoint/2010/main" val="1446675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595419" cy="1231076"/>
          </a:xfrm>
        </p:spPr>
        <p:txBody>
          <a:bodyPr wrap="square" tIns="91425" anchor="b">
            <a:spAutoFit/>
          </a:bodyPr>
          <a:lstStyle/>
          <a:p>
            <a:pPr lvl="0">
              <a:spcBef>
                <a:spcPct val="0"/>
              </a:spcBef>
              <a:buClrTx/>
              <a:defRPr/>
            </a:pPr>
            <a:r>
              <a:rPr lang="en-US" kern="1200" dirty="0" smtClean="0">
                <a:latin typeface="Times New Roman" panose="02020603050405020304" pitchFamily="18" charset="0"/>
                <a:ea typeface="+mj-ea"/>
                <a:cs typeface="+mj-cs"/>
              </a:rPr>
              <a:t>Demonstrating Working with Sound in J</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E</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S</a:t>
            </a:r>
            <a:endParaRPr lang="en-US" sz="2000" b="0" kern="1200" dirty="0">
              <a:latin typeface="Times New Roman" panose="02020603050405020304" pitchFamily="18" charset="0"/>
              <a:ea typeface="+mj-ea"/>
              <a:cs typeface="+mj-cs"/>
            </a:endParaRPr>
          </a:p>
        </p:txBody>
      </p:sp>
      <p:pic>
        <p:nvPicPr>
          <p:cNvPr id="30" name="Picture 29" descr="Computer code. The code has 14 lines. The lines read as follows. Line 1. right angle bracket right angle bracket right angle bracket file name equals pick A File left parenthesis right parenthesis. Line 2. right angle bracket right angle bracket right angle bracket print filename. Line 3. forward slash Users forward slash guzdial forward slash media sources forward slash preamble period wav. Line 4. right angle bracket right angle bracket right angle bracket a Sound equals make Sound left parenthesis file name right parenthesis. Line 5. right angle bracket right angle bracket right angle bracket print sound. Line 6. Sound of length 4 2 1 1 0 9. Line 7. right angle bracket right angle bracket right angle bracket samples equals get Samples left parenthesis sound right parenthesis. Line 8. right angle bracket right angle bracket right angle bracket print samples. Line 9. Samples comma length 4 2 1 1 0 9. Line 10. right angle bracket right angle bracket right angle bracket print get Sample Value At left parenthesis sound comma 1 right parenthesis. Line 11. 36. Line 12. right angle bracket right angle bracket right angle bracket print get Sample Value At left parenthesis sound comma 2 right parenthesis. Line 13. 29. Line 14. right angle bracket right angle bracket right angle bracket explore left parenthesis sound right parenthesis, pointing to a screenshot."/>
          <p:cNvPicPr>
            <a:picLocks noChangeAspect="1"/>
          </p:cNvPicPr>
          <p:nvPr/>
        </p:nvPicPr>
        <p:blipFill>
          <a:blip r:embed="rId2"/>
          <a:stretch>
            <a:fillRect/>
          </a:stretch>
        </p:blipFill>
        <p:spPr>
          <a:xfrm>
            <a:off x="645835" y="1765737"/>
            <a:ext cx="7852329" cy="3853006"/>
          </a:xfrm>
          <a:prstGeom prst="rect">
            <a:avLst/>
          </a:prstGeom>
        </p:spPr>
      </p:pic>
    </p:spTree>
    <p:extLst>
      <p:ext uri="{BB962C8B-B14F-4D97-AF65-F5344CB8AC3E}">
        <p14:creationId xmlns:p14="http://schemas.microsoft.com/office/powerpoint/2010/main" val="2856771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a:spcBef>
                <a:spcPct val="0"/>
              </a:spcBef>
              <a:buClrTx/>
              <a:defRPr/>
            </a:pPr>
            <a:r>
              <a:rPr lang="en-US" dirty="0">
                <a:ea typeface="ＭＳ Ｐゴシック" pitchFamily="-111" charset="-128"/>
              </a:rPr>
              <a:t>Demonstrating Working with Samples</a:t>
            </a:r>
            <a:endParaRPr lang="en-US" b="0" kern="1200" dirty="0">
              <a:latin typeface="Times New Roman" panose="02020603050405020304" pitchFamily="18" charset="0"/>
              <a:ea typeface="+mj-ea"/>
            </a:endParaRPr>
          </a:p>
        </p:txBody>
      </p:sp>
      <p:pic>
        <p:nvPicPr>
          <p:cNvPr id="6" name="Picture 5" descr="Computer code. The code has 15 lines. The lines read as follows. Line 1. right angle bracket right angle bracket right angle bracket print get Length left parenthesis sound right parenthesis. Line 2. 2 2 0 5 6 8. Line 3. right angle bracket right angle bracket right angle bracket print get Sampling Rate left parenthesis sound right parenthesis. Line 4. 2 2 0 5 0 period 0. Line 5. right angle bracket right angle bracket right angle bracket print get Sample Value At left parenthesis sound comma 2 2 0 5 6 8 right parenthesis. Line 6. 68. Line 7. right angle bracket right angle bracket right angle bracket print get Sample Value At left parenthesis sound comma 2 2 0 5 7 0 right parenthesis. Line 8. I wasn't able to do what you wanted period. Line 9. The error java period l a n g period Array Index Out Of Bounds Exception has occurred. Line 10. Please check line 0 of. Line 11. right angle bracket right angle bracket right angle bracket print get Sample Value At left parenthesis sound comma 1 right parenthesis. Line 12. 36. Line 13. right angle bracket right angle bracket right angle bracket set Sample Value At left parenthesis sound comma 1 comma 12 right parenthesis. Line 14. right angle bracket right angle bracket right angle bracket print get Sample Value At left parenthesis sound comma 1 right parenthesis. Line 15. 12."/>
          <p:cNvPicPr>
            <a:picLocks noChangeAspect="1"/>
          </p:cNvPicPr>
          <p:nvPr/>
        </p:nvPicPr>
        <p:blipFill>
          <a:blip r:embed="rId2"/>
          <a:stretch>
            <a:fillRect/>
          </a:stretch>
        </p:blipFill>
        <p:spPr>
          <a:xfrm>
            <a:off x="929324" y="1462291"/>
            <a:ext cx="7285351" cy="4804064"/>
          </a:xfrm>
          <a:prstGeom prst="rect">
            <a:avLst/>
          </a:prstGeom>
        </p:spPr>
      </p:pic>
    </p:spTree>
    <p:extLst>
      <p:ext uri="{BB962C8B-B14F-4D97-AF65-F5344CB8AC3E}">
        <p14:creationId xmlns:p14="http://schemas.microsoft.com/office/powerpoint/2010/main" val="1942872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Working with Samples</a:t>
            </a:r>
            <a:endParaRPr lang="en-US" kern="1200" dirty="0">
              <a:latin typeface="Times New Roman" panose="02020603050405020304" pitchFamily="18" charset="0"/>
              <a:ea typeface="ＭＳ Ｐゴシック" charset="0"/>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We can get sample objects out of a sound with </a:t>
            </a:r>
            <a:r>
              <a:rPr lang="en-US" sz="2400" b="1" kern="1200" dirty="0">
                <a:solidFill>
                  <a:srgbClr val="000000"/>
                </a:solidFill>
                <a:latin typeface="Arial (Body)"/>
                <a:ea typeface="ＭＳ Ｐゴシック" charset="0"/>
              </a:rPr>
              <a:t>getSamples</a:t>
            </a:r>
            <a:r>
              <a:rPr lang="en-US" sz="2400" kern="1200" dirty="0">
                <a:solidFill>
                  <a:srgbClr val="000000"/>
                </a:solidFill>
                <a:latin typeface="Arial (Body)"/>
                <a:ea typeface="ＭＳ Ｐゴシック" charset="0"/>
              </a:rPr>
              <a:t>(</a:t>
            </a:r>
            <a:r>
              <a:rPr lang="en-US" sz="2400" b="1" kern="1200" dirty="0">
                <a:solidFill>
                  <a:srgbClr val="000000"/>
                </a:solidFill>
                <a:latin typeface="Arial (Body)"/>
                <a:ea typeface="ＭＳ Ｐゴシック" charset="0"/>
              </a:rPr>
              <a:t>sound</a:t>
            </a:r>
            <a:r>
              <a:rPr lang="en-US" sz="2400" kern="1200" dirty="0">
                <a:solidFill>
                  <a:srgbClr val="000000"/>
                </a:solidFill>
                <a:latin typeface="Arial (Body)"/>
                <a:ea typeface="ＭＳ Ｐゴシック" charset="0"/>
              </a:rPr>
              <a:t>) </a:t>
            </a:r>
            <a:r>
              <a:rPr lang="en-US" sz="2400" kern="1200" dirty="0" smtClean="0">
                <a:solidFill>
                  <a:srgbClr val="000000"/>
                </a:solidFill>
                <a:latin typeface="Arial (Body)"/>
                <a:ea typeface="ＭＳ Ｐゴシック" charset="0"/>
              </a:rPr>
              <a:t>or </a:t>
            </a:r>
            <a:r>
              <a:rPr lang="en-US" sz="2400" b="1" kern="1200" dirty="0" smtClean="0">
                <a:solidFill>
                  <a:srgbClr val="000000"/>
                </a:solidFill>
                <a:latin typeface="Arial (Body)"/>
                <a:ea typeface="ＭＳ Ｐゴシック" charset="0"/>
              </a:rPr>
              <a:t>getSampleObjectAt</a:t>
            </a:r>
            <a:r>
              <a:rPr lang="en-US" sz="2400" kern="1200" dirty="0" smtClean="0">
                <a:solidFill>
                  <a:srgbClr val="000000"/>
                </a:solidFill>
                <a:latin typeface="Arial (Body)"/>
                <a:ea typeface="ＭＳ Ｐゴシック" charset="0"/>
              </a:rPr>
              <a:t>(</a:t>
            </a:r>
            <a:r>
              <a:rPr lang="en-US" sz="2400" b="1" kern="1200" dirty="0" smtClean="0">
                <a:solidFill>
                  <a:srgbClr val="000000"/>
                </a:solidFill>
                <a:latin typeface="Arial (Body)"/>
                <a:ea typeface="ＭＳ Ｐゴシック" charset="0"/>
              </a:rPr>
              <a:t>sound,index</a:t>
            </a:r>
            <a:r>
              <a:rPr lang="en-US" sz="2400" kern="1200" dirty="0" smtClean="0">
                <a:solidFill>
                  <a:srgbClr val="000000"/>
                </a:solidFill>
                <a:latin typeface="Arial (Body)"/>
                <a:ea typeface="ＭＳ Ｐゴシック" charset="0"/>
              </a:rPr>
              <a:t>)</a:t>
            </a:r>
            <a:endParaRPr lang="en-US" sz="2400" kern="1200" dirty="0">
              <a:solidFill>
                <a:srgbClr val="000000"/>
              </a:solidFill>
              <a:latin typeface="Arial (Body)"/>
              <a:ea typeface="ＭＳ Ｐゴシック" charset="0"/>
            </a:endParaRP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A sample object </a:t>
            </a:r>
            <a:r>
              <a:rPr lang="en-US" sz="2400" kern="1200" dirty="0" smtClean="0">
                <a:solidFill>
                  <a:srgbClr val="000000"/>
                </a:solidFill>
                <a:latin typeface="Arial (Body)"/>
                <a:ea typeface="ＭＳ Ｐゴシック" charset="0"/>
              </a:rPr>
              <a:t>remembers </a:t>
            </a:r>
            <a:r>
              <a:rPr lang="en-US" sz="2400" kern="1200" dirty="0">
                <a:solidFill>
                  <a:srgbClr val="000000"/>
                </a:solidFill>
                <a:latin typeface="Arial (Body)"/>
                <a:ea typeface="ＭＳ Ｐゴシック" charset="0"/>
              </a:rPr>
              <a:t>its sound, so if you change the sample object, the sound gets changed.</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Sample objects understand </a:t>
            </a:r>
            <a:r>
              <a:rPr lang="en-US" sz="2400" b="1" kern="1200" dirty="0">
                <a:solidFill>
                  <a:srgbClr val="000000"/>
                </a:solidFill>
                <a:latin typeface="Arial (Body)"/>
                <a:ea typeface="ＭＳ Ｐゴシック" charset="0"/>
              </a:rPr>
              <a:t>getSample</a:t>
            </a:r>
            <a:r>
              <a:rPr lang="en-US" sz="2400" kern="1200" dirty="0">
                <a:solidFill>
                  <a:srgbClr val="000000"/>
                </a:solidFill>
                <a:latin typeface="Arial (Body)"/>
                <a:ea typeface="ＭＳ Ｐゴシック" charset="0"/>
              </a:rPr>
              <a:t>(</a:t>
            </a:r>
            <a:r>
              <a:rPr lang="en-US" sz="2400" b="1" kern="1200" dirty="0">
                <a:solidFill>
                  <a:srgbClr val="000000"/>
                </a:solidFill>
                <a:latin typeface="Arial (Body)"/>
                <a:ea typeface="ＭＳ Ｐゴシック" charset="0"/>
              </a:rPr>
              <a:t>sample</a:t>
            </a:r>
            <a:r>
              <a:rPr lang="en-US" sz="2400" kern="1200" dirty="0">
                <a:solidFill>
                  <a:srgbClr val="000000"/>
                </a:solidFill>
                <a:latin typeface="Arial (Body)"/>
                <a:ea typeface="ＭＳ Ｐゴシック" charset="0"/>
              </a:rPr>
              <a:t>) and </a:t>
            </a:r>
            <a:r>
              <a:rPr lang="en-US" sz="2400" b="1" kern="1200" dirty="0">
                <a:solidFill>
                  <a:srgbClr val="000000"/>
                </a:solidFill>
                <a:latin typeface="Arial (Body)"/>
                <a:ea typeface="ＭＳ Ｐゴシック" charset="0"/>
              </a:rPr>
              <a:t>setSample</a:t>
            </a:r>
            <a:r>
              <a:rPr lang="en-US" sz="2400" kern="1200" dirty="0">
                <a:solidFill>
                  <a:srgbClr val="000000"/>
                </a:solidFill>
                <a:latin typeface="Arial (Body)"/>
                <a:ea typeface="ＭＳ Ｐゴシック" charset="0"/>
              </a:rPr>
              <a:t>(</a:t>
            </a:r>
            <a:r>
              <a:rPr lang="en-US" sz="2400" b="1" kern="1200" dirty="0">
                <a:solidFill>
                  <a:srgbClr val="000000"/>
                </a:solidFill>
                <a:latin typeface="Arial (Body)"/>
                <a:ea typeface="ＭＳ Ｐゴシック" charset="0"/>
              </a:rPr>
              <a:t>sample,value</a:t>
            </a:r>
            <a:r>
              <a:rPr lang="en-US" sz="2400" kern="1200" dirty="0">
                <a:solidFill>
                  <a:srgbClr val="000000"/>
                </a:solidFill>
                <a:latin typeface="Arial (Body)"/>
                <a:ea typeface="ＭＳ Ｐゴシック" charset="0"/>
              </a:rPr>
              <a:t>)</a:t>
            </a:r>
          </a:p>
        </p:txBody>
      </p:sp>
    </p:spTree>
    <p:extLst>
      <p:ext uri="{BB962C8B-B14F-4D97-AF65-F5344CB8AC3E}">
        <p14:creationId xmlns:p14="http://schemas.microsoft.com/office/powerpoint/2010/main" val="2178369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a:spcBef>
                <a:spcPct val="0"/>
              </a:spcBef>
              <a:buClrTx/>
              <a:defRPr/>
            </a:pPr>
            <a:r>
              <a:rPr lang="en-US" kern="1200" dirty="0" smtClean="0">
                <a:latin typeface="Times New Roman" panose="02020603050405020304" pitchFamily="18" charset="0"/>
                <a:ea typeface="+mj-ea"/>
                <a:cs typeface="+mj-cs"/>
              </a:rPr>
              <a:t>Example: Changing Samples</a:t>
            </a:r>
            <a:endParaRPr lang="en-US" sz="2000" b="0" kern="1200" dirty="0">
              <a:latin typeface="Times New Roman" panose="02020603050405020304" pitchFamily="18" charset="0"/>
              <a:ea typeface="+mj-ea"/>
              <a:cs typeface="+mj-cs"/>
            </a:endParaRPr>
          </a:p>
        </p:txBody>
      </p:sp>
      <p:pic>
        <p:nvPicPr>
          <p:cNvPr id="6" name="Picture 5" descr="Computer code. The code has 14 lines. The lines read as follows. Line 1. right angle bracket right angle bracket right angle bracket sound file equals pick A File left parenthesis right parenthesis. Line 2. right angle bracket right angle bracket right angle bracket sound equals make Sound left parenthesis sound file right parenthesis. Line 3. right angle bracket right angle bracket right angle bracket sample equals get Sample Object At left parenthesis sound comma 1 right parenthesis. Line 4. right angle bracket right angle bracket right angle bracket print sample. Line 5. Sample at 1 value at 59. Line 6. right angle bracket right angle bracket right angle bracket print sound. Line 7. Sound of length 3 8 7 5 7 3. Line 8. right angle bracket right angle bracket right angle bracket print get Sound left parenthesis sample right parenthesis. Line 9. Sound of length 3 8 7 5 7 3. Line 10. right angle bracket right angle bracket right angle bracket print get Sound left parenthesis sample right parenthesis. Line 11. 59. Line 12. right angle bracket right angle bracket right angle bracket set Sample left parenthesis sample right parenthesis. Line 13. right angle bracket right angle bracket right angle bracket print get Sample left parenthesis sample right parenthesis. Line 14. 29."/>
          <p:cNvPicPr>
            <a:picLocks noChangeAspect="1"/>
          </p:cNvPicPr>
          <p:nvPr/>
        </p:nvPicPr>
        <p:blipFill>
          <a:blip r:embed="rId2"/>
          <a:stretch>
            <a:fillRect/>
          </a:stretch>
        </p:blipFill>
        <p:spPr>
          <a:xfrm>
            <a:off x="457200" y="1469355"/>
            <a:ext cx="4642225" cy="4529625"/>
          </a:xfrm>
          <a:prstGeom prst="rect">
            <a:avLst/>
          </a:prstGeom>
        </p:spPr>
      </p:pic>
    </p:spTree>
    <p:extLst>
      <p:ext uri="{BB962C8B-B14F-4D97-AF65-F5344CB8AC3E}">
        <p14:creationId xmlns:p14="http://schemas.microsoft.com/office/powerpoint/2010/main" val="3408714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defRPr/>
            </a:pPr>
            <a:r>
              <a:rPr lang="en-US" kern="1200" dirty="0" smtClean="0">
                <a:latin typeface="Times New Roman" panose="02020603050405020304" pitchFamily="18" charset="0"/>
                <a:ea typeface="ＭＳ Ｐゴシック" charset="0"/>
                <a:cs typeface="+mj-cs"/>
              </a:rPr>
              <a:t>“But </a:t>
            </a:r>
            <a:r>
              <a:rPr lang="en-US" kern="1200" dirty="0">
                <a:latin typeface="Times New Roman" panose="02020603050405020304" pitchFamily="18" charset="0"/>
                <a:ea typeface="ＭＳ Ｐゴシック" charset="0"/>
                <a:cs typeface="+mj-cs"/>
              </a:rPr>
              <a:t>There Are Thousands of These Samples</a:t>
            </a:r>
            <a:r>
              <a:rPr lang="en-US" kern="1200" dirty="0" smtClean="0">
                <a:latin typeface="Times New Roman" panose="02020603050405020304" pitchFamily="18" charset="0"/>
                <a:ea typeface="ＭＳ Ｐゴシック" charset="0"/>
                <a:cs typeface="+mj-cs"/>
              </a:rPr>
              <a:t>!”</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eaLnBrk="1" hangingPunct="1"/>
            <a:r>
              <a:rPr lang="en-US" sz="2400" dirty="0">
                <a:latin typeface="+mn-lt"/>
              </a:rPr>
              <a:t>How do we do something to these samples to manipulate them, when there are thousands of them per second?</a:t>
            </a:r>
          </a:p>
          <a:p>
            <a:pPr eaLnBrk="1" hangingPunct="1"/>
            <a:r>
              <a:rPr lang="en-US" sz="2400" dirty="0">
                <a:latin typeface="+mn-lt"/>
              </a:rPr>
              <a:t>We use a loop and get the computer to iterate in order to do something to each sample.</a:t>
            </a:r>
          </a:p>
          <a:p>
            <a:pPr eaLnBrk="1" hangingPunct="1"/>
            <a:r>
              <a:rPr lang="en-US" sz="2400" dirty="0">
                <a:latin typeface="+mn-lt"/>
              </a:rPr>
              <a:t>An example loop:</a:t>
            </a:r>
          </a:p>
        </p:txBody>
      </p:sp>
      <p:pic>
        <p:nvPicPr>
          <p:cNvPr id="5" name="Picture 4" descr="Computer code. The code has 3 lines. The lines read as follows. Line 1. for sample in get Samples left parenthesis sound right parenthesis colon. Line 2, indented once. value equals get Sample left parenthesis sample right parenthesis. Line 3, indented once. set Sample left parenthesis sample comma value right parenthesis."/>
          <p:cNvPicPr>
            <a:picLocks noChangeAspect="1"/>
          </p:cNvPicPr>
          <p:nvPr/>
        </p:nvPicPr>
        <p:blipFill rotWithShape="1">
          <a:blip r:embed="rId2"/>
          <a:srcRect r="18876"/>
          <a:stretch/>
        </p:blipFill>
        <p:spPr>
          <a:xfrm>
            <a:off x="1599212" y="4303766"/>
            <a:ext cx="4536118" cy="1268809"/>
          </a:xfrm>
          <a:prstGeom prst="rect">
            <a:avLst/>
          </a:prstGeom>
        </p:spPr>
      </p:pic>
    </p:spTree>
    <p:extLst>
      <p:ext uri="{BB962C8B-B14F-4D97-AF65-F5344CB8AC3E}">
        <p14:creationId xmlns:p14="http://schemas.microsoft.com/office/powerpoint/2010/main" val="1481416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defRPr/>
            </a:pPr>
            <a:r>
              <a:rPr lang="en-US" dirty="0"/>
              <a:t>Recipe to Increase the Volume</a:t>
            </a:r>
            <a:endParaRPr lang="en-US" b="0" kern="1200" dirty="0">
              <a:latin typeface="Times New Roman" panose="02020603050405020304" pitchFamily="18" charset="0"/>
              <a:ea typeface="ＭＳ Ｐゴシック" charset="0"/>
            </a:endParaRPr>
          </a:p>
        </p:txBody>
      </p:sp>
      <p:pic>
        <p:nvPicPr>
          <p:cNvPr id="4" name="Picture 3" descr="Computer code. The code has 4 lines. The lines read as follows. Line 1. d e f increase Volume left parenthesis sound right parenthesis colon. Line 2. for sample in get Samples left parenthesis sound right parenthesis colon. Line 3. value equals get Sample Value left parenthesis sample right parenthesis. Line 4. set Sample Value left parenthesis sample comma value asterisk 2 right parenthesis."/>
          <p:cNvPicPr>
            <a:picLocks noChangeAspect="1"/>
          </p:cNvPicPr>
          <p:nvPr/>
        </p:nvPicPr>
        <p:blipFill>
          <a:blip r:embed="rId2"/>
          <a:stretch>
            <a:fillRect/>
          </a:stretch>
        </p:blipFill>
        <p:spPr>
          <a:xfrm>
            <a:off x="1772504" y="1694372"/>
            <a:ext cx="5598991" cy="1593389"/>
          </a:xfrm>
          <a:prstGeom prst="rect">
            <a:avLst/>
          </a:prstGeom>
        </p:spPr>
      </p:pic>
      <p:sp>
        <p:nvSpPr>
          <p:cNvPr id="8" name="Text Placeholder 7"/>
          <p:cNvSpPr>
            <a:spLocks noGrp="1"/>
          </p:cNvSpPr>
          <p:nvPr>
            <p:ph type="body" idx="1"/>
          </p:nvPr>
        </p:nvSpPr>
        <p:spPr>
          <a:xfrm>
            <a:off x="457201" y="3524696"/>
            <a:ext cx="1519084" cy="469232"/>
          </a:xfrm>
        </p:spPr>
        <p:txBody>
          <a:bodyPr/>
          <a:lstStyle/>
          <a:p>
            <a:pPr marL="0" indent="0">
              <a:buNone/>
            </a:pPr>
            <a:r>
              <a:rPr lang="en-US" sz="2400" b="1" dirty="0">
                <a:latin typeface="+mn-lt"/>
              </a:rPr>
              <a:t>Using it</a:t>
            </a:r>
            <a:r>
              <a:rPr lang="en-US" sz="2400" b="1" dirty="0" smtClean="0">
                <a:latin typeface="+mn-lt"/>
              </a:rPr>
              <a:t>:</a:t>
            </a:r>
            <a:endParaRPr lang="en-US" sz="2400" b="1" dirty="0">
              <a:latin typeface="+mn-lt"/>
            </a:endParaRPr>
          </a:p>
        </p:txBody>
      </p:sp>
      <p:pic>
        <p:nvPicPr>
          <p:cNvPr id="9" name="Picture 8" descr="Computer code. The code has 5 lines. The lines read as follows. Line 1. right angle bracket right angle bracket right angle bracket f equals double quote forward slash Users forward slash guzdial forward slash media sources forward slash gettysburg10 period w a v double quote. Line 2. right angle bracket right angle bracket right angle bracket s equals make Sound left parenthesis f right parenthesis. Line 3. right angle bracket right angle bracket right angle bracket increase Volume left parenthesis s right parenthesis. Line 4. right angle bracket right angle bracket right angle bracket play left parenthesis s right parenthesis. Line 5. right angle bracket right angle bracket right angle bracket write Sound To left parenthesis s comma double quote forward slash Users forward slash guzdial forward slash media sources forward slash louder dash g 10 period W a v double quote right parenthesis."/>
          <p:cNvPicPr>
            <a:picLocks noChangeAspect="1"/>
          </p:cNvPicPr>
          <p:nvPr/>
        </p:nvPicPr>
        <p:blipFill>
          <a:blip r:embed="rId3"/>
          <a:stretch>
            <a:fillRect/>
          </a:stretch>
        </p:blipFill>
        <p:spPr>
          <a:xfrm>
            <a:off x="457200" y="4098128"/>
            <a:ext cx="7321376" cy="1590640"/>
          </a:xfrm>
          <a:prstGeom prst="rect">
            <a:avLst/>
          </a:prstGeom>
        </p:spPr>
      </p:pic>
    </p:spTree>
    <p:extLst>
      <p:ext uri="{BB962C8B-B14F-4D97-AF65-F5344CB8AC3E}">
        <p14:creationId xmlns:p14="http://schemas.microsoft.com/office/powerpoint/2010/main" val="2574938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How Did That Work?</a:t>
            </a:r>
          </a:p>
        </p:txBody>
      </p:sp>
      <p:sp>
        <p:nvSpPr>
          <p:cNvPr id="7" name="Text Placeholder 6"/>
          <p:cNvSpPr>
            <a:spLocks noGrp="1"/>
          </p:cNvSpPr>
          <p:nvPr>
            <p:ph type="body" idx="1"/>
          </p:nvPr>
        </p:nvSpPr>
        <p:spPr>
          <a:xfrm>
            <a:off x="457200" y="1600200"/>
            <a:ext cx="8229600" cy="1659269"/>
          </a:xfrm>
        </p:spPr>
        <p:txBody>
          <a:bodyPr/>
          <a:lstStyle/>
          <a:p>
            <a:pPr eaLnBrk="1" hangingPunct="1"/>
            <a:r>
              <a:rPr lang="en-US" sz="2400" dirty="0">
                <a:latin typeface="+mn-lt"/>
              </a:rPr>
              <a:t>When we evaluate increaseVolume(s), the function increaseVolume is executed</a:t>
            </a:r>
          </a:p>
          <a:p>
            <a:pPr lvl="1" eaLnBrk="1" hangingPunct="1"/>
            <a:r>
              <a:rPr lang="en-US" sz="2400" dirty="0">
                <a:latin typeface="+mn-lt"/>
              </a:rPr>
              <a:t>The sound in variable s becomes known as sound</a:t>
            </a:r>
          </a:p>
          <a:p>
            <a:pPr lvl="1" eaLnBrk="1" hangingPunct="1"/>
            <a:r>
              <a:rPr lang="en-US" sz="2400" dirty="0">
                <a:latin typeface="+mn-lt"/>
              </a:rPr>
              <a:t>sound is a placeholder for the sound objects</a:t>
            </a:r>
            <a:r>
              <a:rPr lang="en-US" sz="2400" dirty="0" smtClean="0">
                <a:latin typeface="+mn-lt"/>
              </a:rPr>
              <a:t>.</a:t>
            </a:r>
            <a:endParaRPr lang="en-US" sz="2400" dirty="0">
              <a:latin typeface="+mn-lt"/>
            </a:endParaRPr>
          </a:p>
        </p:txBody>
      </p:sp>
      <p:pic>
        <p:nvPicPr>
          <p:cNvPr id="9" name="Picture 8" descr="Computer code. The code has 3 lines. The lines read as follows. Line 1. right angle bracket right angle bracket right angle bracket f equals pick A File. Line 2. right angle bracket right angle bracket right angle bracket s equals make Sound left parenthesis f right parenthesis. Line 3. right angle bracket right angle bracket right angle bracket increase Volume left parenthesis s right parenthesis."/>
          <p:cNvPicPr>
            <a:picLocks noChangeAspect="1"/>
          </p:cNvPicPr>
          <p:nvPr/>
        </p:nvPicPr>
        <p:blipFill rotWithShape="1">
          <a:blip r:embed="rId2"/>
          <a:srcRect b="9762"/>
          <a:stretch/>
        </p:blipFill>
        <p:spPr>
          <a:xfrm>
            <a:off x="2076735" y="3476222"/>
            <a:ext cx="3192364" cy="1125275"/>
          </a:xfrm>
          <a:prstGeom prst="rect">
            <a:avLst/>
          </a:prstGeom>
        </p:spPr>
      </p:pic>
      <p:pic>
        <p:nvPicPr>
          <p:cNvPr id="4" name="Picture 3" descr="Computer code. The code has 4 lines. The lines read as follows. Line 1. d e f increase Volume left parenthesis sound right parenthesis colon. Line 2. for sample in get Samples left parenthesis sound right parenthesis colon. Line 3. value equals get Sample Value left parenthesis sample right parenthesis. Line 4. set Sample Value left parenthesis sample comma value asterisk 2 right parenthesis."/>
          <p:cNvPicPr>
            <a:picLocks noChangeAspect="1"/>
          </p:cNvPicPr>
          <p:nvPr/>
        </p:nvPicPr>
        <p:blipFill>
          <a:blip r:embed="rId3"/>
          <a:stretch>
            <a:fillRect/>
          </a:stretch>
        </p:blipFill>
        <p:spPr>
          <a:xfrm>
            <a:off x="2076735" y="4669389"/>
            <a:ext cx="4212148" cy="1324609"/>
          </a:xfrm>
          <a:prstGeom prst="rect">
            <a:avLst/>
          </a:prstGeom>
        </p:spPr>
      </p:pic>
    </p:spTree>
    <p:extLst>
      <p:ext uri="{BB962C8B-B14F-4D97-AF65-F5344CB8AC3E}">
        <p14:creationId xmlns:p14="http://schemas.microsoft.com/office/powerpoint/2010/main" val="3225036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mj-ea"/>
              </a:rPr>
              <a:t>Starting the Loop</a:t>
            </a:r>
          </a:p>
        </p:txBody>
      </p:sp>
      <p:sp>
        <p:nvSpPr>
          <p:cNvPr id="4" name="Text Placeholder 3"/>
          <p:cNvSpPr>
            <a:spLocks noGrp="1"/>
          </p:cNvSpPr>
          <p:nvPr>
            <p:ph type="body" idx="1"/>
          </p:nvPr>
        </p:nvSpPr>
        <p:spPr>
          <a:xfrm>
            <a:off x="457200" y="1600201"/>
            <a:ext cx="3347884" cy="2957051"/>
          </a:xfrm>
        </p:spPr>
        <p:txBody>
          <a:bodyPr/>
          <a:lstStyle/>
          <a:p>
            <a:pPr eaLnBrk="1" hangingPunct="1"/>
            <a:r>
              <a:rPr lang="en-US" sz="2200" b="1" dirty="0">
                <a:solidFill>
                  <a:schemeClr val="tx1"/>
                </a:solidFill>
                <a:latin typeface="+mn-lt"/>
              </a:rPr>
              <a:t>getSamples(sound)</a:t>
            </a:r>
            <a:r>
              <a:rPr lang="en-US" sz="2200" dirty="0">
                <a:solidFill>
                  <a:schemeClr val="tx1"/>
                </a:solidFill>
                <a:latin typeface="+mn-lt"/>
              </a:rPr>
              <a:t> returns a sequence of all the sample objects in the </a:t>
            </a:r>
            <a:r>
              <a:rPr lang="en-US" sz="2200" b="1" dirty="0">
                <a:solidFill>
                  <a:schemeClr val="tx1"/>
                </a:solidFill>
                <a:latin typeface="+mn-lt"/>
              </a:rPr>
              <a:t>sound</a:t>
            </a:r>
            <a:r>
              <a:rPr lang="en-US" sz="2200" dirty="0">
                <a:solidFill>
                  <a:schemeClr val="tx1"/>
                </a:solidFill>
                <a:latin typeface="+mn-lt"/>
              </a:rPr>
              <a:t>.</a:t>
            </a:r>
          </a:p>
          <a:p>
            <a:r>
              <a:rPr lang="en-US" sz="2200" dirty="0">
                <a:solidFill>
                  <a:schemeClr val="tx1"/>
                </a:solidFill>
                <a:latin typeface="+mn-lt"/>
              </a:rPr>
              <a:t>The </a:t>
            </a:r>
            <a:r>
              <a:rPr lang="en-US" sz="2200" b="1" dirty="0">
                <a:solidFill>
                  <a:schemeClr val="tx1"/>
                </a:solidFill>
                <a:latin typeface="+mn-lt"/>
              </a:rPr>
              <a:t>for</a:t>
            </a:r>
            <a:r>
              <a:rPr lang="en-US" sz="2200" dirty="0">
                <a:solidFill>
                  <a:schemeClr val="tx1"/>
                </a:solidFill>
                <a:latin typeface="+mn-lt"/>
              </a:rPr>
              <a:t> loop makes </a:t>
            </a:r>
            <a:r>
              <a:rPr lang="en-US" sz="2200" b="1" dirty="0">
                <a:solidFill>
                  <a:schemeClr val="tx1"/>
                </a:solidFill>
                <a:latin typeface="+mn-lt"/>
              </a:rPr>
              <a:t>sample</a:t>
            </a:r>
            <a:r>
              <a:rPr lang="en-US" sz="2200" dirty="0">
                <a:solidFill>
                  <a:schemeClr val="tx1"/>
                </a:solidFill>
                <a:latin typeface="+mn-lt"/>
              </a:rPr>
              <a:t> be the first sample as the block is started</a:t>
            </a:r>
            <a:r>
              <a:rPr lang="en-US" sz="2200" dirty="0" smtClean="0">
                <a:solidFill>
                  <a:schemeClr val="tx1"/>
                </a:solidFill>
                <a:latin typeface="+mn-lt"/>
              </a:rPr>
              <a:t>.</a:t>
            </a:r>
            <a:endParaRPr lang="en-US" sz="2200" dirty="0">
              <a:solidFill>
                <a:schemeClr val="tx1"/>
              </a:solidFill>
              <a:latin typeface="+mn-lt"/>
            </a:endParaRPr>
          </a:p>
        </p:txBody>
      </p:sp>
      <p:pic>
        <p:nvPicPr>
          <p:cNvPr id="5" name="Picture 4" descr="Computer code. The code has 4 lines. The lines read as follows. Line 1. d e f increase Volume left parenthesis sound right parenthesis colon. Line 2. for sample in get Samples left parenthesis sound right parenthesis colon. This line is explained in point 1 and labeled as Compare: for pixel in get Pixels right parenthesis picture left parenthesis colon. Line 3. value equals get Sample Value left parenthesis sample right parenthesis. Line 4. set Sample Value left parenthesis sample comma value asterisk 2 right parenthesis."/>
          <p:cNvPicPr>
            <a:picLocks noChangeAspect="1"/>
          </p:cNvPicPr>
          <p:nvPr/>
        </p:nvPicPr>
        <p:blipFill>
          <a:blip r:embed="rId2"/>
          <a:stretch>
            <a:fillRect/>
          </a:stretch>
        </p:blipFill>
        <p:spPr>
          <a:xfrm>
            <a:off x="4042804" y="1905743"/>
            <a:ext cx="4660569" cy="2307612"/>
          </a:xfrm>
          <a:prstGeom prst="rect">
            <a:avLst/>
          </a:prstGeom>
        </p:spPr>
      </p:pic>
      <p:pic>
        <p:nvPicPr>
          <p:cNvPr id="6" name="Picture 5" descr="Illustration displays array, get sound samples as a long line of boxes numbered from 1 to 5 and so on with values 59, 39, 16, 10, minus 1. Number 59 is selected and labeled as sample."/>
          <p:cNvPicPr>
            <a:picLocks noChangeAspect="1"/>
          </p:cNvPicPr>
          <p:nvPr/>
        </p:nvPicPr>
        <p:blipFill>
          <a:blip r:embed="rId3"/>
          <a:stretch>
            <a:fillRect/>
          </a:stretch>
        </p:blipFill>
        <p:spPr>
          <a:xfrm>
            <a:off x="2520735" y="4774195"/>
            <a:ext cx="4102529" cy="1460221"/>
          </a:xfrm>
          <a:prstGeom prst="rect">
            <a:avLst/>
          </a:prstGeom>
        </p:spPr>
      </p:pic>
    </p:spTree>
    <p:extLst>
      <p:ext uri="{BB962C8B-B14F-4D97-AF65-F5344CB8AC3E}">
        <p14:creationId xmlns:p14="http://schemas.microsoft.com/office/powerpoint/2010/main" val="294417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a:latin typeface="Times New Roman" panose="02020603050405020304" pitchFamily="18" charset="0"/>
                <a:ea typeface="ＭＳ Ｐゴシック" charset="0"/>
                <a:cs typeface="Times New Roman" panose="02020603050405020304" pitchFamily="18" charset="0"/>
              </a:rPr>
              <a:t>Executing the Block</a:t>
            </a:r>
          </a:p>
        </p:txBody>
      </p:sp>
      <p:sp>
        <p:nvSpPr>
          <p:cNvPr id="3" name="Content Placeholder 2"/>
          <p:cNvSpPr>
            <a:spLocks noGrp="1"/>
          </p:cNvSpPr>
          <p:nvPr>
            <p:ph type="body" idx="1"/>
          </p:nvPr>
        </p:nvSpPr>
        <p:spPr>
          <a:xfrm>
            <a:off x="457200" y="1600200"/>
            <a:ext cx="3805084" cy="2592987"/>
          </a:xfrm>
        </p:spPr>
        <p:txBody>
          <a:bodyPr wrap="square" lIns="91425" tIns="91425" rIns="91425" bIns="91425">
            <a:spAutoFit/>
          </a:bodyPr>
          <a:lstStyle/>
          <a:p>
            <a:pPr>
              <a:buClr>
                <a:schemeClr val="tx2"/>
              </a:buClr>
            </a:pPr>
            <a:r>
              <a:rPr lang="en-US" sz="2400" dirty="0">
                <a:latin typeface="+mn-lt"/>
              </a:rPr>
              <a:t>We get the value of the sample named </a:t>
            </a:r>
            <a:r>
              <a:rPr lang="en-US" sz="2400" b="1" dirty="0">
                <a:latin typeface="+mn-lt"/>
              </a:rPr>
              <a:t>sample.</a:t>
            </a:r>
          </a:p>
          <a:p>
            <a:pPr>
              <a:buClr>
                <a:schemeClr val="tx2"/>
              </a:buClr>
            </a:pPr>
            <a:r>
              <a:rPr lang="en-US" sz="2400" dirty="0">
                <a:latin typeface="+mn-lt"/>
              </a:rPr>
              <a:t>We set the value of the sample to be the current value (variable </a:t>
            </a:r>
            <a:r>
              <a:rPr lang="en-US" sz="2400" b="1" dirty="0">
                <a:latin typeface="+mn-lt"/>
              </a:rPr>
              <a:t>value</a:t>
            </a:r>
            <a:r>
              <a:rPr lang="en-US" sz="2400" dirty="0">
                <a:latin typeface="+mn-lt"/>
              </a:rPr>
              <a:t>) times </a:t>
            </a:r>
            <a:r>
              <a:rPr lang="en-US" sz="2400" dirty="0" smtClean="0">
                <a:latin typeface="+mn-lt"/>
              </a:rPr>
              <a:t>2</a:t>
            </a:r>
            <a:endParaRPr lang="en-US" sz="2400" dirty="0">
              <a:latin typeface="+mn-lt"/>
            </a:endParaRPr>
          </a:p>
        </p:txBody>
      </p:sp>
      <p:pic>
        <p:nvPicPr>
          <p:cNvPr id="5" name="Picture 4" descr="Computer code. The code has 4 lines. The lines read as follows. Line 1. d e f increase Volume left parenthesis sound right parenthesis colon. Line 2. for sample in get Samples left parenthesis sound right parenthesis colon. Line 3. value equals get Sample Value left parenthesis sample right parenthesis. Line 4. set Sample Value left parenthesis sample comma value asterisk 2 right parenthesis, This line is explained in point 1."/>
          <p:cNvPicPr>
            <a:picLocks noChangeAspect="1"/>
          </p:cNvPicPr>
          <p:nvPr/>
        </p:nvPicPr>
        <p:blipFill>
          <a:blip r:embed="rId2"/>
          <a:stretch>
            <a:fillRect/>
          </a:stretch>
        </p:blipFill>
        <p:spPr>
          <a:xfrm>
            <a:off x="4451008" y="2179077"/>
            <a:ext cx="4121253" cy="1243692"/>
          </a:xfrm>
          <a:prstGeom prst="rect">
            <a:avLst/>
          </a:prstGeom>
        </p:spPr>
      </p:pic>
      <p:pic>
        <p:nvPicPr>
          <p:cNvPr id="6" name="Picture 5" descr="Illustration displays array, get Samples(sound) as a long line of boxes numbered from 1 to 5 and so on with values 118, 39, 16, 10, minus 1, 118 is selected and labeled as sample."/>
          <p:cNvPicPr>
            <a:picLocks noChangeAspect="1"/>
          </p:cNvPicPr>
          <p:nvPr/>
        </p:nvPicPr>
        <p:blipFill>
          <a:blip r:embed="rId3"/>
          <a:stretch>
            <a:fillRect/>
          </a:stretch>
        </p:blipFill>
        <p:spPr>
          <a:xfrm>
            <a:off x="1913943" y="4463427"/>
            <a:ext cx="4984919" cy="1774292"/>
          </a:xfrm>
          <a:prstGeom prst="rect">
            <a:avLst/>
          </a:prstGeom>
        </p:spPr>
      </p:pic>
    </p:spTree>
    <p:extLst>
      <p:ext uri="{BB962C8B-B14F-4D97-AF65-F5344CB8AC3E}">
        <p14:creationId xmlns:p14="http://schemas.microsoft.com/office/powerpoint/2010/main" val="81091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solidFill>
                  <a:schemeClr val="tx2"/>
                </a:solidFill>
                <a:latin typeface="Times New Roman" panose="02020603050405020304" pitchFamily="18" charset="0"/>
              </a:rPr>
              <a:t>Learning </a:t>
            </a:r>
            <a:r>
              <a:rPr lang="en-US" kern="1200" dirty="0" smtClean="0">
                <a:solidFill>
                  <a:schemeClr val="tx2"/>
                </a:solidFill>
                <a:latin typeface="Times New Roman" panose="02020603050405020304" pitchFamily="18" charset="0"/>
              </a:rPr>
              <a:t>Objectives </a:t>
            </a:r>
            <a:r>
              <a:rPr lang="en-US" sz="2000" b="0" kern="1200" dirty="0" smtClean="0">
                <a:solidFill>
                  <a:schemeClr val="tx2"/>
                </a:solidFill>
                <a:latin typeface="Times New Roman" panose="02020603050405020304" pitchFamily="18" charset="0"/>
              </a:rPr>
              <a:t>(2 of 2)</a:t>
            </a:r>
            <a:endParaRPr lang="en-US" sz="2000" b="0" dirty="0">
              <a:solidFill>
                <a:schemeClr val="tx2"/>
              </a:solidFill>
            </a:endParaRPr>
          </a:p>
        </p:txBody>
      </p:sp>
      <p:sp>
        <p:nvSpPr>
          <p:cNvPr id="3" name="Text Placeholder 2"/>
          <p:cNvSpPr>
            <a:spLocks noGrp="1"/>
          </p:cNvSpPr>
          <p:nvPr>
            <p:ph idx="1"/>
          </p:nvPr>
        </p:nvSpPr>
        <p:spPr/>
        <p:txBody>
          <a:bodyPr/>
          <a:lstStyle/>
          <a:p>
            <a:pPr marL="0" indent="0">
              <a:buNone/>
            </a:pPr>
            <a:r>
              <a:rPr lang="en-US" sz="2400" b="1" dirty="0" smtClean="0">
                <a:solidFill>
                  <a:schemeClr val="tx2"/>
                </a:solidFill>
                <a:latin typeface="+mn-lt"/>
              </a:rPr>
              <a:t>7.5</a:t>
            </a:r>
            <a:r>
              <a:rPr lang="en-US" sz="2400" dirty="0" smtClean="0">
                <a:latin typeface="+mn-lt"/>
              </a:rPr>
              <a:t> To </a:t>
            </a:r>
            <a:r>
              <a:rPr lang="en-US" sz="2400" dirty="0">
                <a:latin typeface="+mn-lt"/>
              </a:rPr>
              <a:t>understand and use arrays as a data structure</a:t>
            </a:r>
            <a:r>
              <a:rPr lang="en-US" sz="2400" dirty="0" smtClean="0">
                <a:latin typeface="+mn-lt"/>
              </a:rPr>
              <a:t>.</a:t>
            </a:r>
          </a:p>
          <a:p>
            <a:pPr marL="0" indent="0">
              <a:buNone/>
            </a:pPr>
            <a:r>
              <a:rPr lang="en-US" sz="2400" b="1" dirty="0" smtClean="0">
                <a:solidFill>
                  <a:schemeClr val="tx2"/>
                </a:solidFill>
                <a:latin typeface="+mn-lt"/>
              </a:rPr>
              <a:t>7.6</a:t>
            </a:r>
            <a:r>
              <a:rPr lang="en-US" sz="2400" dirty="0" smtClean="0">
                <a:latin typeface="+mn-lt"/>
              </a:rPr>
              <a:t> To </a:t>
            </a:r>
            <a:r>
              <a:rPr lang="en-US" sz="2400" dirty="0">
                <a:latin typeface="+mn-lt"/>
              </a:rPr>
              <a:t>use the formula that n bits result in 2</a:t>
            </a:r>
            <a:r>
              <a:rPr lang="en-US" sz="2400" baseline="30000" dirty="0">
                <a:latin typeface="+mn-lt"/>
              </a:rPr>
              <a:t>n</a:t>
            </a:r>
            <a:r>
              <a:rPr lang="en-US" sz="2400" dirty="0">
                <a:latin typeface="+mn-lt"/>
              </a:rPr>
              <a:t> possible patterns in order to ﬁgure out the number of bits needed to save values</a:t>
            </a:r>
            <a:r>
              <a:rPr lang="en-US" sz="2400" dirty="0" smtClean="0">
                <a:latin typeface="+mn-lt"/>
              </a:rPr>
              <a:t>.</a:t>
            </a:r>
          </a:p>
          <a:p>
            <a:pPr marL="0" indent="0">
              <a:buNone/>
            </a:pPr>
            <a:r>
              <a:rPr lang="en-US" sz="2400" b="1" dirty="0" smtClean="0">
                <a:solidFill>
                  <a:schemeClr val="tx2"/>
                </a:solidFill>
                <a:latin typeface="+mn-lt"/>
              </a:rPr>
              <a:t>7.7</a:t>
            </a:r>
            <a:r>
              <a:rPr lang="en-US" sz="2400" dirty="0" smtClean="0">
                <a:latin typeface="+mn-lt"/>
              </a:rPr>
              <a:t> To </a:t>
            </a:r>
            <a:r>
              <a:rPr lang="en-US" sz="2400" dirty="0">
                <a:latin typeface="+mn-lt"/>
              </a:rPr>
              <a:t>use the sound object</a:t>
            </a:r>
            <a:r>
              <a:rPr lang="en-US" sz="2400" dirty="0" smtClean="0">
                <a:latin typeface="+mn-lt"/>
              </a:rPr>
              <a:t>.</a:t>
            </a:r>
          </a:p>
          <a:p>
            <a:pPr marL="0" indent="0">
              <a:buNone/>
            </a:pPr>
            <a:r>
              <a:rPr lang="en-US" sz="2400" b="1" dirty="0" smtClean="0">
                <a:solidFill>
                  <a:schemeClr val="tx2"/>
                </a:solidFill>
                <a:latin typeface="+mn-lt"/>
              </a:rPr>
              <a:t>7.8</a:t>
            </a:r>
            <a:r>
              <a:rPr lang="en-US" sz="2400" dirty="0" smtClean="0">
                <a:latin typeface="+mn-lt"/>
              </a:rPr>
              <a:t> To </a:t>
            </a:r>
            <a:r>
              <a:rPr lang="en-US" sz="2400" dirty="0">
                <a:latin typeface="+mn-lt"/>
              </a:rPr>
              <a:t>debug sound programs</a:t>
            </a:r>
            <a:r>
              <a:rPr lang="en-US" sz="2400" dirty="0" smtClean="0">
                <a:latin typeface="+mn-lt"/>
              </a:rPr>
              <a:t>.</a:t>
            </a:r>
          </a:p>
          <a:p>
            <a:pPr marL="0" indent="0">
              <a:buNone/>
            </a:pPr>
            <a:r>
              <a:rPr lang="en-US" sz="2400" b="1" dirty="0" smtClean="0">
                <a:solidFill>
                  <a:schemeClr val="tx2"/>
                </a:solidFill>
                <a:latin typeface="+mn-lt"/>
              </a:rPr>
              <a:t>7.9</a:t>
            </a:r>
            <a:r>
              <a:rPr lang="en-US" sz="2400" dirty="0" smtClean="0">
                <a:latin typeface="+mn-lt"/>
              </a:rPr>
              <a:t> To </a:t>
            </a:r>
            <a:r>
              <a:rPr lang="en-US" sz="2400" dirty="0">
                <a:latin typeface="+mn-lt"/>
              </a:rPr>
              <a:t>use iteration (in for loops) for manipulating sounds</a:t>
            </a:r>
            <a:r>
              <a:rPr lang="en-US" sz="2400" dirty="0" smtClean="0">
                <a:latin typeface="+mn-lt"/>
              </a:rPr>
              <a:t>.</a:t>
            </a:r>
          </a:p>
          <a:p>
            <a:pPr marL="0" indent="0">
              <a:buNone/>
            </a:pPr>
            <a:r>
              <a:rPr lang="en-US" sz="2400" b="1" dirty="0" smtClean="0">
                <a:solidFill>
                  <a:schemeClr val="tx2"/>
                </a:solidFill>
                <a:latin typeface="+mn-lt"/>
              </a:rPr>
              <a:t>7.10</a:t>
            </a:r>
            <a:r>
              <a:rPr lang="en-US" sz="2400" dirty="0" smtClean="0">
                <a:latin typeface="+mn-lt"/>
              </a:rPr>
              <a:t> To </a:t>
            </a:r>
            <a:r>
              <a:rPr lang="en-US" sz="2400" dirty="0">
                <a:latin typeface="+mn-lt"/>
              </a:rPr>
              <a:t>use scope to understand when a variable is available for use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004522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latin typeface="Times New Roman" panose="02020603050405020304" pitchFamily="18" charset="0"/>
                <a:cs typeface="Times New Roman" panose="02020603050405020304" pitchFamily="18" charset="0"/>
              </a:rPr>
              <a:t>Next Sample</a:t>
            </a:r>
          </a:p>
        </p:txBody>
      </p:sp>
      <p:sp>
        <p:nvSpPr>
          <p:cNvPr id="3" name="Content Placeholder 2"/>
          <p:cNvSpPr>
            <a:spLocks noGrp="1"/>
          </p:cNvSpPr>
          <p:nvPr>
            <p:ph type="body" idx="1"/>
          </p:nvPr>
        </p:nvSpPr>
        <p:spPr>
          <a:xfrm>
            <a:off x="457201" y="1600200"/>
            <a:ext cx="3849328" cy="1661963"/>
          </a:xfrm>
        </p:spPr>
        <p:txBody>
          <a:bodyPr wrap="square" lIns="91425" tIns="91425" rIns="91425" bIns="91425">
            <a:spAutoFit/>
          </a:bodyPr>
          <a:lstStyle/>
          <a:p>
            <a:pPr marL="255651" indent="-255651" fontAlgn="base">
              <a:spcAft>
                <a:spcPct val="0"/>
              </a:spcAft>
            </a:pPr>
            <a:r>
              <a:rPr lang="en-US" sz="2400" dirty="0">
                <a:latin typeface="+mn-lt"/>
              </a:rPr>
              <a:t>Back to the top of the loop, and sample will now be the second sample in the sequence</a:t>
            </a:r>
            <a:r>
              <a:rPr lang="en-US" sz="2400" dirty="0" smtClean="0">
                <a:latin typeface="+mn-lt"/>
              </a:rPr>
              <a:t>.</a:t>
            </a:r>
            <a:endParaRPr lang="en-US" sz="2400" dirty="0">
              <a:latin typeface="+mn-lt"/>
            </a:endParaRPr>
          </a:p>
        </p:txBody>
      </p:sp>
      <p:pic>
        <p:nvPicPr>
          <p:cNvPr id="20" name="Picture 19" descr="Computer code. The code has 4 lines. The lines read as follows. Line 1. d e f increase Volume left parenthesis sound right parenthesis colon. Line 2. for sample in get Samples left parenthesis sound right parenthesis colon. This line is explained in point 1 .Line 3. value equals get Sample Value left parenthesis sample right parenthesis. Line 4. set Sample Value left parenthesis sample comma value asterisk 2 right parenthesis."/>
          <p:cNvPicPr>
            <a:picLocks noChangeAspect="1"/>
          </p:cNvPicPr>
          <p:nvPr/>
        </p:nvPicPr>
        <p:blipFill>
          <a:blip r:embed="rId2"/>
          <a:stretch>
            <a:fillRect/>
          </a:stretch>
        </p:blipFill>
        <p:spPr>
          <a:xfrm>
            <a:off x="4428074" y="1974788"/>
            <a:ext cx="4296426" cy="1245872"/>
          </a:xfrm>
          <a:prstGeom prst="rect">
            <a:avLst/>
          </a:prstGeom>
        </p:spPr>
      </p:pic>
      <p:pic>
        <p:nvPicPr>
          <p:cNvPr id="4" name="Picture 3" descr="Illustration displays array as a long line of boxes numbered from 1 to 5 and so on with values 118, 39, 16, 10, minus 1: 39 is selected and labeled as sample."/>
          <p:cNvPicPr>
            <a:picLocks noChangeAspect="1"/>
          </p:cNvPicPr>
          <p:nvPr/>
        </p:nvPicPr>
        <p:blipFill>
          <a:blip r:embed="rId3"/>
          <a:stretch>
            <a:fillRect/>
          </a:stretch>
        </p:blipFill>
        <p:spPr>
          <a:xfrm>
            <a:off x="945402" y="3992534"/>
            <a:ext cx="5937747" cy="2113435"/>
          </a:xfrm>
          <a:prstGeom prst="rect">
            <a:avLst/>
          </a:prstGeom>
        </p:spPr>
      </p:pic>
    </p:spTree>
    <p:extLst>
      <p:ext uri="{BB962C8B-B14F-4D97-AF65-F5344CB8AC3E}">
        <p14:creationId xmlns:p14="http://schemas.microsoft.com/office/powerpoint/2010/main" val="1106530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kern="1200" dirty="0">
                <a:latin typeface="Times New Roman" panose="02020603050405020304" pitchFamily="18" charset="0"/>
                <a:ea typeface="ＭＳ Ｐゴシック" charset="0"/>
                <a:cs typeface="Times New Roman" panose="02020603050405020304" pitchFamily="18" charset="0"/>
              </a:rPr>
              <a:t>And Increase That next Sample</a:t>
            </a:r>
          </a:p>
        </p:txBody>
      </p:sp>
      <p:sp>
        <p:nvSpPr>
          <p:cNvPr id="3" name="Content Placeholder 2"/>
          <p:cNvSpPr>
            <a:spLocks noGrp="1"/>
          </p:cNvSpPr>
          <p:nvPr>
            <p:ph type="body" idx="1"/>
          </p:nvPr>
        </p:nvSpPr>
        <p:spPr>
          <a:xfrm>
            <a:off x="457200" y="1600200"/>
            <a:ext cx="3240500" cy="2031295"/>
          </a:xfrm>
        </p:spPr>
        <p:txBody>
          <a:bodyPr wrap="square" lIns="91425" tIns="91425" rIns="91425" bIns="91425">
            <a:spAutoFit/>
          </a:bodyPr>
          <a:lstStyle/>
          <a:p>
            <a:pPr marL="255651" indent="-255651" fontAlgn="base">
              <a:spcAft>
                <a:spcPct val="0"/>
              </a:spcAft>
            </a:pPr>
            <a:r>
              <a:rPr lang="en-US" sz="2400" dirty="0">
                <a:latin typeface="+mn-lt"/>
              </a:rPr>
              <a:t>We set the value of </a:t>
            </a:r>
            <a:r>
              <a:rPr lang="en-US" sz="2400" b="1" dirty="0">
                <a:latin typeface="+mn-lt"/>
              </a:rPr>
              <a:t>this</a:t>
            </a:r>
            <a:r>
              <a:rPr lang="en-US" sz="2400" dirty="0">
                <a:latin typeface="+mn-lt"/>
              </a:rPr>
              <a:t> sample to be the current value (variable value) times 2</a:t>
            </a:r>
            <a:r>
              <a:rPr lang="en-US" sz="2400" dirty="0" smtClean="0">
                <a:latin typeface="+mn-lt"/>
              </a:rPr>
              <a:t>.</a:t>
            </a:r>
            <a:endParaRPr lang="en-US" sz="2400" dirty="0">
              <a:latin typeface="+mn-lt"/>
            </a:endParaRPr>
          </a:p>
        </p:txBody>
      </p:sp>
      <p:pic>
        <p:nvPicPr>
          <p:cNvPr id="4" name="Picture 3" descr="Computer code. The code has 4 lines. The lines read as follows. Line 1. d e f increase Volume left parenthesis sound right parenthesis colon. Line 2. for sample in get Samples left parenthesis sound right parenthesis colon. Line 3. value equals get Sample Value left parenthesis sample right parenthesis. Line 4. set Sample Value left parenthesis sample comma value asterisk 2 right parenthesis, This line is explained in point 1."/>
          <p:cNvPicPr>
            <a:picLocks noChangeAspect="1"/>
          </p:cNvPicPr>
          <p:nvPr/>
        </p:nvPicPr>
        <p:blipFill>
          <a:blip r:embed="rId2"/>
          <a:stretch>
            <a:fillRect/>
          </a:stretch>
        </p:blipFill>
        <p:spPr>
          <a:xfrm>
            <a:off x="3697700" y="1995632"/>
            <a:ext cx="4685761" cy="1370459"/>
          </a:xfrm>
          <a:prstGeom prst="rect">
            <a:avLst/>
          </a:prstGeom>
        </p:spPr>
      </p:pic>
      <p:pic>
        <p:nvPicPr>
          <p:cNvPr id="7" name="Picture 6" descr="Illustration displays array as a long line of boxes numbered from 1 to 5 and so on with values 118, 39, 16, 10, minus 1: 78 is selected and labeled as sample."/>
          <p:cNvPicPr>
            <a:picLocks noChangeAspect="1"/>
          </p:cNvPicPr>
          <p:nvPr/>
        </p:nvPicPr>
        <p:blipFill>
          <a:blip r:embed="rId3"/>
          <a:stretch>
            <a:fillRect/>
          </a:stretch>
        </p:blipFill>
        <p:spPr>
          <a:xfrm>
            <a:off x="1441198" y="4288331"/>
            <a:ext cx="5538244" cy="1971238"/>
          </a:xfrm>
          <a:prstGeom prst="rect">
            <a:avLst/>
          </a:prstGeom>
        </p:spPr>
      </p:pic>
    </p:spTree>
    <p:extLst>
      <p:ext uri="{BB962C8B-B14F-4D97-AF65-F5344CB8AC3E}">
        <p14:creationId xmlns:p14="http://schemas.microsoft.com/office/powerpoint/2010/main" val="2920430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cs typeface="Times New Roman" panose="02020603050405020304" pitchFamily="18" charset="0"/>
              </a:rPr>
              <a:t>And on Through the Sequence</a:t>
            </a:r>
          </a:p>
        </p:txBody>
      </p:sp>
      <p:sp>
        <p:nvSpPr>
          <p:cNvPr id="8" name="Text Placeholder 7"/>
          <p:cNvSpPr>
            <a:spLocks noGrp="1"/>
          </p:cNvSpPr>
          <p:nvPr>
            <p:ph type="body" idx="1"/>
          </p:nvPr>
        </p:nvSpPr>
        <p:spPr>
          <a:xfrm>
            <a:off x="457200" y="1600201"/>
            <a:ext cx="8229600" cy="893618"/>
          </a:xfrm>
        </p:spPr>
        <p:txBody>
          <a:bodyPr/>
          <a:lstStyle/>
          <a:p>
            <a:r>
              <a:rPr lang="en-US" sz="2400" dirty="0">
                <a:latin typeface="+mn-lt"/>
              </a:rPr>
              <a:t>The loop keeps repeating until </a:t>
            </a:r>
            <a:r>
              <a:rPr lang="en-US" sz="2400" b="1" dirty="0">
                <a:latin typeface="+mn-lt"/>
              </a:rPr>
              <a:t>all</a:t>
            </a:r>
            <a:r>
              <a:rPr lang="en-US" sz="2400" dirty="0">
                <a:latin typeface="+mn-lt"/>
              </a:rPr>
              <a:t> the samples are </a:t>
            </a:r>
            <a:r>
              <a:rPr lang="en-US" sz="2400" dirty="0" smtClean="0">
                <a:latin typeface="+mn-lt"/>
              </a:rPr>
              <a:t>doubled</a:t>
            </a:r>
            <a:endParaRPr lang="en-US" sz="2400" dirty="0">
              <a:latin typeface="+mn-lt"/>
            </a:endParaRPr>
          </a:p>
        </p:txBody>
      </p:sp>
      <p:pic>
        <p:nvPicPr>
          <p:cNvPr id="4" name="Picture 3" descr="Computer code. The code has 4 lines. The lines read as follows. Line 1. d e f increase Volume left parenthesis sound right parenthesis colon. Line 2. for sample in get Samples left parenthesis sound right parenthesis colon. Line 3. value equals get Sample Value left parenthesis sample right parenthesis. Line 4. set Sample Value left parenthesis sample comma value asterisk 2 right parenthesis."/>
          <p:cNvPicPr>
            <a:picLocks noChangeAspect="1"/>
          </p:cNvPicPr>
          <p:nvPr/>
        </p:nvPicPr>
        <p:blipFill>
          <a:blip r:embed="rId2"/>
          <a:stretch>
            <a:fillRect/>
          </a:stretch>
        </p:blipFill>
        <p:spPr>
          <a:xfrm>
            <a:off x="1811216" y="2683028"/>
            <a:ext cx="5096698" cy="1602777"/>
          </a:xfrm>
          <a:prstGeom prst="rect">
            <a:avLst/>
          </a:prstGeom>
        </p:spPr>
      </p:pic>
      <p:pic>
        <p:nvPicPr>
          <p:cNvPr id="9" name="Picture 8" descr="Illustration displays array as a long line of boxes numbered from 0 to 4 and so on with values 118, 78, 16, 10, minus 2. minus 2 is selected and labeled as sample."/>
          <p:cNvPicPr>
            <a:picLocks noChangeAspect="1"/>
          </p:cNvPicPr>
          <p:nvPr/>
        </p:nvPicPr>
        <p:blipFill>
          <a:blip r:embed="rId3"/>
          <a:stretch>
            <a:fillRect/>
          </a:stretch>
        </p:blipFill>
        <p:spPr>
          <a:xfrm>
            <a:off x="2459075" y="4526590"/>
            <a:ext cx="4596294" cy="1635968"/>
          </a:xfrm>
          <a:prstGeom prst="rect">
            <a:avLst/>
          </a:prstGeom>
        </p:spPr>
      </p:pic>
    </p:spTree>
    <p:extLst>
      <p:ext uri="{BB962C8B-B14F-4D97-AF65-F5344CB8AC3E}">
        <p14:creationId xmlns:p14="http://schemas.microsoft.com/office/powerpoint/2010/main" val="2915371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pitchFamily="-111" charset="-128"/>
                <a:cs typeface="+mj-cs"/>
              </a:rPr>
              <a:t>How Are We Sure That That Worked?</a:t>
            </a:r>
          </a:p>
        </p:txBody>
      </p:sp>
      <p:pic>
        <p:nvPicPr>
          <p:cNvPr id="7" name="Picture 6" descr="Computer code. The code has 15 lines. The lines read as follows. Line 1. right angle bracket right angle bracket right angle bracket print s. Line 2. Sound of length 2 2 0 5 6 7. Line 3. right angle bracket right angle bracket right angle bracket print f. Line 4. forward slash Users forward slash guzdial forward slash media sources forward slash g e t t y s burg10 period w a v. Line 5. right angle bracket right angle bracket right angle bracket s Original equals make Sound left parenthesis f right parenthesis. Line 6. right angle bracket right angle bracket right angle bracket print get Sample Value At left parenthesis s comma 1 right parenthesis. Line 7. 118. Line 8. right angle bracket right angle bracket right angle bracket print get Sample Value At left parenthesis s original comma 1 right parenthesis. Line 9. 59. Line 11. right angle bracket right angle bracket right angle bracket print get Sample Value At left parenthesis s original comma 2 right parenthesis. Line 12. 39. Line 13. right angle bracket right angle bracket right angle bracket print get Sample Value At left parenthesis s comma 1000 right parenthesis. Line 14. negative 80. Line 15. right angle bracket right angle bracket right angle bracket print get Sample Value At left parenthesis s original comma 1000 right parenthesis. Line 16. negative 40."/>
          <p:cNvPicPr>
            <a:picLocks noChangeAspect="1"/>
          </p:cNvPicPr>
          <p:nvPr/>
        </p:nvPicPr>
        <p:blipFill>
          <a:blip r:embed="rId2"/>
          <a:stretch>
            <a:fillRect/>
          </a:stretch>
        </p:blipFill>
        <p:spPr>
          <a:xfrm>
            <a:off x="622635" y="1809310"/>
            <a:ext cx="4177965" cy="4420804"/>
          </a:xfrm>
          <a:prstGeom prst="rect">
            <a:avLst/>
          </a:prstGeom>
        </p:spPr>
      </p:pic>
      <p:sp>
        <p:nvSpPr>
          <p:cNvPr id="4" name="Content Placeholder 3"/>
          <p:cNvSpPr>
            <a:spLocks noGrp="1"/>
          </p:cNvSpPr>
          <p:nvPr>
            <p:ph type="body" idx="1"/>
          </p:nvPr>
        </p:nvSpPr>
        <p:spPr>
          <a:xfrm>
            <a:off x="5686926" y="2394095"/>
            <a:ext cx="2783306" cy="2400627"/>
          </a:xfrm>
        </p:spPr>
        <p:txBody>
          <a:bodyPr wrap="square" lIns="91425" tIns="91425" rIns="91425" bIns="91425">
            <a:spAutoFit/>
          </a:bodyPr>
          <a:lstStyle/>
          <a:p>
            <a:pPr marL="0" lvl="0" indent="0" eaLnBrk="0" fontAlgn="base" hangingPunct="0">
              <a:spcAft>
                <a:spcPct val="0"/>
              </a:spcAft>
              <a:buNone/>
            </a:pPr>
            <a:r>
              <a:rPr lang="en-US" sz="2400" kern="1200" dirty="0">
                <a:solidFill>
                  <a:srgbClr val="000000"/>
                </a:solidFill>
                <a:latin typeface="Arial (Body)"/>
                <a:ea typeface="ＭＳ Ｐゴシック" charset="0"/>
              </a:rPr>
              <a:t>Here </a:t>
            </a:r>
            <a:r>
              <a:rPr lang="en-US" sz="2400" kern="1200" dirty="0" smtClean="0">
                <a:solidFill>
                  <a:srgbClr val="000000"/>
                </a:solidFill>
                <a:latin typeface="Arial (Body)"/>
                <a:ea typeface="ＭＳ Ｐゴシック" charset="0"/>
              </a:rPr>
              <a:t>we</a:t>
            </a:r>
            <a:r>
              <a:rPr lang="fr-FR" altLang="ja-JP" sz="2400" kern="1200" dirty="0" smtClean="0">
                <a:solidFill>
                  <a:srgbClr val="000000"/>
                </a:solidFill>
                <a:latin typeface="Arial (Body)"/>
                <a:ea typeface="ＭＳ Ｐゴシック" charset="0"/>
              </a:rPr>
              <a:t>’</a:t>
            </a:r>
            <a:r>
              <a:rPr lang="en-US" altLang="ja-JP" sz="2400" kern="1200" dirty="0" smtClean="0">
                <a:solidFill>
                  <a:srgbClr val="000000"/>
                </a:solidFill>
                <a:latin typeface="Arial (Body)"/>
                <a:ea typeface="ＭＳ Ｐゴシック" charset="0"/>
              </a:rPr>
              <a:t>re </a:t>
            </a:r>
            <a:r>
              <a:rPr lang="en-US" altLang="ja-JP" sz="2400" kern="1200" dirty="0">
                <a:solidFill>
                  <a:srgbClr val="000000"/>
                </a:solidFill>
                <a:latin typeface="Arial (Body)"/>
                <a:ea typeface="ＭＳ Ｐゴシック" charset="0"/>
              </a:rPr>
              <a:t>comparing the modified sound </a:t>
            </a:r>
            <a:r>
              <a:rPr lang="en-US" altLang="ja-JP" sz="2400" kern="1200" dirty="0">
                <a:solidFill>
                  <a:srgbClr val="000000"/>
                </a:solidFill>
                <a:latin typeface="Courier New" panose="02070309020205020404" pitchFamily="49" charset="0"/>
                <a:ea typeface="ＭＳ Ｐゴシック" charset="0"/>
                <a:cs typeface="Courier New" panose="02070309020205020404" pitchFamily="49" charset="0"/>
              </a:rPr>
              <a:t>s</a:t>
            </a:r>
            <a:r>
              <a:rPr lang="en-US" altLang="ja-JP" sz="2400" kern="1200" dirty="0">
                <a:solidFill>
                  <a:srgbClr val="000000"/>
                </a:solidFill>
                <a:latin typeface="Arial (Body)"/>
                <a:ea typeface="ＭＳ Ｐゴシック" charset="0"/>
              </a:rPr>
              <a:t> to a copy of the original sound </a:t>
            </a:r>
            <a:r>
              <a:rPr lang="en-US" altLang="ja-JP" sz="2400" kern="1200" dirty="0">
                <a:solidFill>
                  <a:srgbClr val="000000"/>
                </a:solidFill>
                <a:latin typeface="Courier New" panose="02070309020205020404" pitchFamily="49" charset="0"/>
                <a:ea typeface="ＭＳ Ｐゴシック" charset="0"/>
                <a:cs typeface="Courier New" panose="02070309020205020404" pitchFamily="49" charset="0"/>
              </a:rPr>
              <a:t>soriginal</a:t>
            </a:r>
            <a:endParaRPr lang="en-US" sz="2400" kern="1200" dirty="0">
              <a:solidFill>
                <a:srgbClr val="000000"/>
              </a:solidFill>
              <a:latin typeface="Courier New" panose="02070309020205020404" pitchFamily="49" charset="0"/>
              <a:ea typeface="ＭＳ Ｐゴシック" charset="0"/>
              <a:cs typeface="Courier New" panose="02070309020205020404" pitchFamily="49" charset="0"/>
            </a:endParaRPr>
          </a:p>
        </p:txBody>
      </p:sp>
    </p:spTree>
    <p:extLst>
      <p:ext uri="{BB962C8B-B14F-4D97-AF65-F5344CB8AC3E}">
        <p14:creationId xmlns:p14="http://schemas.microsoft.com/office/powerpoint/2010/main" val="3999791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Exploring Both Sounds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570547" y="1858219"/>
            <a:ext cx="8195569" cy="523190"/>
          </a:xfrm>
        </p:spPr>
        <p:txBody>
          <a:bodyPr wrap="square" lIns="91425" tIns="91425" rIns="91425" bIns="91425">
            <a:spAutoFit/>
          </a:bodyPr>
          <a:lstStyle/>
          <a:p>
            <a:pPr marL="0" lvl="0" indent="0" eaLnBrk="0" fontAlgn="base" hangingPunct="0">
              <a:spcAft>
                <a:spcPct val="0"/>
              </a:spcAft>
              <a:buNone/>
            </a:pPr>
            <a:r>
              <a:rPr lang="en-US" sz="2200" kern="1200" dirty="0">
                <a:solidFill>
                  <a:srgbClr val="000000"/>
                </a:solidFill>
                <a:latin typeface="Arial (Body)"/>
                <a:ea typeface="ＭＳ Ｐゴシック" charset="0"/>
              </a:rPr>
              <a:t>The right side does </a:t>
            </a:r>
            <a:r>
              <a:rPr lang="en-US" sz="2200" b="1" kern="1200" dirty="0">
                <a:solidFill>
                  <a:srgbClr val="000000"/>
                </a:solidFill>
                <a:latin typeface="Arial (Body)"/>
                <a:ea typeface="ＭＳ Ｐゴシック" charset="0"/>
              </a:rPr>
              <a:t>look</a:t>
            </a:r>
            <a:r>
              <a:rPr lang="en-US" sz="2200" kern="1200" dirty="0">
                <a:solidFill>
                  <a:srgbClr val="000000"/>
                </a:solidFill>
                <a:latin typeface="Arial (Body)"/>
                <a:ea typeface="ＭＳ Ｐゴシック" charset="0"/>
              </a:rPr>
              <a:t> like </a:t>
            </a:r>
            <a:r>
              <a:rPr lang="en-US" sz="2200" kern="1200" dirty="0" smtClean="0">
                <a:solidFill>
                  <a:srgbClr val="000000"/>
                </a:solidFill>
                <a:latin typeface="Arial (Body)"/>
                <a:ea typeface="ＭＳ Ｐゴシック" charset="0"/>
              </a:rPr>
              <a:t>it</a:t>
            </a:r>
            <a:r>
              <a:rPr lang="fr-FR" altLang="ja-JP" sz="2200" kern="1200" dirty="0" smtClean="0">
                <a:solidFill>
                  <a:srgbClr val="000000"/>
                </a:solidFill>
                <a:latin typeface="Arial (Body)"/>
                <a:ea typeface="ＭＳ Ｐゴシック" charset="0"/>
              </a:rPr>
              <a:t>’</a:t>
            </a:r>
            <a:r>
              <a:rPr lang="en-US" altLang="ja-JP" sz="2200" kern="1200" dirty="0" smtClean="0">
                <a:solidFill>
                  <a:srgbClr val="000000"/>
                </a:solidFill>
                <a:latin typeface="Arial (Body)"/>
                <a:ea typeface="ＭＳ Ｐゴシック" charset="0"/>
              </a:rPr>
              <a:t>s </a:t>
            </a:r>
            <a:r>
              <a:rPr lang="en-US" altLang="ja-JP" sz="2200" kern="1200" dirty="0">
                <a:solidFill>
                  <a:srgbClr val="000000"/>
                </a:solidFill>
                <a:latin typeface="Arial (Body)"/>
                <a:ea typeface="ＭＳ Ｐゴシック" charset="0"/>
              </a:rPr>
              <a:t>larger.</a:t>
            </a:r>
            <a:endParaRPr lang="en-US" sz="2200" kern="1200" dirty="0">
              <a:solidFill>
                <a:srgbClr val="000000"/>
              </a:solidFill>
              <a:latin typeface="Arial (Body)"/>
              <a:ea typeface="ＭＳ Ｐゴシック" charset="0"/>
            </a:endParaRPr>
          </a:p>
        </p:txBody>
      </p:sp>
      <p:pic>
        <p:nvPicPr>
          <p:cNvPr id="5" name="Picture 2" descr="Screenshots of original sound and sound waves with only maximum val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27" y="2691004"/>
            <a:ext cx="7462745" cy="2596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708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Decreasing the Volume</a:t>
            </a:r>
            <a:endParaRPr lang="en-US" kern="1200" dirty="0">
              <a:latin typeface="Times New Roman" panose="02020603050405020304" pitchFamily="18" charset="0"/>
              <a:ea typeface="ＭＳ Ｐゴシック" pitchFamily="-111" charset="-128"/>
              <a:cs typeface="+mj-cs"/>
            </a:endParaRPr>
          </a:p>
        </p:txBody>
      </p:sp>
      <p:pic>
        <p:nvPicPr>
          <p:cNvPr id="9" name="Picture 8" descr="Computer code. The code has 4 lines. The lines read as follows. Line 1. d e f decrease Volume left parenthesis sound right parenthesis colon. Line 2. for sample in get Samples left parenthesis sound right parenthesis colon. Line 3. value equals get Sample Values left parenthesis sample right parenthesis. Line 4. set Sample Value left parenthesis sample comma value asterisk 0 period 5 right parenthesis. The number 0 period 5 is labeled as: this works just like increase Volume, but we’re lowering each sample by 50% instead of doubling it."/>
          <p:cNvPicPr>
            <a:picLocks noChangeAspect="1"/>
          </p:cNvPicPr>
          <p:nvPr/>
        </p:nvPicPr>
        <p:blipFill rotWithShape="1">
          <a:blip r:embed="rId3"/>
          <a:srcRect b="3644"/>
          <a:stretch/>
        </p:blipFill>
        <p:spPr>
          <a:xfrm>
            <a:off x="873541" y="1910632"/>
            <a:ext cx="7321931" cy="3988724"/>
          </a:xfrm>
          <a:prstGeom prst="rect">
            <a:avLst/>
          </a:prstGeom>
        </p:spPr>
      </p:pic>
    </p:spTree>
    <p:extLst>
      <p:ext uri="{BB962C8B-B14F-4D97-AF65-F5344CB8AC3E}">
        <p14:creationId xmlns:p14="http://schemas.microsoft.com/office/powerpoint/2010/main" val="2862240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We Can Make This Generic</a:t>
            </a:r>
            <a:endParaRPr lang="en-US" kern="1200" dirty="0">
              <a:latin typeface="Times New Roman" panose="02020603050405020304" pitchFamily="18" charset="0"/>
              <a:ea typeface="ＭＳ Ｐゴシック" charset="0"/>
            </a:endParaRPr>
          </a:p>
        </p:txBody>
      </p:sp>
      <p:sp>
        <p:nvSpPr>
          <p:cNvPr id="3" name="Text Placeholder 2"/>
          <p:cNvSpPr>
            <a:spLocks noGrp="1"/>
          </p:cNvSpPr>
          <p:nvPr>
            <p:ph type="body" idx="1"/>
          </p:nvPr>
        </p:nvSpPr>
        <p:spPr>
          <a:xfrm>
            <a:off x="457200" y="1600201"/>
            <a:ext cx="8229600" cy="923299"/>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rPr>
              <a:t>By adding a </a:t>
            </a:r>
            <a:r>
              <a:rPr lang="en-US" sz="2400" b="1" kern="1200" dirty="0">
                <a:solidFill>
                  <a:srgbClr val="000000"/>
                </a:solidFill>
                <a:latin typeface="Arial (Body)"/>
                <a:ea typeface="ＭＳ Ｐゴシック" charset="0"/>
              </a:rPr>
              <a:t>parameter</a:t>
            </a:r>
            <a:r>
              <a:rPr lang="en-US" sz="2400" kern="1200" dirty="0">
                <a:solidFill>
                  <a:srgbClr val="000000"/>
                </a:solidFill>
                <a:latin typeface="Arial (Body)"/>
                <a:ea typeface="ＭＳ Ｐゴシック" charset="0"/>
              </a:rPr>
              <a:t>, we can create a general </a:t>
            </a:r>
            <a:r>
              <a:rPr lang="en-US" sz="2400" b="1" kern="1200" dirty="0">
                <a:solidFill>
                  <a:srgbClr val="000000"/>
                </a:solidFill>
                <a:latin typeface="Arial (Body)"/>
                <a:ea typeface="ＭＳ Ｐゴシック" charset="0"/>
              </a:rPr>
              <a:t>changeVolume</a:t>
            </a:r>
            <a:r>
              <a:rPr lang="en-US" sz="2400" kern="1200" dirty="0">
                <a:solidFill>
                  <a:srgbClr val="000000"/>
                </a:solidFill>
                <a:latin typeface="Arial (Body)"/>
                <a:ea typeface="ＭＳ Ｐゴシック" charset="0"/>
              </a:rPr>
              <a:t> that can increase </a:t>
            </a:r>
            <a:r>
              <a:rPr lang="en-US" sz="2400" b="1" kern="1200" dirty="0">
                <a:solidFill>
                  <a:srgbClr val="000000"/>
                </a:solidFill>
                <a:latin typeface="Arial (Body)"/>
                <a:ea typeface="ＭＳ Ｐゴシック" charset="0"/>
              </a:rPr>
              <a:t>or</a:t>
            </a:r>
            <a:r>
              <a:rPr lang="en-US" sz="2400" kern="1200" dirty="0">
                <a:solidFill>
                  <a:srgbClr val="000000"/>
                </a:solidFill>
                <a:latin typeface="Arial (Body)"/>
                <a:ea typeface="ＭＳ Ｐゴシック" charset="0"/>
              </a:rPr>
              <a:t> decrease volume.</a:t>
            </a:r>
          </a:p>
        </p:txBody>
      </p:sp>
      <p:pic>
        <p:nvPicPr>
          <p:cNvPr id="6" name="Picture 5" descr="Computer code. The code has 4 lines. The lines read as follows. Line 1. d e f decrease Volume left parenthesis sound right parenthesis colon. Line 2. for sample in get Samples left parenthesis sound right parenthesis colon. Line 3. value equals get Sample Values left parenthesis sample right parenthesis. Line 4. set Sample Value left parenthesis sample comma value asterisk factor right parenthesis."/>
          <p:cNvPicPr>
            <a:picLocks noChangeAspect="1"/>
          </p:cNvPicPr>
          <p:nvPr/>
        </p:nvPicPr>
        <p:blipFill>
          <a:blip r:embed="rId2"/>
          <a:stretch>
            <a:fillRect/>
          </a:stretch>
        </p:blipFill>
        <p:spPr>
          <a:xfrm>
            <a:off x="623730" y="2811051"/>
            <a:ext cx="6114818" cy="1737511"/>
          </a:xfrm>
          <a:prstGeom prst="rect">
            <a:avLst/>
          </a:prstGeom>
        </p:spPr>
      </p:pic>
    </p:spTree>
    <p:extLst>
      <p:ext uri="{BB962C8B-B14F-4D97-AF65-F5344CB8AC3E}">
        <p14:creationId xmlns:p14="http://schemas.microsoft.com/office/powerpoint/2010/main" val="22492381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Recognize Some Similarities?</a:t>
            </a:r>
            <a:endParaRPr lang="en-US" sz="2000" b="0" kern="1200" dirty="0">
              <a:latin typeface="Times New Roman" panose="02020603050405020304" pitchFamily="18" charset="0"/>
              <a:ea typeface="ＭＳ Ｐゴシック" pitchFamily="-111" charset="-128"/>
              <a:cs typeface="+mj-cs"/>
            </a:endParaRPr>
          </a:p>
        </p:txBody>
      </p:sp>
      <p:pic>
        <p:nvPicPr>
          <p:cNvPr id="3" name="Picture 2" descr="Illustration displays 2 sets of codes that are compared for similarities. Set 1: code 1 has 4 lines. Computer code. The code has 4 lines. The lines read as follows. Line 1. d e f increase Volume left parenthesis sound right parenthesis colon. Line 2. for sample in get Samples left parenthesis sound right parenthesis colon. Line 3. value equals get Sample Values left parenthesis sample right parenthesis. Line 4. set Sample Value left parenthesis sample comma value asterisk 2 right parenthesis. Code 2 has 4 lines. The lines read as follows. Line 1. d e f increase Red left parenthesis picture right parenthesis colon. Line 2. for p, in get Pixels left parenthesis picture right parenthesis colon. Line 3. value equals get Red left parenthesis p right parenthesis. Line 4. set Red left parenthesis p comma value asterisk 1 period 2 right parenthesis. Set 2: Code 1. The code has 4 lines. The lines read as follows. Line 1. d e f decrease Volume left parenthesis sound right parenthesis colon. Line 2. for sample in get Samples left parenthesis sound right parenthesis colon. Line 3. value equals get Sample Values left parenthesis sample right parenthesis. Line 4. set Sample Value left parenthesis sample comma value asterisk 0 period 5 right parenthesis. Code 2. The code has 4 lines. The lines read as follows. Line 1. d e f decrease Red left parenthesis picture right parenthesis colon. Line 2. for p, in get Pixels left parenthesis picture right parenthesis colon. Line 3. value equals get Red left parenthesis p right parenthesis. Line 4. set Red left parenthesis p comma value asterisk 0 period 5 right parenthesis."/>
          <p:cNvPicPr>
            <a:picLocks noChangeAspect="1"/>
          </p:cNvPicPr>
          <p:nvPr/>
        </p:nvPicPr>
        <p:blipFill rotWithShape="1">
          <a:blip r:embed="rId3"/>
          <a:srcRect b="8615"/>
          <a:stretch/>
        </p:blipFill>
        <p:spPr>
          <a:xfrm>
            <a:off x="692391" y="1880830"/>
            <a:ext cx="7759218" cy="3251610"/>
          </a:xfrm>
          <a:prstGeom prst="rect">
            <a:avLst/>
          </a:prstGeom>
        </p:spPr>
      </p:pic>
    </p:spTree>
    <p:extLst>
      <p:ext uri="{BB962C8B-B14F-4D97-AF65-F5344CB8AC3E}">
        <p14:creationId xmlns:p14="http://schemas.microsoft.com/office/powerpoint/2010/main" val="3501310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Does Increasing the Volume Change the Volume Setting?</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200"/>
            <a:ext cx="8326582" cy="2262127"/>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rPr>
              <a:t>No</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The physical volume setting indicates an upper bound, the potential loudest sound.</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Within that potential, sounds can be louder or softer</a:t>
            </a:r>
          </a:p>
          <a:p>
            <a:pPr lvl="2" fontAlgn="base">
              <a:spcAft>
                <a:spcPct val="0"/>
              </a:spcAft>
              <a:buFont typeface="ＭＳ Ｐゴシック" panose="020B0600070205080204" pitchFamily="34" charset="-128"/>
              <a:buChar char="▪"/>
            </a:pPr>
            <a:r>
              <a:rPr lang="en-US" sz="2400" kern="1200" dirty="0">
                <a:solidFill>
                  <a:srgbClr val="000000"/>
                </a:solidFill>
                <a:latin typeface="Arial (Body)"/>
                <a:ea typeface="ＭＳ Ｐゴシック" charset="0"/>
                <a:cs typeface="+mn-cs"/>
              </a:rPr>
              <a:t>They can fill that space, but might not.</a:t>
            </a:r>
          </a:p>
        </p:txBody>
      </p:sp>
      <p:sp>
        <p:nvSpPr>
          <p:cNvPr id="7" name="Text Placeholder 6"/>
          <p:cNvSpPr>
            <a:spLocks noGrp="1"/>
          </p:cNvSpPr>
          <p:nvPr>
            <p:ph type="body" idx="2"/>
          </p:nvPr>
        </p:nvSpPr>
        <p:spPr>
          <a:xfrm>
            <a:off x="457200" y="3953163"/>
            <a:ext cx="8326582" cy="1681017"/>
          </a:xfrm>
        </p:spPr>
        <p:txBody>
          <a:bodyPr/>
          <a:lstStyle/>
          <a:p>
            <a:pPr marL="0" indent="0">
              <a:spcBef>
                <a:spcPts val="600"/>
              </a:spcBef>
              <a:buClr>
                <a:schemeClr val="accent1"/>
              </a:buClr>
              <a:buSzPct val="75000"/>
              <a:buNone/>
              <a:defRPr/>
            </a:pPr>
            <a:r>
              <a:rPr lang="en-US" sz="2400" dirty="0">
                <a:latin typeface="+mn-lt"/>
                <a:ea typeface="ＭＳ Ｐゴシック" pitchFamily="-111" charset="-128"/>
              </a:rPr>
              <a:t>(Have you ever noticed how commercials are always louder than regular programs?)</a:t>
            </a:r>
          </a:p>
          <a:p>
            <a:pPr lvl="1" eaLnBrk="1" hangingPunct="1">
              <a:buClr>
                <a:schemeClr val="tx2"/>
              </a:buClr>
              <a:buFont typeface="Arial" panose="020B0604020202020204" pitchFamily="34" charset="0"/>
              <a:buChar char="–"/>
              <a:defRPr/>
            </a:pPr>
            <a:r>
              <a:rPr lang="en-US" sz="2400" dirty="0">
                <a:latin typeface="+mn-lt"/>
                <a:ea typeface="ＭＳ Ｐゴシック" pitchFamily="-111" charset="-128"/>
              </a:rPr>
              <a:t>Louder content attracts your attention.</a:t>
            </a:r>
          </a:p>
          <a:p>
            <a:pPr lvl="1" eaLnBrk="1" hangingPunct="1">
              <a:buClr>
                <a:schemeClr val="tx2"/>
              </a:buClr>
              <a:buFont typeface="Arial" panose="020B0604020202020204" pitchFamily="34" charset="0"/>
              <a:buChar char="–"/>
              <a:defRPr/>
            </a:pPr>
            <a:r>
              <a:rPr lang="en-US" sz="2400" dirty="0">
                <a:latin typeface="+mn-lt"/>
                <a:ea typeface="ＭＳ Ｐゴシック" pitchFamily="-111" charset="-128"/>
              </a:rPr>
              <a:t>It maximizes the </a:t>
            </a:r>
            <a:r>
              <a:rPr lang="en-US" sz="2400" b="1" dirty="0">
                <a:latin typeface="+mn-lt"/>
                <a:ea typeface="ＭＳ Ｐゴシック" pitchFamily="-111" charset="-128"/>
              </a:rPr>
              <a:t>potential</a:t>
            </a:r>
            <a:r>
              <a:rPr lang="en-US" sz="2400" dirty="0">
                <a:latin typeface="+mn-lt"/>
                <a:ea typeface="ＭＳ Ｐゴシック" pitchFamily="-111" charset="-128"/>
              </a:rPr>
              <a:t> sound</a:t>
            </a:r>
            <a:r>
              <a:rPr lang="en-US" sz="2400" dirty="0" smtClean="0">
                <a:latin typeface="+mn-lt"/>
                <a:ea typeface="ＭＳ Ｐゴシック" pitchFamily="-111" charset="-128"/>
              </a:rPr>
              <a:t>.</a:t>
            </a:r>
            <a:endParaRPr lang="en-US" sz="2400" dirty="0">
              <a:latin typeface="+mn-lt"/>
              <a:ea typeface="ＭＳ Ｐゴシック" pitchFamily="-111" charset="-128"/>
            </a:endParaRPr>
          </a:p>
        </p:txBody>
      </p:sp>
    </p:spTree>
    <p:extLst>
      <p:ext uri="{BB962C8B-B14F-4D97-AF65-F5344CB8AC3E}">
        <p14:creationId xmlns:p14="http://schemas.microsoft.com/office/powerpoint/2010/main" val="3583175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Maximizing Volume</a:t>
            </a:r>
            <a:endParaRPr lang="en-US" kern="1200" dirty="0">
              <a:latin typeface="Times New Roman" panose="02020603050405020304" pitchFamily="18" charset="0"/>
              <a:ea typeface="ＭＳ Ｐゴシック" charset="0"/>
            </a:endParaRPr>
          </a:p>
        </p:txBody>
      </p:sp>
      <p:sp>
        <p:nvSpPr>
          <p:cNvPr id="3" name="Text Placeholder 2"/>
          <p:cNvSpPr>
            <a:spLocks noGrp="1"/>
          </p:cNvSpPr>
          <p:nvPr>
            <p:ph type="body" idx="1"/>
          </p:nvPr>
        </p:nvSpPr>
        <p:spPr>
          <a:xfrm>
            <a:off x="457200" y="1600200"/>
            <a:ext cx="8229600" cy="422420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200" kern="1200" dirty="0">
                <a:solidFill>
                  <a:srgbClr val="000000"/>
                </a:solidFill>
                <a:latin typeface="Arial (Body)"/>
                <a:ea typeface="ＭＳ Ｐゴシック" charset="0"/>
              </a:rPr>
              <a:t>How, then, do we get maximal volume?</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ea typeface="ＭＳ Ｐゴシック" charset="0"/>
                <a:cs typeface="+mn-cs"/>
              </a:rPr>
              <a:t>(e.g. automatic recording level)</a:t>
            </a:r>
          </a:p>
          <a:p>
            <a:pPr marL="255651" lvl="0" indent="-255651" fontAlgn="base">
              <a:spcAft>
                <a:spcPct val="0"/>
              </a:spcAft>
              <a:buFont typeface="Arial" panose="020B0604020202020204" pitchFamily="34" charset="0"/>
              <a:buChar char="•"/>
              <a:tabLst/>
            </a:pPr>
            <a:r>
              <a:rPr lang="en-US" sz="2200" kern="1200" dirty="0" smtClean="0">
                <a:solidFill>
                  <a:srgbClr val="000000"/>
                </a:solidFill>
                <a:latin typeface="Arial (Body)"/>
                <a:ea typeface="ＭＳ Ｐゴシック" charset="0"/>
              </a:rPr>
              <a:t>It</a:t>
            </a:r>
            <a:r>
              <a:rPr lang="fr-FR" altLang="ja-JP" sz="2200" kern="1200" dirty="0" smtClean="0">
                <a:solidFill>
                  <a:srgbClr val="000000"/>
                </a:solidFill>
                <a:latin typeface="Arial (Body)"/>
                <a:ea typeface="ＭＳ Ｐゴシック" charset="0"/>
              </a:rPr>
              <a:t>’</a:t>
            </a:r>
            <a:r>
              <a:rPr lang="en-US" altLang="ja-JP" sz="2200" kern="1200" dirty="0" smtClean="0">
                <a:solidFill>
                  <a:srgbClr val="000000"/>
                </a:solidFill>
                <a:latin typeface="Arial (Body)"/>
                <a:ea typeface="ＭＳ Ｐゴシック" charset="0"/>
              </a:rPr>
              <a:t>s </a:t>
            </a:r>
            <a:r>
              <a:rPr lang="en-US" altLang="ja-JP" sz="2200" kern="1200" dirty="0">
                <a:solidFill>
                  <a:srgbClr val="000000"/>
                </a:solidFill>
                <a:latin typeface="Arial (Body)"/>
                <a:ea typeface="ＭＳ Ｐゴシック" charset="0"/>
              </a:rPr>
              <a:t>a three-step process:</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ea typeface="ＭＳ Ｐゴシック" charset="0"/>
                <a:cs typeface="+mn-cs"/>
              </a:rPr>
              <a:t>First, figure out the loudest sound (largest sample).</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ea typeface="ＭＳ Ｐゴシック" charset="0"/>
                <a:cs typeface="+mn-cs"/>
              </a:rPr>
              <a:t>Next, figure out how much we have to increase/decrease that sound to fill the available space</a:t>
            </a:r>
          </a:p>
          <a:p>
            <a:pPr lvl="2" fontAlgn="base">
              <a:spcAft>
                <a:spcPct val="0"/>
              </a:spcAft>
              <a:buFontTx/>
              <a:buChar char="▪"/>
            </a:pPr>
            <a:r>
              <a:rPr lang="en-US" sz="2200" kern="1200" dirty="0">
                <a:solidFill>
                  <a:srgbClr val="000000"/>
                </a:solidFill>
                <a:latin typeface="Arial (Body)"/>
                <a:ea typeface="ＭＳ Ｐゴシック" charset="0"/>
                <a:cs typeface="+mn-cs"/>
              </a:rPr>
              <a:t>We want to find the amplification factor amp, where amp * loudest = 32767</a:t>
            </a:r>
          </a:p>
          <a:p>
            <a:pPr lvl="2" fontAlgn="base">
              <a:spcAft>
                <a:spcPct val="0"/>
              </a:spcAft>
              <a:buFontTx/>
              <a:buChar char="▪"/>
            </a:pPr>
            <a:r>
              <a:rPr lang="en-US" sz="2200" kern="1200" dirty="0">
                <a:solidFill>
                  <a:srgbClr val="000000"/>
                </a:solidFill>
                <a:latin typeface="Arial (Body)"/>
                <a:ea typeface="ＭＳ Ｐゴシック" charset="0"/>
                <a:cs typeface="+mn-cs"/>
              </a:rPr>
              <a:t>In other words: amp = 32767/loudest</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ea typeface="ＭＳ Ｐゴシック" charset="0"/>
                <a:cs typeface="+mn-cs"/>
              </a:rPr>
              <a:t>Finally, amplify each sample by multiplying it by amp</a:t>
            </a:r>
          </a:p>
        </p:txBody>
      </p:sp>
    </p:spTree>
    <p:extLst>
      <p:ext uri="{BB962C8B-B14F-4D97-AF65-F5344CB8AC3E}">
        <p14:creationId xmlns:p14="http://schemas.microsoft.com/office/powerpoint/2010/main" val="2607924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pitchFamily="-111" charset="-128"/>
                <a:cs typeface="+mj-cs"/>
              </a:rPr>
              <a:t>How Sound Works: Acoustics, the Physics of Sound</a:t>
            </a:r>
          </a:p>
        </p:txBody>
      </p:sp>
      <p:sp>
        <p:nvSpPr>
          <p:cNvPr id="3" name="Text Placeholder 2"/>
          <p:cNvSpPr>
            <a:spLocks noGrp="1"/>
          </p:cNvSpPr>
          <p:nvPr>
            <p:ph type="body" idx="1"/>
          </p:nvPr>
        </p:nvSpPr>
        <p:spPr>
          <a:xfrm>
            <a:off x="457200" y="1600200"/>
            <a:ext cx="4488873" cy="4216509"/>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sz="2200" kern="1200" dirty="0">
                <a:solidFill>
                  <a:srgbClr val="000000"/>
                </a:solidFill>
                <a:latin typeface="Arial (Body)"/>
                <a:ea typeface="ＭＳ Ｐゴシック" charset="0"/>
              </a:rPr>
              <a:t>Sounds are waves of air pressure</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ea typeface="ＭＳ Ｐゴシック" charset="0"/>
                <a:cs typeface="ＭＳ Ｐゴシック" charset="0"/>
              </a:rPr>
              <a:t>Sound comes in cycles</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ea typeface="ＭＳ Ｐゴシック" charset="0"/>
                <a:cs typeface="ＭＳ Ｐゴシック" charset="0"/>
              </a:rPr>
              <a:t>The </a:t>
            </a:r>
            <a:r>
              <a:rPr lang="en-US" sz="2200" b="1" kern="1200" dirty="0">
                <a:solidFill>
                  <a:srgbClr val="000000"/>
                </a:solidFill>
                <a:latin typeface="Arial (Body)"/>
                <a:ea typeface="ＭＳ Ｐゴシック" charset="0"/>
                <a:cs typeface="ＭＳ Ｐゴシック" charset="0"/>
              </a:rPr>
              <a:t>frequency</a:t>
            </a:r>
            <a:r>
              <a:rPr lang="en-US" sz="2200" kern="1200" dirty="0">
                <a:solidFill>
                  <a:srgbClr val="000000"/>
                </a:solidFill>
                <a:latin typeface="Arial (Body)"/>
                <a:ea typeface="ＭＳ Ｐゴシック" charset="0"/>
                <a:cs typeface="ＭＳ Ｐゴシック" charset="0"/>
              </a:rPr>
              <a:t> of a wave is the number of cycles per second (cps), or </a:t>
            </a:r>
            <a:r>
              <a:rPr lang="en-US" sz="2200" b="1" kern="1200" dirty="0">
                <a:solidFill>
                  <a:srgbClr val="000000"/>
                </a:solidFill>
                <a:latin typeface="Arial (Body)"/>
                <a:ea typeface="ＭＳ Ｐゴシック" charset="0"/>
                <a:cs typeface="ＭＳ Ｐゴシック" charset="0"/>
              </a:rPr>
              <a:t>Hertz</a:t>
            </a:r>
          </a:p>
          <a:p>
            <a:pPr lvl="2" fontAlgn="base">
              <a:spcAft>
                <a:spcPct val="0"/>
              </a:spcAft>
              <a:buFontTx/>
              <a:buChar char="▪"/>
            </a:pPr>
            <a:r>
              <a:rPr lang="en-US" sz="2200" kern="1200" dirty="0">
                <a:solidFill>
                  <a:srgbClr val="000000"/>
                </a:solidFill>
                <a:latin typeface="Arial (Body)"/>
                <a:ea typeface="ＭＳ Ｐゴシック" charset="0"/>
                <a:cs typeface="ＭＳ Ｐゴシック" charset="0"/>
              </a:rPr>
              <a:t>Complex sounds have more than one frequency in them.</a:t>
            </a:r>
          </a:p>
          <a:p>
            <a:pPr marL="741553" lvl="1" indent="-284353" fontAlgn="base">
              <a:spcAft>
                <a:spcPct val="0"/>
              </a:spcAft>
              <a:buFont typeface="Arial" panose="020B0604020202020204" pitchFamily="34" charset="0"/>
              <a:buChar char="–"/>
            </a:pPr>
            <a:r>
              <a:rPr lang="en-US" sz="2200" kern="1200" dirty="0">
                <a:solidFill>
                  <a:srgbClr val="000000"/>
                </a:solidFill>
                <a:latin typeface="Arial (Body)"/>
                <a:ea typeface="ＭＳ Ｐゴシック" charset="0"/>
                <a:cs typeface="ＭＳ Ｐゴシック" charset="0"/>
              </a:rPr>
              <a:t>The amplitude is the maximum height of the </a:t>
            </a:r>
            <a:r>
              <a:rPr lang="en-US" sz="2200" kern="1200" dirty="0" smtClean="0">
                <a:solidFill>
                  <a:srgbClr val="000000"/>
                </a:solidFill>
                <a:latin typeface="Arial (Body)"/>
                <a:ea typeface="ＭＳ Ｐゴシック" charset="0"/>
                <a:cs typeface="ＭＳ Ｐゴシック" charset="0"/>
              </a:rPr>
              <a:t>wave</a:t>
            </a:r>
            <a:endParaRPr lang="en-US" sz="2200" kern="1200" dirty="0">
              <a:solidFill>
                <a:srgbClr val="000000"/>
              </a:solidFill>
              <a:latin typeface="Arial (Body)"/>
              <a:ea typeface="ＭＳ Ｐゴシック" charset="0"/>
              <a:cs typeface="ＭＳ Ｐゴシック" charset="0"/>
            </a:endParaRPr>
          </a:p>
        </p:txBody>
      </p:sp>
      <p:pic>
        <p:nvPicPr>
          <p:cNvPr id="5" name="Picture 4" descr="A graph of sine wave, labeled as One cycle. with equal size of compressions and rarefactions, labeled as Amplitude which is the difference from zero to top of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21173" y="2464063"/>
            <a:ext cx="3375372" cy="2282525"/>
          </a:xfrm>
          <a:prstGeom prst="rect">
            <a:avLst/>
          </a:prstGeom>
          <a:noFill/>
          <a:ln>
            <a:noFill/>
          </a:ln>
        </p:spPr>
      </p:pic>
    </p:spTree>
    <p:extLst>
      <p:ext uri="{BB962C8B-B14F-4D97-AF65-F5344CB8AC3E}">
        <p14:creationId xmlns:p14="http://schemas.microsoft.com/office/powerpoint/2010/main" val="5629420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chor="b"/>
          <a:lstStyle/>
          <a:p>
            <a:r>
              <a:rPr lang="en-US" dirty="0"/>
              <a:t>Maxing (Normalizing) the Sound</a:t>
            </a:r>
          </a:p>
        </p:txBody>
      </p:sp>
      <p:pic>
        <p:nvPicPr>
          <p:cNvPr id="2" name="Picture 1" descr="Computer code. The code has 10 lines. The lines read as follows. Line 1. d e f normalize left parenthesis sound right parenthesis colon. Line 2, indented once. largest equals 0. Line 3, indented once. for s, in get Samples left parenthesis sound right parenthesis colon. Line 4, indented twice. largest equals max left parenthesis largest comma get Sample Value left parenthesis s right parenthesis right parenthesis, labeled as this loop finds the loudest sample. Line 5, indented once. multiplier equals 32767 period 0 forward slash largest, labeled as Q: Why 3 2 7 6 7 ? A: Later incomplete. Line 6, indented once. print double quote Largest sample value in original sound was double quote comma largest. Line 7, indented once. print double quote Amplification multiplier is double quote comma largest. Line 8, indented once. for s, in get Samples left parenthesis sound right parenthesis colon. Line 9, indented twice. louder equals multiplier asterisk get Sample Value left parenthesis s right parenthesis. Line 10, indented twice. set Sample Value left parenthesis s comma louder right parenthesis, labeled as this loop actually amplifies the sound."/>
          <p:cNvPicPr>
            <a:picLocks noChangeAspect="1"/>
          </p:cNvPicPr>
          <p:nvPr/>
        </p:nvPicPr>
        <p:blipFill>
          <a:blip r:embed="rId2"/>
          <a:stretch>
            <a:fillRect/>
          </a:stretch>
        </p:blipFill>
        <p:spPr>
          <a:xfrm>
            <a:off x="731188" y="1817601"/>
            <a:ext cx="7681625" cy="4234316"/>
          </a:xfrm>
          <a:prstGeom prst="rect">
            <a:avLst/>
          </a:prstGeom>
        </p:spPr>
      </p:pic>
    </p:spTree>
    <p:extLst>
      <p:ext uri="{BB962C8B-B14F-4D97-AF65-F5344CB8AC3E}">
        <p14:creationId xmlns:p14="http://schemas.microsoft.com/office/powerpoint/2010/main" val="309433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Max()</a:t>
            </a:r>
            <a:endParaRPr lang="en-US" kern="1200" dirty="0">
              <a:latin typeface="Times New Roman" panose="02020603050405020304" pitchFamily="18" charset="0"/>
              <a:ea typeface="ＭＳ Ｐゴシック" charset="0"/>
            </a:endParaRPr>
          </a:p>
        </p:txBody>
      </p:sp>
      <p:sp>
        <p:nvSpPr>
          <p:cNvPr id="3" name="Text Placeholder 2"/>
          <p:cNvSpPr>
            <a:spLocks noGrp="1"/>
          </p:cNvSpPr>
          <p:nvPr>
            <p:ph type="body" idx="1"/>
          </p:nvPr>
        </p:nvSpPr>
        <p:spPr>
          <a:xfrm>
            <a:off x="457201" y="1600200"/>
            <a:ext cx="3495964" cy="3331651"/>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sz="2400" b="1" kern="1200" dirty="0">
                <a:solidFill>
                  <a:srgbClr val="000000"/>
                </a:solidFill>
                <a:latin typeface="Arial (Body)"/>
                <a:ea typeface="ＭＳ Ｐゴシック" charset="0"/>
              </a:rPr>
              <a:t>max</a:t>
            </a:r>
            <a:r>
              <a:rPr lang="en-US" sz="2400" kern="1200" dirty="0">
                <a:solidFill>
                  <a:srgbClr val="000000"/>
                </a:solidFill>
                <a:latin typeface="Arial (Body)"/>
                <a:ea typeface="ＭＳ Ｐゴシック" charset="0"/>
              </a:rPr>
              <a:t>() is a function that takes </a:t>
            </a:r>
            <a:r>
              <a:rPr lang="en-US" sz="2400" b="1" kern="1200" dirty="0">
                <a:solidFill>
                  <a:srgbClr val="000000"/>
                </a:solidFill>
                <a:latin typeface="Arial (Body)"/>
                <a:ea typeface="ＭＳ Ｐゴシック" charset="0"/>
              </a:rPr>
              <a:t>any</a:t>
            </a:r>
            <a:r>
              <a:rPr lang="en-US" sz="2400" kern="1200" dirty="0">
                <a:solidFill>
                  <a:srgbClr val="000000"/>
                </a:solidFill>
                <a:latin typeface="Arial (Body)"/>
                <a:ea typeface="ＭＳ Ｐゴシック" charset="0"/>
              </a:rPr>
              <a:t> number of inputs, and always returns the largest.</a:t>
            </a:r>
          </a:p>
          <a:p>
            <a:pPr marL="255651" lvl="0" indent="-255651"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rPr>
              <a:t>There is also a function </a:t>
            </a:r>
            <a:r>
              <a:rPr lang="en-US" sz="2400" b="1" kern="1200" dirty="0">
                <a:solidFill>
                  <a:srgbClr val="000000"/>
                </a:solidFill>
                <a:latin typeface="Arial (Body)"/>
                <a:ea typeface="ＭＳ Ｐゴシック" charset="0"/>
              </a:rPr>
              <a:t>min</a:t>
            </a:r>
            <a:r>
              <a:rPr lang="en-US" sz="2400" kern="1200" dirty="0">
                <a:solidFill>
                  <a:srgbClr val="000000"/>
                </a:solidFill>
                <a:latin typeface="Arial (Body)"/>
                <a:ea typeface="ＭＳ Ｐゴシック" charset="0"/>
              </a:rPr>
              <a:t>() which works similarly but returns the minimum</a:t>
            </a:r>
          </a:p>
        </p:txBody>
      </p:sp>
      <p:pic>
        <p:nvPicPr>
          <p:cNvPr id="8" name="Picture 7" descr="Computer code. The code has 4 lines. The lines read as follows. Line 1. right angle bracket right angle bracket right angle bracket print max left parenthesis 1 comma 2 comma 3 right parenthesis. Line 2. 3. Line 3. right angle bracket right angle bracket right angle bracket print max left parenthesis 4 comma 67 comma 98 comma minus 1 comma 2 right parenthesis. Line 4. 98."/>
          <p:cNvPicPr>
            <a:picLocks noChangeAspect="1"/>
          </p:cNvPicPr>
          <p:nvPr/>
        </p:nvPicPr>
        <p:blipFill>
          <a:blip r:embed="rId2"/>
          <a:stretch>
            <a:fillRect/>
          </a:stretch>
        </p:blipFill>
        <p:spPr>
          <a:xfrm>
            <a:off x="4733031" y="2141546"/>
            <a:ext cx="3317065" cy="2076148"/>
          </a:xfrm>
          <a:prstGeom prst="rect">
            <a:avLst/>
          </a:prstGeom>
        </p:spPr>
      </p:pic>
    </p:spTree>
    <p:extLst>
      <p:ext uri="{BB962C8B-B14F-4D97-AF65-F5344CB8AC3E}">
        <p14:creationId xmlns:p14="http://schemas.microsoft.com/office/powerpoint/2010/main" val="13312423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Or: Use If Instead of Max</a:t>
            </a:r>
            <a:endParaRPr lang="en-US" kern="1200" dirty="0">
              <a:latin typeface="Times New Roman" panose="02020603050405020304" pitchFamily="18" charset="0"/>
              <a:ea typeface="ＭＳ Ｐゴシック" charset="0"/>
            </a:endParaRPr>
          </a:p>
        </p:txBody>
      </p:sp>
      <p:pic>
        <p:nvPicPr>
          <p:cNvPr id="3" name="Picture 2" descr="Computer code. The code has 11 lines. The lines read as follows. Line 1. d e f normalize left parenthesis sound right parenthesis colon. Line 2, indented once. largest equals 0. Line 3, indented once. for s, in get Samples left parenthesis sound right parenthesis colon. Line 4, indented twice. if get Sample Value left parenthesis s right parenthesis right angle bracket largest colon, labeled as Instead of finding max of all samples, check each in turn to see if it’s the largest so far. Line 5, indented 3 times. largest equals get Sample Value left parenthesis s right parenthesis. Line 6, indented once. amplification equals 3 2 7 6 7 period 0 forward slash largest. Line 7, indented once. print double quote Largest sample value in original sound was double quote comma largest. Line 8, indented once. print double quote Amplification factor is double quote comma amplification. Line 9, indented once. for s, in get Samples left parenthesis sound right parenthesis colon. Line 10, indented twice. louder equals amplification asterisk get Sample Value left parenthesis s right parenthesis. Line 11, indented twice. set Sample Value left parenthesis s comma louder right parenthesis."/>
          <p:cNvPicPr>
            <a:picLocks noChangeAspect="1"/>
          </p:cNvPicPr>
          <p:nvPr/>
        </p:nvPicPr>
        <p:blipFill>
          <a:blip r:embed="rId2"/>
          <a:stretch>
            <a:fillRect/>
          </a:stretch>
        </p:blipFill>
        <p:spPr>
          <a:xfrm>
            <a:off x="703480" y="1794944"/>
            <a:ext cx="7681625" cy="3286583"/>
          </a:xfrm>
          <a:prstGeom prst="rect">
            <a:avLst/>
          </a:prstGeom>
        </p:spPr>
      </p:pic>
    </p:spTree>
    <p:extLst>
      <p:ext uri="{BB962C8B-B14F-4D97-AF65-F5344CB8AC3E}">
        <p14:creationId xmlns:p14="http://schemas.microsoft.com/office/powerpoint/2010/main" val="20375829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Aside: Positive and Negative Extremes Assumed to Be Equal</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400" kern="1200" dirty="0" smtClean="0">
                <a:solidFill>
                  <a:srgbClr val="000000"/>
                </a:solidFill>
                <a:latin typeface="Arial (Body)"/>
                <a:ea typeface="ＭＳ Ｐゴシック" charset="0"/>
              </a:rPr>
              <a:t>We</a:t>
            </a:r>
            <a:r>
              <a:rPr lang="fr-FR" altLang="ja-JP" sz="2400" kern="1200" dirty="0" smtClean="0">
                <a:solidFill>
                  <a:srgbClr val="000000"/>
                </a:solidFill>
                <a:latin typeface="Arial (Body)"/>
                <a:ea typeface="ＭＳ Ｐゴシック" charset="0"/>
              </a:rPr>
              <a:t>’</a:t>
            </a:r>
            <a:r>
              <a:rPr lang="en-US" altLang="ja-JP" sz="2400" kern="1200" dirty="0" smtClean="0">
                <a:solidFill>
                  <a:srgbClr val="000000"/>
                </a:solidFill>
                <a:latin typeface="Arial (Body)"/>
                <a:ea typeface="ＭＳ Ｐゴシック" charset="0"/>
              </a:rPr>
              <a:t>re </a:t>
            </a:r>
            <a:r>
              <a:rPr lang="en-US" altLang="ja-JP" sz="2400" kern="1200" dirty="0">
                <a:solidFill>
                  <a:srgbClr val="000000"/>
                </a:solidFill>
                <a:latin typeface="Arial (Body)"/>
                <a:ea typeface="ＭＳ Ｐゴシック" charset="0"/>
              </a:rPr>
              <a:t>making an assumption here that the maximum positive value is also the maximum negative value.</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That should be true for the sounds we deal with, but </a:t>
            </a:r>
            <a:r>
              <a:rPr lang="en-US" sz="2400" kern="1200" dirty="0" smtClean="0">
                <a:solidFill>
                  <a:srgbClr val="000000"/>
                </a:solidFill>
                <a:latin typeface="Arial (Body)"/>
                <a:ea typeface="ＭＳ Ｐゴシック" charset="0"/>
                <a:cs typeface="+mn-cs"/>
              </a:rPr>
              <a:t>isn</a:t>
            </a:r>
            <a:r>
              <a:rPr lang="fr-FR" altLang="ja-JP" sz="2400" kern="1200" dirty="0" smtClean="0">
                <a:solidFill>
                  <a:srgbClr val="000000"/>
                </a:solidFill>
                <a:latin typeface="Arial (Body)"/>
                <a:ea typeface="ＭＳ Ｐゴシック" charset="0"/>
                <a:cs typeface="+mn-cs"/>
              </a:rPr>
              <a:t>’</a:t>
            </a:r>
            <a:r>
              <a:rPr lang="en-US" altLang="ja-JP" sz="2400" kern="1200" dirty="0" smtClean="0">
                <a:solidFill>
                  <a:srgbClr val="000000"/>
                </a:solidFill>
                <a:latin typeface="Arial (Body)"/>
                <a:ea typeface="ＭＳ Ｐゴシック" charset="0"/>
                <a:cs typeface="+mn-cs"/>
              </a:rPr>
              <a:t>t </a:t>
            </a:r>
            <a:r>
              <a:rPr lang="en-US" altLang="ja-JP" sz="2400" kern="1200" dirty="0">
                <a:solidFill>
                  <a:srgbClr val="000000"/>
                </a:solidFill>
                <a:latin typeface="Arial (Body)"/>
                <a:ea typeface="ＭＳ Ｐゴシック" charset="0"/>
                <a:cs typeface="+mn-cs"/>
              </a:rPr>
              <a:t>necessarily true</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Try adding a constant to every sample.</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That makes it non-cyclic</a:t>
            </a:r>
          </a:p>
          <a:p>
            <a:pPr lvl="2" fontAlgn="base">
              <a:spcAft>
                <a:spcPct val="0"/>
              </a:spcAft>
              <a:buFont typeface="MS Reference Sans Serif" panose="020B0604030504040204" pitchFamily="34" charset="0"/>
              <a:buChar char="▪"/>
            </a:pPr>
            <a:r>
              <a:rPr lang="en-US" sz="2400" kern="1200" dirty="0" smtClean="0">
                <a:solidFill>
                  <a:srgbClr val="000000"/>
                </a:solidFill>
                <a:latin typeface="Arial (Body)"/>
                <a:ea typeface="ＭＳ Ｐゴシック" charset="0"/>
                <a:cs typeface="+mn-cs"/>
              </a:rPr>
              <a:t>I.e. </a:t>
            </a:r>
            <a:r>
              <a:rPr lang="en-US" sz="2400" kern="1200" dirty="0">
                <a:solidFill>
                  <a:srgbClr val="000000"/>
                </a:solidFill>
                <a:latin typeface="Arial (Body)"/>
                <a:ea typeface="ＭＳ Ｐゴシック" charset="0"/>
                <a:cs typeface="+mn-cs"/>
              </a:rPr>
              <a:t>the compressions and rarefactions in the sound wave are not equal</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But </a:t>
            </a:r>
            <a:r>
              <a:rPr lang="en-US" sz="2400" kern="1200" dirty="0" smtClean="0">
                <a:solidFill>
                  <a:srgbClr val="000000"/>
                </a:solidFill>
                <a:latin typeface="Arial (Body)"/>
                <a:ea typeface="ＭＳ Ｐゴシック" charset="0"/>
                <a:cs typeface="+mn-cs"/>
              </a:rPr>
              <a:t>it</a:t>
            </a:r>
            <a:r>
              <a:rPr lang="fr-FR" altLang="ja-JP" sz="2400" kern="1200" dirty="0" smtClean="0">
                <a:solidFill>
                  <a:srgbClr val="000000"/>
                </a:solidFill>
                <a:latin typeface="Arial (Body)"/>
                <a:ea typeface="ＭＳ Ｐゴシック" charset="0"/>
                <a:cs typeface="+mn-cs"/>
              </a:rPr>
              <a:t>’</a:t>
            </a:r>
            <a:r>
              <a:rPr lang="en-US" altLang="ja-JP" sz="2400" kern="1200" dirty="0" smtClean="0">
                <a:solidFill>
                  <a:srgbClr val="000000"/>
                </a:solidFill>
                <a:latin typeface="Arial (Body)"/>
                <a:ea typeface="ＭＳ Ｐゴシック" charset="0"/>
                <a:cs typeface="+mn-cs"/>
              </a:rPr>
              <a:t>s </a:t>
            </a:r>
            <a:r>
              <a:rPr lang="en-US" altLang="ja-JP" sz="2400" kern="1200" dirty="0">
                <a:solidFill>
                  <a:srgbClr val="000000"/>
                </a:solidFill>
                <a:latin typeface="Arial (Body)"/>
                <a:ea typeface="ＭＳ Ｐゴシック" charset="0"/>
                <a:cs typeface="+mn-cs"/>
              </a:rPr>
              <a:t>fairly subtle </a:t>
            </a:r>
            <a:r>
              <a:rPr lang="en-US" altLang="ja-JP" sz="2400" kern="1200" dirty="0" smtClean="0">
                <a:solidFill>
                  <a:srgbClr val="000000"/>
                </a:solidFill>
                <a:latin typeface="Arial (Body)"/>
                <a:ea typeface="ＭＳ Ｐゴシック" charset="0"/>
                <a:cs typeface="+mn-cs"/>
              </a:rPr>
              <a:t>what</a:t>
            </a:r>
            <a:r>
              <a:rPr lang="fr-FR" altLang="ja-JP" sz="2400" kern="1200" dirty="0" smtClean="0">
                <a:solidFill>
                  <a:srgbClr val="000000"/>
                </a:solidFill>
                <a:latin typeface="Arial (Body)"/>
                <a:ea typeface="ＭＳ Ｐゴシック" charset="0"/>
                <a:cs typeface="+mn-cs"/>
              </a:rPr>
              <a:t>’</a:t>
            </a:r>
            <a:r>
              <a:rPr lang="en-US" altLang="ja-JP" sz="2400" kern="1200" dirty="0" smtClean="0">
                <a:solidFill>
                  <a:srgbClr val="000000"/>
                </a:solidFill>
                <a:latin typeface="Arial (Body)"/>
                <a:ea typeface="ＭＳ Ｐゴシック" charset="0"/>
                <a:cs typeface="+mn-cs"/>
              </a:rPr>
              <a:t>s </a:t>
            </a:r>
            <a:r>
              <a:rPr lang="en-US" altLang="ja-JP" sz="2400" kern="1200" dirty="0">
                <a:solidFill>
                  <a:srgbClr val="000000"/>
                </a:solidFill>
                <a:latin typeface="Arial (Body)"/>
                <a:ea typeface="ＭＳ Ｐゴシック" charset="0"/>
                <a:cs typeface="+mn-cs"/>
              </a:rPr>
              <a:t>happening to the sound.</a:t>
            </a:r>
            <a:endParaRPr lang="en-US" sz="2400" kern="1200" dirty="0">
              <a:solidFill>
                <a:srgbClr val="000000"/>
              </a:solidFill>
              <a:latin typeface="Arial (Body)"/>
              <a:ea typeface="ＭＳ Ｐゴシック" charset="0"/>
              <a:cs typeface="+mn-cs"/>
            </a:endParaRPr>
          </a:p>
        </p:txBody>
      </p:sp>
    </p:spTree>
    <p:extLst>
      <p:ext uri="{BB962C8B-B14F-4D97-AF65-F5344CB8AC3E}">
        <p14:creationId xmlns:p14="http://schemas.microsoft.com/office/powerpoint/2010/main" val="22795615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32767.0, Not 32767?</a:t>
            </a:r>
          </a:p>
        </p:txBody>
      </p:sp>
      <p:sp>
        <p:nvSpPr>
          <p:cNvPr id="3" name="Text Placeholder 2"/>
          <p:cNvSpPr>
            <a:spLocks noGrp="1"/>
          </p:cNvSpPr>
          <p:nvPr>
            <p:ph type="body" idx="1"/>
          </p:nvPr>
        </p:nvSpPr>
        <p:spPr>
          <a:xfrm>
            <a:off x="457200" y="1600200"/>
            <a:ext cx="4321277" cy="3293179"/>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rPr>
              <a:t>Why do we divide out of 32767.0 and not just simply 32767?</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ＭＳ Ｐゴシック" charset="0"/>
              </a:rPr>
              <a:t>Because of the way Python handles numbers</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ＭＳ Ｐゴシック" charset="0"/>
              </a:rPr>
              <a:t>If you give it integers, it will only ever compute integers.</a:t>
            </a:r>
          </a:p>
        </p:txBody>
      </p:sp>
      <p:pic>
        <p:nvPicPr>
          <p:cNvPr id="4" name="Picture 3" descr="Computer code. The code has 4 lines. The lines read as follows. Line 1. right angle bracket right angle bracket right angle bracket print 1 period 0 forward slash 2. Line 2. 0 period 5. Line 3. right angle bracket right angle bracket right angle bracket print 1 forward slash 2. Line 4. 0."/>
          <p:cNvPicPr>
            <a:picLocks noChangeAspect="1"/>
          </p:cNvPicPr>
          <p:nvPr/>
        </p:nvPicPr>
        <p:blipFill>
          <a:blip r:embed="rId2"/>
          <a:stretch>
            <a:fillRect/>
          </a:stretch>
        </p:blipFill>
        <p:spPr>
          <a:xfrm>
            <a:off x="5227525" y="2110929"/>
            <a:ext cx="2716003" cy="2266690"/>
          </a:xfrm>
          <a:prstGeom prst="rect">
            <a:avLst/>
          </a:prstGeom>
        </p:spPr>
      </p:pic>
    </p:spTree>
    <p:extLst>
      <p:ext uri="{BB962C8B-B14F-4D97-AF65-F5344CB8AC3E}">
        <p14:creationId xmlns:p14="http://schemas.microsoft.com/office/powerpoint/2010/main" val="5228810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Avoiding Clipping</a:t>
            </a:r>
          </a:p>
        </p:txBody>
      </p:sp>
      <p:sp>
        <p:nvSpPr>
          <p:cNvPr id="3" name="Text Placeholder 2"/>
          <p:cNvSpPr>
            <a:spLocks noGrp="1"/>
          </p:cNvSpPr>
          <p:nvPr>
            <p:ph type="body" idx="1"/>
          </p:nvPr>
        </p:nvSpPr>
        <p:spPr>
          <a:xfrm>
            <a:off x="457200" y="1600200"/>
            <a:ext cx="8229600" cy="303926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Why are we being so careful to stay within range? </a:t>
            </a:r>
            <a:r>
              <a:rPr lang="en-US" sz="2400" kern="1200" dirty="0" smtClean="0">
                <a:solidFill>
                  <a:srgbClr val="000000"/>
                </a:solidFill>
                <a:latin typeface="Arial (Body)"/>
                <a:ea typeface="ＭＳ Ｐゴシック" charset="0"/>
              </a:rPr>
              <a:t>What </a:t>
            </a:r>
            <a:r>
              <a:rPr lang="en-US" sz="2400" kern="1200" dirty="0">
                <a:solidFill>
                  <a:srgbClr val="000000"/>
                </a:solidFill>
                <a:latin typeface="Arial (Body)"/>
                <a:ea typeface="ＭＳ Ｐゴシック" charset="0"/>
              </a:rPr>
              <a:t>if we just multiplied all the samples by some big number and let some of them go over 32,767?</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The result then is </a:t>
            </a:r>
            <a:r>
              <a:rPr lang="en-US" sz="2400" b="1" kern="1200" dirty="0">
                <a:solidFill>
                  <a:srgbClr val="000000"/>
                </a:solidFill>
                <a:latin typeface="Arial (Body)"/>
                <a:ea typeface="ＭＳ Ｐゴシック" charset="0"/>
              </a:rPr>
              <a:t>clipping</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ＭＳ Ｐゴシック" charset="0"/>
              </a:rPr>
              <a:t>Clipping: The awful, buzzing noise whenever the sound volume is beyond the maximum that your sound system can handle.</a:t>
            </a:r>
          </a:p>
        </p:txBody>
      </p:sp>
    </p:spTree>
    <p:extLst>
      <p:ext uri="{BB962C8B-B14F-4D97-AF65-F5344CB8AC3E}">
        <p14:creationId xmlns:p14="http://schemas.microsoft.com/office/powerpoint/2010/main" val="1760057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kern="1200" dirty="0">
                <a:latin typeface="Times New Roman" panose="02020603050405020304" pitchFamily="18" charset="0"/>
                <a:ea typeface="ＭＳ Ｐゴシック" charset="0"/>
              </a:rPr>
              <a:t>What If We Maximized the Sound?</a:t>
            </a:r>
          </a:p>
        </p:txBody>
      </p:sp>
      <p:sp>
        <p:nvSpPr>
          <p:cNvPr id="3" name="Text Placeholder 2"/>
          <p:cNvSpPr>
            <a:spLocks noGrp="1"/>
          </p:cNvSpPr>
          <p:nvPr>
            <p:ph type="body" idx="1"/>
          </p:nvPr>
        </p:nvSpPr>
        <p:spPr>
          <a:xfrm>
            <a:off x="457200" y="1600200"/>
            <a:ext cx="8229600" cy="1115660"/>
          </a:xfrm>
        </p:spPr>
        <p:txBody>
          <a:bodyPr wrap="square" lIns="91425" tIns="91425" rIns="91425" bIns="91425">
            <a:spAutoFit/>
          </a:bodyPr>
          <a:lstStyle/>
          <a:p>
            <a:pPr eaLnBrk="1" hangingPunct="1"/>
            <a:r>
              <a:rPr lang="en-US" sz="2400" dirty="0">
                <a:latin typeface="+mn-lt"/>
              </a:rPr>
              <a:t>All samples over 0: Make it 32767</a:t>
            </a:r>
          </a:p>
          <a:p>
            <a:pPr eaLnBrk="1" hangingPunct="1"/>
            <a:r>
              <a:rPr lang="en-US" sz="2400" dirty="0">
                <a:latin typeface="+mn-lt"/>
              </a:rPr>
              <a:t>All samples at or below 0: Make it -32768</a:t>
            </a:r>
          </a:p>
        </p:txBody>
      </p:sp>
    </p:spTree>
    <p:extLst>
      <p:ext uri="{BB962C8B-B14F-4D97-AF65-F5344CB8AC3E}">
        <p14:creationId xmlns:p14="http://schemas.microsoft.com/office/powerpoint/2010/main" val="33048879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All Clipping, All the Time</a:t>
            </a:r>
            <a:endParaRPr lang="en-US" kern="1200" dirty="0">
              <a:latin typeface="Times New Roman" panose="02020603050405020304" pitchFamily="18" charset="0"/>
              <a:ea typeface="ＭＳ Ｐゴシック" charset="0"/>
            </a:endParaRPr>
          </a:p>
        </p:txBody>
      </p:sp>
      <p:pic>
        <p:nvPicPr>
          <p:cNvPr id="6" name="Picture 5" descr="Computer code. The code has 7 lines. The lines read as follows. Line 1. d e f only Maximize left parenthesis sound right parenthesis colon. Line 2, indented once. for sample in get Samples left parenthesis sound right parenthesis colon. Line 3, indented twice. value equals get Sample Value left parenthesis sample right parenthesis. Line 4, indented twice. if value greater than sign equals 0 colon. Line 5, indented 3 times. set Sample Value left parenthesis sample comma 3 2 7 6 7 right parenthesis. Line 6, indented twice. if value less than sign 0 colon. Line 7, indented 3 times. set Sample Value left parenthesis sample comma minus 3 2 7 6 8 right parenthesis."/>
          <p:cNvPicPr>
            <a:picLocks noChangeAspect="1"/>
          </p:cNvPicPr>
          <p:nvPr/>
        </p:nvPicPr>
        <p:blipFill>
          <a:blip r:embed="rId2"/>
          <a:stretch>
            <a:fillRect/>
          </a:stretch>
        </p:blipFill>
        <p:spPr>
          <a:xfrm>
            <a:off x="1569862" y="1609133"/>
            <a:ext cx="5614892" cy="2337509"/>
          </a:xfrm>
          <a:prstGeom prst="rect">
            <a:avLst/>
          </a:prstGeom>
        </p:spPr>
      </p:pic>
      <p:pic>
        <p:nvPicPr>
          <p:cNvPr id="5" name="Picture 4" descr="Two screenshots of original sound and sound waves with only maximum val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836" y="4105498"/>
            <a:ext cx="6015120" cy="20899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69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We Can Hear the Speech!</a:t>
            </a:r>
            <a:endParaRPr lang="en-US" kern="1200" dirty="0">
              <a:latin typeface="Times New Roman" panose="02020603050405020304" pitchFamily="18" charset="0"/>
              <a:ea typeface="ＭＳ Ｐゴシック" charset="0"/>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Try it!  You can understand speech in this mangled sound.</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Why?</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Implications:</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Human understanding of speech relies more on </a:t>
            </a:r>
            <a:r>
              <a:rPr lang="en-US" sz="2400" b="1" kern="1200" dirty="0">
                <a:solidFill>
                  <a:srgbClr val="000000"/>
                </a:solidFill>
                <a:latin typeface="Arial (Body)"/>
                <a:ea typeface="ＭＳ Ｐゴシック" charset="0"/>
                <a:cs typeface="+mn-cs"/>
              </a:rPr>
              <a:t>frequency</a:t>
            </a:r>
            <a:r>
              <a:rPr lang="en-US" sz="2400" kern="1200" dirty="0">
                <a:solidFill>
                  <a:srgbClr val="000000"/>
                </a:solidFill>
                <a:latin typeface="Arial (Body)"/>
                <a:ea typeface="ＭＳ Ｐゴシック" charset="0"/>
                <a:cs typeface="+mn-cs"/>
              </a:rPr>
              <a:t> than </a:t>
            </a:r>
            <a:r>
              <a:rPr lang="en-US" sz="2400" b="1" kern="1200" dirty="0">
                <a:solidFill>
                  <a:srgbClr val="000000"/>
                </a:solidFill>
                <a:latin typeface="Arial (Body)"/>
                <a:ea typeface="ＭＳ Ｐゴシック" charset="0"/>
                <a:cs typeface="+mn-cs"/>
              </a:rPr>
              <a:t>amplitude</a:t>
            </a:r>
            <a:r>
              <a:rPr lang="en-US" sz="2400" kern="1200" dirty="0">
                <a:solidFill>
                  <a:srgbClr val="000000"/>
                </a:solidFill>
                <a:latin typeface="Arial (Body)"/>
                <a:ea typeface="ＭＳ Ｐゴシック" charset="0"/>
                <a:cs typeface="+mn-cs"/>
              </a:rPr>
              <a:t>.</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Note how many </a:t>
            </a:r>
            <a:r>
              <a:rPr lang="en-US" sz="2400" b="1" kern="1200" dirty="0">
                <a:solidFill>
                  <a:srgbClr val="000000"/>
                </a:solidFill>
                <a:latin typeface="Arial (Body)"/>
                <a:ea typeface="ＭＳ Ｐゴシック" charset="0"/>
                <a:cs typeface="+mn-cs"/>
              </a:rPr>
              <a:t>bits</a:t>
            </a:r>
            <a:r>
              <a:rPr lang="en-US" sz="2400" kern="1200" dirty="0">
                <a:solidFill>
                  <a:srgbClr val="000000"/>
                </a:solidFill>
                <a:latin typeface="Arial (Body)"/>
                <a:ea typeface="ＭＳ Ｐゴシック" charset="0"/>
                <a:cs typeface="+mn-cs"/>
              </a:rPr>
              <a:t> we need per sample. </a:t>
            </a:r>
            <a:r>
              <a:rPr lang="en-US" sz="2400" kern="1200" dirty="0" smtClean="0">
                <a:solidFill>
                  <a:srgbClr val="000000"/>
                </a:solidFill>
                <a:latin typeface="Arial (Body)"/>
                <a:ea typeface="ＭＳ Ｐゴシック" charset="0"/>
                <a:cs typeface="+mn-cs"/>
              </a:rPr>
              <a:t>A </a:t>
            </a:r>
            <a:r>
              <a:rPr lang="en-US" sz="2400" kern="1200" dirty="0">
                <a:solidFill>
                  <a:srgbClr val="000000"/>
                </a:solidFill>
                <a:latin typeface="Arial (Body)"/>
                <a:ea typeface="ＭＳ Ｐゴシック" charset="0"/>
                <a:cs typeface="+mn-cs"/>
              </a:rPr>
              <a:t>single bit per sample can record legible speech.</a:t>
            </a:r>
          </a:p>
        </p:txBody>
      </p:sp>
    </p:spTree>
    <p:extLst>
      <p:ext uri="{BB962C8B-B14F-4D97-AF65-F5344CB8AC3E}">
        <p14:creationId xmlns:p14="http://schemas.microsoft.com/office/powerpoint/2010/main" val="362492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Only Part of the Sound</a:t>
            </a:r>
          </a:p>
        </p:txBody>
      </p:sp>
      <p:sp>
        <p:nvSpPr>
          <p:cNvPr id="3" name="Text Placeholder 2"/>
          <p:cNvSpPr>
            <a:spLocks noGrp="1"/>
          </p:cNvSpPr>
          <p:nvPr>
            <p:ph type="body" idx="1"/>
          </p:nvPr>
        </p:nvSpPr>
        <p:spPr>
          <a:xfrm>
            <a:off x="457200" y="1600200"/>
            <a:ext cx="8229600" cy="286229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What if we wanted to increase or decrease the volume of only part of the sound?</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Q: How would we do it?</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A: </a:t>
            </a:r>
            <a:r>
              <a:rPr lang="en-US" sz="2400" kern="1200" dirty="0" smtClean="0">
                <a:solidFill>
                  <a:srgbClr val="000000"/>
                </a:solidFill>
                <a:latin typeface="Arial (Body)"/>
                <a:ea typeface="ＭＳ Ｐゴシック" charset="0"/>
              </a:rPr>
              <a:t>We</a:t>
            </a:r>
            <a:r>
              <a:rPr lang="fr-FR" altLang="ja-JP" sz="2400" kern="1200" dirty="0" smtClean="0">
                <a:solidFill>
                  <a:srgbClr val="000000"/>
                </a:solidFill>
                <a:latin typeface="Arial (Body)"/>
                <a:ea typeface="ＭＳ Ｐゴシック" charset="0"/>
              </a:rPr>
              <a:t>’</a:t>
            </a:r>
            <a:r>
              <a:rPr lang="en-US" altLang="ja-JP" sz="2400" kern="1200" dirty="0" smtClean="0">
                <a:solidFill>
                  <a:srgbClr val="000000"/>
                </a:solidFill>
                <a:latin typeface="Arial (Body)"/>
                <a:ea typeface="ＭＳ Ｐゴシック" charset="0"/>
              </a:rPr>
              <a:t>d </a:t>
            </a:r>
            <a:r>
              <a:rPr lang="en-US" altLang="ja-JP" sz="2400" kern="1200" dirty="0">
                <a:solidFill>
                  <a:srgbClr val="000000"/>
                </a:solidFill>
                <a:latin typeface="Arial (Body)"/>
                <a:ea typeface="ＭＳ Ｐゴシック" charset="0"/>
              </a:rPr>
              <a:t>have to use a range() function with our for loop</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Just like when we manipulated only part of a picture by using range() in conjunction with getPixels()</a:t>
            </a:r>
          </a:p>
        </p:txBody>
      </p:sp>
    </p:spTree>
    <p:extLst>
      <p:ext uri="{BB962C8B-B14F-4D97-AF65-F5344CB8AC3E}">
        <p14:creationId xmlns:p14="http://schemas.microsoft.com/office/powerpoint/2010/main" val="2771605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kern="1200" dirty="0" smtClean="0">
                <a:latin typeface="Times New Roman" panose="02020603050405020304" pitchFamily="18" charset="0"/>
                <a:ea typeface="ＭＳ Ｐゴシック" charset="0"/>
              </a:rPr>
              <a:t>Volume and Pitch: Psychoacoustics, the Psychology of Sound</a:t>
            </a:r>
            <a:endParaRPr lang="en-US" kern="1200" dirty="0">
              <a:latin typeface="Times New Roman" panose="02020603050405020304" pitchFamily="18" charset="0"/>
              <a:ea typeface="ＭＳ Ｐゴシック" charset="0"/>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Our perception of volume is related (logarithmically) to changes in amplitude</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If the amplitude doubles, </a:t>
            </a:r>
            <a:r>
              <a:rPr lang="en-US" sz="2400" kern="1200" dirty="0" smtClean="0">
                <a:solidFill>
                  <a:srgbClr val="000000"/>
                </a:solidFill>
                <a:latin typeface="Arial (Body)"/>
                <a:ea typeface="ＭＳ Ｐゴシック" charset="0"/>
                <a:cs typeface="+mn-cs"/>
              </a:rPr>
              <a:t>it</a:t>
            </a:r>
            <a:r>
              <a:rPr lang="fr-FR" altLang="ja-JP" sz="2400" kern="1200" dirty="0" smtClean="0">
                <a:solidFill>
                  <a:srgbClr val="000000"/>
                </a:solidFill>
                <a:latin typeface="Arial (Body)"/>
                <a:ea typeface="ＭＳ Ｐゴシック" charset="0"/>
                <a:cs typeface="+mn-cs"/>
              </a:rPr>
              <a:t>’</a:t>
            </a:r>
            <a:r>
              <a:rPr lang="en-US" altLang="ja-JP" sz="2400" kern="1200" dirty="0" smtClean="0">
                <a:solidFill>
                  <a:srgbClr val="000000"/>
                </a:solidFill>
                <a:latin typeface="Arial (Body)"/>
                <a:ea typeface="ＭＳ Ｐゴシック" charset="0"/>
                <a:cs typeface="+mn-cs"/>
              </a:rPr>
              <a:t>s </a:t>
            </a:r>
            <a:r>
              <a:rPr lang="en-US" altLang="ja-JP" sz="2400" kern="1200" dirty="0">
                <a:solidFill>
                  <a:srgbClr val="000000"/>
                </a:solidFill>
                <a:latin typeface="Arial (Body)"/>
                <a:ea typeface="ＭＳ Ｐゴシック" charset="0"/>
                <a:cs typeface="+mn-cs"/>
              </a:rPr>
              <a:t>about a 3 decibel (</a:t>
            </a:r>
            <a:r>
              <a:rPr lang="en-US" altLang="ja-JP" sz="2400" kern="1200" dirty="0" smtClean="0">
                <a:solidFill>
                  <a:srgbClr val="000000"/>
                </a:solidFill>
                <a:latin typeface="Arial (Body)"/>
                <a:ea typeface="ＭＳ Ｐゴシック" charset="0"/>
                <a:cs typeface="+mn-cs"/>
              </a:rPr>
              <a:t>d</a:t>
            </a:r>
            <a:r>
              <a:rPr lang="en-US" altLang="ja-JP" sz="100" kern="1200" dirty="0" smtClean="0">
                <a:solidFill>
                  <a:schemeClr val="bg1"/>
                </a:solidFill>
                <a:latin typeface="Arial (Body)"/>
                <a:ea typeface="ＭＳ Ｐゴシック" charset="0"/>
                <a:cs typeface="+mn-cs"/>
              </a:rPr>
              <a:t>eci</a:t>
            </a:r>
            <a:r>
              <a:rPr lang="en-US" altLang="ja-JP" sz="2400" kern="1200" dirty="0" smtClean="0">
                <a:solidFill>
                  <a:srgbClr val="000000"/>
                </a:solidFill>
                <a:latin typeface="Arial (Body)"/>
                <a:ea typeface="ＭＳ Ｐゴシック" charset="0"/>
                <a:cs typeface="+mn-cs"/>
              </a:rPr>
              <a:t>B</a:t>
            </a:r>
            <a:r>
              <a:rPr lang="en-US" altLang="ja-JP" sz="100" kern="1200" dirty="0" smtClean="0">
                <a:solidFill>
                  <a:schemeClr val="bg1"/>
                </a:solidFill>
                <a:latin typeface="Arial (Body)"/>
                <a:ea typeface="ＭＳ Ｐゴシック" charset="0"/>
                <a:cs typeface="+mn-cs"/>
              </a:rPr>
              <a:t>el</a:t>
            </a:r>
            <a:r>
              <a:rPr lang="en-US" altLang="ja-JP" sz="2400" kern="1200" dirty="0" smtClean="0">
                <a:solidFill>
                  <a:srgbClr val="000000"/>
                </a:solidFill>
                <a:latin typeface="Arial (Body)"/>
                <a:ea typeface="ＭＳ Ｐゴシック" charset="0"/>
                <a:cs typeface="+mn-cs"/>
              </a:rPr>
              <a:t>) </a:t>
            </a:r>
            <a:r>
              <a:rPr lang="en-US" altLang="ja-JP" sz="2400" kern="1200" dirty="0">
                <a:solidFill>
                  <a:srgbClr val="000000"/>
                </a:solidFill>
                <a:latin typeface="Arial (Body)"/>
                <a:ea typeface="ＭＳ Ｐゴシック" charset="0"/>
                <a:cs typeface="+mn-cs"/>
              </a:rPr>
              <a:t>change</a:t>
            </a:r>
          </a:p>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Our perception of pitch is related (logarithmically) to changes in frequency</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Higher frequencies are perceived as higher pitches</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We can hear between 5 </a:t>
            </a:r>
            <a:r>
              <a:rPr lang="en-US" sz="2400" kern="1200" dirty="0" smtClean="0">
                <a:solidFill>
                  <a:srgbClr val="000000"/>
                </a:solidFill>
                <a:latin typeface="Arial (Body)"/>
                <a:ea typeface="ＭＳ Ｐゴシック" charset="0"/>
                <a:cs typeface="+mn-cs"/>
              </a:rPr>
              <a:t>H</a:t>
            </a:r>
            <a:r>
              <a:rPr lang="en-US" sz="100" kern="1200" dirty="0" smtClean="0">
                <a:solidFill>
                  <a:schemeClr val="bg1"/>
                </a:solidFill>
                <a:latin typeface="Arial (Body)"/>
                <a:ea typeface="ＭＳ Ｐゴシック" charset="0"/>
                <a:cs typeface="+mn-cs"/>
              </a:rPr>
              <a:t>ert</a:t>
            </a:r>
            <a:r>
              <a:rPr lang="en-US" sz="2400" kern="1200" dirty="0" smtClean="0">
                <a:solidFill>
                  <a:srgbClr val="000000"/>
                </a:solidFill>
                <a:latin typeface="Arial (Body)"/>
                <a:ea typeface="ＭＳ Ｐゴシック" charset="0"/>
                <a:cs typeface="+mn-cs"/>
              </a:rPr>
              <a:t>z </a:t>
            </a:r>
            <a:r>
              <a:rPr lang="en-US" sz="2400" kern="1200" dirty="0">
                <a:solidFill>
                  <a:srgbClr val="000000"/>
                </a:solidFill>
                <a:latin typeface="Arial (Body)"/>
                <a:ea typeface="ＭＳ Ｐゴシック" charset="0"/>
                <a:cs typeface="+mn-cs"/>
              </a:rPr>
              <a:t>and 20,000 </a:t>
            </a:r>
            <a:r>
              <a:rPr lang="en-US" sz="2400" kern="1200" dirty="0" smtClean="0">
                <a:solidFill>
                  <a:srgbClr val="000000"/>
                </a:solidFill>
                <a:latin typeface="Arial (Body)"/>
                <a:ea typeface="ＭＳ Ｐゴシック" charset="0"/>
                <a:cs typeface="+mn-cs"/>
              </a:rPr>
              <a:t>H</a:t>
            </a:r>
            <a:r>
              <a:rPr lang="en-US" sz="100" kern="1200" dirty="0" smtClean="0">
                <a:solidFill>
                  <a:schemeClr val="bg1"/>
                </a:solidFill>
                <a:latin typeface="Arial (Body)"/>
                <a:ea typeface="ＭＳ Ｐゴシック" charset="0"/>
                <a:cs typeface="+mn-cs"/>
              </a:rPr>
              <a:t>ert</a:t>
            </a:r>
            <a:r>
              <a:rPr lang="en-US" sz="2400" kern="1200" dirty="0" smtClean="0">
                <a:solidFill>
                  <a:srgbClr val="000000"/>
                </a:solidFill>
                <a:latin typeface="Arial (Body)"/>
                <a:ea typeface="ＭＳ Ｐゴシック" charset="0"/>
                <a:cs typeface="+mn-cs"/>
              </a:rPr>
              <a:t>z </a:t>
            </a:r>
            <a:r>
              <a:rPr lang="en-US" sz="2400" kern="1200" dirty="0">
                <a:solidFill>
                  <a:srgbClr val="000000"/>
                </a:solidFill>
                <a:latin typeface="Arial (Body)"/>
                <a:ea typeface="ＭＳ Ｐゴシック" charset="0"/>
                <a:cs typeface="+mn-cs"/>
              </a:rPr>
              <a:t>(20 </a:t>
            </a:r>
            <a:r>
              <a:rPr lang="en-US" sz="2400" kern="1200" dirty="0" smtClean="0">
                <a:solidFill>
                  <a:srgbClr val="000000"/>
                </a:solidFill>
                <a:latin typeface="Arial (Body)"/>
                <a:ea typeface="ＭＳ Ｐゴシック" charset="0"/>
                <a:cs typeface="+mn-cs"/>
              </a:rPr>
              <a:t>k</a:t>
            </a:r>
            <a:r>
              <a:rPr lang="en-US" sz="100" kern="1200" dirty="0" smtClean="0">
                <a:solidFill>
                  <a:schemeClr val="bg1"/>
                </a:solidFill>
                <a:latin typeface="Arial (Body)"/>
                <a:ea typeface="ＭＳ Ｐゴシック" charset="0"/>
                <a:cs typeface="+mn-cs"/>
              </a:rPr>
              <a:t>ilo</a:t>
            </a:r>
            <a:r>
              <a:rPr lang="en-US" sz="2400" kern="1200" dirty="0" smtClean="0">
                <a:solidFill>
                  <a:srgbClr val="000000"/>
                </a:solidFill>
                <a:latin typeface="Arial (Body)"/>
                <a:ea typeface="ＭＳ Ｐゴシック" charset="0"/>
                <a:cs typeface="+mn-cs"/>
              </a:rPr>
              <a:t>H</a:t>
            </a:r>
            <a:r>
              <a:rPr lang="en-US" sz="100" kern="1200" dirty="0" smtClean="0">
                <a:solidFill>
                  <a:schemeClr val="bg1"/>
                </a:solidFill>
                <a:latin typeface="Arial (Body)"/>
                <a:ea typeface="ＭＳ Ｐゴシック" charset="0"/>
                <a:cs typeface="+mn-cs"/>
              </a:rPr>
              <a:t>ert</a:t>
            </a:r>
            <a:r>
              <a:rPr lang="en-US" sz="2400" kern="1200" dirty="0" smtClean="0">
                <a:solidFill>
                  <a:srgbClr val="000000"/>
                </a:solidFill>
                <a:latin typeface="Arial (Body)"/>
                <a:ea typeface="ＭＳ Ｐゴシック" charset="0"/>
                <a:cs typeface="+mn-cs"/>
              </a:rPr>
              <a:t>z</a:t>
            </a:r>
            <a:r>
              <a:rPr lang="en-US" sz="2400" kern="1200" dirty="0">
                <a:solidFill>
                  <a:srgbClr val="000000"/>
                </a:solidFill>
                <a:latin typeface="Arial (Body)"/>
                <a:ea typeface="ＭＳ Ｐゴシック" charset="0"/>
                <a:cs typeface="+mn-cs"/>
              </a:rPr>
              <a:t>)</a:t>
            </a:r>
          </a:p>
          <a:p>
            <a:pPr marL="741553" lvl="1" indent="-284353" fontAlgn="base">
              <a:spcAft>
                <a:spcPct val="0"/>
              </a:spcAft>
              <a:buFont typeface="Arial" panose="020B0604020202020204" pitchFamily="34" charset="0"/>
              <a:buChar char="–"/>
            </a:pPr>
            <a:r>
              <a:rPr lang="en-US" sz="2400" kern="1200" dirty="0">
                <a:solidFill>
                  <a:srgbClr val="000000"/>
                </a:solidFill>
                <a:latin typeface="Arial (Body)"/>
                <a:ea typeface="ＭＳ Ｐゴシック" charset="0"/>
                <a:cs typeface="+mn-cs"/>
              </a:rPr>
              <a:t>A above middle C is 440 </a:t>
            </a:r>
            <a:r>
              <a:rPr lang="en-US" sz="2400" kern="1200" dirty="0" smtClean="0">
                <a:solidFill>
                  <a:srgbClr val="000000"/>
                </a:solidFill>
                <a:latin typeface="Arial (Body)"/>
                <a:ea typeface="ＭＳ Ｐゴシック" charset="0"/>
                <a:cs typeface="+mn-cs"/>
              </a:rPr>
              <a:t>H</a:t>
            </a:r>
            <a:r>
              <a:rPr lang="en-US" sz="100" kern="1200" dirty="0" smtClean="0">
                <a:solidFill>
                  <a:schemeClr val="bg1"/>
                </a:solidFill>
                <a:latin typeface="Arial (Body)"/>
                <a:ea typeface="ＭＳ Ｐゴシック" charset="0"/>
                <a:cs typeface="+mn-cs"/>
              </a:rPr>
              <a:t>ert</a:t>
            </a:r>
            <a:r>
              <a:rPr lang="en-US" sz="2400" kern="1200" dirty="0" smtClean="0">
                <a:solidFill>
                  <a:srgbClr val="000000"/>
                </a:solidFill>
                <a:latin typeface="Arial (Body)"/>
                <a:ea typeface="ＭＳ Ｐゴシック" charset="0"/>
                <a:cs typeface="+mn-cs"/>
              </a:rPr>
              <a:t>z</a:t>
            </a:r>
            <a:endParaRPr lang="en-US" sz="2400" kern="1200" dirty="0">
              <a:solidFill>
                <a:srgbClr val="000000"/>
              </a:solidFill>
              <a:latin typeface="Arial (Body)"/>
              <a:ea typeface="ＭＳ Ｐゴシック" charset="0"/>
              <a:cs typeface="+mn-cs"/>
            </a:endParaRPr>
          </a:p>
        </p:txBody>
      </p:sp>
    </p:spTree>
    <p:extLst>
      <p:ext uri="{BB962C8B-B14F-4D97-AF65-F5344CB8AC3E}">
        <p14:creationId xmlns:p14="http://schemas.microsoft.com/office/powerpoint/2010/main" val="2094460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ja-JP" kern="1200" dirty="0" smtClean="0">
                <a:latin typeface="Times New Roman" panose="02020603050405020304" pitchFamily="18" charset="0"/>
                <a:ea typeface="ＭＳ Ｐゴシック" charset="0"/>
              </a:rPr>
              <a:t>“Logarithmically?”</a:t>
            </a:r>
            <a:endParaRPr lang="en-US" kern="1200" dirty="0">
              <a:latin typeface="Times New Roman" panose="02020603050405020304" pitchFamily="18" charset="0"/>
              <a:ea typeface="ＭＳ Ｐゴシック" charset="0"/>
            </a:endParaRPr>
          </a:p>
        </p:txBody>
      </p:sp>
      <p:sp>
        <p:nvSpPr>
          <p:cNvPr id="3" name="Text Placeholder 2"/>
          <p:cNvSpPr>
            <a:spLocks noGrp="1"/>
          </p:cNvSpPr>
          <p:nvPr>
            <p:ph type="body" idx="1"/>
          </p:nvPr>
        </p:nvSpPr>
        <p:spPr/>
        <p:txBody>
          <a:bodyPr/>
          <a:lstStyle/>
          <a:p>
            <a:pPr eaLnBrk="1" hangingPunct="1"/>
            <a:r>
              <a:rPr lang="en-US" sz="2400" dirty="0" smtClean="0">
                <a:latin typeface="+mn-lt"/>
              </a:rPr>
              <a:t>It</a:t>
            </a:r>
            <a:r>
              <a:rPr lang="fr-FR" altLang="ja-JP" sz="2400" dirty="0" smtClean="0">
                <a:latin typeface="+mn-lt"/>
              </a:rPr>
              <a:t>’</a:t>
            </a:r>
            <a:r>
              <a:rPr lang="en-US" altLang="ja-JP" sz="2400" dirty="0" smtClean="0">
                <a:latin typeface="+mn-lt"/>
              </a:rPr>
              <a:t>s </a:t>
            </a:r>
            <a:r>
              <a:rPr lang="en-US" altLang="ja-JP" sz="2400" dirty="0">
                <a:latin typeface="+mn-lt"/>
              </a:rPr>
              <a:t>strange, but our hearing works on ratios not differences, e.g., for pitch.</a:t>
            </a:r>
          </a:p>
          <a:p>
            <a:pPr lvl="1" eaLnBrk="1" hangingPunct="1"/>
            <a:r>
              <a:rPr lang="en-US" sz="2400" dirty="0">
                <a:latin typeface="+mn-lt"/>
              </a:rPr>
              <a:t>We hear the difference between 200 </a:t>
            </a:r>
            <a:r>
              <a:rPr lang="en-US" sz="2400" dirty="0" smtClean="0">
                <a:latin typeface="+mn-lt"/>
              </a:rPr>
              <a:t>H</a:t>
            </a:r>
            <a:r>
              <a:rPr lang="en-US" sz="100" dirty="0" smtClean="0">
                <a:solidFill>
                  <a:schemeClr val="bg1"/>
                </a:solidFill>
                <a:latin typeface="+mn-lt"/>
              </a:rPr>
              <a:t>ert</a:t>
            </a:r>
            <a:r>
              <a:rPr lang="en-US" sz="2400" dirty="0" smtClean="0">
                <a:latin typeface="+mn-lt"/>
              </a:rPr>
              <a:t>z </a:t>
            </a:r>
            <a:r>
              <a:rPr lang="en-US" sz="2400" dirty="0">
                <a:latin typeface="+mn-lt"/>
              </a:rPr>
              <a:t>and 400 </a:t>
            </a:r>
            <a:r>
              <a:rPr lang="en-US" sz="2400" dirty="0" smtClean="0">
                <a:latin typeface="+mn-lt"/>
              </a:rPr>
              <a:t>H</a:t>
            </a:r>
            <a:r>
              <a:rPr lang="en-US" sz="100" dirty="0" smtClean="0">
                <a:solidFill>
                  <a:schemeClr val="bg1"/>
                </a:solidFill>
                <a:latin typeface="+mn-lt"/>
              </a:rPr>
              <a:t>ert</a:t>
            </a:r>
            <a:r>
              <a:rPr lang="en-US" sz="2400" dirty="0" smtClean="0">
                <a:latin typeface="+mn-lt"/>
              </a:rPr>
              <a:t>z</a:t>
            </a:r>
            <a:r>
              <a:rPr lang="en-US" sz="2400" dirty="0">
                <a:latin typeface="+mn-lt"/>
              </a:rPr>
              <a:t>, as the same as 500 </a:t>
            </a:r>
            <a:r>
              <a:rPr lang="en-US" sz="2400" dirty="0" smtClean="0">
                <a:latin typeface="+mn-lt"/>
              </a:rPr>
              <a:t>H</a:t>
            </a:r>
            <a:r>
              <a:rPr lang="en-US" sz="100" dirty="0" smtClean="0">
                <a:solidFill>
                  <a:schemeClr val="bg1"/>
                </a:solidFill>
                <a:latin typeface="+mn-lt"/>
              </a:rPr>
              <a:t>ert</a:t>
            </a:r>
            <a:r>
              <a:rPr lang="en-US" sz="2400" dirty="0" smtClean="0">
                <a:latin typeface="+mn-lt"/>
              </a:rPr>
              <a:t>z </a:t>
            </a:r>
            <a:r>
              <a:rPr lang="en-US" sz="2400" dirty="0">
                <a:latin typeface="+mn-lt"/>
              </a:rPr>
              <a:t>and 1000 </a:t>
            </a:r>
            <a:r>
              <a:rPr lang="en-US" sz="2400" dirty="0" smtClean="0">
                <a:latin typeface="+mn-lt"/>
              </a:rPr>
              <a:t>H</a:t>
            </a:r>
            <a:r>
              <a:rPr lang="en-US" sz="100" dirty="0" smtClean="0">
                <a:solidFill>
                  <a:schemeClr val="bg1"/>
                </a:solidFill>
                <a:latin typeface="+mn-lt"/>
              </a:rPr>
              <a:t>ert</a:t>
            </a:r>
            <a:r>
              <a:rPr lang="en-US" sz="2400" dirty="0" smtClean="0">
                <a:latin typeface="+mn-lt"/>
              </a:rPr>
              <a:t>z</a:t>
            </a:r>
            <a:endParaRPr lang="en-US" sz="2400" dirty="0">
              <a:latin typeface="+mn-lt"/>
            </a:endParaRPr>
          </a:p>
          <a:p>
            <a:pPr lvl="1" eaLnBrk="1" hangingPunct="1"/>
            <a:r>
              <a:rPr lang="en-US" sz="2400" dirty="0">
                <a:latin typeface="+mn-lt"/>
              </a:rPr>
              <a:t>Similarly, 200 </a:t>
            </a:r>
            <a:r>
              <a:rPr lang="en-US" sz="2400" dirty="0" smtClean="0">
                <a:latin typeface="+mn-lt"/>
              </a:rPr>
              <a:t>H</a:t>
            </a:r>
            <a:r>
              <a:rPr lang="en-US" sz="100" dirty="0" smtClean="0">
                <a:solidFill>
                  <a:schemeClr val="bg1"/>
                </a:solidFill>
                <a:latin typeface="+mn-lt"/>
              </a:rPr>
              <a:t>ert</a:t>
            </a:r>
            <a:r>
              <a:rPr lang="en-US" sz="2400" dirty="0" smtClean="0">
                <a:latin typeface="+mn-lt"/>
              </a:rPr>
              <a:t>z </a:t>
            </a:r>
            <a:r>
              <a:rPr lang="en-US" sz="2400" dirty="0">
                <a:latin typeface="+mn-lt"/>
              </a:rPr>
              <a:t>to 600 </a:t>
            </a:r>
            <a:r>
              <a:rPr lang="en-US" sz="2400" dirty="0" smtClean="0">
                <a:latin typeface="+mn-lt"/>
              </a:rPr>
              <a:t>H</a:t>
            </a:r>
            <a:r>
              <a:rPr lang="en-US" sz="100" dirty="0" smtClean="0">
                <a:solidFill>
                  <a:schemeClr val="bg1"/>
                </a:solidFill>
                <a:latin typeface="+mn-lt"/>
              </a:rPr>
              <a:t>ert</a:t>
            </a:r>
            <a:r>
              <a:rPr lang="en-US" sz="2400" dirty="0" smtClean="0">
                <a:latin typeface="+mn-lt"/>
              </a:rPr>
              <a:t>z</a:t>
            </a:r>
            <a:r>
              <a:rPr lang="en-US" sz="2400" dirty="0">
                <a:latin typeface="+mn-lt"/>
              </a:rPr>
              <a:t>, and 1000 </a:t>
            </a:r>
            <a:r>
              <a:rPr lang="en-US" sz="2400" dirty="0" smtClean="0">
                <a:latin typeface="+mn-lt"/>
              </a:rPr>
              <a:t>H</a:t>
            </a:r>
            <a:r>
              <a:rPr lang="en-US" sz="100" dirty="0" smtClean="0">
                <a:solidFill>
                  <a:schemeClr val="bg1"/>
                </a:solidFill>
                <a:latin typeface="+mn-lt"/>
              </a:rPr>
              <a:t>ert</a:t>
            </a:r>
            <a:r>
              <a:rPr lang="en-US" sz="2400" dirty="0" smtClean="0">
                <a:latin typeface="+mn-lt"/>
              </a:rPr>
              <a:t>z </a:t>
            </a:r>
            <a:r>
              <a:rPr lang="en-US" sz="2400" dirty="0">
                <a:latin typeface="+mn-lt"/>
              </a:rPr>
              <a:t>to 3000 </a:t>
            </a:r>
            <a:r>
              <a:rPr lang="en-US" sz="2400" dirty="0" smtClean="0">
                <a:latin typeface="+mn-lt"/>
              </a:rPr>
              <a:t>H</a:t>
            </a:r>
            <a:r>
              <a:rPr lang="en-US" sz="100" dirty="0" smtClean="0">
                <a:solidFill>
                  <a:schemeClr val="bg1"/>
                </a:solidFill>
                <a:latin typeface="+mn-lt"/>
              </a:rPr>
              <a:t>ert</a:t>
            </a:r>
            <a:r>
              <a:rPr lang="en-US" sz="2400" dirty="0" smtClean="0">
                <a:latin typeface="+mn-lt"/>
              </a:rPr>
              <a:t>z</a:t>
            </a:r>
            <a:endParaRPr lang="en-US" sz="2400" dirty="0">
              <a:latin typeface="+mn-lt"/>
            </a:endParaRPr>
          </a:p>
          <a:p>
            <a:pPr eaLnBrk="1" hangingPunct="1"/>
            <a:r>
              <a:rPr lang="en-US" sz="2400" dirty="0">
                <a:latin typeface="+mn-lt"/>
              </a:rPr>
              <a:t>Intensity (volume) is measured as watts per meter squared</a:t>
            </a:r>
          </a:p>
          <a:p>
            <a:pPr lvl="1" eaLnBrk="1" hangingPunct="1"/>
            <a:r>
              <a:rPr lang="en-US" sz="2400" dirty="0">
                <a:latin typeface="+mn-lt"/>
              </a:rPr>
              <a:t>A change from 0.1W/m2 to 0.01 W/m2, sounds the same to us as 0.001W/m2 to </a:t>
            </a:r>
            <a:r>
              <a:rPr lang="en-US" sz="2400" dirty="0" smtClean="0">
                <a:latin typeface="+mn-lt"/>
              </a:rPr>
              <a:t>0.0001W/m2</a:t>
            </a:r>
            <a:endParaRPr lang="en-US" sz="2400" dirty="0">
              <a:latin typeface="+mn-lt"/>
            </a:endParaRPr>
          </a:p>
        </p:txBody>
      </p:sp>
    </p:spTree>
    <p:extLst>
      <p:ext uri="{BB962C8B-B14F-4D97-AF65-F5344CB8AC3E}">
        <p14:creationId xmlns:p14="http://schemas.microsoft.com/office/powerpoint/2010/main" val="1496391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Decibel </a:t>
            </a:r>
            <a:r>
              <a:rPr lang="en-US" kern="1200" dirty="0" smtClean="0">
                <a:latin typeface="Times New Roman" panose="02020603050405020304" pitchFamily="18" charset="0"/>
                <a:ea typeface="ＭＳ Ｐゴシック" charset="0"/>
                <a:cs typeface="+mj-cs"/>
              </a:rPr>
              <a:t>is </a:t>
            </a:r>
            <a:r>
              <a:rPr lang="en-US" kern="1200" dirty="0">
                <a:latin typeface="Times New Roman" panose="02020603050405020304" pitchFamily="18" charset="0"/>
                <a:ea typeface="ＭＳ Ｐゴシック" charset="0"/>
                <a:cs typeface="+mj-cs"/>
              </a:rPr>
              <a:t>a Logarithmic Measure</a:t>
            </a: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sz="2400" kern="1200" dirty="0">
                <a:solidFill>
                  <a:srgbClr val="000000"/>
                </a:solidFill>
                <a:latin typeface="Arial (Body)"/>
                <a:ea typeface="ＭＳ Ｐゴシック" charset="0"/>
              </a:rPr>
              <a:t>A decibel is a ratio between two intensities</a:t>
            </a:r>
            <a:r>
              <a:rPr lang="en-US" sz="2400" kern="1200" dirty="0" smtClean="0">
                <a:solidFill>
                  <a:srgbClr val="000000"/>
                </a:solidFill>
                <a:latin typeface="Arial (Body)"/>
                <a:ea typeface="ＭＳ Ｐゴシック" charset="0"/>
              </a:rPr>
              <a:t>:</a:t>
            </a:r>
            <a:endParaRPr lang="en-US" sz="2400" kern="1200" dirty="0">
              <a:solidFill>
                <a:srgbClr val="000000"/>
              </a:solidFill>
              <a:latin typeface="Arial (Body)"/>
              <a:ea typeface="ＭＳ Ｐゴシック" charset="0"/>
            </a:endParaRPr>
          </a:p>
        </p:txBody>
      </p:sp>
      <p:graphicFrame>
        <p:nvGraphicFramePr>
          <p:cNvPr id="5" name="Object 4" descr="10 star logorithm of 10 left paranthesis start fraction vertical bar 1 over vertical bar 2 end fraction right paranthesis"/>
          <p:cNvGraphicFramePr>
            <a:graphicFrameLocks noChangeAspect="1"/>
          </p:cNvGraphicFramePr>
          <p:nvPr>
            <p:extLst>
              <p:ext uri="{D42A27DB-BD31-4B8C-83A1-F6EECF244321}">
                <p14:modId xmlns:p14="http://schemas.microsoft.com/office/powerpoint/2010/main" val="2872765796"/>
              </p:ext>
            </p:extLst>
          </p:nvPr>
        </p:nvGraphicFramePr>
        <p:xfrm>
          <a:off x="1004888" y="2190750"/>
          <a:ext cx="2384425" cy="844550"/>
        </p:xfrm>
        <a:graphic>
          <a:graphicData uri="http://schemas.openxmlformats.org/presentationml/2006/ole">
            <mc:AlternateContent xmlns:mc="http://schemas.openxmlformats.org/markup-compatibility/2006">
              <mc:Choice xmlns:v="urn:schemas-microsoft-com:vml" Requires="v">
                <p:oleObj spid="_x0000_s8462" name="Equation" r:id="rId3" imgW="1218960" imgH="431640" progId="Equation.DSMT4">
                  <p:embed/>
                </p:oleObj>
              </mc:Choice>
              <mc:Fallback>
                <p:oleObj name="Equation" r:id="rId3" imgW="1218960" imgH="431640" progId="Equation.DSMT4">
                  <p:embed/>
                  <p:pic>
                    <p:nvPicPr>
                      <p:cNvPr id="0" name=""/>
                      <p:cNvPicPr/>
                      <p:nvPr/>
                    </p:nvPicPr>
                    <p:blipFill>
                      <a:blip r:embed="rId4"/>
                      <a:stretch>
                        <a:fillRect/>
                      </a:stretch>
                    </p:blipFill>
                    <p:spPr>
                      <a:xfrm>
                        <a:off x="1004888" y="2190750"/>
                        <a:ext cx="2384425" cy="844550"/>
                      </a:xfrm>
                      <a:prstGeom prst="rect">
                        <a:avLst/>
                      </a:prstGeom>
                    </p:spPr>
                  </p:pic>
                </p:oleObj>
              </mc:Fallback>
            </mc:AlternateContent>
          </a:graphicData>
        </a:graphic>
      </p:graphicFrame>
      <p:sp>
        <p:nvSpPr>
          <p:cNvPr id="4" name="Text Placeholder 3"/>
          <p:cNvSpPr>
            <a:spLocks noGrp="1"/>
          </p:cNvSpPr>
          <p:nvPr>
            <p:ph type="body" idx="2"/>
          </p:nvPr>
        </p:nvSpPr>
        <p:spPr>
          <a:xfrm>
            <a:off x="457200" y="3180713"/>
            <a:ext cx="8229600" cy="2163763"/>
          </a:xfrm>
        </p:spPr>
        <p:txBody>
          <a:bodyPr/>
          <a:lstStyle/>
          <a:p>
            <a:pPr marL="741553" lvl="1" indent="-284353" fontAlgn="base">
              <a:spcAft>
                <a:spcPct val="0"/>
              </a:spcAft>
              <a:buFont typeface="Arial" panose="020B0604020202020204" pitchFamily="34" charset="0"/>
              <a:buChar char="–"/>
            </a:pPr>
            <a:r>
              <a:rPr lang="en-US" sz="2400" kern="1200" dirty="0">
                <a:solidFill>
                  <a:schemeClr val="tx1"/>
                </a:solidFill>
                <a:latin typeface="Arial (Body)"/>
                <a:ea typeface="ＭＳ Ｐゴシック" charset="0"/>
              </a:rPr>
              <a:t>As an absolute measure, </a:t>
            </a:r>
            <a:r>
              <a:rPr lang="en-US" sz="2400" kern="1200" dirty="0" smtClean="0">
                <a:solidFill>
                  <a:schemeClr val="tx1"/>
                </a:solidFill>
                <a:latin typeface="Arial (Body)"/>
                <a:ea typeface="ＭＳ Ｐゴシック" charset="0"/>
              </a:rPr>
              <a:t>it</a:t>
            </a:r>
            <a:r>
              <a:rPr lang="fr-FR" altLang="ja-JP" sz="2400" kern="1200" dirty="0" smtClean="0">
                <a:solidFill>
                  <a:schemeClr val="tx1"/>
                </a:solidFill>
                <a:latin typeface="Arial (Body)"/>
                <a:ea typeface="ＭＳ Ｐゴシック" charset="0"/>
              </a:rPr>
              <a:t>’</a:t>
            </a:r>
            <a:r>
              <a:rPr lang="en-US" altLang="ja-JP" sz="2400" kern="1200" dirty="0" smtClean="0">
                <a:solidFill>
                  <a:schemeClr val="tx1"/>
                </a:solidFill>
                <a:latin typeface="Arial (Body)"/>
                <a:ea typeface="ＭＳ Ｐゴシック" charset="0"/>
              </a:rPr>
              <a:t>s </a:t>
            </a:r>
            <a:r>
              <a:rPr lang="en-US" altLang="ja-JP" sz="2400" kern="1200" dirty="0">
                <a:solidFill>
                  <a:schemeClr val="tx1"/>
                </a:solidFill>
                <a:latin typeface="Arial (Body)"/>
                <a:ea typeface="ＭＳ Ｐゴシック" charset="0"/>
              </a:rPr>
              <a:t>in comparison to threshold of audibility</a:t>
            </a:r>
          </a:p>
          <a:p>
            <a:pPr marL="741553" lvl="1" indent="-284353" fontAlgn="base">
              <a:spcAft>
                <a:spcPct val="0"/>
              </a:spcAft>
              <a:buFont typeface="Arial" panose="020B0604020202020204" pitchFamily="34" charset="0"/>
              <a:buChar char="–"/>
            </a:pPr>
            <a:r>
              <a:rPr lang="en-US" sz="2400" kern="1200" dirty="0" smtClean="0">
                <a:solidFill>
                  <a:schemeClr val="tx1"/>
                </a:solidFill>
                <a:latin typeface="Arial (Body)"/>
                <a:ea typeface="ＭＳ Ｐゴシック" charset="0"/>
              </a:rPr>
              <a:t>0 deciBel can</a:t>
            </a:r>
            <a:r>
              <a:rPr lang="fr-FR" altLang="ja-JP" sz="2400" kern="1200" dirty="0" smtClean="0">
                <a:solidFill>
                  <a:schemeClr val="tx1"/>
                </a:solidFill>
                <a:latin typeface="Arial (Body)"/>
                <a:ea typeface="ＭＳ Ｐゴシック" charset="0"/>
              </a:rPr>
              <a:t>’</a:t>
            </a:r>
            <a:r>
              <a:rPr lang="en-US" altLang="ja-JP" sz="2400" kern="1200" dirty="0" smtClean="0">
                <a:solidFill>
                  <a:schemeClr val="tx1"/>
                </a:solidFill>
                <a:latin typeface="Arial (Body)"/>
                <a:ea typeface="ＭＳ Ｐゴシック" charset="0"/>
              </a:rPr>
              <a:t>t </a:t>
            </a:r>
            <a:r>
              <a:rPr lang="en-US" altLang="ja-JP" sz="2400" kern="1200" dirty="0">
                <a:solidFill>
                  <a:schemeClr val="tx1"/>
                </a:solidFill>
                <a:latin typeface="Arial (Body)"/>
                <a:ea typeface="ＭＳ Ｐゴシック" charset="0"/>
              </a:rPr>
              <a:t>be heard.</a:t>
            </a:r>
          </a:p>
          <a:p>
            <a:pPr marL="741553" lvl="1" indent="-284353" fontAlgn="base">
              <a:spcAft>
                <a:spcPct val="0"/>
              </a:spcAft>
              <a:buFont typeface="Arial" panose="020B0604020202020204" pitchFamily="34" charset="0"/>
              <a:buChar char="–"/>
            </a:pPr>
            <a:r>
              <a:rPr lang="en-US" sz="2400" kern="1200" dirty="0">
                <a:solidFill>
                  <a:schemeClr val="tx1"/>
                </a:solidFill>
                <a:latin typeface="Arial (Body)"/>
                <a:ea typeface="ＭＳ Ｐゴシック" charset="0"/>
              </a:rPr>
              <a:t>Normal speech is </a:t>
            </a:r>
            <a:r>
              <a:rPr lang="en-US" sz="2400" kern="1200" dirty="0" smtClean="0">
                <a:solidFill>
                  <a:schemeClr val="tx1"/>
                </a:solidFill>
                <a:latin typeface="Arial (Body)"/>
                <a:ea typeface="ＭＳ Ｐゴシック" charset="0"/>
              </a:rPr>
              <a:t>60 deciBel.</a:t>
            </a:r>
            <a:endParaRPr lang="en-US" sz="2400" kern="1200" dirty="0">
              <a:solidFill>
                <a:schemeClr val="tx1"/>
              </a:solidFill>
              <a:latin typeface="Arial (Body)"/>
              <a:ea typeface="ＭＳ Ｐゴシック" charset="0"/>
            </a:endParaRPr>
          </a:p>
          <a:p>
            <a:pPr marL="741553" lvl="1" indent="-284353" fontAlgn="base">
              <a:spcAft>
                <a:spcPct val="0"/>
              </a:spcAft>
              <a:buFont typeface="Arial" panose="020B0604020202020204" pitchFamily="34" charset="0"/>
              <a:buChar char="–"/>
            </a:pPr>
            <a:r>
              <a:rPr lang="en-US" sz="2400" kern="1200" dirty="0">
                <a:solidFill>
                  <a:schemeClr val="tx1"/>
                </a:solidFill>
                <a:latin typeface="Arial (Body)"/>
                <a:ea typeface="ＭＳ Ｐゴシック" charset="0"/>
              </a:rPr>
              <a:t>A shout is about 80 </a:t>
            </a:r>
            <a:r>
              <a:rPr lang="en-US" sz="2400" kern="1200" dirty="0" smtClean="0">
                <a:solidFill>
                  <a:schemeClr val="tx1"/>
                </a:solidFill>
                <a:latin typeface="Arial (Body)"/>
                <a:ea typeface="ＭＳ Ｐゴシック" charset="0"/>
              </a:rPr>
              <a:t>deciBel</a:t>
            </a:r>
            <a:endParaRPr lang="en-US" sz="2400" kern="1200" dirty="0">
              <a:solidFill>
                <a:schemeClr val="tx1"/>
              </a:solidFill>
              <a:latin typeface="Arial (Body)"/>
              <a:ea typeface="ＭＳ Ｐゴシック" charset="0"/>
            </a:endParaRPr>
          </a:p>
        </p:txBody>
      </p:sp>
    </p:spTree>
    <p:extLst>
      <p:ext uri="{BB962C8B-B14F-4D97-AF65-F5344CB8AC3E}">
        <p14:creationId xmlns:p14="http://schemas.microsoft.com/office/powerpoint/2010/main" val="2468334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a:spcBef>
                <a:spcPct val="0"/>
              </a:spcBef>
              <a:buClrTx/>
              <a:defRPr/>
            </a:pPr>
            <a:r>
              <a:rPr lang="en-US" kern="1200" dirty="0" smtClean="0">
                <a:latin typeface="Times New Roman" panose="02020603050405020304" pitchFamily="18" charset="0"/>
                <a:ea typeface="+mj-ea"/>
                <a:cs typeface="+mj-cs"/>
              </a:rPr>
              <a:t>Demonstrating Sound Mediatools</a:t>
            </a:r>
            <a:endParaRPr lang="en-US" kern="1200" dirty="0">
              <a:latin typeface="Times New Roman" panose="02020603050405020304" pitchFamily="18" charset="0"/>
              <a:ea typeface="+mj-ea"/>
              <a:cs typeface="+mj-cs"/>
            </a:endParaRPr>
          </a:p>
        </p:txBody>
      </p:sp>
      <p:pic>
        <p:nvPicPr>
          <p:cNvPr id="7" name="Picture 6" descr="Four images that illustrate demonstrating sound media tools. Image 1 displays 8 options. open W A V, Save, Wave viewer, Trim, Record Viewer, Record, Stop, Play, pointed to the Record viewer and labeled as Click here to see viewers while recording. Image 2 displays 4 editing tools, Signal, Spectrum, Sonogram, Magnifier and a graph of sound wave, the graph is labeled as spikes. Image 3 displays 4 editing tools, Signal, Spectrum, Sonogram, Magnifier and a Fourier transform wave. Image 4 displays 4 editing tools, Signal, Spectrum, Sonogram, Magnifier and sonogram view of normal speech with breaks in the wave form. A display of Fourier transform of waves with rising and falling spikes in the graph, from left to right."/>
          <p:cNvPicPr>
            <a:picLocks noChangeAspect="1"/>
          </p:cNvPicPr>
          <p:nvPr/>
        </p:nvPicPr>
        <p:blipFill>
          <a:blip r:embed="rId3"/>
          <a:stretch>
            <a:fillRect/>
          </a:stretch>
        </p:blipFill>
        <p:spPr>
          <a:xfrm>
            <a:off x="635963" y="1850166"/>
            <a:ext cx="7872073" cy="4344519"/>
          </a:xfrm>
          <a:prstGeom prst="rect">
            <a:avLst/>
          </a:prstGeom>
        </p:spPr>
      </p:pic>
    </p:spTree>
    <p:extLst>
      <p:ext uri="{BB962C8B-B14F-4D97-AF65-F5344CB8AC3E}">
        <p14:creationId xmlns:p14="http://schemas.microsoft.com/office/powerpoint/2010/main" val="4255799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kern="1200" dirty="0" smtClean="0">
                <a:latin typeface="Times New Roman" panose="02020603050405020304" pitchFamily="18" charset="0"/>
                <a:ea typeface="+mj-ea"/>
                <a:cs typeface="+mj-cs"/>
              </a:rPr>
              <a:t>Singing in the Frequency Domain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sz="2400" b="1" dirty="0" smtClean="0">
                <a:latin typeface="+mn-lt"/>
              </a:rPr>
              <a:t>Figure 7.8 </a:t>
            </a:r>
            <a:r>
              <a:rPr lang="en-US" sz="2400" dirty="0" smtClean="0">
                <a:latin typeface="+mn-lt"/>
              </a:rPr>
              <a:t>A </a:t>
            </a:r>
            <a:r>
              <a:rPr lang="en-US" sz="2400" dirty="0">
                <a:latin typeface="+mn-lt"/>
              </a:rPr>
              <a:t>sung note in a spectrum view</a:t>
            </a:r>
            <a:r>
              <a:rPr lang="en-US" dirty="0" smtClean="0"/>
              <a:t>.</a:t>
            </a:r>
            <a:endParaRPr lang="en-US" dirty="0"/>
          </a:p>
        </p:txBody>
      </p:sp>
      <p:pic>
        <p:nvPicPr>
          <p:cNvPr id="4" name="Picture 3" descr="A display of 2 waveforms of playing a harmonica note and plucking a string on a ukulele."/>
          <p:cNvPicPr>
            <a:picLocks noChangeAspect="1"/>
          </p:cNvPicPr>
          <p:nvPr/>
        </p:nvPicPr>
        <p:blipFill rotWithShape="1">
          <a:blip r:embed="rId2"/>
          <a:srcRect l="19770" t="4852" r="2829" b="16006"/>
          <a:stretch/>
        </p:blipFill>
        <p:spPr>
          <a:xfrm>
            <a:off x="1612231" y="2405110"/>
            <a:ext cx="5919537" cy="2924838"/>
          </a:xfrm>
          <a:prstGeom prst="rect">
            <a:avLst/>
          </a:prstGeom>
        </p:spPr>
      </p:pic>
    </p:spTree>
    <p:extLst>
      <p:ext uri="{BB962C8B-B14F-4D97-AF65-F5344CB8AC3E}">
        <p14:creationId xmlns:p14="http://schemas.microsoft.com/office/powerpoint/2010/main" val="3620725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9233</TotalTime>
  <Words>1977</Words>
  <Application>Microsoft Office PowerPoint</Application>
  <PresentationFormat>On-screen Show (4:3)</PresentationFormat>
  <Paragraphs>218</Paragraphs>
  <Slides>50</Slides>
  <Notes>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61" baseType="lpstr">
      <vt:lpstr>ＭＳ Ｐゴシック</vt:lpstr>
      <vt:lpstr>Arial</vt:lpstr>
      <vt:lpstr>Arial (Body)</vt:lpstr>
      <vt:lpstr>Courier New</vt:lpstr>
      <vt:lpstr>MS Reference Sans Serif</vt:lpstr>
      <vt:lpstr>Noto Sans Symbols</vt:lpstr>
      <vt:lpstr>Times New Roman</vt:lpstr>
      <vt:lpstr>Verdana</vt:lpstr>
      <vt:lpstr>508 Lecture</vt:lpstr>
      <vt:lpstr>1_508 Lecture</vt:lpstr>
      <vt:lpstr>Equation</vt:lpstr>
      <vt:lpstr>Introduction to Computing and Programming in Python™: A Multimedia Approach</vt:lpstr>
      <vt:lpstr>Learning Objectives (1 of 2)</vt:lpstr>
      <vt:lpstr>Learning Objectives (2 of 2)</vt:lpstr>
      <vt:lpstr>How Sound Works: Acoustics, the Physics of Sound</vt:lpstr>
      <vt:lpstr>Volume and Pitch: Psychoacoustics, the Psychology of Sound</vt:lpstr>
      <vt:lpstr>“Logarithmically?”</vt:lpstr>
      <vt:lpstr>Decibel is a Logarithmic Measure</vt:lpstr>
      <vt:lpstr>Demonstrating Sound Mediatools</vt:lpstr>
      <vt:lpstr>Singing in the Frequency Domain</vt:lpstr>
      <vt:lpstr>Other Instruments in F F T</vt:lpstr>
      <vt:lpstr>Normal Speech and Whistle in Sonogram View</vt:lpstr>
      <vt:lpstr>Harmonica and Ukulele in Sonogram</vt:lpstr>
      <vt:lpstr>Digitizing Sound: How Do We Get That into Numbers?</vt:lpstr>
      <vt:lpstr>Nyquist Theorem</vt:lpstr>
      <vt:lpstr>Digitizing Sound in the Computer</vt:lpstr>
      <vt:lpstr>Two’s Complement Numbers</vt:lpstr>
      <vt:lpstr>Two’s Complement Numbers Can Be Simply Added</vt:lpstr>
      <vt:lpstr>Illustration of fraction displays plus over minus 32 K</vt:lpstr>
      <vt:lpstr>Sounds as Arrays</vt:lpstr>
      <vt:lpstr>Working with Sounds</vt:lpstr>
      <vt:lpstr>Demonstrating Working with Sound in J E S</vt:lpstr>
      <vt:lpstr>Demonstrating Working with Samples</vt:lpstr>
      <vt:lpstr>Working with Samples</vt:lpstr>
      <vt:lpstr>Example: Changing Samples</vt:lpstr>
      <vt:lpstr>“But There Are Thousands of These Samples!”</vt:lpstr>
      <vt:lpstr>Recipe to Increase the Volume</vt:lpstr>
      <vt:lpstr>How Did That Work?</vt:lpstr>
      <vt:lpstr>Starting the Loop</vt:lpstr>
      <vt:lpstr>Executing the Block</vt:lpstr>
      <vt:lpstr>Next Sample</vt:lpstr>
      <vt:lpstr>And Increase That next Sample</vt:lpstr>
      <vt:lpstr>And on Through the Sequence</vt:lpstr>
      <vt:lpstr>How Are We Sure That That Worked?</vt:lpstr>
      <vt:lpstr>Exploring Both Sounds</vt:lpstr>
      <vt:lpstr>Decreasing the Volume</vt:lpstr>
      <vt:lpstr>We Can Make This Generic</vt:lpstr>
      <vt:lpstr>Recognize Some Similarities?</vt:lpstr>
      <vt:lpstr>Does Increasing the Volume Change the Volume Setting?</vt:lpstr>
      <vt:lpstr>Maximizing Volume</vt:lpstr>
      <vt:lpstr>Maxing (Normalizing) the Sound</vt:lpstr>
      <vt:lpstr>Max()</vt:lpstr>
      <vt:lpstr>Or: Use If Instead of Max</vt:lpstr>
      <vt:lpstr>Aside: Positive and Negative Extremes Assumed to Be Equal</vt:lpstr>
      <vt:lpstr>Why 32767.0, Not 32767?</vt:lpstr>
      <vt:lpstr>Avoiding Clipping</vt:lpstr>
      <vt:lpstr>What If We Maximized the Sound?</vt:lpstr>
      <vt:lpstr>All Clipping, All the Time</vt:lpstr>
      <vt:lpstr>We Can Hear the Speech!</vt:lpstr>
      <vt:lpstr>Processing Only Part of the Sound</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S, TKannan (Cognizant)</cp:lastModifiedBy>
  <cp:revision>1029</cp:revision>
  <dcterms:modified xsi:type="dcterms:W3CDTF">2018-04-10T08:02:13Z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