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01" r:id="rId3"/>
    <p:sldId id="307" r:id="rId4"/>
    <p:sldId id="343" r:id="rId5"/>
    <p:sldId id="308" r:id="rId6"/>
    <p:sldId id="309" r:id="rId7"/>
    <p:sldId id="310" r:id="rId8"/>
    <p:sldId id="311" r:id="rId9"/>
    <p:sldId id="312" r:id="rId10"/>
    <p:sldId id="313" r:id="rId11"/>
    <p:sldId id="314" r:id="rId12"/>
    <p:sldId id="315" r:id="rId13"/>
    <p:sldId id="338"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44" r:id="rId29"/>
    <p:sldId id="332" r:id="rId30"/>
    <p:sldId id="333" r:id="rId31"/>
    <p:sldId id="334" r:id="rId32"/>
    <p:sldId id="305"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0" autoAdjust="0"/>
    <p:restoredTop sz="94337" autoAdjust="0"/>
  </p:normalViewPr>
  <p:slideViewPr>
    <p:cSldViewPr snapToGrid="0" snapToObjects="1">
      <p:cViewPr varScale="1">
        <p:scale>
          <a:sx n="105" d="100"/>
          <a:sy n="105" d="100"/>
        </p:scale>
        <p:origin x="1818" y="102"/>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p>
          <a:p>
            <a:endParaRPr lang="en-US" sz="1200" b="0" i="0" u="none" strike="noStrike" kern="1200" cap="none" dirty="0" smtClean="0">
              <a:solidFill>
                <a:schemeClr val="dk1"/>
              </a:solidFill>
              <a:latin typeface="Arial"/>
              <a:cs typeface="Arial"/>
              <a:sym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smtClean="0"/>
              <a:t>Thanks to John Sanders of Suffolk University for contributions to these slides!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4/10/2018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6"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4/10/2018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4/10/2018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4/10/2018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4.jpg"/><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23.jpg"/><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8.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31.jpg"/><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3.jpg"/><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0.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6.wmf"/></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1q9Q2gwqw7U" TargetMode="External"/><Relationship Id="rId2" Type="http://schemas.openxmlformats.org/officeDocument/2006/relationships/hyperlink" Target="http://en.wikipedia.org/wiki/Colossal_Cave_Adventure" TargetMode="External"/><Relationship Id="rId1" Type="http://schemas.openxmlformats.org/officeDocument/2006/relationships/slideLayout" Target="../slideLayouts/slideLayout3.xml"/><Relationship Id="rId5" Type="http://schemas.openxmlformats.org/officeDocument/2006/relationships/hyperlink" Target="http://www.inform-fiction.org/" TargetMode="External"/><Relationship Id="rId4" Type="http://schemas.openxmlformats.org/officeDocument/2006/relationships/hyperlink" Target="http://textadventures.co.uk/games/view/5zyoqrsugeopel3ffhz_vq/zor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10" Type="http://schemas.openxmlformats.org/officeDocument/2006/relationships/image" Target="../media/image8.png"/><Relationship Id="rId4" Type="http://schemas.openxmlformats.org/officeDocument/2006/relationships/slideLayout" Target="../slideLayouts/slideLayout20.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169"/>
            <a:ext cx="8302702" cy="1098000"/>
          </a:xfrm>
        </p:spPr>
        <p:txBody>
          <a:bodyPr anchor="b"/>
          <a:lstStyle/>
          <a:p>
            <a:r>
              <a:rPr lang="en-US" sz="3200" dirty="0"/>
              <a:t>Introduction to Computing </a:t>
            </a:r>
            <a:r>
              <a:rPr lang="en-US" sz="3200" dirty="0" smtClean="0"/>
              <a:t>and Programming </a:t>
            </a:r>
            <a:r>
              <a:rPr lang="en-US" sz="3200" dirty="0"/>
              <a:t>in </a:t>
            </a:r>
            <a:r>
              <a:rPr lang="en-US" sz="3200" dirty="0" smtClean="0"/>
              <a:t>Python™: </a:t>
            </a:r>
            <a:r>
              <a:rPr lang="en-US" sz="3200" dirty="0"/>
              <a:t>A </a:t>
            </a:r>
            <a:r>
              <a:rPr lang="en-US" sz="3200" dirty="0" smtClean="0"/>
              <a:t>Multimedia Approach</a:t>
            </a:r>
            <a:endParaRPr lang="en-US" sz="3200" dirty="0"/>
          </a:p>
        </p:txBody>
      </p:sp>
      <p:sp>
        <p:nvSpPr>
          <p:cNvPr id="3" name="Text Placeholder 2"/>
          <p:cNvSpPr>
            <a:spLocks noGrp="1"/>
          </p:cNvSpPr>
          <p:nvPr>
            <p:ph type="body" idx="1"/>
          </p:nvPr>
        </p:nvSpPr>
        <p:spPr>
          <a:xfrm>
            <a:off x="457200" y="1380077"/>
            <a:ext cx="8302702" cy="374286"/>
          </a:xfrm>
        </p:spPr>
        <p:txBody>
          <a:bodyPr/>
          <a:lstStyle/>
          <a:p>
            <a:r>
              <a:rPr lang="en-US" dirty="0" smtClean="0">
                <a:solidFill>
                  <a:schemeClr val="tx2"/>
                </a:solidFill>
                <a:latin typeface="+mn-lt"/>
              </a:rPr>
              <a:t>Fourth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10</a:t>
            </a:r>
            <a:endParaRPr lang="en-US" b="1" dirty="0">
              <a:latin typeface="+mn-lt"/>
            </a:endParaRPr>
          </a:p>
        </p:txBody>
      </p:sp>
      <p:sp>
        <p:nvSpPr>
          <p:cNvPr id="5" name="Text Placeholder 4"/>
          <p:cNvSpPr>
            <a:spLocks noGrp="1"/>
          </p:cNvSpPr>
          <p:nvPr>
            <p:ph type="body" idx="3"/>
          </p:nvPr>
        </p:nvSpPr>
        <p:spPr>
          <a:xfrm>
            <a:off x="4876800" y="3143957"/>
            <a:ext cx="3657600" cy="1236019"/>
          </a:xfrm>
        </p:spPr>
        <p:txBody>
          <a:bodyPr/>
          <a:lstStyle/>
          <a:p>
            <a:pPr algn="ctr"/>
            <a:r>
              <a:rPr lang="en-US" dirty="0">
                <a:solidFill>
                  <a:schemeClr val="bg2"/>
                </a:solidFill>
                <a:latin typeface="+mn-lt"/>
              </a:rPr>
              <a:t>Building Bigger Programs</a:t>
            </a:r>
          </a:p>
        </p:txBody>
      </p:sp>
      <p:pic>
        <p:nvPicPr>
          <p:cNvPr id="7" name="Picture 6" descr="Front Cover: Introduction to Computing and Programming in Python™: A Multimedia Approach Fourth Edition by Guzdial and Erics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4" y="1927940"/>
            <a:ext cx="3510521" cy="439549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2016, 2013, 2010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4876800" y="4606191"/>
            <a:ext cx="3657599" cy="646331"/>
          </a:xfrm>
          <a:prstGeom prst="rect">
            <a:avLst/>
          </a:prstGeom>
          <a:noFill/>
        </p:spPr>
        <p:txBody>
          <a:bodyPr wrap="square" rtlCol="0">
            <a:spAutoFit/>
          </a:bodyPr>
          <a:lstStyle/>
          <a:p>
            <a:r>
              <a:rPr lang="en-IN"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Writing the Top Level Function</a:t>
            </a:r>
            <a:endParaRPr lang="en-US" altLang="en-US" sz="2000" b="0" kern="1200" dirty="0">
              <a:latin typeface="Times New Roman" panose="02020603050405020304" pitchFamily="18" charset="0"/>
              <a:ea typeface="ＭＳ Ｐゴシック" charset="-128"/>
            </a:endParaRPr>
          </a:p>
        </p:txBody>
      </p:sp>
      <p:sp>
        <p:nvSpPr>
          <p:cNvPr id="6" name="Content Placeholder 5"/>
          <p:cNvSpPr>
            <a:spLocks noGrp="1"/>
          </p:cNvSpPr>
          <p:nvPr>
            <p:ph idx="13"/>
          </p:nvPr>
        </p:nvSpPr>
        <p:spPr>
          <a:xfrm>
            <a:off x="457200" y="1563628"/>
            <a:ext cx="5128686" cy="417379"/>
          </a:xfrm>
        </p:spPr>
        <p:txBody>
          <a:bodyPr/>
          <a:lstStyle/>
          <a:p>
            <a:pPr marL="0" indent="0">
              <a:buNone/>
            </a:pPr>
            <a:r>
              <a:rPr lang="en-US" altLang="en-US" sz="2200" dirty="0">
                <a:latin typeface="+mn-lt"/>
              </a:rPr>
              <a:t>Working directly from our earlier outline</a:t>
            </a:r>
            <a:r>
              <a:rPr lang="en-US" altLang="en-US" sz="2200" i="1" dirty="0" smtClean="0">
                <a:latin typeface="+mn-lt"/>
              </a:rPr>
              <a:t>.</a:t>
            </a:r>
            <a:endParaRPr lang="en-US" sz="2200" dirty="0">
              <a:latin typeface="+mn-lt"/>
            </a:endParaRPr>
          </a:p>
        </p:txBody>
      </p:sp>
      <p:pic>
        <p:nvPicPr>
          <p:cNvPr id="13" name="Picture 12" descr="Computer code. The code has 7 lines. The lines read as follows. Line 1. d e f, play Game left parenthesis right parenthesis colon. Line 2, indented once. location equals double quote Porch double quote. Line 3, indented once. show Introduction left parenthesis right parenthesis. Line 4, indented once. while not left parenthesis location equals equals double quote Exit double quote right parenthesis colon. Line 5, indented twice. Show Room left parenthesis location right parenthesis. Line 6, indented twice. direction equals request String left parenthesis double quote Which direction question mark double quote right parenthesis. Line 7, indented twice. location equals pick Room left parenthesis direction comma location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14587"/>
            <a:ext cx="5263783" cy="1949550"/>
          </a:xfrm>
          <a:prstGeom prst="rect">
            <a:avLst/>
          </a:prstGeom>
        </p:spPr>
      </p:pic>
      <p:sp>
        <p:nvSpPr>
          <p:cNvPr id="8" name="Content Placeholder 7"/>
          <p:cNvSpPr>
            <a:spLocks noGrp="1"/>
          </p:cNvSpPr>
          <p:nvPr>
            <p:ph idx="1"/>
          </p:nvPr>
        </p:nvSpPr>
        <p:spPr>
          <a:xfrm>
            <a:off x="6400800" y="1563628"/>
            <a:ext cx="2286000" cy="2899190"/>
          </a:xfrm>
        </p:spPr>
        <p:txBody>
          <a:bodyPr/>
          <a:lstStyle/>
          <a:p>
            <a:pPr marL="432" indent="0">
              <a:buNone/>
              <a:defRPr/>
            </a:pPr>
            <a:r>
              <a:rPr lang="en-US" sz="2200" dirty="0">
                <a:latin typeface="+mn-lt"/>
              </a:rPr>
              <a:t>This function makes sense, even without knowing the lower level functions</a:t>
            </a:r>
            <a:r>
              <a:rPr lang="en-US" sz="2200" dirty="0" smtClean="0">
                <a:latin typeface="+mn-lt"/>
              </a:rPr>
              <a:t>. It </a:t>
            </a:r>
            <a:r>
              <a:rPr lang="en-US" sz="2200" dirty="0">
                <a:latin typeface="+mn-lt"/>
              </a:rPr>
              <a:t>is </a:t>
            </a:r>
            <a:r>
              <a:rPr lang="en-US" sz="2200" b="1" dirty="0">
                <a:latin typeface="+mn-lt"/>
              </a:rPr>
              <a:t>decoupled</a:t>
            </a:r>
            <a:r>
              <a:rPr lang="en-US" sz="2200" dirty="0">
                <a:latin typeface="+mn-lt"/>
              </a:rPr>
              <a:t> from the lower-level</a:t>
            </a:r>
            <a:r>
              <a:rPr lang="en-US" sz="2200" dirty="0" smtClean="0">
                <a:latin typeface="+mn-lt"/>
              </a:rPr>
              <a:t>.</a:t>
            </a:r>
            <a:endParaRPr lang="en-US" sz="2200" dirty="0">
              <a:latin typeface="+mn-lt"/>
            </a:endParaRPr>
          </a:p>
        </p:txBody>
      </p:sp>
    </p:spTree>
    <p:extLst>
      <p:ext uri="{BB962C8B-B14F-4D97-AF65-F5344CB8AC3E}">
        <p14:creationId xmlns:p14="http://schemas.microsoft.com/office/powerpoint/2010/main" val="3369036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Writing the Subfunctions</a:t>
            </a:r>
            <a:endParaRPr lang="en-US" altLang="en-US" sz="2000" b="0" kern="1200" dirty="0">
              <a:latin typeface="Times New Roman" panose="02020603050405020304" pitchFamily="18" charset="0"/>
              <a:ea typeface="ＭＳ Ｐゴシック" charset="-128"/>
            </a:endParaRPr>
          </a:p>
        </p:txBody>
      </p:sp>
      <p:pic>
        <p:nvPicPr>
          <p:cNvPr id="14" name="Picture 13" descr="Computer code. The code has 8 lines. The lines read as follows. Line 1. d e f, show Introduction left parenthesis right parenthesis colon. Line 2, indented once. print Now left parenthesis double quote Welcome to the Adventure House exclamation point double quote right parenthesis. Line 3, indented once. print Now left parenthesis double quote In each room comma you will be told double quote right parenthesis. Line 4, indented once. print Now left parenthesis double quote which directions you can go period double quote right parenthesis. Line 5, indented once. print Now left parenthesis double quote You can move north comma south comma east comma or west double quote right parenthesis. Line 6, indented once. print Now left parenthesis double quote by typing that direction period double quote right parenthesis. Line 7, indented once. print Now left parenthesis double quote Type help to replay this introduction period double quote right parenthesis. Line 8, indented once. print Now left parenthesis double quote Type quit or exit to end the program period double quot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71654"/>
            <a:ext cx="3872097" cy="4268220"/>
          </a:xfrm>
          <a:prstGeom prst="rect">
            <a:avLst/>
          </a:prstGeom>
        </p:spPr>
      </p:pic>
      <p:pic>
        <p:nvPicPr>
          <p:cNvPr id="15" name="Picture 14" descr="Computer code. The code has 11 lines. The lines read as follows. Line 1. d e f, show Room left parenthesis room right parenthesis colon. Line 2, indented once. if room equals equals double quote Porch double quote colon. Line 3, indented twice. Show Porch left parenthesis right parenthesis. Line 4, indented once. if room equals equals double quote Entryway double quote colon. Line 5, indented twice. Show Entryway left parenthesis right parenthesis. Line 6, indented once. if room equals equals double quote Kitchen double quote colon. Line 7, indented twice. Show Kitchen left parenthesis right parenthesis. Line 8, indented once. if room equals equals double quote Living Room double quote colon. Line 9, indented twice. Show L R left parenthesis right parenthesis. Line 10, indented once. if room equals equals double quote Dining Room double quote colon. Line 11, indented twice. Show D R left parenthesis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71654"/>
            <a:ext cx="3611650" cy="4215326"/>
          </a:xfrm>
          <a:prstGeom prst="rect">
            <a:avLst/>
          </a:prstGeom>
        </p:spPr>
      </p:pic>
    </p:spTree>
    <p:extLst>
      <p:ext uri="{BB962C8B-B14F-4D97-AF65-F5344CB8AC3E}">
        <p14:creationId xmlns:p14="http://schemas.microsoft.com/office/powerpoint/2010/main" val="2839587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200" dirty="0">
                <a:solidFill>
                  <a:schemeClr val="bg1"/>
                </a:solidFill>
              </a:rPr>
              <a:t>Computer Code Reads, Pick Room Left Parenthesis Right Parenthesis</a:t>
            </a:r>
          </a:p>
        </p:txBody>
      </p:sp>
      <p:graphicFrame>
        <p:nvGraphicFramePr>
          <p:cNvPr id="9" name="Object 8"/>
          <p:cNvGraphicFramePr>
            <a:graphicFrameLocks noChangeAspect="1"/>
          </p:cNvGraphicFramePr>
          <p:nvPr>
            <p:extLst>
              <p:ext uri="{D42A27DB-BD31-4B8C-83A1-F6EECF244321}">
                <p14:modId xmlns:p14="http://schemas.microsoft.com/office/powerpoint/2010/main" val="2865888825"/>
              </p:ext>
            </p:extLst>
          </p:nvPr>
        </p:nvGraphicFramePr>
        <p:xfrm>
          <a:off x="496956" y="648664"/>
          <a:ext cx="2527072" cy="631778"/>
        </p:xfrm>
        <a:graphic>
          <a:graphicData uri="http://schemas.openxmlformats.org/presentationml/2006/ole">
            <mc:AlternateContent xmlns:mc="http://schemas.openxmlformats.org/markup-compatibility/2006">
              <mc:Choice xmlns:v="urn:schemas-microsoft-com:vml" Requires="v">
                <p:oleObj spid="_x0000_s2237" name="Equation" r:id="rId3" imgW="812520" imgH="203040" progId="Equation.DSMT4">
                  <p:embed/>
                </p:oleObj>
              </mc:Choice>
              <mc:Fallback>
                <p:oleObj name="Equation" r:id="rId3" imgW="812520" imgH="203040" progId="Equation.DSMT4">
                  <p:embed/>
                  <p:pic>
                    <p:nvPicPr>
                      <p:cNvPr id="0" name=""/>
                      <p:cNvPicPr/>
                      <p:nvPr/>
                    </p:nvPicPr>
                    <p:blipFill>
                      <a:blip r:embed="rId4"/>
                      <a:stretch>
                        <a:fillRect/>
                      </a:stretch>
                    </p:blipFill>
                    <p:spPr>
                      <a:xfrm>
                        <a:off x="496956" y="648664"/>
                        <a:ext cx="2527072" cy="631778"/>
                      </a:xfrm>
                      <a:prstGeom prst="rect">
                        <a:avLst/>
                      </a:prstGeom>
                    </p:spPr>
                  </p:pic>
                </p:oleObj>
              </mc:Fallback>
            </mc:AlternateContent>
          </a:graphicData>
        </a:graphic>
      </p:graphicFrame>
      <p:pic>
        <p:nvPicPr>
          <p:cNvPr id="12" name="Picture 11" descr="The code has 33 lines. The lines read as follows. Line 1. d e f, pick Room left parenthesis direction comma room right parenthesis colon. Line 2, indented once. if left parenthesis direction equals equals double quote quit double quote right parenthesis or left parenthesis direction equals equals double quote exit double quote right parenthesis colon. Line 3, indented twice. Print Now left parenthesis double quote Goodbye exclamation point double quote right parenthesis. Line 4, indented twice. return double quote Exit double quote. Line 5, indented once. if direction equals equals double quote help double quote colon. Line 6, indented twice. Show Introduction left parenthesis right parenthesis. Line 7, indented twice. return room. Line 8, indented once. if room equals equals double quote Porch double quote colon. Line 9, indented twice. if direction equals equals double quote north double quote colon. Line 10, indented 3 times. return double quote Entryway double quote. Line 11, indented once. if room equals equals double quote Entryway double quote colon. Line 12, indented twice. if direction equals equals double quote north double quote colon. Line 13, indented 3 times. return double quote Kitchen double quote. Line 14, indented twice. if direction equals equals double quote east double quote colon. Line 15, indented 3 times. return double quote Living Room double quote. Line 16, indented twice. if direction equals equals double quote south double quote colon. Line 17, indented 3 times. return double quote Porch double quote. Line 18, indented once. return double quote Living Room double quo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3316" y="1713735"/>
            <a:ext cx="3908085" cy="4470730"/>
          </a:xfrm>
          <a:prstGeom prst="rect">
            <a:avLst/>
          </a:prstGeom>
        </p:spPr>
      </p:pic>
    </p:spTree>
    <p:extLst>
      <p:ext uri="{BB962C8B-B14F-4D97-AF65-F5344CB8AC3E}">
        <p14:creationId xmlns:p14="http://schemas.microsoft.com/office/powerpoint/2010/main" val="2870468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Rest of </a:t>
            </a:r>
            <a:r>
              <a:rPr lang="en-IN" altLang="en-US" sz="1000" kern="1200" dirty="0">
                <a:solidFill>
                  <a:schemeClr val="bg1"/>
                </a:solidFill>
                <a:latin typeface="Times New Roman" panose="02020603050405020304" pitchFamily="18" charset="0"/>
                <a:ea typeface="ＭＳ Ｐゴシック" charset="-128"/>
              </a:rPr>
              <a:t>Computer code reads, pick Room left parenthesis right </a:t>
            </a:r>
            <a:r>
              <a:rPr lang="en-IN" altLang="en-US" sz="1000" kern="1200" dirty="0" smtClean="0">
                <a:solidFill>
                  <a:schemeClr val="bg1"/>
                </a:solidFill>
                <a:latin typeface="Times New Roman" panose="02020603050405020304" pitchFamily="18" charset="0"/>
                <a:ea typeface="ＭＳ Ｐゴシック" charset="-128"/>
              </a:rPr>
              <a:t>parenthesis</a:t>
            </a:r>
            <a:endParaRPr lang="en-US" altLang="en-US" sz="2000" b="0" kern="1200" dirty="0">
              <a:latin typeface="Times New Roman" panose="02020603050405020304" pitchFamily="18" charset="0"/>
              <a:ea typeface="ＭＳ Ｐゴシック" charset="-128"/>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18217980"/>
              </p:ext>
            </p:extLst>
          </p:nvPr>
        </p:nvGraphicFramePr>
        <p:xfrm>
          <a:off x="1930020" y="653795"/>
          <a:ext cx="2428465" cy="607127"/>
        </p:xfrm>
        <a:graphic>
          <a:graphicData uri="http://schemas.openxmlformats.org/presentationml/2006/ole">
            <mc:AlternateContent xmlns:mc="http://schemas.openxmlformats.org/markup-compatibility/2006">
              <mc:Choice xmlns:v="urn:schemas-microsoft-com:vml" Requires="v">
                <p:oleObj spid="_x0000_s3257" name="Equation" r:id="rId3" imgW="812520" imgH="203040" progId="Equation.DSMT4">
                  <p:embed/>
                </p:oleObj>
              </mc:Choice>
              <mc:Fallback>
                <p:oleObj name="Equation" r:id="rId3" imgW="812520" imgH="203040" progId="Equation.DSMT4">
                  <p:embed/>
                  <p:pic>
                    <p:nvPicPr>
                      <p:cNvPr id="9" name="Object 8"/>
                      <p:cNvPicPr/>
                      <p:nvPr/>
                    </p:nvPicPr>
                    <p:blipFill>
                      <a:blip r:embed="rId4"/>
                      <a:stretch>
                        <a:fillRect/>
                      </a:stretch>
                    </p:blipFill>
                    <p:spPr>
                      <a:xfrm>
                        <a:off x="1930020" y="653795"/>
                        <a:ext cx="2428465" cy="607127"/>
                      </a:xfrm>
                      <a:prstGeom prst="rect">
                        <a:avLst/>
                      </a:prstGeom>
                    </p:spPr>
                  </p:pic>
                </p:oleObj>
              </mc:Fallback>
            </mc:AlternateContent>
          </a:graphicData>
        </a:graphic>
      </p:graphicFrame>
      <p:pic>
        <p:nvPicPr>
          <p:cNvPr id="3" name="Picture 2" descr="The code has 33 lines. The lines read as follows. Line 1. d e f, pick Room left parenthesis direction comma room right parenthesis colon. Line 2, indented once. if left parenthesis direction equals equals double quote quit double quote right parenthesis or left parenthesis direction equals equals double quote exit double quote right parenthesis colon. Line 3, indented twice. Print Now left parenthesis double quote Goodbye exclamation point double quote right parenthesis. Line 4, indented twice. return double quote Exit double quote. Line 5, indented once. if direction equals equals double quote help double quote colon. Line 6, indented twice. Show Introduction left parenthesis right parenthesis. Line 7, indented twice. return room. Line 8, indented once. if room equals equals double quote Porch double quote colon. Line 9, indented twice. if direction equals equals double quote north double quote colon. Line 10, indented 3 times. return double quote Entryway double quote. Line 11, indented once. if room equals equals double quote Entryway double quote colon. Line 12, indented twice. if direction equals equals double quote north double quote colon. Line 13, indented 3 times. return double quote Kitchen double quote. Line 14, indented twice. if direction equals equals double quote east double quote colon. Line 15, indented 3 times. return double quote Living Room double quote. Line 16, indented twice. if direction equals equals double quote south double quote colon. Line 17, indented 3 times. return double quote Porch double quote. Line 18, indented once. return double quote Living Room double quote."/>
          <p:cNvPicPr>
            <a:picLocks noChangeAspect="1"/>
          </p:cNvPicPr>
          <p:nvPr/>
        </p:nvPicPr>
        <p:blipFill>
          <a:blip r:embed="rId5"/>
          <a:stretch>
            <a:fillRect/>
          </a:stretch>
        </p:blipFill>
        <p:spPr>
          <a:xfrm>
            <a:off x="715618" y="1566367"/>
            <a:ext cx="4114800" cy="4591050"/>
          </a:xfrm>
          <a:prstGeom prst="rect">
            <a:avLst/>
          </a:prstGeom>
        </p:spPr>
      </p:pic>
    </p:spTree>
    <p:extLst>
      <p:ext uri="{BB962C8B-B14F-4D97-AF65-F5344CB8AC3E}">
        <p14:creationId xmlns:p14="http://schemas.microsoft.com/office/powerpoint/2010/main" val="1780123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Each Room (Function) Describes </a:t>
            </a:r>
            <a:r>
              <a:rPr lang="en-US" kern="1200" dirty="0" smtClean="0">
                <a:latin typeface="Times New Roman" panose="02020603050405020304" pitchFamily="18" charset="0"/>
                <a:ea typeface="ＭＳ Ｐゴシック" charset="0"/>
                <a:cs typeface="+mj-cs"/>
              </a:rPr>
              <a:t>Itself</a:t>
            </a:r>
            <a:endParaRPr lang="en-US" sz="2000" b="0" kern="1200" dirty="0">
              <a:latin typeface="Times New Roman" panose="02020603050405020304" pitchFamily="18" charset="0"/>
              <a:ea typeface="ＭＳ Ｐゴシック" charset="0"/>
              <a:cs typeface="+mj-cs"/>
            </a:endParaRPr>
          </a:p>
        </p:txBody>
      </p:sp>
      <p:pic>
        <p:nvPicPr>
          <p:cNvPr id="5" name="Picture 4" descr="The code has 9 lines. The lines read as follows. Line 1. d e f, show Porch left parenthesis right parenthesis colon. Line 2, indented once. print Now left parenthesis double quote You are on the porch of a frightening looking house period double quote right parenthesis. Line 3, indented once. print Now left parenthesis double quote The windows are broken period It’s a dark and stormy night period double quote right parenthesis. Line 4, indented once. print Now left parenthesis double quote You can go north into the house period If you dare period double quote right parenthesis. Line 5. d e f, show Entryway left parenthesis right parenthesis colon. Line 6, indented once. print Now left parenthesis double quote You are in the entry way of the house period There are cobwebs in the corner period double quote right parenthesis. Line 7, indented once. print Now left parenthesis double quote You feel a sense of dread period double quote right parenthesis. Line 8, indented once. print Now left parenthesis double quote There is a passageway to the north and another to the east period double quote right parenthesis. Line 9, indented once. print Now left parenthesis double quote The porch is behind you to the south period double quot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55" y="1797311"/>
            <a:ext cx="8034491" cy="4131740"/>
          </a:xfrm>
          <a:prstGeom prst="rect">
            <a:avLst/>
          </a:prstGeom>
        </p:spPr>
      </p:pic>
    </p:spTree>
    <p:extLst>
      <p:ext uri="{BB962C8B-B14F-4D97-AF65-F5344CB8AC3E}">
        <p14:creationId xmlns:p14="http://schemas.microsoft.com/office/powerpoint/2010/main" val="905444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Running Our Program (So-Far)</a:t>
            </a:r>
          </a:p>
        </p:txBody>
      </p:sp>
      <p:pic>
        <p:nvPicPr>
          <p:cNvPr id="6" name="Picture 5" descr="Computer code reads, right angle bracket right angle bracket right angle bracket play Game left parenthesis right parenthesis. The text below reads, Welcome to the Adventure House exclamation sign. In each room, you will be told which directions you can go. You can move north, south, east, or west by typing that direction. Type help to replay this introduction. Type quit or exit to end the program. You are on the porch of a frightening looking house. The words, told which directions you, or west by typing that, or exit to end the program in the previous lines are in bold lette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56506"/>
            <a:ext cx="5238438" cy="2691309"/>
          </a:xfrm>
          <a:prstGeom prst="rect">
            <a:avLst/>
          </a:prstGeom>
        </p:spPr>
      </p:pic>
      <p:pic>
        <p:nvPicPr>
          <p:cNvPr id="7" name="Picture 2" descr="A screenshot of an adventure game window has a dialog box overlapping it. The screenshot displays a code. The dialog box prompts to enter the direction along with a cartoon icon on the left. The text box for direction displays north. The OK button is selected."/>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60021" y="4221976"/>
            <a:ext cx="3482583" cy="212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463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Testing Our Program</a:t>
            </a:r>
          </a:p>
        </p:txBody>
      </p:sp>
      <p:sp>
        <p:nvSpPr>
          <p:cNvPr id="3" name="Content Placeholder 2"/>
          <p:cNvSpPr>
            <a:spLocks noGrp="1"/>
          </p:cNvSpPr>
          <p:nvPr>
            <p:ph idx="1"/>
          </p:nvPr>
        </p:nvSpPr>
        <p:spPr>
          <a:xfrm>
            <a:off x="457200" y="1600200"/>
            <a:ext cx="8229600" cy="553968"/>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Try both expected</a:t>
            </a:r>
            <a:r>
              <a:rPr lang="en-US" altLang="en-US" sz="2400" kern="1200" dirty="0" smtClean="0">
                <a:solidFill>
                  <a:srgbClr val="000000"/>
                </a:solidFill>
                <a:latin typeface="Arial (Body)"/>
                <a:ea typeface="ＭＳ Ｐゴシック" charset="-128"/>
              </a:rPr>
              <a:t>, and </a:t>
            </a:r>
            <a:r>
              <a:rPr lang="en-US" altLang="en-US" sz="2400" kern="1200" dirty="0">
                <a:solidFill>
                  <a:srgbClr val="000000"/>
                </a:solidFill>
                <a:latin typeface="Arial (Body)"/>
                <a:ea typeface="ＭＳ Ｐゴシック" charset="-128"/>
              </a:rPr>
              <a:t>unexpected input.</a:t>
            </a:r>
          </a:p>
        </p:txBody>
      </p:sp>
      <p:pic>
        <p:nvPicPr>
          <p:cNvPr id="9" name="Picture 3" descr="Computer code. The code has 2 lines. The lines read as follows. Line 1. Right angle bracket right angle bracket right angle bracket pick Room left parenthesis single quote north single quote comma single quote Porch single quote right parenthesis. The corresponding output reads single quote Entry way single quote. Line 2. Right angle bracket right angle bracket right angle bracket pick Room left parenthesis single quote north single quote comma single quote Entryway single quote right parenthesis. The corresponding output reads, single quote Kitchen single quote."/>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171065" y="2608125"/>
            <a:ext cx="5826994" cy="140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omputer code. The code has 2 lines. The lines read as follows. Line 1. Right angle bracket right angle bracket right angle bracket pick Room left parenthesis single quote comma single quote Porch single quote right parenthesis. Line 2. Right angle bracket right angle bracket right angle bracket pick Room left parenthesis single quote Entryway single quote comma single quote Porch single quote right parenthesis."/>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169441" y="3898704"/>
            <a:ext cx="5766743" cy="73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idx="13"/>
          </p:nvPr>
        </p:nvSpPr>
        <p:spPr>
          <a:xfrm>
            <a:off x="457200" y="5071749"/>
            <a:ext cx="8229600" cy="923299"/>
          </a:xfrm>
        </p:spPr>
        <p:txBody>
          <a:bodyPr wrap="square" lIns="91425" tIns="91425" rIns="91425" bIns="91425">
            <a:spAutoFit/>
          </a:bodyPr>
          <a:lstStyle/>
          <a:p>
            <a:pPr marL="0" lvl="0" indent="0">
              <a:spcAft>
                <a:spcPct val="0"/>
              </a:spcAft>
              <a:buNone/>
              <a:defRPr/>
            </a:pPr>
            <a:r>
              <a:rPr lang="en-US" sz="2400" kern="1200" dirty="0">
                <a:solidFill>
                  <a:srgbClr val="000000"/>
                </a:solidFill>
                <a:latin typeface="Arial (Body)"/>
                <a:ea typeface="ＭＳ Ｐゴシック" charset="-128"/>
                <a:cs typeface="+mn-cs"/>
              </a:rPr>
              <a:t>We should return something reasonable in response to unreasonable input.</a:t>
            </a:r>
          </a:p>
        </p:txBody>
      </p:sp>
    </p:spTree>
    <p:extLst>
      <p:ext uri="{BB962C8B-B14F-4D97-AF65-F5344CB8AC3E}">
        <p14:creationId xmlns:p14="http://schemas.microsoft.com/office/powerpoint/2010/main" val="273639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025278" cy="1231076"/>
          </a:xfrm>
        </p:spPr>
        <p:txBody>
          <a:bodyPr wrap="square" tIns="91425">
            <a:spAutoFit/>
          </a:bodyPr>
          <a:lstStyle/>
          <a:p>
            <a:pPr lvl="0">
              <a:spcBef>
                <a:spcPct val="0"/>
              </a:spcBef>
              <a:buClrTx/>
              <a:defRPr/>
            </a:pPr>
            <a:r>
              <a:rPr lang="en-IN" kern="1200" dirty="0">
                <a:latin typeface="Times New Roman" panose="02020603050405020304" pitchFamily="18" charset="0"/>
                <a:ea typeface="ＭＳ Ｐゴシック" charset="0"/>
                <a:cs typeface="+mj-cs"/>
              </a:rPr>
              <a:t>Returning a Reasonable Response to </a:t>
            </a:r>
            <a:r>
              <a:rPr lang="en-IN" kern="1200" dirty="0" smtClean="0">
                <a:latin typeface="Times New Roman" panose="02020603050405020304" pitchFamily="18" charset="0"/>
                <a:ea typeface="ＭＳ Ｐゴシック" charset="0"/>
                <a:cs typeface="+mj-cs"/>
              </a:rPr>
              <a:t>Unreasonable </a:t>
            </a:r>
            <a:r>
              <a:rPr lang="en-IN" sz="600" kern="1200" dirty="0">
                <a:solidFill>
                  <a:schemeClr val="bg1"/>
                </a:solidFill>
                <a:latin typeface="Times New Roman" panose="02020603050405020304" pitchFamily="18" charset="0"/>
                <a:ea typeface="ＭＳ Ｐゴシック" charset="0"/>
              </a:rPr>
              <a:t>Computer code reads, pick Room left parenthesis right parenthesis</a:t>
            </a:r>
            <a:r>
              <a:rPr lang="en-IN" sz="600" kern="1200" dirty="0" smtClean="0">
                <a:solidFill>
                  <a:schemeClr val="bg1"/>
                </a:solidFill>
                <a:latin typeface="Times New Roman" panose="02020603050405020304" pitchFamily="18" charset="0"/>
                <a:ea typeface="ＭＳ Ｐゴシック" charset="0"/>
                <a:cs typeface="+mj-cs"/>
              </a:rPr>
              <a:t> </a:t>
            </a:r>
            <a:r>
              <a:rPr lang="en-IN" kern="1200" dirty="0" smtClean="0">
                <a:latin typeface="Times New Roman" panose="02020603050405020304" pitchFamily="18" charset="0"/>
                <a:ea typeface="ＭＳ Ｐゴシック" charset="0"/>
                <a:cs typeface="+mj-cs"/>
              </a:rPr>
              <a:t>Input</a:t>
            </a:r>
            <a:endParaRPr lang="en-US" b="0" kern="1200" dirty="0">
              <a:latin typeface="Times New Roman" panose="02020603050405020304" pitchFamily="18" charset="0"/>
              <a:ea typeface="ＭＳ Ｐゴシック" charset="0"/>
              <a:cs typeface="+mj-cs"/>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30818263"/>
              </p:ext>
            </p:extLst>
          </p:nvPr>
        </p:nvGraphicFramePr>
        <p:xfrm>
          <a:off x="3149419" y="728334"/>
          <a:ext cx="2198688" cy="549275"/>
        </p:xfrm>
        <a:graphic>
          <a:graphicData uri="http://schemas.openxmlformats.org/presentationml/2006/ole">
            <mc:AlternateContent xmlns:mc="http://schemas.openxmlformats.org/markup-compatibility/2006">
              <mc:Choice xmlns:v="urn:schemas-microsoft-com:vml" Requires="v">
                <p:oleObj spid="_x0000_s4273" name="Equation" r:id="rId3" imgW="812520" imgH="203040" progId="Equation.DSMT4">
                  <p:embed/>
                </p:oleObj>
              </mc:Choice>
              <mc:Fallback>
                <p:oleObj name="Equation" r:id="rId3" imgW="812520" imgH="203040" progId="Equation.DSMT4">
                  <p:embed/>
                  <p:pic>
                    <p:nvPicPr>
                      <p:cNvPr id="4" name="Object 3"/>
                      <p:cNvPicPr/>
                      <p:nvPr/>
                    </p:nvPicPr>
                    <p:blipFill>
                      <a:blip r:embed="rId4"/>
                      <a:stretch>
                        <a:fillRect/>
                      </a:stretch>
                    </p:blipFill>
                    <p:spPr>
                      <a:xfrm>
                        <a:off x="3149419" y="728334"/>
                        <a:ext cx="2198688" cy="549275"/>
                      </a:xfrm>
                      <a:prstGeom prst="rect">
                        <a:avLst/>
                      </a:prstGeom>
                    </p:spPr>
                  </p:pic>
                </p:oleObj>
              </mc:Fallback>
            </mc:AlternateContent>
          </a:graphicData>
        </a:graphic>
      </p:graphicFrame>
      <p:pic>
        <p:nvPicPr>
          <p:cNvPr id="6" name="Picture 5" descr="Computer code. The code has 14 lines. The lines read as follows. Line 1. d e f, pick Room left parenthesis direction comma room right parenthesis colon. Line 2, indented once. if left parenthesis direction equals equals double quote quit double quote right parenthesis or left parenthesis direction equals equals double quote exit double quote right parenthesis colon. Line 3, indented twice. Print Now left parenthesis double quote Goodbye exclamation point double quote right parenthesis. Line 4, indented twice. return double quote Exit double quote. Line 5, indented once. if direction equals equals double quote help double quote colon. Line 6, indented twice. Show Introduction left parenthesis right parenthesis. Line 7, indented twice. return room. Line 8. if room equals equals double quote Dining Room double quote colon. Line 9, indented once. if direction equals equals double quote west double quote colon. Line 10, indented twice. return double quote Kitchen double quote. Line 11, indented once. if direction equals equals double quote south double quote colon. Line 12, indented twice. return double quote Living Room double quote. Line 13. print Now left parenthesis double quote You can’t left parenthesis or don’t want to right parenthesis go in that direction period double quote right parenthesis. Line 14. return room hash Stay in current ro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752" y="1682659"/>
            <a:ext cx="6494726" cy="4361043"/>
          </a:xfrm>
          <a:prstGeom prst="rect">
            <a:avLst/>
          </a:prstGeom>
        </p:spPr>
      </p:pic>
    </p:spTree>
    <p:extLst>
      <p:ext uri="{BB962C8B-B14F-4D97-AF65-F5344CB8AC3E}">
        <p14:creationId xmlns:p14="http://schemas.microsoft.com/office/powerpoint/2010/main" val="2194919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Now We Handle Unexpected Input Better</a:t>
            </a:r>
          </a:p>
        </p:txBody>
      </p:sp>
      <p:pic>
        <p:nvPicPr>
          <p:cNvPr id="6" name="Picture 5" descr="Computer code. The code has 2 lines. The lines read as follows. Line 1. Right angle bracket right angle bracket right angle bracket pick Room left parenthesis single quote north single quote comma single quote Porch single quote right parenthesis. The message below reads, You can’t left parenthesis or don’t want to right parenthesis go in that direction period. Single quote Porch single quote. Line 2. Right angle bracket right angle bracket right angle bracket pick Room left parenthesis single quote Entryway single quote comma single quote Porch single quote right parenthesis. The message below reads, You can’t left parenthesis or don’t want to right parenthesis go in that direction period. Single quote Porch sing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04" y="2081224"/>
            <a:ext cx="6977998" cy="2569305"/>
          </a:xfrm>
          <a:prstGeom prst="rect">
            <a:avLst/>
          </a:prstGeom>
        </p:spPr>
      </p:pic>
    </p:spTree>
    <p:extLst>
      <p:ext uri="{BB962C8B-B14F-4D97-AF65-F5344CB8AC3E}">
        <p14:creationId xmlns:p14="http://schemas.microsoft.com/office/powerpoint/2010/main" val="2089910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Tips on Debugging</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2492960"/>
          </a:xfrm>
        </p:spPr>
        <p:txBody>
          <a:bodyPr wrap="square" lIns="91425" tIns="91425" rIns="91425" bIns="91425">
            <a:spAutoFit/>
          </a:bodyPr>
          <a:lstStyle/>
          <a:p>
            <a:pPr fontAlgn="base">
              <a:spcAft>
                <a:spcPct val="0"/>
              </a:spcAft>
            </a:pPr>
            <a:r>
              <a:rPr lang="en-US" altLang="en-US" sz="2400" kern="1200" dirty="0">
                <a:solidFill>
                  <a:srgbClr val="000000"/>
                </a:solidFill>
                <a:latin typeface="+mn-lt"/>
                <a:ea typeface="ＭＳ Ｐゴシック" charset="-128"/>
              </a:rPr>
              <a:t>Learn to trace code</a:t>
            </a:r>
          </a:p>
          <a:p>
            <a:pPr fontAlgn="base">
              <a:spcAft>
                <a:spcPct val="0"/>
              </a:spcAft>
            </a:pPr>
            <a:r>
              <a:rPr lang="en-US" altLang="en-US" sz="2400" kern="1200" dirty="0">
                <a:solidFill>
                  <a:srgbClr val="000000"/>
                </a:solidFill>
                <a:latin typeface="+mn-lt"/>
                <a:ea typeface="ＭＳ Ｐゴシック" charset="-128"/>
              </a:rPr>
              <a:t>Print statements are your friends</a:t>
            </a:r>
          </a:p>
          <a:p>
            <a:pPr fontAlgn="base">
              <a:spcAft>
                <a:spcPct val="0"/>
              </a:spcAft>
            </a:pPr>
            <a:r>
              <a:rPr lang="en-US" altLang="en-US" sz="2400" kern="1200" dirty="0" smtClean="0">
                <a:solidFill>
                  <a:srgbClr val="000000"/>
                </a:solidFill>
                <a:latin typeface="+mn-lt"/>
                <a:ea typeface="ＭＳ Ｐゴシック" charset="-128"/>
              </a:rPr>
              <a:t>Don</a:t>
            </a:r>
            <a:r>
              <a:rPr lang="fr-FR" altLang="ja-JP" sz="2400" kern="1200" dirty="0" smtClean="0">
                <a:solidFill>
                  <a:srgbClr val="000000"/>
                </a:solidFill>
                <a:latin typeface="+mn-lt"/>
                <a:ea typeface="ＭＳ Ｐゴシック" charset="-128"/>
              </a:rPr>
              <a:t>’</a:t>
            </a:r>
            <a:r>
              <a:rPr lang="en-US" altLang="ja-JP" sz="2400" kern="1200" dirty="0" smtClean="0">
                <a:solidFill>
                  <a:srgbClr val="000000"/>
                </a:solidFill>
                <a:latin typeface="+mn-lt"/>
                <a:ea typeface="ＭＳ Ｐゴシック" charset="-128"/>
              </a:rPr>
              <a:t>t </a:t>
            </a:r>
            <a:r>
              <a:rPr lang="en-US" altLang="ja-JP" sz="2400" kern="1200" dirty="0">
                <a:solidFill>
                  <a:srgbClr val="000000"/>
                </a:solidFill>
                <a:latin typeface="+mn-lt"/>
                <a:ea typeface="ＭＳ Ｐゴシック" charset="-128"/>
              </a:rPr>
              <a:t>be afraid to change the program</a:t>
            </a:r>
          </a:p>
          <a:p>
            <a:pPr marL="800100" lvl="1" indent="-342900" fontAlgn="base">
              <a:spcAft>
                <a:spcPct val="0"/>
              </a:spcAft>
            </a:pPr>
            <a:r>
              <a:rPr lang="en-US" altLang="en-US" sz="2400" kern="1200" dirty="0">
                <a:solidFill>
                  <a:srgbClr val="000000"/>
                </a:solidFill>
                <a:latin typeface="+mn-lt"/>
                <a:ea typeface="ＭＳ Ｐゴシック" charset="-128"/>
                <a:cs typeface="+mn-cs"/>
              </a:rPr>
              <a:t>Use comments to </a:t>
            </a:r>
            <a:r>
              <a:rPr lang="en-US" altLang="ja-JP" sz="2400" kern="1200" dirty="0" smtClean="0">
                <a:solidFill>
                  <a:srgbClr val="000000"/>
                </a:solidFill>
                <a:latin typeface="+mn-lt"/>
                <a:ea typeface="ＭＳ Ｐゴシック" charset="-128"/>
                <a:cs typeface="+mn-cs"/>
              </a:rPr>
              <a:t>“remove” </a:t>
            </a:r>
            <a:r>
              <a:rPr lang="en-US" altLang="ja-JP" sz="2400" kern="1200" dirty="0">
                <a:solidFill>
                  <a:srgbClr val="000000"/>
                </a:solidFill>
                <a:latin typeface="+mn-lt"/>
                <a:ea typeface="ＭＳ Ｐゴシック" charset="-128"/>
                <a:cs typeface="+mn-cs"/>
              </a:rPr>
              <a:t>parts temporarily when testing.</a:t>
            </a:r>
            <a:endParaRPr lang="en-US" altLang="en-US" sz="2400" kern="1200" dirty="0">
              <a:solidFill>
                <a:srgbClr val="000000"/>
              </a:solidFill>
              <a:latin typeface="+mn-lt"/>
              <a:ea typeface="ＭＳ Ｐゴシック" charset="-128"/>
              <a:cs typeface="+mn-cs"/>
            </a:endParaRPr>
          </a:p>
        </p:txBody>
      </p:sp>
    </p:spTree>
    <p:extLst>
      <p:ext uri="{BB962C8B-B14F-4D97-AF65-F5344CB8AC3E}">
        <p14:creationId xmlns:p14="http://schemas.microsoft.com/office/powerpoint/2010/main" val="1207614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lstStyle/>
          <a:p>
            <a:pPr marL="0" indent="0">
              <a:buNone/>
            </a:pPr>
            <a:r>
              <a:rPr lang="en-US" sz="2400" b="1" dirty="0" smtClean="0">
                <a:solidFill>
                  <a:schemeClr val="tx2"/>
                </a:solidFill>
                <a:latin typeface="+mn-lt"/>
              </a:rPr>
              <a:t>10.1</a:t>
            </a:r>
            <a:r>
              <a:rPr lang="en-US" sz="2400" dirty="0" smtClean="0">
                <a:latin typeface="+mn-lt"/>
              </a:rPr>
              <a:t> To </a:t>
            </a:r>
            <a:r>
              <a:rPr lang="en-US" sz="2400" dirty="0">
                <a:latin typeface="+mn-lt"/>
              </a:rPr>
              <a:t>demonstrate two different design strategies: top-down and bottom-up.</a:t>
            </a:r>
          </a:p>
          <a:p>
            <a:pPr marL="0" indent="0">
              <a:buNone/>
            </a:pPr>
            <a:r>
              <a:rPr lang="en-US" sz="2400" b="1" dirty="0" smtClean="0">
                <a:solidFill>
                  <a:schemeClr val="tx2"/>
                </a:solidFill>
                <a:latin typeface="+mn-lt"/>
              </a:rPr>
              <a:t>10.2</a:t>
            </a:r>
            <a:r>
              <a:rPr lang="en-US" sz="2400" dirty="0" smtClean="0">
                <a:latin typeface="+mn-lt"/>
              </a:rPr>
              <a:t> To </a:t>
            </a:r>
            <a:r>
              <a:rPr lang="en-US" sz="2400" dirty="0">
                <a:latin typeface="+mn-lt"/>
              </a:rPr>
              <a:t>demonstrate different testing strategies, such as black box and </a:t>
            </a:r>
            <a:r>
              <a:rPr lang="en-US" sz="2400" dirty="0" smtClean="0">
                <a:latin typeface="+mn-lt"/>
              </a:rPr>
              <a:t>glass box</a:t>
            </a:r>
            <a:r>
              <a:rPr lang="en-US" sz="2400" dirty="0">
                <a:latin typeface="+mn-lt"/>
              </a:rPr>
              <a:t>.</a:t>
            </a:r>
          </a:p>
          <a:p>
            <a:pPr marL="0" indent="0">
              <a:buNone/>
            </a:pPr>
            <a:r>
              <a:rPr lang="en-US" sz="2400" b="1" dirty="0" smtClean="0">
                <a:solidFill>
                  <a:schemeClr val="tx2"/>
                </a:solidFill>
                <a:latin typeface="+mn-lt"/>
              </a:rPr>
              <a:t>10.3</a:t>
            </a:r>
            <a:r>
              <a:rPr lang="en-US" sz="2400" dirty="0" smtClean="0">
                <a:latin typeface="+mn-lt"/>
              </a:rPr>
              <a:t> To </a:t>
            </a:r>
            <a:r>
              <a:rPr lang="en-US" sz="2400" dirty="0">
                <a:latin typeface="+mn-lt"/>
              </a:rPr>
              <a:t>demonstrate several debugging strategies to use when figuring </a:t>
            </a:r>
            <a:r>
              <a:rPr lang="en-US" sz="2400" dirty="0" smtClean="0">
                <a:latin typeface="+mn-lt"/>
              </a:rPr>
              <a:t>out programming </a:t>
            </a:r>
            <a:r>
              <a:rPr lang="en-US" sz="2400" dirty="0">
                <a:latin typeface="+mn-lt"/>
              </a:rPr>
              <a:t>problems.</a:t>
            </a:r>
          </a:p>
          <a:p>
            <a:pPr marL="0" indent="0">
              <a:buNone/>
            </a:pPr>
            <a:r>
              <a:rPr lang="en-US" sz="2400" b="1" dirty="0" smtClean="0">
                <a:solidFill>
                  <a:schemeClr val="tx2"/>
                </a:solidFill>
                <a:latin typeface="+mn-lt"/>
              </a:rPr>
              <a:t>10.4</a:t>
            </a:r>
            <a:r>
              <a:rPr lang="en-US" sz="2400" dirty="0" smtClean="0">
                <a:latin typeface="+mn-lt"/>
              </a:rPr>
              <a:t> To </a:t>
            </a:r>
            <a:r>
              <a:rPr lang="en-US" sz="2400" dirty="0">
                <a:latin typeface="+mn-lt"/>
              </a:rPr>
              <a:t>identify challenges to engineering of large programs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757903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Seeing the Variables: </a:t>
            </a:r>
            <a:r>
              <a:rPr lang="en-IN" sz="1000" kern="1200" dirty="0">
                <a:solidFill>
                  <a:schemeClr val="bg1"/>
                </a:solidFill>
                <a:latin typeface="Times New Roman" panose="02020603050405020304" pitchFamily="18" charset="0"/>
                <a:ea typeface="+mj-ea"/>
                <a:cs typeface="+mj-cs"/>
              </a:rPr>
              <a:t>Computer code reads, show V a r s left parenthesis right </a:t>
            </a:r>
            <a:r>
              <a:rPr lang="en-IN" sz="1000" kern="1200" dirty="0" smtClean="0">
                <a:solidFill>
                  <a:schemeClr val="bg1"/>
                </a:solidFill>
                <a:latin typeface="Times New Roman" panose="02020603050405020304" pitchFamily="18" charset="0"/>
                <a:ea typeface="+mj-ea"/>
                <a:cs typeface="+mj-cs"/>
              </a:rPr>
              <a:t>parenthesis</a:t>
            </a:r>
            <a:endParaRPr lang="en-US" sz="1000" kern="1200" dirty="0">
              <a:solidFill>
                <a:schemeClr val="bg1"/>
              </a:solidFill>
              <a:latin typeface="Times New Roman" panose="02020603050405020304" pitchFamily="18" charset="0"/>
              <a:ea typeface="+mj-ea"/>
              <a:cs typeface="+mj-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48405246"/>
              </p:ext>
            </p:extLst>
          </p:nvPr>
        </p:nvGraphicFramePr>
        <p:xfrm>
          <a:off x="4464011" y="750133"/>
          <a:ext cx="2251991" cy="571941"/>
        </p:xfrm>
        <a:graphic>
          <a:graphicData uri="http://schemas.openxmlformats.org/presentationml/2006/ole">
            <mc:AlternateContent xmlns:mc="http://schemas.openxmlformats.org/markup-compatibility/2006">
              <mc:Choice xmlns:v="urn:schemas-microsoft-com:vml" Requires="v">
                <p:oleObj spid="_x0000_s5291" name="Equation" r:id="rId4" imgW="799920" imgH="203040" progId="Equation.DSMT4">
                  <p:embed/>
                </p:oleObj>
              </mc:Choice>
              <mc:Fallback>
                <p:oleObj name="Equation" r:id="rId4" imgW="799920" imgH="203040" progId="Equation.DSMT4">
                  <p:embed/>
                  <p:pic>
                    <p:nvPicPr>
                      <p:cNvPr id="0" name=""/>
                      <p:cNvPicPr/>
                      <p:nvPr/>
                    </p:nvPicPr>
                    <p:blipFill>
                      <a:blip r:embed="rId5"/>
                      <a:stretch>
                        <a:fillRect/>
                      </a:stretch>
                    </p:blipFill>
                    <p:spPr>
                      <a:xfrm>
                        <a:off x="4464011" y="750133"/>
                        <a:ext cx="2251991" cy="571941"/>
                      </a:xfrm>
                      <a:prstGeom prst="rect">
                        <a:avLst/>
                      </a:prstGeom>
                    </p:spPr>
                  </p:pic>
                </p:oleObj>
              </mc:Fallback>
            </mc:AlternateContent>
          </a:graphicData>
        </a:graphic>
      </p:graphicFrame>
      <p:pic>
        <p:nvPicPr>
          <p:cNvPr id="4" name="Picture 2" descr="A screenshot displays a J E S watcher window. The watcher window displays the local variables, type, and value in the form of a table. Below it, there is another table comprising of Command A r period period period, type, and Value with a Close button below. The watcher window overlaps another window titled, J E S dash Jython Environment for Students - drag Trace period p y. The Jython Environment for Students window comprises of code."/>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1794836" y="1723821"/>
            <a:ext cx="5043489" cy="431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84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IN" kern="1200" dirty="0">
                <a:solidFill>
                  <a:schemeClr val="tx2"/>
                </a:solidFill>
                <a:latin typeface="Times New Roman" panose="02020603050405020304" pitchFamily="18" charset="0"/>
                <a:ea typeface="+mj-ea"/>
                <a:cs typeface="+mj-cs"/>
              </a:rPr>
              <a:t>Stepping through </a:t>
            </a:r>
            <a:r>
              <a:rPr lang="en-IN" sz="700" kern="1200" dirty="0">
                <a:solidFill>
                  <a:schemeClr val="bg1"/>
                </a:solidFill>
                <a:latin typeface="Times New Roman" panose="02020603050405020304" pitchFamily="18" charset="0"/>
                <a:ea typeface="+mj-ea"/>
                <a:cs typeface="+mj-cs"/>
              </a:rPr>
              <a:t>Computer code reads, make Sunset left parenthesis right parenthesis</a:t>
            </a:r>
            <a:r>
              <a:rPr lang="en-IN" kern="1200" dirty="0">
                <a:solidFill>
                  <a:schemeClr val="tx2"/>
                </a:solidFill>
                <a:latin typeface="Times New Roman" panose="02020603050405020304" pitchFamily="18" charset="0"/>
                <a:ea typeface="+mj-ea"/>
                <a:cs typeface="+mj-cs"/>
              </a:rPr>
              <a:t> with the Watcher</a:t>
            </a:r>
            <a:endParaRPr lang="en-US" kern="1200" dirty="0">
              <a:solidFill>
                <a:schemeClr val="tx2"/>
              </a:solidFill>
              <a:latin typeface="Times New Roman" panose="02020603050405020304" pitchFamily="18" charset="0"/>
              <a:ea typeface="+mj-ea"/>
              <a:cs typeface="+mj-cs"/>
            </a:endParaRPr>
          </a:p>
        </p:txBody>
      </p:sp>
      <p:graphicFrame>
        <p:nvGraphicFramePr>
          <p:cNvPr id="5" name="Object 4" descr="Computer code reads, make Sunset left parenthesis right parenthesis."/>
          <p:cNvGraphicFramePr>
            <a:graphicFrameLocks noChangeAspect="1"/>
          </p:cNvGraphicFramePr>
          <p:nvPr>
            <p:extLst>
              <p:ext uri="{D42A27DB-BD31-4B8C-83A1-F6EECF244321}">
                <p14:modId xmlns:p14="http://schemas.microsoft.com/office/powerpoint/2010/main" val="2231352969"/>
              </p:ext>
            </p:extLst>
          </p:nvPr>
        </p:nvGraphicFramePr>
        <p:xfrm>
          <a:off x="3775490" y="185645"/>
          <a:ext cx="2780136" cy="601116"/>
        </p:xfrm>
        <a:graphic>
          <a:graphicData uri="http://schemas.openxmlformats.org/presentationml/2006/ole">
            <mc:AlternateContent xmlns:mc="http://schemas.openxmlformats.org/markup-compatibility/2006">
              <mc:Choice xmlns:v="urn:schemas-microsoft-com:vml" Requires="v">
                <p:oleObj spid="_x0000_s6308" name="Equation" r:id="rId4" imgW="939600" imgH="203040" progId="Equation.DSMT4">
                  <p:embed/>
                </p:oleObj>
              </mc:Choice>
              <mc:Fallback>
                <p:oleObj name="Equation" r:id="rId4" imgW="939600" imgH="203040" progId="Equation.DSMT4">
                  <p:embed/>
                  <p:pic>
                    <p:nvPicPr>
                      <p:cNvPr id="0" name=""/>
                      <p:cNvPicPr/>
                      <p:nvPr/>
                    </p:nvPicPr>
                    <p:blipFill>
                      <a:blip r:embed="rId5"/>
                      <a:stretch>
                        <a:fillRect/>
                      </a:stretch>
                    </p:blipFill>
                    <p:spPr>
                      <a:xfrm>
                        <a:off x="3775490" y="185645"/>
                        <a:ext cx="2780136" cy="601116"/>
                      </a:xfrm>
                      <a:prstGeom prst="rect">
                        <a:avLst/>
                      </a:prstGeom>
                    </p:spPr>
                  </p:pic>
                </p:oleObj>
              </mc:Fallback>
            </mc:AlternateContent>
          </a:graphicData>
        </a:graphic>
      </p:graphicFrame>
      <p:pic>
        <p:nvPicPr>
          <p:cNvPr id="4" name="Picture 2" descr="A screenshot displays a window titled, J E S dash Jython Environment for Students dash make sunset period p y. The window has a code with 11 lines on the left pane along with a watcher on the right pane. Computer code reads, Line 1. d e f, make Sunset left parenthesis picture right parenthesis colon. Line 2, indented once. reduce Blue left parenthesis picture right parenthesis. Line 3, indented once. reduce Green left parenthesis picture right parenthesis. Line 4. d e f, reduce Blue left parenthesis picture right parenthesis colon. Line 5, indented once. for p in get pixels left parenthesis picture right parenthesis colon. Line 6, indented twice. Value equals get Blue left parenthesis p right parenthesis. Line 7, indented twice. Set Blue left parenthesis p comma value asterisk 0 period 7. Line 8. d e f, reduce Green left parenthesis picture right parenthesis colon. Line 9, indented once. for p in get Pixels left parenthesis picture right parenthesis colon. Line 10, indented twice. set Green left parenthesis comma value asterisk 0 period 7. The watcher displays a horizontal slider which reads the values from slow to fast from left to right. The slider points to a value somewhere above 50 percentage from the slow value. There is a table displaying the step, line, and instruction details which is currently running in a tabular format."/>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915988" y="1600200"/>
            <a:ext cx="73120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7510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Improving the Adventure Game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idx="1"/>
          </p:nvPr>
        </p:nvSpPr>
        <p:spPr>
          <a:xfrm>
            <a:off x="457200" y="1600200"/>
            <a:ext cx="4195011" cy="2554515"/>
          </a:xfrm>
        </p:spPr>
        <p:txBody>
          <a:bodyPr wrap="square" lIns="91425" tIns="91425" rIns="91425" bIns="91425">
            <a:spAutoFit/>
          </a:bodyPr>
          <a:lstStyle/>
          <a:p>
            <a:pPr marL="255651"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When testing, we discover:</a:t>
            </a:r>
          </a:p>
          <a:p>
            <a:pPr marL="829818" lvl="1" indent="-342900" fontAlgn="base">
              <a:spcAft>
                <a:spcPct val="0"/>
              </a:spcAft>
            </a:pPr>
            <a:r>
              <a:rPr lang="en-US" altLang="en-US" sz="2400" kern="1200" dirty="0" smtClean="0">
                <a:solidFill>
                  <a:srgbClr val="000000"/>
                </a:solidFill>
                <a:latin typeface="Arial (Body)"/>
                <a:ea typeface="ＭＳ Ｐゴシック" charset="-128"/>
                <a:cs typeface="+mn-cs"/>
              </a:rPr>
              <a:t>It</a:t>
            </a:r>
            <a:r>
              <a:rPr lang="fr-FR" altLang="ja-JP"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s </a:t>
            </a:r>
            <a:r>
              <a:rPr lang="en-US" altLang="ja-JP" sz="2400" kern="1200" dirty="0">
                <a:solidFill>
                  <a:srgbClr val="000000"/>
                </a:solidFill>
                <a:latin typeface="Arial (Body)"/>
                <a:ea typeface="ＭＳ Ｐゴシック" charset="-128"/>
                <a:cs typeface="+mn-cs"/>
              </a:rPr>
              <a:t>hard to tell which room was which when playing the game.</a:t>
            </a:r>
          </a:p>
          <a:p>
            <a:pPr marL="829818" lvl="1" indent="-342900" fontAlgn="base">
              <a:spcAft>
                <a:spcPct val="0"/>
              </a:spcAft>
            </a:pPr>
            <a:r>
              <a:rPr lang="en-US" altLang="en-US" sz="2400" kern="1200" dirty="0">
                <a:solidFill>
                  <a:srgbClr val="000000"/>
                </a:solidFill>
                <a:latin typeface="Arial (Body)"/>
                <a:ea typeface="ＭＳ Ｐゴシック" charset="-128"/>
                <a:cs typeface="+mn-cs"/>
              </a:rPr>
              <a:t>We </a:t>
            </a:r>
            <a:r>
              <a:rPr lang="en-US" altLang="en-US" sz="2400" kern="1200" dirty="0" smtClean="0">
                <a:solidFill>
                  <a:srgbClr val="000000"/>
                </a:solidFill>
                <a:latin typeface="Arial (Body)"/>
                <a:ea typeface="ＭＳ Ｐゴシック" charset="-128"/>
                <a:cs typeface="+mn-cs"/>
              </a:rPr>
              <a:t>can</a:t>
            </a:r>
            <a:r>
              <a:rPr lang="fr-FR" altLang="en-US" sz="2400" kern="1200" dirty="0" smtClean="0">
                <a:solidFill>
                  <a:srgbClr val="000000"/>
                </a:solidFill>
                <a:latin typeface="Arial (Body)"/>
                <a:ea typeface="ＭＳ Ｐゴシック" charset="-128"/>
                <a:cs typeface="+mn-cs"/>
              </a:rPr>
              <a:t>’</a:t>
            </a:r>
            <a:r>
              <a:rPr lang="en-US" altLang="ja-JP" sz="2400" kern="1200" dirty="0" smtClean="0">
                <a:solidFill>
                  <a:srgbClr val="000000"/>
                </a:solidFill>
                <a:latin typeface="Arial (Body)"/>
                <a:ea typeface="ＭＳ Ｐゴシック" charset="-128"/>
                <a:cs typeface="+mn-cs"/>
              </a:rPr>
              <a:t>t </a:t>
            </a:r>
            <a:r>
              <a:rPr lang="en-US" altLang="ja-JP" sz="2400" kern="1200" dirty="0">
                <a:solidFill>
                  <a:srgbClr val="000000"/>
                </a:solidFill>
                <a:latin typeface="Arial (Body)"/>
                <a:ea typeface="ＭＳ Ｐゴシック" charset="-128"/>
                <a:cs typeface="+mn-cs"/>
              </a:rPr>
              <a:t>figure out what we typed where.</a:t>
            </a:r>
            <a:endParaRPr lang="en-US" altLang="en-US" sz="2400" kern="1200" dirty="0">
              <a:solidFill>
                <a:srgbClr val="000000"/>
              </a:solidFill>
              <a:latin typeface="Arial (Body)"/>
              <a:ea typeface="ＭＳ Ｐゴシック" charset="-128"/>
              <a:cs typeface="+mn-cs"/>
            </a:endParaRPr>
          </a:p>
        </p:txBody>
      </p:sp>
      <p:pic>
        <p:nvPicPr>
          <p:cNvPr id="5" name="Picture 2" descr="A text reads, Type quit or exit to end the program. You are on the porch of a frightening looking house. The windows are broken. It’s a dark and stormy night. You can go north into the house. If you dare. You are in the entry way of the house. There are cobwebs in the corner. You feel a sense of dread. There is a passageway to the north and another to the east. The porch is behind you to the south. You are in a living room. There are couches, chairs, and small tables. Everything is covered in dust and spider webs. You hear a crashing noise in another room. You can go north or west. You are in the dining room. There are remains of a meal on the table. You can’t tell what it is, and may be don’t want to. Was that a thump to the west question mark. You can go south or west. You are in the kitchen. All the surfaces are covered with pots, pans, food pieces, and pools of blood. You think you hear something up the stairs that go up the west side of the room. It’s a scraping noise, like something being dragged along the floor. You can go to the south or east. Goodbye exclamation sign."/>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4834679" y="1625648"/>
            <a:ext cx="3967077" cy="459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338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Improving </a:t>
            </a:r>
            <a:r>
              <a:rPr lang="en-IN" altLang="en-US" sz="1200" kern="1200" dirty="0">
                <a:solidFill>
                  <a:schemeClr val="bg1"/>
                </a:solidFill>
                <a:latin typeface="Times New Roman" panose="02020603050405020304" pitchFamily="18" charset="0"/>
                <a:ea typeface="ＭＳ Ｐゴシック" charset="-128"/>
              </a:rPr>
              <a:t>Computer code reads, show Room left parenthesis right </a:t>
            </a:r>
            <a:r>
              <a:rPr lang="en-IN" altLang="en-US" sz="1200" kern="1200" dirty="0" smtClean="0">
                <a:solidFill>
                  <a:schemeClr val="bg1"/>
                </a:solidFill>
                <a:latin typeface="Times New Roman" panose="02020603050405020304" pitchFamily="18" charset="0"/>
                <a:ea typeface="ＭＳ Ｐゴシック" charset="-128"/>
              </a:rPr>
              <a:t>parenthesis</a:t>
            </a:r>
            <a:endParaRPr lang="en-US" altLang="en-US" sz="1200" b="0" kern="1200" dirty="0">
              <a:solidFill>
                <a:schemeClr val="bg1"/>
              </a:solidFill>
              <a:latin typeface="Times New Roman" panose="02020603050405020304" pitchFamily="18" charset="0"/>
              <a:ea typeface="ＭＳ Ｐゴシック" charset="-128"/>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23802380"/>
              </p:ext>
            </p:extLst>
          </p:nvPr>
        </p:nvGraphicFramePr>
        <p:xfrm>
          <a:off x="2559997" y="739868"/>
          <a:ext cx="2516049" cy="583437"/>
        </p:xfrm>
        <a:graphic>
          <a:graphicData uri="http://schemas.openxmlformats.org/presentationml/2006/ole">
            <mc:AlternateContent xmlns:mc="http://schemas.openxmlformats.org/markup-compatibility/2006">
              <mc:Choice xmlns:v="urn:schemas-microsoft-com:vml" Requires="v">
                <p:oleObj spid="_x0000_s7329" name="Equation" r:id="rId3" imgW="876240" imgH="203040" progId="Equation.DSMT4">
                  <p:embed/>
                </p:oleObj>
              </mc:Choice>
              <mc:Fallback>
                <p:oleObj name="Equation" r:id="rId3" imgW="876240" imgH="203040" progId="Equation.DSMT4">
                  <p:embed/>
                  <p:pic>
                    <p:nvPicPr>
                      <p:cNvPr id="0" name=""/>
                      <p:cNvPicPr/>
                      <p:nvPr/>
                    </p:nvPicPr>
                    <p:blipFill>
                      <a:blip r:embed="rId4"/>
                      <a:stretch>
                        <a:fillRect/>
                      </a:stretch>
                    </p:blipFill>
                    <p:spPr>
                      <a:xfrm>
                        <a:off x="2559997" y="739868"/>
                        <a:ext cx="2516049" cy="583437"/>
                      </a:xfrm>
                      <a:prstGeom prst="rect">
                        <a:avLst/>
                      </a:prstGeom>
                    </p:spPr>
                  </p:pic>
                </p:oleObj>
              </mc:Fallback>
            </mc:AlternateContent>
          </a:graphicData>
        </a:graphic>
      </p:graphicFrame>
      <p:pic>
        <p:nvPicPr>
          <p:cNvPr id="6" name="Picture 5" descr="Computer code. The code has 12 lines. The lines read as follows. Line 1. d e f, show Room left parenthesis room right parenthesis colon. Line 2, indented once. print Now left parenthesis double quote series of equals double quote right parenthesis. Line 3, indented once. if room equals equals double quote Porch double quote colon. Line 4, indented twice. show Porch left parenthesis right parenthesis. Line 5, indented once. if room equals equals double quote Entryway double quote colon. Line 6, indented twice. show Entryway left parenthesis right parenthesis. Line 7, indented once. if room equals equals double quote Kitchen double quote colon. Line 8, indented twice. show Kitchen left parenthesis right parenthesis. Line 9, indented once. if room equals equals double quote Living Room double quote colon. Line 10, indented twice. show L R left parenthesis right parenthesis. Line 11, indented once. if room equals equals double quote Dining Room double quote colon. Line 12, indented twice. show D R left parenthesis right parenthesi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841" y="1690708"/>
            <a:ext cx="4050547" cy="4388094"/>
          </a:xfrm>
          <a:prstGeom prst="rect">
            <a:avLst/>
          </a:prstGeom>
        </p:spPr>
      </p:pic>
    </p:spTree>
    <p:extLst>
      <p:ext uri="{BB962C8B-B14F-4D97-AF65-F5344CB8AC3E}">
        <p14:creationId xmlns:p14="http://schemas.microsoft.com/office/powerpoint/2010/main" val="2919183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Improving </a:t>
            </a:r>
            <a:r>
              <a:rPr lang="en-IN" altLang="en-US" sz="1200" kern="1200" dirty="0">
                <a:solidFill>
                  <a:schemeClr val="bg1"/>
                </a:solidFill>
                <a:latin typeface="Times New Roman" panose="02020603050405020304" pitchFamily="18" charset="0"/>
                <a:ea typeface="ＭＳ Ｐゴシック" charset="-128"/>
              </a:rPr>
              <a:t>Computer code reads, play Game left parenthesis right </a:t>
            </a:r>
            <a:r>
              <a:rPr lang="en-IN" altLang="en-US" sz="1200" kern="1200" dirty="0" smtClean="0">
                <a:solidFill>
                  <a:schemeClr val="bg1"/>
                </a:solidFill>
                <a:latin typeface="Times New Roman" panose="02020603050405020304" pitchFamily="18" charset="0"/>
                <a:ea typeface="ＭＳ Ｐゴシック" charset="-128"/>
              </a:rPr>
              <a:t>parenthesis</a:t>
            </a:r>
            <a:endParaRPr lang="en-US" altLang="en-US" sz="1200" kern="1200" dirty="0">
              <a:solidFill>
                <a:schemeClr val="bg1"/>
              </a:solidFill>
              <a:latin typeface="Times New Roman" panose="02020603050405020304" pitchFamily="18" charset="0"/>
              <a:ea typeface="ＭＳ Ｐゴシック" charset="-128"/>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062944366"/>
              </p:ext>
            </p:extLst>
          </p:nvPr>
        </p:nvGraphicFramePr>
        <p:xfrm>
          <a:off x="2552725" y="690514"/>
          <a:ext cx="2466425" cy="607127"/>
        </p:xfrm>
        <a:graphic>
          <a:graphicData uri="http://schemas.openxmlformats.org/presentationml/2006/ole">
            <mc:AlternateContent xmlns:mc="http://schemas.openxmlformats.org/markup-compatibility/2006">
              <mc:Choice xmlns:v="urn:schemas-microsoft-com:vml" Requires="v">
                <p:oleObj spid="_x0000_s8351" name="Equation" r:id="rId3" imgW="825480" imgH="203040" progId="Equation.DSMT4">
                  <p:embed/>
                </p:oleObj>
              </mc:Choice>
              <mc:Fallback>
                <p:oleObj name="Equation" r:id="rId3" imgW="825480" imgH="203040" progId="Equation.DSMT4">
                  <p:embed/>
                  <p:pic>
                    <p:nvPicPr>
                      <p:cNvPr id="0" name=""/>
                      <p:cNvPicPr/>
                      <p:nvPr/>
                    </p:nvPicPr>
                    <p:blipFill>
                      <a:blip r:embed="rId4"/>
                      <a:stretch>
                        <a:fillRect/>
                      </a:stretch>
                    </p:blipFill>
                    <p:spPr>
                      <a:xfrm>
                        <a:off x="2552725" y="690514"/>
                        <a:ext cx="2466425" cy="607127"/>
                      </a:xfrm>
                      <a:prstGeom prst="rect">
                        <a:avLst/>
                      </a:prstGeom>
                    </p:spPr>
                  </p:pic>
                </p:oleObj>
              </mc:Fallback>
            </mc:AlternateContent>
          </a:graphicData>
        </a:graphic>
      </p:graphicFrame>
      <p:pic>
        <p:nvPicPr>
          <p:cNvPr id="7" name="Picture 6" descr="Computer code. The code has 8 lines. The lines read as follows. Line 1. d e f, play Game left parenthesis right parenthesis colon. Line 2, indented once. location equals double quote Porch double quote. Line 3, indented once. show Introduction left parenthesis right parenthesis. Line 4, indented once. while not left parenthesis location equals equals double quote Exit double quote right parenthesis colon. Line 5, indented twice. show Room left parenthesis location right parenthesis. Line 6, indented twice. direction equals request String left parenthesis double quote Which direction question mark double quote right parenthesis. Line 7, indented twice. print Now left parenthesis double quote You typed colon double quote plus direction right parenthesis. Line 8, indented twice. location equals pick Room left parenthesis direction comma location right parenthesi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29" y="1615008"/>
            <a:ext cx="7384310" cy="3749397"/>
          </a:xfrm>
          <a:prstGeom prst="rect">
            <a:avLst/>
          </a:prstGeom>
        </p:spPr>
      </p:pic>
    </p:spTree>
    <p:extLst>
      <p:ext uri="{BB962C8B-B14F-4D97-AF65-F5344CB8AC3E}">
        <p14:creationId xmlns:p14="http://schemas.microsoft.com/office/powerpoint/2010/main" val="2170765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Better Game Play</a:t>
            </a:r>
          </a:p>
        </p:txBody>
      </p:sp>
      <p:pic>
        <p:nvPicPr>
          <p:cNvPr id="4" name="Picture 2" descr="Computer code reads, right angle bracket right angle bracket right angle bracket play Game left parenthesis right parenthesis. The message below reads, Welcome to the Adventure House exclamation sign. In each room, you will be told which directions you can go. You can move north, south, east, or west by typing that direction. They help to replay this introduction. Type quit or exit to end the program. After a line break, the text below reads, You are on the porch of a frightening looking house. The windows are broken. It’s a dark and stormy night. You can go north into the house. If you dare. You typed colon north. After a line break, the text below reads, You are in the entry way of the house. There are cobwebs in the corner. You feel a sense of dread. There is a passageway to the north and another to the east."/>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457200" y="1592221"/>
            <a:ext cx="5571503" cy="4511759"/>
          </a:xfrm>
          <a:prstGeom prst="rect">
            <a:avLst/>
          </a:prstGeom>
          <a:noFill/>
          <a:ln>
            <a:noFill/>
          </a:ln>
        </p:spPr>
      </p:pic>
    </p:spTree>
    <p:extLst>
      <p:ext uri="{BB962C8B-B14F-4D97-AF65-F5344CB8AC3E}">
        <p14:creationId xmlns:p14="http://schemas.microsoft.com/office/powerpoint/2010/main" val="2501323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a:latin typeface="Times New Roman" panose="02020603050405020304" pitchFamily="18" charset="0"/>
                <a:ea typeface="ＭＳ Ｐゴシック" charset="0"/>
                <a:cs typeface="+mj-cs"/>
              </a:rPr>
              <a:t>Running Programs Outside of </a:t>
            </a:r>
            <a:r>
              <a:rPr lang="en-US" kern="1200" dirty="0" smtClean="0">
                <a:latin typeface="Times New Roman" panose="02020603050405020304" pitchFamily="18" charset="0"/>
                <a:ea typeface="ＭＳ Ｐゴシック" charset="0"/>
                <a:cs typeface="+mj-cs"/>
              </a:rPr>
              <a:t>J</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E</a:t>
            </a:r>
            <a:r>
              <a:rPr lang="en-US" sz="100" kern="1200" dirty="0" smtClean="0">
                <a:latin typeface="Times New Roman" panose="02020603050405020304" pitchFamily="18" charset="0"/>
                <a:ea typeface="ＭＳ Ｐゴシック" charset="0"/>
                <a:cs typeface="+mj-cs"/>
              </a:rPr>
              <a:t> </a:t>
            </a:r>
            <a:r>
              <a:rPr lang="en-US" kern="1200" dirty="0" smtClean="0">
                <a:latin typeface="Times New Roman" panose="02020603050405020304" pitchFamily="18" charset="0"/>
                <a:ea typeface="ＭＳ Ｐゴシック" charset="0"/>
                <a:cs typeface="+mj-cs"/>
              </a:rPr>
              <a:t>S</a:t>
            </a:r>
            <a:endParaRPr lang="en-US" kern="1200" dirty="0">
              <a:latin typeface="Times New Roman" panose="02020603050405020304" pitchFamily="18" charset="0"/>
              <a:ea typeface="ＭＳ Ｐゴシック" charset="0"/>
              <a:cs typeface="+mj-cs"/>
            </a:endParaRPr>
          </a:p>
        </p:txBody>
      </p:sp>
      <p:sp>
        <p:nvSpPr>
          <p:cNvPr id="3" name="Text Placeholder 2"/>
          <p:cNvSpPr>
            <a:spLocks noGrp="1"/>
          </p:cNvSpPr>
          <p:nvPr>
            <p:ph type="body" idx="1"/>
          </p:nvPr>
        </p:nvSpPr>
        <p:spPr>
          <a:xfrm>
            <a:off x="457200" y="1600200"/>
            <a:ext cx="3446060" cy="4108787"/>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Once you make a larger program, you may want to run it in Jython directly.</a:t>
            </a:r>
          </a:p>
          <a:p>
            <a:pPr marL="741553" lvl="1" indent="-428371" fontAlgn="base">
              <a:spcAft>
                <a:spcPct val="0"/>
              </a:spcAft>
              <a:buSzPts val="2400"/>
              <a:buFont typeface="Calibri" panose="020F0502020204030204" pitchFamily="34" charset="0"/>
              <a:buAutoNum type="arabicPeriod"/>
            </a:pPr>
            <a:r>
              <a:rPr lang="en-US" altLang="en-US" sz="2400" kern="1200" dirty="0">
                <a:solidFill>
                  <a:srgbClr val="000000"/>
                </a:solidFill>
                <a:latin typeface="Arial (Body)"/>
                <a:ea typeface="ＭＳ Ｐゴシック" charset="-128"/>
                <a:cs typeface="+mn-cs"/>
              </a:rPr>
              <a:t>Import sys</a:t>
            </a:r>
          </a:p>
          <a:p>
            <a:pPr marL="741553" lvl="1" indent="-428371" fontAlgn="base">
              <a:spcAft>
                <a:spcPct val="0"/>
              </a:spcAft>
              <a:buSzPts val="2400"/>
              <a:buFont typeface="Calibri" panose="020F0502020204030204" pitchFamily="34" charset="0"/>
              <a:buAutoNum type="arabicPeriod"/>
            </a:pPr>
            <a:r>
              <a:rPr lang="en-US" altLang="en-US" sz="2400" kern="1200" dirty="0">
                <a:solidFill>
                  <a:srgbClr val="000000"/>
                </a:solidFill>
                <a:latin typeface="Arial (Body)"/>
                <a:ea typeface="ＭＳ Ｐゴシック" charset="-128"/>
                <a:cs typeface="+mn-cs"/>
              </a:rPr>
              <a:t>Insert the </a:t>
            </a:r>
            <a:r>
              <a:rPr lang="en-US" altLang="en-US" sz="2400" kern="1200" dirty="0" smtClean="0">
                <a:solidFill>
                  <a:srgbClr val="000000"/>
                </a:solidFill>
                <a:latin typeface="Arial (Body)"/>
                <a:ea typeface="ＭＳ Ｐゴシック" charset="-128"/>
                <a:cs typeface="+mn-cs"/>
              </a:rPr>
              <a:t>J</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E</a:t>
            </a:r>
            <a:r>
              <a:rPr lang="en-US" altLang="en-US" sz="100" kern="1200" dirty="0" smtClean="0">
                <a:solidFill>
                  <a:srgbClr val="000000"/>
                </a:solidFill>
                <a:latin typeface="Arial (Body)"/>
                <a:ea typeface="ＭＳ Ｐゴシック" charset="-128"/>
                <a:cs typeface="+mn-cs"/>
              </a:rPr>
              <a:t> </a:t>
            </a:r>
            <a:r>
              <a:rPr lang="en-US" altLang="en-US" sz="2400" kern="1200" dirty="0" smtClean="0">
                <a:solidFill>
                  <a:srgbClr val="000000"/>
                </a:solidFill>
                <a:latin typeface="Arial (Body)"/>
                <a:ea typeface="ＭＳ Ｐゴシック" charset="-128"/>
                <a:cs typeface="+mn-cs"/>
              </a:rPr>
              <a:t>S sources </a:t>
            </a:r>
            <a:r>
              <a:rPr lang="en-US" altLang="en-US" sz="2400" kern="1200" dirty="0">
                <a:solidFill>
                  <a:srgbClr val="000000"/>
                </a:solidFill>
                <a:latin typeface="Arial (Body)"/>
                <a:ea typeface="ＭＳ Ｐゴシック" charset="-128"/>
                <a:cs typeface="+mn-cs"/>
              </a:rPr>
              <a:t>into your sys.path</a:t>
            </a:r>
          </a:p>
          <a:p>
            <a:pPr marL="741553" lvl="1" indent="-428371" fontAlgn="base">
              <a:spcAft>
                <a:spcPct val="0"/>
              </a:spcAft>
              <a:buSzPts val="2400"/>
              <a:buFont typeface="Calibri" panose="020F0502020204030204" pitchFamily="34" charset="0"/>
              <a:buAutoNum type="arabicPeriod"/>
            </a:pPr>
            <a:r>
              <a:rPr lang="en-US" altLang="en-US" sz="2400" kern="1200" dirty="0">
                <a:solidFill>
                  <a:srgbClr val="000000"/>
                </a:solidFill>
                <a:latin typeface="Arial (Body)"/>
                <a:ea typeface="ＭＳ Ｐゴシック" charset="-128"/>
                <a:cs typeface="+mn-cs"/>
              </a:rPr>
              <a:t>From media import </a:t>
            </a:r>
            <a:r>
              <a:rPr lang="en-US" altLang="en-US" sz="2400" kern="1200" dirty="0" smtClean="0">
                <a:solidFill>
                  <a:srgbClr val="000000"/>
                </a:solidFill>
                <a:latin typeface="Arial (Body)"/>
                <a:ea typeface="ＭＳ Ｐゴシック" charset="-128"/>
                <a:cs typeface="+mn-cs"/>
              </a:rPr>
              <a:t>*</a:t>
            </a:r>
          </a:p>
        </p:txBody>
      </p:sp>
      <p:sp>
        <p:nvSpPr>
          <p:cNvPr id="4" name="Text Placeholder 3"/>
          <p:cNvSpPr>
            <a:spLocks noGrp="1"/>
          </p:cNvSpPr>
          <p:nvPr>
            <p:ph type="body" idx="2"/>
          </p:nvPr>
        </p:nvSpPr>
        <p:spPr>
          <a:xfrm>
            <a:off x="453788" y="5765366"/>
            <a:ext cx="1726442" cy="462342"/>
          </a:xfrm>
        </p:spPr>
        <p:txBody>
          <a:bodyPr/>
          <a:lstStyle/>
          <a:p>
            <a:r>
              <a:rPr lang="en-US" altLang="en-US" sz="2400" kern="1200" dirty="0">
                <a:solidFill>
                  <a:srgbClr val="000000"/>
                </a:solidFill>
                <a:latin typeface="Arial (Body)"/>
                <a:ea typeface="ＭＳ Ｐゴシック" charset="-128"/>
              </a:rPr>
              <a:t>That</a:t>
            </a:r>
            <a:r>
              <a:rPr lang="fr-FR" altLang="en-US" sz="2400" kern="1200" dirty="0">
                <a:solidFill>
                  <a:srgbClr val="000000"/>
                </a:solidFill>
                <a:latin typeface="Arial (Body)"/>
                <a:ea typeface="ＭＳ Ｐゴシック" charset="-128"/>
              </a:rPr>
              <a:t>’</a:t>
            </a:r>
            <a:r>
              <a:rPr lang="en-US" altLang="ja-JP" sz="2400" kern="1200" dirty="0">
                <a:solidFill>
                  <a:srgbClr val="000000"/>
                </a:solidFill>
                <a:latin typeface="Arial (Body)"/>
                <a:ea typeface="ＭＳ Ｐゴシック" charset="-128"/>
              </a:rPr>
              <a:t>s it</a:t>
            </a:r>
            <a:r>
              <a:rPr lang="en-US" altLang="ja-JP" sz="2400" kern="1200" dirty="0" smtClean="0">
                <a:solidFill>
                  <a:srgbClr val="000000"/>
                </a:solidFill>
                <a:latin typeface="Arial (Body)"/>
                <a:ea typeface="ＭＳ Ｐゴシック" charset="-128"/>
              </a:rPr>
              <a:t>!</a:t>
            </a:r>
            <a:endParaRPr lang="en-US" altLang="en-US" sz="2400" kern="1200" dirty="0">
              <a:solidFill>
                <a:srgbClr val="000000"/>
              </a:solidFill>
              <a:latin typeface="Arial (Body)"/>
              <a:ea typeface="ＭＳ Ｐゴシック" charset="-128"/>
            </a:endParaRPr>
          </a:p>
        </p:txBody>
      </p:sp>
      <p:pic>
        <p:nvPicPr>
          <p:cNvPr id="5" name="Picture 2" descr="A screenshot displays an image from Linux. The screenshot represents a window titled, Guzdial at guzdial dash laptop colon tilde. The screenshot first displays a code in the first section. The second section displays a photo. Computer code in first section has 9 lines. The lines read as follows. Line 1. guzdial at sign guzdial dash laptop colon tilde dollar sign jython. Line 2. Jython 2 period 2 period 1 on java 1 period 6 period 0 underscore 0 7. Line 3. Type double quote copyright double quote comma double quote credits double quote or double quote license double quote for more information period. Line 4. Right angle bracket right angle bracket right angle bracket import s y s. Line 5. Right angle bracket right angle bracket right angle bracket s y s period path period insert left parenthesis 0 comma double quote forward slash media forward slash working d o c s forward slash j e s dash 3 dash 1 dash 1 forward slash Sources double quote right parenthesis. Line 6. Right angle bracket right angle bracket right angle bracket from media import asterisk. Line 7. Right angle bracket right angle bracket right angle bracket p equals make Picture left parenthesis pick A File left parenthesis right parenthesis right parenthesis. Line 8. Right angle bracket right angle bracket right angle bracket show left parenthesis p right parenthesis. Line 9. Right angle bracket right angle bracket right angle bracket show left parenthesis p right parenthesis. The second section displays an image titled, forward slash media forward slash working D O C S forward slash media sources forward slash beach period j p g. The image displays natural scenery with a water body surrounded by greenery including tall trees."/>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4590943" y="2157118"/>
            <a:ext cx="4095857" cy="336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923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88017" cy="1097279"/>
          </a:xfrm>
        </p:spPr>
        <p:txBody>
          <a:bodyPr/>
          <a:lstStyle/>
          <a:p>
            <a:r>
              <a:rPr lang="en-US" altLang="en-US" kern="1200" dirty="0">
                <a:latin typeface="Times New Roman" panose="02020603050405020304" pitchFamily="18" charset="0"/>
                <a:ea typeface="ＭＳ Ｐゴシック" charset="-128"/>
              </a:rPr>
              <a:t>How Could We Have Done </a:t>
            </a:r>
            <a:r>
              <a:rPr lang="en-US" altLang="en-US" kern="1200" dirty="0" smtClean="0">
                <a:latin typeface="Times New Roman" panose="02020603050405020304" pitchFamily="18" charset="0"/>
                <a:ea typeface="ＭＳ Ｐゴシック" charset="-128"/>
              </a:rPr>
              <a:t>this </a:t>
            </a:r>
            <a:r>
              <a:rPr lang="en-US" altLang="en-US" kern="1200" dirty="0">
                <a:latin typeface="Times New Roman" panose="02020603050405020304" pitchFamily="18" charset="0"/>
                <a:ea typeface="ＭＳ Ｐゴシック" charset="-128"/>
              </a:rPr>
              <a:t>Differently?</a:t>
            </a:r>
            <a:endParaRPr lang="en-US" dirty="0"/>
          </a:p>
        </p:txBody>
      </p:sp>
      <p:sp>
        <p:nvSpPr>
          <p:cNvPr id="3" name="Text Placeholder 2"/>
          <p:cNvSpPr>
            <a:spLocks noGrp="1"/>
          </p:cNvSpPr>
          <p:nvPr>
            <p:ph idx="1"/>
          </p:nvPr>
        </p:nvSpPr>
        <p:spPr>
          <a:xfrm>
            <a:off x="457200" y="1600199"/>
            <a:ext cx="8229600" cy="2472931"/>
          </a:xfrm>
        </p:spPr>
        <p:txBody>
          <a:bodyPr/>
          <a:lstStyle/>
          <a:p>
            <a:pPr marL="255651" lvl="0" indent="-255651"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Store room descriptions and directions in a </a:t>
            </a:r>
            <a:r>
              <a:rPr lang="en-US" altLang="en-US" sz="2400" kern="1200" dirty="0" smtClean="0">
                <a:solidFill>
                  <a:srgbClr val="000000"/>
                </a:solidFill>
                <a:latin typeface="Arial (Body)"/>
                <a:ea typeface="ＭＳ Ｐゴシック" charset="-128"/>
              </a:rPr>
              <a:t>list.</a:t>
            </a:r>
          </a:p>
          <a:p>
            <a:pPr marL="741600" lvl="1" indent="-284400" eaLnBrk="0" fontAlgn="base" hangingPunct="0">
              <a:spcAft>
                <a:spcPct val="0"/>
              </a:spcAft>
            </a:pPr>
            <a:r>
              <a:rPr lang="en-US" altLang="en-US" sz="2400" kern="1200" dirty="0" smtClean="0">
                <a:solidFill>
                  <a:srgbClr val="000000"/>
                </a:solidFill>
                <a:latin typeface="Arial (Body)"/>
                <a:ea typeface="ＭＳ Ｐゴシック" charset="-128"/>
              </a:rPr>
              <a:t>Easier </a:t>
            </a:r>
            <a:r>
              <a:rPr lang="en-US" altLang="en-US" sz="2400" kern="1200" dirty="0">
                <a:solidFill>
                  <a:srgbClr val="000000"/>
                </a:solidFill>
                <a:latin typeface="Arial (Body)"/>
                <a:ea typeface="ＭＳ Ｐゴシック" charset="-128"/>
              </a:rPr>
              <a:t>or harder to change in the future?</a:t>
            </a:r>
          </a:p>
          <a:p>
            <a:pPr marL="255651" lvl="0" indent="-255651" eaLnBrk="0" fontAlgn="base" hangingPunct="0">
              <a:spcAft>
                <a:spcPct val="0"/>
              </a:spcAft>
              <a:buFont typeface="Arial" panose="020B0604020202020204" pitchFamily="34" charset="0"/>
              <a:buChar char="•"/>
            </a:pPr>
            <a:r>
              <a:rPr lang="en-US" altLang="en-US" sz="2400" kern="1200" dirty="0">
                <a:solidFill>
                  <a:srgbClr val="000000"/>
                </a:solidFill>
                <a:latin typeface="Arial (Body)"/>
                <a:ea typeface="ＭＳ Ｐゴシック" charset="-128"/>
              </a:rPr>
              <a:t>Let each room “remember” (store in a data structure) where the exits and other rooms </a:t>
            </a:r>
            <a:r>
              <a:rPr lang="en-US" altLang="en-US" sz="2400" kern="1200" dirty="0" smtClean="0">
                <a:solidFill>
                  <a:srgbClr val="000000"/>
                </a:solidFill>
                <a:latin typeface="Arial (Body)"/>
                <a:ea typeface="ＭＳ Ｐゴシック" charset="-128"/>
              </a:rPr>
              <a:t>are.</a:t>
            </a:r>
          </a:p>
          <a:p>
            <a:pPr marL="741600" lvl="1" indent="-284400" eaLnBrk="0" fontAlgn="base" hangingPunct="0">
              <a:spcAft>
                <a:spcPct val="0"/>
              </a:spcAft>
            </a:pPr>
            <a:r>
              <a:rPr lang="en-US" altLang="en-US" sz="2400" kern="1200" dirty="0" smtClean="0">
                <a:solidFill>
                  <a:srgbClr val="000000"/>
                </a:solidFill>
                <a:latin typeface="Arial (Body)"/>
                <a:ea typeface="ＭＳ Ｐゴシック" charset="-128"/>
              </a:rPr>
              <a:t>Easier </a:t>
            </a:r>
            <a:r>
              <a:rPr lang="en-US" altLang="en-US" sz="2400" kern="1200" dirty="0">
                <a:solidFill>
                  <a:srgbClr val="000000"/>
                </a:solidFill>
                <a:latin typeface="Arial (Body)"/>
                <a:ea typeface="ＭＳ Ｐゴシック" charset="-128"/>
              </a:rPr>
              <a:t>or harder to change in the future?</a:t>
            </a:r>
            <a:endParaRPr lang="en-US" dirty="0"/>
          </a:p>
        </p:txBody>
      </p:sp>
      <p:sp>
        <p:nvSpPr>
          <p:cNvPr id="4" name="Text Placeholder 3"/>
          <p:cNvSpPr>
            <a:spLocks noGrp="1"/>
          </p:cNvSpPr>
          <p:nvPr>
            <p:ph idx="13"/>
          </p:nvPr>
        </p:nvSpPr>
        <p:spPr>
          <a:xfrm>
            <a:off x="457199" y="3976879"/>
            <a:ext cx="6729663" cy="512584"/>
          </a:xfrm>
        </p:spPr>
        <p:txBody>
          <a:bodyPr/>
          <a:lstStyle/>
          <a:p>
            <a:pPr indent="-255600"/>
            <a:r>
              <a:rPr lang="en-US" altLang="en-US" sz="2400" kern="1200" dirty="0">
                <a:solidFill>
                  <a:srgbClr val="000000"/>
                </a:solidFill>
                <a:latin typeface="Arial (Body)"/>
                <a:ea typeface="ＭＳ Ｐゴシック" charset="-128"/>
              </a:rPr>
              <a:t>Let each </a:t>
            </a:r>
            <a:r>
              <a:rPr lang="en-US" altLang="en-US" sz="2400" kern="1200" dirty="0" smtClean="0">
                <a:solidFill>
                  <a:srgbClr val="000000"/>
                </a:solidFill>
                <a:latin typeface="Arial (Body)"/>
                <a:ea typeface="ＭＳ Ｐゴシック" charset="-128"/>
              </a:rPr>
              <a:t>room </a:t>
            </a:r>
            <a:r>
              <a:rPr lang="en-US" altLang="en-US" sz="2400" kern="1200" dirty="0">
                <a:solidFill>
                  <a:srgbClr val="000000"/>
                </a:solidFill>
                <a:latin typeface="Arial (Body)"/>
                <a:ea typeface="ＭＳ Ｐゴシック" charset="-128"/>
              </a:rPr>
              <a:t>be an object that knows how </a:t>
            </a:r>
            <a:r>
              <a:rPr lang="en-US" altLang="en-US" sz="2400" kern="1200" dirty="0" smtClean="0">
                <a:solidFill>
                  <a:srgbClr val="000000"/>
                </a:solidFill>
                <a:latin typeface="Arial (Body)"/>
                <a:ea typeface="ＭＳ Ｐゴシック" charset="-128"/>
              </a:rPr>
              <a:t>to</a:t>
            </a:r>
            <a:endParaRPr lang="en-US" altLang="en-US" sz="2400" dirty="0" smtClean="0"/>
          </a:p>
        </p:txBody>
      </p:sp>
      <p:graphicFrame>
        <p:nvGraphicFramePr>
          <p:cNvPr id="6" name="Object 5" descr="Computer code reads, double quote show left parenthesis right parenthesis double quote."/>
          <p:cNvGraphicFramePr>
            <a:graphicFrameLocks noChangeAspect="1"/>
          </p:cNvGraphicFramePr>
          <p:nvPr>
            <p:extLst>
              <p:ext uri="{D42A27DB-BD31-4B8C-83A1-F6EECF244321}">
                <p14:modId xmlns:p14="http://schemas.microsoft.com/office/powerpoint/2010/main" val="896380491"/>
              </p:ext>
            </p:extLst>
          </p:nvPr>
        </p:nvGraphicFramePr>
        <p:xfrm>
          <a:off x="7026442" y="4105572"/>
          <a:ext cx="1247919" cy="415975"/>
        </p:xfrm>
        <a:graphic>
          <a:graphicData uri="http://schemas.openxmlformats.org/presentationml/2006/ole">
            <mc:AlternateContent xmlns:mc="http://schemas.openxmlformats.org/markup-compatibility/2006">
              <mc:Choice xmlns:v="urn:schemas-microsoft-com:vml" Requires="v">
                <p:oleObj spid="_x0000_s10544" name="Equation" r:id="rId3" imgW="609480" imgH="203040" progId="Equation.DSMT4">
                  <p:embed/>
                </p:oleObj>
              </mc:Choice>
              <mc:Fallback>
                <p:oleObj name="Equation" r:id="rId3" imgW="609480" imgH="203040" progId="Equation.DSMT4">
                  <p:embed/>
                  <p:pic>
                    <p:nvPicPr>
                      <p:cNvPr id="6" name="Object 5"/>
                      <p:cNvPicPr/>
                      <p:nvPr/>
                    </p:nvPicPr>
                    <p:blipFill>
                      <a:blip r:embed="rId4"/>
                      <a:stretch>
                        <a:fillRect/>
                      </a:stretch>
                    </p:blipFill>
                    <p:spPr>
                      <a:xfrm>
                        <a:off x="7026442" y="4105572"/>
                        <a:ext cx="1247919" cy="415975"/>
                      </a:xfrm>
                      <a:prstGeom prst="rect">
                        <a:avLst/>
                      </a:prstGeom>
                    </p:spPr>
                  </p:pic>
                </p:oleObj>
              </mc:Fallback>
            </mc:AlternateContent>
          </a:graphicData>
        </a:graphic>
      </p:graphicFrame>
      <p:graphicFrame>
        <p:nvGraphicFramePr>
          <p:cNvPr id="7" name="Object 6" descr="Computer code reads, and double quote list Exits left parenthesis right parenthesis double quote."/>
          <p:cNvGraphicFramePr>
            <a:graphicFrameLocks noChangeAspect="1"/>
          </p:cNvGraphicFramePr>
          <p:nvPr>
            <p:extLst>
              <p:ext uri="{D42A27DB-BD31-4B8C-83A1-F6EECF244321}">
                <p14:modId xmlns:p14="http://schemas.microsoft.com/office/powerpoint/2010/main" val="1709243620"/>
              </p:ext>
            </p:extLst>
          </p:nvPr>
        </p:nvGraphicFramePr>
        <p:xfrm>
          <a:off x="774345" y="4489463"/>
          <a:ext cx="2037216" cy="408092"/>
        </p:xfrm>
        <a:graphic>
          <a:graphicData uri="http://schemas.openxmlformats.org/presentationml/2006/ole">
            <mc:AlternateContent xmlns:mc="http://schemas.openxmlformats.org/markup-compatibility/2006">
              <mc:Choice xmlns:v="urn:schemas-microsoft-com:vml" Requires="v">
                <p:oleObj spid="_x0000_s10545" name="Equation" r:id="rId5" imgW="1015920" imgH="203040" progId="Equation.DSMT4">
                  <p:embed/>
                </p:oleObj>
              </mc:Choice>
              <mc:Fallback>
                <p:oleObj name="Equation" r:id="rId5" imgW="1015920" imgH="203040" progId="Equation.DSMT4">
                  <p:embed/>
                  <p:pic>
                    <p:nvPicPr>
                      <p:cNvPr id="4" name="Object 3"/>
                      <p:cNvPicPr/>
                      <p:nvPr/>
                    </p:nvPicPr>
                    <p:blipFill>
                      <a:blip r:embed="rId6"/>
                      <a:stretch>
                        <a:fillRect/>
                      </a:stretch>
                    </p:blipFill>
                    <p:spPr>
                      <a:xfrm>
                        <a:off x="774345" y="4489463"/>
                        <a:ext cx="2037216" cy="408092"/>
                      </a:xfrm>
                      <a:prstGeom prst="rect">
                        <a:avLst/>
                      </a:prstGeom>
                    </p:spPr>
                  </p:pic>
                </p:oleObj>
              </mc:Fallback>
            </mc:AlternateContent>
          </a:graphicData>
        </a:graphic>
      </p:graphicFrame>
      <p:sp>
        <p:nvSpPr>
          <p:cNvPr id="11" name="Text Placeholder 3"/>
          <p:cNvSpPr>
            <a:spLocks noGrp="1"/>
          </p:cNvSpPr>
          <p:nvPr>
            <p:ph idx="13"/>
          </p:nvPr>
        </p:nvSpPr>
        <p:spPr>
          <a:xfrm>
            <a:off x="409073" y="4863907"/>
            <a:ext cx="8229600" cy="449981"/>
          </a:xfrm>
        </p:spPr>
        <p:txBody>
          <a:bodyPr/>
          <a:lstStyle/>
          <a:p>
            <a:pPr marL="741600" lvl="1" indent="-284400" defTabSz="898525"/>
            <a:r>
              <a:rPr lang="en-US" altLang="en-US" sz="2400" dirty="0" smtClean="0"/>
              <a:t>Easier </a:t>
            </a:r>
            <a:r>
              <a:rPr lang="en-US" altLang="en-US" sz="2400" dirty="0"/>
              <a:t>or harder to change in the future</a:t>
            </a:r>
            <a:r>
              <a:rPr lang="en-US" altLang="en-US" sz="2400" dirty="0" smtClean="0"/>
              <a:t>?</a:t>
            </a:r>
            <a:endParaRPr lang="en-US" altLang="en-US" sz="2400" dirty="0" smtClean="0">
              <a:latin typeface="+mn-lt"/>
            </a:endParaRPr>
          </a:p>
        </p:txBody>
      </p:sp>
    </p:spTree>
    <p:extLst>
      <p:ext uri="{BB962C8B-B14F-4D97-AF65-F5344CB8AC3E}">
        <p14:creationId xmlns:p14="http://schemas.microsoft.com/office/powerpoint/2010/main" val="1852430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Let’s </a:t>
            </a:r>
            <a:r>
              <a:rPr lang="en-US" altLang="en-US" kern="1200" dirty="0">
                <a:latin typeface="Times New Roman" panose="02020603050405020304" pitchFamily="18" charset="0"/>
                <a:ea typeface="ＭＳ Ｐゴシック" charset="-128"/>
              </a:rPr>
              <a:t>Add an N</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P</a:t>
            </a:r>
            <a:r>
              <a:rPr lang="en-US" altLang="en-US" sz="100" kern="1200" dirty="0">
                <a:latin typeface="Times New Roman" panose="02020603050405020304" pitchFamily="18" charset="0"/>
                <a:ea typeface="ＭＳ Ｐゴシック" charset="-128"/>
              </a:rPr>
              <a:t> </a:t>
            </a:r>
            <a:r>
              <a:rPr lang="en-US" altLang="en-US" kern="1200" dirty="0">
                <a:latin typeface="Times New Roman" panose="02020603050405020304" pitchFamily="18" charset="0"/>
                <a:ea typeface="ＭＳ Ｐゴシック" charset="-128"/>
              </a:rPr>
              <a:t>C Ghost!</a:t>
            </a:r>
          </a:p>
        </p:txBody>
      </p:sp>
      <p:sp>
        <p:nvSpPr>
          <p:cNvPr id="3" name="Text Placeholder 2"/>
          <p:cNvSpPr>
            <a:spLocks noGrp="1"/>
          </p:cNvSpPr>
          <p:nvPr>
            <p:ph type="body" idx="1"/>
          </p:nvPr>
        </p:nvSpPr>
        <p:spPr>
          <a:xfrm>
            <a:off x="457200" y="1600200"/>
            <a:ext cx="8229600" cy="1731213"/>
          </a:xfrm>
        </p:spPr>
        <p:txBody>
          <a:bodyPr wrap="square" lIns="91425" tIns="91425" rIns="91425" bIns="91425">
            <a:spAutoFit/>
          </a:bodyPr>
          <a:lstStyle/>
          <a:p>
            <a:pPr>
              <a:defRPr/>
            </a:pPr>
            <a:r>
              <a:rPr lang="en-US" sz="2200" dirty="0">
                <a:latin typeface="+mn-lt"/>
                <a:ea typeface="ＭＳ Ｐゴシック" charset="0"/>
              </a:rPr>
              <a:t>Non-Player Character: Shows up in some rooms, and moves around.</a:t>
            </a:r>
          </a:p>
          <a:p>
            <a:pPr>
              <a:defRPr/>
            </a:pPr>
            <a:r>
              <a:rPr lang="en-US" sz="2200" dirty="0">
                <a:latin typeface="+mn-lt"/>
                <a:ea typeface="ＭＳ Ｐゴシック" charset="0"/>
              </a:rPr>
              <a:t>Create a ghost variable at the top of the file, before the playGame function.</a:t>
            </a:r>
            <a:endParaRPr lang="en-US" sz="2200" kern="1200" dirty="0">
              <a:solidFill>
                <a:srgbClr val="000000"/>
              </a:solidFill>
              <a:latin typeface="+mn-lt"/>
              <a:ea typeface="ＭＳ Ｐゴシック" charset="0"/>
            </a:endParaRPr>
          </a:p>
        </p:txBody>
      </p:sp>
      <p:pic>
        <p:nvPicPr>
          <p:cNvPr id="4" name="Picture 3" descr="Computer code. The code has 9 lines. The lines read as follows. Line 1. ghost equals 0. Line 2. d e f, play Game left parenthesis right parenthesis colon. Line 3, indented once. location equals double quote Porch double quote. Line 4, indented once. show Introduction left parenthesis right parenthesis. Line 5, indented once. while not left parenthesis location equals equals double quote Exit double quote right parenthesis colon. Line 6, indented twice. show Room left parenthesis location right parenthesis. Line 7, indented twice. direction equals request String left parenthesis double quote Which direction question mark double quote right parenthesis. Line 8, indented twice. print Now left parenthesis double quote You typed colon double quote plus direction right parenthesis. Line 9, indented twice. location equals pick Room left parenthesis direction comma location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06" y="3359271"/>
            <a:ext cx="4098550" cy="2866616"/>
          </a:xfrm>
          <a:prstGeom prst="rect">
            <a:avLst/>
          </a:prstGeom>
        </p:spPr>
      </p:pic>
    </p:spTree>
    <p:extLst>
      <p:ext uri="{BB962C8B-B14F-4D97-AF65-F5344CB8AC3E}">
        <p14:creationId xmlns:p14="http://schemas.microsoft.com/office/powerpoint/2010/main" val="1224998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a:latin typeface="Times New Roman" panose="02020603050405020304" pitchFamily="18" charset="0"/>
                <a:ea typeface="ＭＳ Ｐゴシック" charset="-128"/>
              </a:rPr>
              <a:t>Adding the Ghost to the Entryway</a:t>
            </a:r>
          </a:p>
        </p:txBody>
      </p:sp>
      <p:pic>
        <p:nvPicPr>
          <p:cNvPr id="4" name="Picture 3" descr="The code has 13 lines. The lines read as follows. Line 1. d e f, show Entryway left parenthesis right parenthesis colon. Line 2, indented once. global ghost. Line 3, indented once. print Now left parenthesis double quote You are in the entry way of the house period double quote right parenthesis. Line 4, indented once. print Now left parenthesis double quote There are cobwebs in the corner period double quote right parenthesis. Line 5, indented once. print Now left parenthesis double quote You feel a sense of dread period double quote right parenthesis. Line 6, indented once. if ghost equals equals 0 colon. Line 7, indented twice. print Now left parenthesis double quote You suddenly feel cold period double quote right parenthesis. Line 8, indented twice. print Now left parenthesis double quote You look up and see a thick mist period double quote right parenthesis. Line 9, indented twice. print Now left parenthesis double quote It seems to be moaning period double quote right parenthesis. Line 10, indented twice. print Now left parenthesis double quote Then it disappears period double quote right parenthesis. Line 11, indented twice. ghost equals 1. Line 12, indented once. print Now left parenthesis double quote There is a passageway to the north and another to the east period double quote right parenthesis. Line 13, indented once. print Now left parenthesis double quote The porch is behind you to the south period double quot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58" y="1647031"/>
            <a:ext cx="7239000" cy="4432300"/>
          </a:xfrm>
          <a:prstGeom prst="rect">
            <a:avLst/>
          </a:prstGeom>
        </p:spPr>
      </p:pic>
    </p:spTree>
    <p:extLst>
      <p:ext uri="{BB962C8B-B14F-4D97-AF65-F5344CB8AC3E}">
        <p14:creationId xmlns:p14="http://schemas.microsoft.com/office/powerpoint/2010/main" val="132854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a:spcBef>
                <a:spcPct val="0"/>
              </a:spcBef>
              <a:buClrTx/>
              <a:defRPr/>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Text Placeholder 2"/>
          <p:cNvSpPr>
            <a:spLocks noGrp="1"/>
          </p:cNvSpPr>
          <p:nvPr>
            <p:ph idx="1"/>
          </p:nvPr>
        </p:nvSpPr>
        <p:spPr/>
        <p:txBody>
          <a:bodyPr/>
          <a:lstStyle/>
          <a:p>
            <a:pPr marL="0" indent="0">
              <a:buNone/>
              <a:tabLst>
                <a:tab pos="176213" algn="l"/>
              </a:tabLst>
            </a:pPr>
            <a:r>
              <a:rPr lang="en-US" sz="2400" b="1" dirty="0" smtClean="0">
                <a:solidFill>
                  <a:schemeClr val="tx2"/>
                </a:solidFill>
                <a:latin typeface="+mn-lt"/>
              </a:rPr>
              <a:t>10.5</a:t>
            </a:r>
            <a:r>
              <a:rPr lang="en-US" sz="2400" dirty="0" smtClean="0">
                <a:latin typeface="+mn-lt"/>
              </a:rPr>
              <a:t> </a:t>
            </a:r>
            <a:r>
              <a:rPr lang="en-US" sz="2400" dirty="0" smtClean="0">
                <a:latin typeface="+mn-lt"/>
              </a:rPr>
              <a:t>To use methods for accepting user input and generating output for the user.</a:t>
            </a:r>
          </a:p>
          <a:p>
            <a:pPr marL="0" indent="0">
              <a:buNone/>
              <a:tabLst>
                <a:tab pos="176213" algn="l"/>
              </a:tabLst>
            </a:pPr>
            <a:r>
              <a:rPr lang="en-US" sz="2400" b="1" dirty="0" smtClean="0">
                <a:solidFill>
                  <a:schemeClr val="tx2"/>
                </a:solidFill>
                <a:latin typeface="+mn-lt"/>
              </a:rPr>
              <a:t>10.6</a:t>
            </a:r>
            <a:r>
              <a:rPr lang="en-US" sz="2400" dirty="0" smtClean="0">
                <a:latin typeface="+mn-lt"/>
              </a:rPr>
              <a:t> To use an indefinite iteration structure, the while loop.</a:t>
            </a:r>
          </a:p>
          <a:p>
            <a:pPr marL="0" indent="0">
              <a:buNone/>
              <a:tabLst>
                <a:tab pos="176213" algn="l"/>
              </a:tabLst>
            </a:pPr>
            <a:r>
              <a:rPr lang="en-US" sz="2400" b="1" dirty="0" smtClean="0">
                <a:solidFill>
                  <a:schemeClr val="tx2"/>
                </a:solidFill>
                <a:latin typeface="+mn-lt"/>
              </a:rPr>
              <a:t>10.7</a:t>
            </a:r>
            <a:r>
              <a:rPr lang="en-US" sz="2400" dirty="0" smtClean="0">
                <a:latin typeface="+mn-lt"/>
              </a:rPr>
              <a:t> To access global variables.</a:t>
            </a:r>
            <a:endParaRPr lang="en-US" sz="2400" dirty="0">
              <a:latin typeface="+mn-lt"/>
            </a:endParaRPr>
          </a:p>
        </p:txBody>
      </p:sp>
    </p:spTree>
    <p:extLst>
      <p:ext uri="{BB962C8B-B14F-4D97-AF65-F5344CB8AC3E}">
        <p14:creationId xmlns:p14="http://schemas.microsoft.com/office/powerpoint/2010/main" val="3449158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Adding the Ghost to the Kitchen</a:t>
            </a:r>
            <a:endParaRPr lang="en-US" altLang="en-US" kern="1200" dirty="0">
              <a:latin typeface="Times New Roman" panose="02020603050405020304" pitchFamily="18" charset="0"/>
              <a:ea typeface="ＭＳ Ｐゴシック" charset="-128"/>
            </a:endParaRPr>
          </a:p>
        </p:txBody>
      </p:sp>
      <p:pic>
        <p:nvPicPr>
          <p:cNvPr id="6" name="Picture 5" descr="Computer code. The code has 17 lines. The lines read as follows. Line 1. d e f, show Kitchen left parenthesis right parenthesis colon. Line 2, indented once. global ghost. Line 3, indented once. print Now left parenthesis double quote You are in the kitchen period double quote right parenthesis. Line 4, indented once. print Now left parenthesis double quote All the surfaces are covered with pots comma double quote right parenthesis. Line 5, indented once. print Now left parenthesis double quote pans comma food pieces comma and pools of blood period double quote right parenthesis. Line 6, indented once. print Now left parenthesis double quote You think you hear something up the stairs double quote right parenthesis. Line 7, indented once. print Now left parenthesis double quote that go up the west side of the room period double quote right parenthesis. Line 8, indented once. print Now left parenthesis double quote It’s a scraping noise comma like something being dragged double quote right parenthesis. Line 9, indented once. print Now left parenthesis double quote along the floor period double quote right parenthesis. Line 10, indented once. if ghost equals equals 1 colon. Line 11, indented twice. print Now left parenthesis double quote You see the mist you saw earlier period double quote right parenthesis. Line 12, indented twice. print Now left parenthesis double quote But now it’s darker comma and red period double quote right parenthesis. Line 13, indented twice. print Now left parenthesis double quote The moan increases in pitch and volume double quote right parenthesis. Line 14, indented twice. print Now left parenthesis double quote so now it sounds more like a yell exclamation point double quote right parenthesis. Line 15, indented twice. print Now left parenthesis double quote Then it’s gone period double quote right parenthesis. Line 16, indented twice. ghost equals 0. Line 17. Print Now left parenthesis double quote You can go to the south or east period double quote right parenthes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59" y="1585998"/>
            <a:ext cx="5152260" cy="4551608"/>
          </a:xfrm>
          <a:prstGeom prst="rect">
            <a:avLst/>
          </a:prstGeom>
        </p:spPr>
      </p:pic>
    </p:spTree>
    <p:extLst>
      <p:ext uri="{BB962C8B-B14F-4D97-AF65-F5344CB8AC3E}">
        <p14:creationId xmlns:p14="http://schemas.microsoft.com/office/powerpoint/2010/main" val="3444810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How to Design Larger Programs</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3762538"/>
          </a:xfrm>
        </p:spPr>
        <p:txBody>
          <a:bodyPr wrap="square" lIns="91425" tIns="91425" rIns="91425" bIns="91425">
            <a:spAutoFit/>
          </a:bodyPr>
          <a:lstStyle/>
          <a:p>
            <a:pPr fontAlgn="base">
              <a:spcAft>
                <a:spcPct val="0"/>
              </a:spcAft>
            </a:pPr>
            <a:r>
              <a:rPr lang="en-US" altLang="en-US" sz="2000" kern="1200" dirty="0">
                <a:solidFill>
                  <a:srgbClr val="000000"/>
                </a:solidFill>
                <a:latin typeface="+mn-lt"/>
                <a:ea typeface="ＭＳ Ｐゴシック" charset="-128"/>
              </a:rPr>
              <a:t>Building something larger requires good </a:t>
            </a:r>
            <a:r>
              <a:rPr lang="en-US" altLang="en-US" sz="2000" b="1" kern="1200" dirty="0">
                <a:solidFill>
                  <a:srgbClr val="000000"/>
                </a:solidFill>
                <a:latin typeface="+mn-lt"/>
                <a:ea typeface="ＭＳ Ｐゴシック" charset="-128"/>
              </a:rPr>
              <a:t>software </a:t>
            </a:r>
            <a:r>
              <a:rPr lang="en-US" altLang="en-US" sz="2000" b="1" kern="1200" dirty="0" smtClean="0">
                <a:solidFill>
                  <a:srgbClr val="000000"/>
                </a:solidFill>
                <a:latin typeface="+mn-lt"/>
                <a:ea typeface="ＭＳ Ｐゴシック" charset="-128"/>
              </a:rPr>
              <a:t>engineering</a:t>
            </a:r>
            <a:r>
              <a:rPr lang="en-US" altLang="en-US" sz="2000" kern="1200" dirty="0">
                <a:solidFill>
                  <a:srgbClr val="000000"/>
                </a:solidFill>
                <a:latin typeface="+mn-lt"/>
                <a:ea typeface="ＭＳ Ｐゴシック" charset="-128"/>
              </a:rPr>
              <a:t>.</a:t>
            </a:r>
          </a:p>
          <a:p>
            <a:pPr lvl="1" fontAlgn="base">
              <a:spcAft>
                <a:spcPct val="0"/>
              </a:spcAft>
            </a:pPr>
            <a:r>
              <a:rPr lang="en-US" altLang="en-US" sz="2000" b="1" kern="1200" dirty="0">
                <a:solidFill>
                  <a:srgbClr val="000000"/>
                </a:solidFill>
                <a:latin typeface="+mn-lt"/>
                <a:ea typeface="ＭＳ Ｐゴシック" charset="-128"/>
                <a:cs typeface="+mn-cs"/>
              </a:rPr>
              <a:t>Top-down:</a:t>
            </a:r>
            <a:r>
              <a:rPr lang="en-US" altLang="en-US" sz="2000" kern="1200" dirty="0">
                <a:solidFill>
                  <a:srgbClr val="000000"/>
                </a:solidFill>
                <a:latin typeface="+mn-lt"/>
                <a:ea typeface="ＭＳ Ｐゴシック" charset="-128"/>
                <a:cs typeface="+mn-cs"/>
              </a:rPr>
              <a:t> Start from </a:t>
            </a:r>
            <a:r>
              <a:rPr lang="en-US" altLang="en-US" sz="2000" b="1" kern="1200" dirty="0">
                <a:solidFill>
                  <a:srgbClr val="000000"/>
                </a:solidFill>
                <a:latin typeface="+mn-lt"/>
                <a:ea typeface="ＭＳ Ｐゴシック" charset="-128"/>
                <a:cs typeface="+mn-cs"/>
              </a:rPr>
              <a:t>requirements</a:t>
            </a:r>
            <a:r>
              <a:rPr lang="en-US" altLang="en-US" sz="2000" kern="1200" dirty="0">
                <a:solidFill>
                  <a:srgbClr val="000000"/>
                </a:solidFill>
                <a:latin typeface="+mn-lt"/>
                <a:ea typeface="ＭＳ Ｐゴシック" charset="-128"/>
                <a:cs typeface="+mn-cs"/>
              </a:rPr>
              <a:t>, then identify the pieces to write, then write the pices.</a:t>
            </a:r>
          </a:p>
          <a:p>
            <a:pPr lvl="1" fontAlgn="base">
              <a:spcAft>
                <a:spcPct val="0"/>
              </a:spcAft>
            </a:pPr>
            <a:r>
              <a:rPr lang="en-US" altLang="en-US" sz="2000" b="1" kern="1200" dirty="0">
                <a:solidFill>
                  <a:srgbClr val="000000"/>
                </a:solidFill>
                <a:latin typeface="+mn-lt"/>
                <a:ea typeface="ＭＳ Ｐゴシック" charset="-128"/>
                <a:cs typeface="+mn-cs"/>
              </a:rPr>
              <a:t>Bottom-up: </a:t>
            </a:r>
            <a:r>
              <a:rPr lang="en-US" altLang="en-US" sz="2000" kern="1200" dirty="0">
                <a:solidFill>
                  <a:srgbClr val="000000"/>
                </a:solidFill>
                <a:latin typeface="+mn-lt"/>
                <a:ea typeface="ＭＳ Ｐゴシック" charset="-128"/>
                <a:cs typeface="+mn-cs"/>
              </a:rPr>
              <a:t>Start building pieces you know, test them, combine them, and keep going until you have </a:t>
            </a:r>
            <a:r>
              <a:rPr lang="en-US" altLang="en-US" sz="2000" kern="1200" dirty="0" smtClean="0">
                <a:solidFill>
                  <a:srgbClr val="000000"/>
                </a:solidFill>
                <a:latin typeface="+mn-lt"/>
                <a:ea typeface="ＭＳ Ｐゴシック" charset="-128"/>
                <a:cs typeface="+mn-cs"/>
              </a:rPr>
              <a:t>your program</a:t>
            </a:r>
            <a:endParaRPr lang="en-US" altLang="en-US" sz="2000" kern="1200" dirty="0">
              <a:solidFill>
                <a:srgbClr val="000000"/>
              </a:solidFill>
              <a:latin typeface="+mn-lt"/>
              <a:ea typeface="ＭＳ Ｐゴシック" charset="-128"/>
              <a:cs typeface="+mn-cs"/>
            </a:endParaRPr>
          </a:p>
          <a:p>
            <a:pPr lvl="1" fontAlgn="base">
              <a:spcAft>
                <a:spcPct val="0"/>
              </a:spcAft>
            </a:pPr>
            <a:r>
              <a:rPr lang="en-US" altLang="en-US" sz="2000" b="1" kern="1200" dirty="0">
                <a:solidFill>
                  <a:srgbClr val="000000"/>
                </a:solidFill>
                <a:latin typeface="+mn-lt"/>
                <a:ea typeface="ＭＳ Ｐゴシック" charset="-128"/>
                <a:cs typeface="+mn-cs"/>
              </a:rPr>
              <a:t>Debugging: </a:t>
            </a:r>
            <a:r>
              <a:rPr lang="en-US" altLang="en-US" sz="2000" kern="1200" dirty="0">
                <a:solidFill>
                  <a:srgbClr val="000000"/>
                </a:solidFill>
                <a:latin typeface="+mn-lt"/>
                <a:ea typeface="ＭＳ Ｐゴシック" charset="-128"/>
                <a:cs typeface="+mn-cs"/>
              </a:rPr>
              <a:t>Programming is </a:t>
            </a:r>
            <a:r>
              <a:rPr lang="en-US" altLang="ja-JP" sz="2000" kern="1200" dirty="0" smtClean="0">
                <a:solidFill>
                  <a:srgbClr val="000000"/>
                </a:solidFill>
                <a:latin typeface="+mn-lt"/>
                <a:ea typeface="ＭＳ Ｐゴシック" charset="-128"/>
                <a:cs typeface="+mn-cs"/>
              </a:rPr>
              <a:t>“the </a:t>
            </a:r>
            <a:r>
              <a:rPr lang="en-US" altLang="ja-JP" sz="2000" kern="1200" dirty="0">
                <a:solidFill>
                  <a:srgbClr val="000000"/>
                </a:solidFill>
                <a:latin typeface="+mn-lt"/>
                <a:ea typeface="ＭＳ Ｐゴシック" charset="-128"/>
                <a:cs typeface="+mn-cs"/>
              </a:rPr>
              <a:t>art of debugging a blank sheet of paper</a:t>
            </a:r>
            <a:r>
              <a:rPr lang="en-US" altLang="ja-JP" sz="2000" kern="1200" dirty="0" smtClean="0">
                <a:solidFill>
                  <a:srgbClr val="000000"/>
                </a:solidFill>
                <a:latin typeface="+mn-lt"/>
                <a:ea typeface="ＭＳ Ｐゴシック" charset="-128"/>
                <a:cs typeface="+mn-cs"/>
              </a:rPr>
              <a:t>.”</a:t>
            </a:r>
            <a:endParaRPr lang="en-US" altLang="ja-JP" sz="2000" kern="1200" dirty="0">
              <a:solidFill>
                <a:srgbClr val="000000"/>
              </a:solidFill>
              <a:latin typeface="+mn-lt"/>
              <a:ea typeface="ＭＳ Ｐゴシック" charset="-128"/>
              <a:cs typeface="+mn-cs"/>
            </a:endParaRPr>
          </a:p>
          <a:p>
            <a:pPr lvl="1" fontAlgn="base">
              <a:spcAft>
                <a:spcPct val="0"/>
              </a:spcAft>
            </a:pPr>
            <a:r>
              <a:rPr lang="en-US" altLang="en-US" sz="2000" b="1" kern="1200" dirty="0">
                <a:solidFill>
                  <a:srgbClr val="000000"/>
                </a:solidFill>
                <a:latin typeface="+mn-lt"/>
                <a:ea typeface="ＭＳ Ｐゴシック" charset="-128"/>
                <a:cs typeface="+mn-cs"/>
              </a:rPr>
              <a:t>Testing: </a:t>
            </a:r>
            <a:r>
              <a:rPr lang="en-US" altLang="en-US" sz="2000" kern="1200" dirty="0">
                <a:solidFill>
                  <a:srgbClr val="000000"/>
                </a:solidFill>
                <a:latin typeface="+mn-lt"/>
                <a:ea typeface="ＭＳ Ｐゴシック" charset="-128"/>
                <a:cs typeface="+mn-cs"/>
              </a:rPr>
              <a:t>Because nothing complicated and man-made is flawless.</a:t>
            </a:r>
          </a:p>
          <a:p>
            <a:pPr lvl="1" fontAlgn="base">
              <a:spcAft>
                <a:spcPct val="0"/>
              </a:spcAft>
            </a:pPr>
            <a:r>
              <a:rPr lang="en-US" altLang="en-US" sz="2000" b="1" kern="1200" dirty="0">
                <a:solidFill>
                  <a:srgbClr val="000000"/>
                </a:solidFill>
                <a:latin typeface="+mn-lt"/>
                <a:ea typeface="ＭＳ Ｐゴシック" charset="-128"/>
                <a:cs typeface="+mn-cs"/>
              </a:rPr>
              <a:t>Maintenance: </a:t>
            </a:r>
            <a:r>
              <a:rPr lang="en-US" altLang="en-US" sz="2000" kern="1200" dirty="0">
                <a:solidFill>
                  <a:srgbClr val="000000"/>
                </a:solidFill>
                <a:latin typeface="+mn-lt"/>
                <a:ea typeface="ＭＳ Ｐゴシック" charset="-128"/>
                <a:cs typeface="+mn-cs"/>
              </a:rPr>
              <a:t>By far, the most </a:t>
            </a:r>
            <a:r>
              <a:rPr lang="en-US" altLang="en-US" sz="2000" b="1" kern="1200" dirty="0">
                <a:solidFill>
                  <a:srgbClr val="000000"/>
                </a:solidFill>
                <a:latin typeface="+mn-lt"/>
                <a:ea typeface="ＭＳ Ｐゴシック" charset="-128"/>
                <a:cs typeface="+mn-cs"/>
              </a:rPr>
              <a:t>expensive</a:t>
            </a:r>
            <a:r>
              <a:rPr lang="en-US" altLang="en-US" sz="2000" kern="1200" dirty="0">
                <a:solidFill>
                  <a:srgbClr val="000000"/>
                </a:solidFill>
                <a:latin typeface="+mn-lt"/>
                <a:ea typeface="ＭＳ Ｐゴシック" charset="-128"/>
                <a:cs typeface="+mn-cs"/>
              </a:rPr>
              <a:t> part of any program.</a:t>
            </a:r>
          </a:p>
        </p:txBody>
      </p:sp>
    </p:spTree>
    <p:extLst>
      <p:ext uri="{BB962C8B-B14F-4D97-AF65-F5344CB8AC3E}">
        <p14:creationId xmlns:p14="http://schemas.microsoft.com/office/powerpoint/2010/main" val="444103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kern="1200" dirty="0" smtClean="0">
                <a:latin typeface="Times New Roman" panose="02020603050405020304" pitchFamily="18" charset="0"/>
                <a:ea typeface="ＭＳ Ｐゴシック" charset="-128"/>
              </a:rPr>
              <a:t>Top-Down Design</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Start from a problem statement.</a:t>
            </a:r>
            <a:br>
              <a:rPr lang="en-US" altLang="en-US" sz="2400" kern="1200" dirty="0">
                <a:solidFill>
                  <a:srgbClr val="000000"/>
                </a:solidFill>
                <a:latin typeface="Arial (Body)"/>
                <a:ea typeface="ＭＳ Ｐゴシック" charset="-128"/>
              </a:rPr>
            </a:br>
            <a:r>
              <a:rPr lang="en-US" altLang="en-US" sz="2400" kern="1200" dirty="0">
                <a:solidFill>
                  <a:srgbClr val="000000"/>
                </a:solidFill>
                <a:latin typeface="Arial (Body)"/>
                <a:ea typeface="ＭＳ Ｐゴシック" charset="-128"/>
              </a:rPr>
              <a:t>What are you trying to do?</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Refine the problem statement.</a:t>
            </a:r>
            <a:br>
              <a:rPr lang="en-US" altLang="en-US" sz="2400" kern="1200" dirty="0">
                <a:solidFill>
                  <a:srgbClr val="000000"/>
                </a:solidFill>
                <a:latin typeface="Arial (Body)"/>
                <a:ea typeface="ＭＳ Ｐゴシック" charset="-128"/>
              </a:rPr>
            </a:br>
            <a:r>
              <a:rPr lang="en-US" altLang="en-US" sz="2400" kern="1200" dirty="0">
                <a:solidFill>
                  <a:srgbClr val="000000"/>
                </a:solidFill>
                <a:latin typeface="Arial (Body)"/>
                <a:ea typeface="ＭＳ Ｐゴシック" charset="-128"/>
              </a:rPr>
              <a:t>Use </a:t>
            </a:r>
            <a:r>
              <a:rPr lang="en-US" altLang="en-US" sz="2400" b="1" kern="1200" dirty="0">
                <a:solidFill>
                  <a:srgbClr val="000000"/>
                </a:solidFill>
                <a:latin typeface="Arial (Body)"/>
                <a:ea typeface="ＭＳ Ｐゴシック" charset="-128"/>
              </a:rPr>
              <a:t>hierarchical decomposition</a:t>
            </a:r>
            <a:r>
              <a:rPr lang="en-US" altLang="en-US" sz="2400" kern="1200" dirty="0">
                <a:solidFill>
                  <a:srgbClr val="000000"/>
                </a:solidFill>
                <a:latin typeface="Arial (Body)"/>
                <a:ea typeface="ＭＳ Ｐゴシック" charset="-128"/>
              </a:rPr>
              <a:t> to define subparts.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Refine until you know how to write the programs.</a:t>
            </a:r>
          </a:p>
          <a:p>
            <a:pPr marL="255651" lvl="0" indent="-255651" fontAlgn="base">
              <a:spcAft>
                <a:spcPct val="0"/>
              </a:spcAft>
              <a:buFont typeface="Arial" panose="020B0604020202020204" pitchFamily="34" charset="0"/>
              <a:buChar char="•"/>
              <a:tabLst/>
            </a:pPr>
            <a:r>
              <a:rPr lang="en-US" altLang="en-US" sz="2400" kern="1200" dirty="0">
                <a:solidFill>
                  <a:srgbClr val="000000"/>
                </a:solidFill>
                <a:latin typeface="Arial (Body)"/>
                <a:ea typeface="ＭＳ Ｐゴシック" charset="-128"/>
              </a:rPr>
              <a:t>Use </a:t>
            </a:r>
            <a:r>
              <a:rPr lang="en-US" altLang="en-US" sz="2400" b="1" kern="1200" dirty="0">
                <a:solidFill>
                  <a:srgbClr val="000000"/>
                </a:solidFill>
                <a:latin typeface="Arial (Body)"/>
                <a:ea typeface="ＭＳ Ｐゴシック" charset="-128"/>
              </a:rPr>
              <a:t>procedural abstraction</a:t>
            </a:r>
            <a:r>
              <a:rPr lang="en-US" altLang="en-US" sz="2400" kern="1200" dirty="0">
                <a:solidFill>
                  <a:srgbClr val="000000"/>
                </a:solidFill>
                <a:latin typeface="Arial (Body)"/>
                <a:ea typeface="ＭＳ Ｐゴシック" charset="-128"/>
              </a:rPr>
              <a:t> so that higher-level functions are written in terms of lower-level.</a:t>
            </a:r>
          </a:p>
        </p:txBody>
      </p:sp>
    </p:spTree>
    <p:extLst>
      <p:ext uri="{BB962C8B-B14F-4D97-AF65-F5344CB8AC3E}">
        <p14:creationId xmlns:p14="http://schemas.microsoft.com/office/powerpoint/2010/main" val="1551612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kern="1200" dirty="0" smtClean="0">
                <a:latin typeface="Times New Roman" panose="02020603050405020304" pitchFamily="18" charset="0"/>
                <a:ea typeface="ＭＳ Ｐゴシック" charset="-128"/>
              </a:rPr>
              <a:t>What’s an Adventure Game?</a:t>
            </a:r>
            <a:endParaRPr lang="en-US" altLang="en-US" kern="1200" dirty="0">
              <a:latin typeface="Times New Roman" panose="02020603050405020304" pitchFamily="18" charset="0"/>
              <a:ea typeface="ＭＳ Ｐゴシック" charset="-128"/>
            </a:endParaRPr>
          </a:p>
        </p:txBody>
      </p:sp>
      <p:sp>
        <p:nvSpPr>
          <p:cNvPr id="3" name="Text Placeholder 2"/>
          <p:cNvSpPr>
            <a:spLocks noGrp="1"/>
          </p:cNvSpPr>
          <p:nvPr>
            <p:ph type="body" idx="1"/>
          </p:nvPr>
        </p:nvSpPr>
        <p:spPr>
          <a:xfrm>
            <a:off x="457200" y="1600200"/>
            <a:ext cx="8229600" cy="407800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Text-based, interactive fiction.</a:t>
            </a:r>
          </a:p>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Dates back to </a:t>
            </a:r>
            <a:r>
              <a:rPr lang="en-US" altLang="en-US" sz="2200" kern="1200" dirty="0" smtClean="0">
                <a:solidFill>
                  <a:srgbClr val="000000"/>
                </a:solidFill>
                <a:latin typeface="Arial (Body)"/>
                <a:ea typeface="ＭＳ Ｐゴシック" charset="-128"/>
              </a:rPr>
              <a:t>1970</a:t>
            </a:r>
            <a:r>
              <a:rPr lang="fr-FR" altLang="en-US" sz="2200" kern="1200" dirty="0" smtClean="0">
                <a:solidFill>
                  <a:srgbClr val="000000"/>
                </a:solidFill>
                <a:latin typeface="Arial (Body)"/>
                <a:ea typeface="ＭＳ Ｐゴシック" charset="-128"/>
              </a:rPr>
              <a:t>’</a:t>
            </a:r>
            <a:r>
              <a:rPr lang="en-US" altLang="en-US" sz="2200" kern="1200" dirty="0" smtClean="0">
                <a:solidFill>
                  <a:srgbClr val="000000"/>
                </a:solidFill>
                <a:latin typeface="Arial (Body)"/>
                <a:ea typeface="ＭＳ Ｐゴシック" charset="-128"/>
              </a:rPr>
              <a:t>s</a:t>
            </a:r>
            <a:r>
              <a:rPr lang="en-US" altLang="en-US" sz="2200" kern="1200" dirty="0">
                <a:solidFill>
                  <a:srgbClr val="000000"/>
                </a:solidFill>
                <a:latin typeface="Arial (Body)"/>
                <a:ea typeface="ＭＳ Ｐゴシック" charset="-128"/>
              </a:rPr>
              <a:t>:</a:t>
            </a:r>
          </a:p>
          <a:p>
            <a:pPr marL="741553" lvl="1" indent="-284353" eaLnBrk="0" fontAlgn="base" hangingPunct="0">
              <a:spcAft>
                <a:spcPct val="0"/>
              </a:spcAft>
              <a:buFont typeface="Arial" panose="020B0604020202020204" pitchFamily="34" charset="0"/>
              <a:buChar char="–"/>
            </a:pPr>
            <a:r>
              <a:rPr lang="en-US" altLang="en-US" sz="2200" kern="1200" dirty="0">
                <a:solidFill>
                  <a:srgbClr val="000000"/>
                </a:solidFill>
                <a:latin typeface="Arial (Body)"/>
                <a:ea typeface="ＭＳ Ｐゴシック" charset="-128"/>
                <a:cs typeface="+mn-cs"/>
                <a:hlinkClick r:id="rId2" tooltip="http://en.wikipedia.org/wiki/Colossal_Cave_Adventure"/>
              </a:rPr>
              <a:t>http://en.wikipedia.org/wiki/Colossal_Cave_Adventure</a:t>
            </a:r>
            <a:endParaRPr lang="en-US" altLang="en-US" sz="2200" kern="1200" dirty="0">
              <a:solidFill>
                <a:srgbClr val="000000"/>
              </a:solidFill>
              <a:latin typeface="Arial (Body)"/>
              <a:ea typeface="ＭＳ Ｐゴシック" charset="-128"/>
              <a:cs typeface="+mn-cs"/>
            </a:endParaRPr>
          </a:p>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See Zork at </a:t>
            </a:r>
            <a:r>
              <a:rPr lang="en-US" altLang="en-US" sz="2200" kern="1200" dirty="0">
                <a:solidFill>
                  <a:srgbClr val="000000"/>
                </a:solidFill>
                <a:latin typeface="Arial (Body)"/>
                <a:ea typeface="ＭＳ Ｐゴシック" charset="-128"/>
                <a:hlinkClick r:id="rId3" tooltip="https://youtu.be/1q9Q2gwqw7U"/>
              </a:rPr>
              <a:t>https</a:t>
            </a:r>
            <a:r>
              <a:rPr lang="en-US" altLang="en-US" sz="2200" kern="1200" dirty="0" smtClean="0">
                <a:solidFill>
                  <a:srgbClr val="000000"/>
                </a:solidFill>
                <a:latin typeface="Arial (Body)"/>
                <a:ea typeface="ＭＳ Ｐゴシック" charset="-128"/>
                <a:hlinkClick r:id="rId3" tooltip="https://youtu.be/1q9Q2gwqw7U"/>
              </a:rPr>
              <a:t>://youtu.be/1q9Q2gwqw7U</a:t>
            </a:r>
            <a:endParaRPr lang="en-US" altLang="en-US" sz="2200" kern="1200" dirty="0">
              <a:solidFill>
                <a:srgbClr val="000000"/>
              </a:solidFill>
              <a:latin typeface="Arial (Body)"/>
              <a:ea typeface="ＭＳ Ｐゴシック" charset="-128"/>
            </a:endParaRPr>
          </a:p>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Play Zork </a:t>
            </a:r>
            <a:r>
              <a:rPr lang="en-US" altLang="en-US" sz="2200" kern="1200" dirty="0" smtClean="0">
                <a:solidFill>
                  <a:srgbClr val="000000"/>
                </a:solidFill>
                <a:latin typeface="Arial (Body)"/>
                <a:ea typeface="ＭＳ Ｐゴシック" charset="-128"/>
              </a:rPr>
              <a:t>at </a:t>
            </a:r>
            <a:r>
              <a:rPr lang="en-US" altLang="en-US" sz="2200" kern="1200" dirty="0" smtClean="0">
                <a:solidFill>
                  <a:srgbClr val="000000"/>
                </a:solidFill>
                <a:latin typeface="Arial (Body)"/>
                <a:ea typeface="ＭＳ Ｐゴシック" charset="-128"/>
                <a:hlinkClick r:id="rId4" tooltip="http://textadventures.co.uk/games/view/5zyoqrsugeopel3ffhz_vq/zork"/>
              </a:rPr>
              <a:t>http://textadventures.co.uk/games/view/5zyoqrsugeopel3ffhz_vq/zork</a:t>
            </a:r>
            <a:endParaRPr lang="en-US" altLang="en-US" sz="2200" kern="1200" dirty="0">
              <a:solidFill>
                <a:srgbClr val="000000"/>
              </a:solidFill>
              <a:latin typeface="Arial (Body)"/>
              <a:ea typeface="ＭＳ Ｐゴシック" charset="-128"/>
            </a:endParaRPr>
          </a:p>
          <a:p>
            <a:pPr marL="255651" lvl="0" indent="-255651" eaLnBrk="0" fontAlgn="base" hangingPunct="0">
              <a:spcAft>
                <a:spcPct val="0"/>
              </a:spcAft>
              <a:buFont typeface="Arial" panose="020B0604020202020204" pitchFamily="34" charset="0"/>
              <a:buChar char="•"/>
              <a:tabLst/>
            </a:pPr>
            <a:r>
              <a:rPr lang="en-US" altLang="en-US" sz="2200" kern="1200" dirty="0">
                <a:solidFill>
                  <a:srgbClr val="000000"/>
                </a:solidFill>
                <a:latin typeface="Arial (Body)"/>
                <a:ea typeface="ＭＳ Ｐゴシック" charset="-128"/>
              </a:rPr>
              <a:t>There are new and updated tools for making interactive fiction like Inform, </a:t>
            </a:r>
            <a:r>
              <a:rPr lang="en-US" altLang="en-US" sz="2200" kern="1200" dirty="0">
                <a:solidFill>
                  <a:srgbClr val="000000"/>
                </a:solidFill>
                <a:latin typeface="Arial (Body)"/>
                <a:ea typeface="ＭＳ Ｐゴシック" charset="-128"/>
                <a:hlinkClick r:id="rId5" tooltip=" http://www.inform-fiction.org"/>
              </a:rPr>
              <a:t>http://</a:t>
            </a:r>
            <a:r>
              <a:rPr lang="en-US" altLang="en-US" sz="2200" kern="1200" dirty="0" smtClean="0">
                <a:solidFill>
                  <a:srgbClr val="000000"/>
                </a:solidFill>
                <a:latin typeface="Arial (Body)"/>
                <a:ea typeface="ＭＳ Ｐゴシック" charset="-128"/>
                <a:hlinkClick r:id="rId5" tooltip=" http://www.inform-fiction.org"/>
              </a:rPr>
              <a:t>www.inform-fiction.org</a:t>
            </a:r>
            <a:endParaRPr lang="en-US" altLang="en-US" sz="2200" kern="1200" dirty="0">
              <a:solidFill>
                <a:srgbClr val="000000"/>
              </a:solidFill>
              <a:latin typeface="Arial (Body)"/>
              <a:ea typeface="ＭＳ Ｐゴシック" charset="-128"/>
            </a:endParaRPr>
          </a:p>
        </p:txBody>
      </p:sp>
    </p:spTree>
    <p:extLst>
      <p:ext uri="{BB962C8B-B14F-4D97-AF65-F5344CB8AC3E}">
        <p14:creationId xmlns:p14="http://schemas.microsoft.com/office/powerpoint/2010/main" val="4239705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a:spcBef>
                <a:spcPct val="0"/>
              </a:spcBef>
              <a:buClrTx/>
              <a:defRPr/>
            </a:pPr>
            <a:r>
              <a:rPr lang="en-US" kern="1200" dirty="0" smtClean="0">
                <a:latin typeface="Times New Roman" panose="02020603050405020304" pitchFamily="18" charset="0"/>
                <a:ea typeface="+mj-ea"/>
                <a:cs typeface="+mj-cs"/>
              </a:rPr>
              <a:t>Example Top-Down Design: An Adventure Game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472609" cy="4101092"/>
          </a:xfrm>
        </p:spPr>
        <p:txBody>
          <a:bodyPr wrap="square" lIns="91425" tIns="91425" rIns="91425" bIns="91425">
            <a:spAutoFit/>
          </a:bodyPr>
          <a:lstStyle/>
          <a:p>
            <a:pPr marL="0" lvl="0" indent="0" fontAlgn="base">
              <a:spcAft>
                <a:spcPct val="0"/>
              </a:spcAft>
              <a:buNone/>
            </a:pPr>
            <a:r>
              <a:rPr lang="en-US" altLang="en-US" sz="2400" kern="1200" dirty="0">
                <a:solidFill>
                  <a:srgbClr val="000000"/>
                </a:solidFill>
                <a:latin typeface="Arial (Body)"/>
                <a:ea typeface="ＭＳ Ｐゴシック" charset="-128"/>
              </a:rPr>
              <a:t>Top-level function:</a:t>
            </a:r>
          </a:p>
          <a:p>
            <a:pPr marL="432000" lvl="0" indent="-432000" fontAlgn="base">
              <a:spcAft>
                <a:spcPct val="0"/>
              </a:spcAft>
              <a:buSzPts val="2400"/>
              <a:buNone/>
            </a:pPr>
            <a:r>
              <a:rPr lang="en-US" altLang="en-US" sz="2400" kern="1200" dirty="0" smtClean="0">
                <a:solidFill>
                  <a:schemeClr val="tx2"/>
                </a:solidFill>
                <a:latin typeface="Arial (Body)"/>
                <a:ea typeface="ＭＳ Ｐゴシック" charset="-128"/>
              </a:rPr>
              <a:t>1. </a:t>
            </a:r>
            <a:r>
              <a:rPr lang="en-US" altLang="en-US" sz="2400" kern="1200" dirty="0" smtClean="0">
                <a:solidFill>
                  <a:srgbClr val="000000"/>
                </a:solidFill>
                <a:latin typeface="Arial (Body)"/>
                <a:ea typeface="ＭＳ Ｐゴシック" charset="-128"/>
              </a:rPr>
              <a:t>Tell </a:t>
            </a:r>
            <a:r>
              <a:rPr lang="en-US" altLang="en-US" sz="2400" kern="1200" dirty="0">
                <a:solidFill>
                  <a:srgbClr val="000000"/>
                </a:solidFill>
                <a:latin typeface="Arial (Body)"/>
                <a:ea typeface="ＭＳ Ｐゴシック" charset="-128"/>
              </a:rPr>
              <a:t>the user how to play the game.</a:t>
            </a:r>
          </a:p>
          <a:p>
            <a:pPr marL="432000" lvl="0" indent="-432000" fontAlgn="base">
              <a:spcAft>
                <a:spcPct val="0"/>
              </a:spcAft>
              <a:buSzPts val="2400"/>
              <a:buNone/>
            </a:pPr>
            <a:r>
              <a:rPr lang="en-US" altLang="en-US" sz="2400" kern="1200" dirty="0" smtClean="0">
                <a:solidFill>
                  <a:schemeClr val="tx2"/>
                </a:solidFill>
                <a:latin typeface="Arial (Body)"/>
                <a:ea typeface="ＭＳ Ｐゴシック" charset="-128"/>
              </a:rPr>
              <a:t>2. </a:t>
            </a:r>
            <a:r>
              <a:rPr lang="en-US" altLang="en-US" sz="2400" kern="1200" dirty="0" smtClean="0">
                <a:solidFill>
                  <a:srgbClr val="000000"/>
                </a:solidFill>
                <a:latin typeface="Arial (Body)"/>
                <a:ea typeface="ＭＳ Ｐゴシック" charset="-128"/>
              </a:rPr>
              <a:t>Describe </a:t>
            </a:r>
            <a:r>
              <a:rPr lang="en-US" altLang="en-US" sz="2400" kern="1200" dirty="0">
                <a:solidFill>
                  <a:srgbClr val="000000"/>
                </a:solidFill>
                <a:latin typeface="Arial (Body)"/>
                <a:ea typeface="ＭＳ Ｐゴシック" charset="-128"/>
              </a:rPr>
              <a:t>the room.</a:t>
            </a:r>
          </a:p>
          <a:p>
            <a:pPr marL="432000" lvl="0" indent="-432000" fontAlgn="base">
              <a:spcAft>
                <a:spcPct val="0"/>
              </a:spcAft>
              <a:buSzPts val="2400"/>
              <a:buNone/>
            </a:pPr>
            <a:r>
              <a:rPr lang="en-US" altLang="en-US" sz="2400" kern="1200" dirty="0" smtClean="0">
                <a:solidFill>
                  <a:schemeClr val="tx2"/>
                </a:solidFill>
                <a:latin typeface="Arial (Body)"/>
                <a:ea typeface="ＭＳ Ｐゴシック" charset="-128"/>
              </a:rPr>
              <a:t>3. </a:t>
            </a:r>
            <a:r>
              <a:rPr lang="en-US" altLang="en-US" sz="2400" kern="1200" dirty="0" smtClean="0">
                <a:solidFill>
                  <a:srgbClr val="000000"/>
                </a:solidFill>
                <a:latin typeface="Arial (Body)"/>
                <a:ea typeface="ＭＳ Ｐゴシック" charset="-128"/>
              </a:rPr>
              <a:t>Get </a:t>
            </a:r>
            <a:r>
              <a:rPr lang="en-US" altLang="en-US" sz="2400" kern="1200" dirty="0">
                <a:solidFill>
                  <a:srgbClr val="000000"/>
                </a:solidFill>
                <a:latin typeface="Arial (Body)"/>
                <a:ea typeface="ＭＳ Ｐゴシック" charset="-128"/>
              </a:rPr>
              <a:t>the </a:t>
            </a:r>
            <a:r>
              <a:rPr lang="en-US" altLang="en-US" sz="2400" kern="1200" dirty="0" smtClean="0">
                <a:solidFill>
                  <a:srgbClr val="000000"/>
                </a:solidFill>
                <a:latin typeface="Arial (Body)"/>
                <a:ea typeface="ＭＳ Ｐゴシック" charset="-128"/>
              </a:rPr>
              <a:t>player</a:t>
            </a:r>
            <a:r>
              <a:rPr lang="fr-FR" altLang="ja-JP" sz="2400" kern="1200" dirty="0" smtClean="0">
                <a:solidFill>
                  <a:srgbClr val="000000"/>
                </a:solidFill>
                <a:latin typeface="Arial (Body)"/>
                <a:ea typeface="ＭＳ Ｐゴシック" charset="-128"/>
              </a:rPr>
              <a:t>’</a:t>
            </a:r>
            <a:r>
              <a:rPr lang="en-US" altLang="ja-JP" sz="2400" kern="1200" dirty="0" smtClean="0">
                <a:solidFill>
                  <a:srgbClr val="000000"/>
                </a:solidFill>
                <a:latin typeface="Arial (Body)"/>
                <a:ea typeface="ＭＳ Ｐゴシック" charset="-128"/>
              </a:rPr>
              <a:t>s </a:t>
            </a:r>
            <a:r>
              <a:rPr lang="en-US" altLang="ja-JP" sz="2400" kern="1200" dirty="0">
                <a:solidFill>
                  <a:srgbClr val="000000"/>
                </a:solidFill>
                <a:latin typeface="Arial (Body)"/>
                <a:ea typeface="ＭＳ Ｐゴシック" charset="-128"/>
              </a:rPr>
              <a:t>command.</a:t>
            </a:r>
          </a:p>
          <a:p>
            <a:pPr marL="432000" lvl="0" indent="-432000" fontAlgn="base">
              <a:spcAft>
                <a:spcPct val="0"/>
              </a:spcAft>
              <a:buSzPts val="2400"/>
              <a:buNone/>
            </a:pPr>
            <a:r>
              <a:rPr lang="en-US" altLang="en-US" sz="2400" kern="1200" dirty="0" smtClean="0">
                <a:solidFill>
                  <a:schemeClr val="tx2"/>
                </a:solidFill>
                <a:latin typeface="Arial (Body)"/>
                <a:ea typeface="ＭＳ Ｐゴシック" charset="-128"/>
              </a:rPr>
              <a:t>4. </a:t>
            </a:r>
            <a:r>
              <a:rPr lang="en-US" altLang="en-US" sz="2400" kern="1200" dirty="0" smtClean="0">
                <a:solidFill>
                  <a:srgbClr val="000000"/>
                </a:solidFill>
                <a:latin typeface="Arial (Body)"/>
                <a:ea typeface="ＭＳ Ｐゴシック" charset="-128"/>
              </a:rPr>
              <a:t>Figure </a:t>
            </a:r>
            <a:r>
              <a:rPr lang="en-US" altLang="en-US" sz="2400" kern="1200" dirty="0">
                <a:solidFill>
                  <a:srgbClr val="000000"/>
                </a:solidFill>
                <a:latin typeface="Arial (Body)"/>
                <a:ea typeface="ＭＳ Ｐゴシック" charset="-128"/>
              </a:rPr>
              <a:t>out the next </a:t>
            </a:r>
            <a:r>
              <a:rPr lang="en-US" altLang="en-US" sz="2400" kern="1200" dirty="0" smtClean="0">
                <a:solidFill>
                  <a:srgbClr val="000000"/>
                </a:solidFill>
                <a:latin typeface="Arial (Body)"/>
                <a:ea typeface="ＭＳ Ｐゴシック" charset="-128"/>
              </a:rPr>
              <a:t>room.</a:t>
            </a:r>
            <a:endParaRPr lang="en-US" altLang="en-US" sz="2400" kern="1200" dirty="0">
              <a:solidFill>
                <a:srgbClr val="000000"/>
              </a:solidFill>
              <a:latin typeface="Arial (Body)"/>
              <a:ea typeface="ＭＳ Ｐゴシック" charset="-128"/>
            </a:endParaRPr>
          </a:p>
          <a:p>
            <a:pPr marL="432000" lvl="0" indent="-432000" fontAlgn="base">
              <a:spcAft>
                <a:spcPct val="0"/>
              </a:spcAft>
              <a:buSzPts val="2400"/>
              <a:buNone/>
            </a:pPr>
            <a:r>
              <a:rPr lang="en-US" altLang="en-US" sz="2400" kern="1200" dirty="0" smtClean="0">
                <a:solidFill>
                  <a:schemeClr val="tx2"/>
                </a:solidFill>
                <a:latin typeface="Arial (Body)"/>
                <a:ea typeface="ＭＳ Ｐゴシック" charset="-128"/>
              </a:rPr>
              <a:t>5. </a:t>
            </a:r>
            <a:r>
              <a:rPr lang="en-US" altLang="en-US" sz="2400" kern="1200" dirty="0" smtClean="0">
                <a:solidFill>
                  <a:srgbClr val="000000"/>
                </a:solidFill>
                <a:latin typeface="Arial (Body)"/>
                <a:ea typeface="ＭＳ Ｐゴシック" charset="-128"/>
              </a:rPr>
              <a:t>Return </a:t>
            </a:r>
            <a:r>
              <a:rPr lang="en-US" altLang="en-US" sz="2400" kern="1200" dirty="0">
                <a:solidFill>
                  <a:srgbClr val="000000"/>
                </a:solidFill>
                <a:latin typeface="Arial (Body)"/>
                <a:ea typeface="ＭＳ Ｐゴシック" charset="-128"/>
              </a:rPr>
              <a:t>to Step 2, until the user Quits.</a:t>
            </a:r>
          </a:p>
        </p:txBody>
      </p:sp>
      <p:pic>
        <p:nvPicPr>
          <p:cNvPr id="5" name="Picture 2" descr="Plan of house and the direction north is indicated in the plan. The house plan has an Entry way facing east. There is a Porch to the right of the Entry Way. On entering the house, the Living room is present. There is an entrance to the dining room in the living room. The dining room is in the North-West corner of the house. From the dining room, there is an entrance to the kitchen, towards the left. At the north east corner of the kitchen, stairs is present."/>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363788" y="1610981"/>
            <a:ext cx="3445625" cy="347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94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Two New Functions</a:t>
            </a:r>
          </a:p>
        </p:txBody>
      </p:sp>
      <p:sp>
        <p:nvSpPr>
          <p:cNvPr id="3" name="Text Placeholder 2"/>
          <p:cNvSpPr>
            <a:spLocks noGrp="1"/>
          </p:cNvSpPr>
          <p:nvPr>
            <p:ph idx="1"/>
          </p:nvPr>
        </p:nvSpPr>
        <p:spPr>
          <a:xfrm>
            <a:off x="361220" y="1645487"/>
            <a:ext cx="387642" cy="358796"/>
          </a:xfrm>
        </p:spPr>
        <p:txBody>
          <a:bodyPr/>
          <a:lstStyle/>
          <a:p>
            <a:pPr eaLnBrk="1" hangingPunct="1"/>
            <a:r>
              <a:rPr lang="en-US" sz="2400" dirty="0" smtClean="0">
                <a:latin typeface="+mn-lt"/>
              </a:rPr>
              <a:t> </a:t>
            </a:r>
            <a:endParaRPr lang="en-US" sz="2400" dirty="0">
              <a:latin typeface="+mn-lt"/>
            </a:endParaRPr>
          </a:p>
        </p:txBody>
      </p:sp>
      <p:graphicFrame>
        <p:nvGraphicFramePr>
          <p:cNvPr id="4" name="Object 3" descr="Computer code reads, print Now left parenthesis right parenthesis colon."/>
          <p:cNvGraphicFramePr>
            <a:graphicFrameLocks noChangeAspect="1"/>
          </p:cNvGraphicFramePr>
          <p:nvPr>
            <p:extLst>
              <p:ext uri="{D42A27DB-BD31-4B8C-83A1-F6EECF244321}">
                <p14:modId xmlns:p14="http://schemas.microsoft.com/office/powerpoint/2010/main" val="2136055595"/>
              </p:ext>
            </p:extLst>
          </p:nvPr>
        </p:nvGraphicFramePr>
        <p:xfrm>
          <a:off x="818231" y="1680996"/>
          <a:ext cx="1838325" cy="460375"/>
        </p:xfrm>
        <a:graphic>
          <a:graphicData uri="http://schemas.openxmlformats.org/presentationml/2006/ole">
            <mc:AlternateContent xmlns:mc="http://schemas.openxmlformats.org/markup-compatibility/2006">
              <mc:Choice xmlns:v="urn:schemas-microsoft-com:vml" Requires="v">
                <p:oleObj spid="_x0000_s1450" name="Equation" r:id="rId5" imgW="812520" imgH="203040" progId="Equation.DSMT4">
                  <p:embed/>
                </p:oleObj>
              </mc:Choice>
              <mc:Fallback>
                <p:oleObj name="Equation" r:id="rId5" imgW="812520" imgH="203040" progId="Equation.DSMT4">
                  <p:embed/>
                  <p:pic>
                    <p:nvPicPr>
                      <p:cNvPr id="0" name=""/>
                      <p:cNvPicPr/>
                      <p:nvPr/>
                    </p:nvPicPr>
                    <p:blipFill>
                      <a:blip r:embed="rId6"/>
                      <a:stretch>
                        <a:fillRect/>
                      </a:stretch>
                    </p:blipFill>
                    <p:spPr>
                      <a:xfrm>
                        <a:off x="818231" y="1680996"/>
                        <a:ext cx="1838325" cy="460375"/>
                      </a:xfrm>
                      <a:prstGeom prst="rect">
                        <a:avLst/>
                      </a:prstGeom>
                    </p:spPr>
                  </p:pic>
                </p:oleObj>
              </mc:Fallback>
            </mc:AlternateContent>
          </a:graphicData>
        </a:graphic>
      </p:graphicFrame>
      <p:sp>
        <p:nvSpPr>
          <p:cNvPr id="8" name="Content Placeholder 7"/>
          <p:cNvSpPr>
            <a:spLocks noGrp="1"/>
          </p:cNvSpPr>
          <p:nvPr>
            <p:ph idx="13"/>
          </p:nvPr>
        </p:nvSpPr>
        <p:spPr>
          <a:xfrm>
            <a:off x="457200" y="1622905"/>
            <a:ext cx="8216191" cy="1523788"/>
          </a:xfrm>
        </p:spPr>
        <p:txBody>
          <a:bodyPr/>
          <a:lstStyle/>
          <a:p>
            <a:pPr marL="273050" indent="1797050" eaLnBrk="1" hangingPunct="1">
              <a:buNone/>
            </a:pPr>
            <a:r>
              <a:rPr lang="en-US" altLang="en-US" sz="2400" dirty="0" smtClean="0"/>
              <a:t> </a:t>
            </a:r>
            <a:r>
              <a:rPr lang="en-US" altLang="en-US" sz="2400" dirty="0" smtClean="0">
                <a:latin typeface="+mn-lt"/>
              </a:rPr>
              <a:t>Takes </a:t>
            </a:r>
            <a:r>
              <a:rPr lang="en-US" altLang="en-US" sz="2400" dirty="0">
                <a:latin typeface="+mn-lt"/>
              </a:rPr>
              <a:t>a string as input, and prints it on the Command Area </a:t>
            </a:r>
            <a:r>
              <a:rPr lang="en-US" altLang="en-US" sz="2400" b="1" dirty="0">
                <a:latin typeface="+mn-lt"/>
              </a:rPr>
              <a:t>immediately.</a:t>
            </a:r>
          </a:p>
          <a:p>
            <a:pPr lvl="1" indent="-284400" eaLnBrk="1" hangingPunct="1"/>
            <a:r>
              <a:rPr lang="en-US" altLang="en-US" sz="2400" b="1" dirty="0" smtClean="0">
                <a:latin typeface="+mn-lt"/>
              </a:rPr>
              <a:t>Print </a:t>
            </a:r>
            <a:r>
              <a:rPr lang="en-US" altLang="en-US" sz="2400" dirty="0" smtClean="0">
                <a:latin typeface="+mn-lt"/>
              </a:rPr>
              <a:t>waits until the program is done.</a:t>
            </a:r>
          </a:p>
          <a:p>
            <a:pPr marL="342900" indent="-342900"/>
            <a:r>
              <a:rPr lang="en-US" sz="2400" dirty="0" smtClean="0">
                <a:latin typeface="+mn-lt"/>
              </a:rPr>
              <a:t> </a:t>
            </a:r>
            <a:endParaRPr lang="en-US" sz="2400" dirty="0">
              <a:latin typeface="+mn-lt"/>
            </a:endParaRPr>
          </a:p>
        </p:txBody>
      </p:sp>
      <p:graphicFrame>
        <p:nvGraphicFramePr>
          <p:cNvPr id="10" name="Object 9" descr="Computer code reads, request String left parenthesis right parenthesis colon."/>
          <p:cNvGraphicFramePr>
            <a:graphicFrameLocks noChangeAspect="1"/>
          </p:cNvGraphicFramePr>
          <p:nvPr>
            <p:extLst>
              <p:ext uri="{D42A27DB-BD31-4B8C-83A1-F6EECF244321}">
                <p14:modId xmlns:p14="http://schemas.microsoft.com/office/powerpoint/2010/main" val="472079304"/>
              </p:ext>
            </p:extLst>
          </p:nvPr>
        </p:nvGraphicFramePr>
        <p:xfrm>
          <a:off x="818231" y="3054350"/>
          <a:ext cx="2293937" cy="411163"/>
        </p:xfrm>
        <a:graphic>
          <a:graphicData uri="http://schemas.openxmlformats.org/presentationml/2006/ole">
            <mc:AlternateContent xmlns:mc="http://schemas.openxmlformats.org/markup-compatibility/2006">
              <mc:Choice xmlns:v="urn:schemas-microsoft-com:vml" Requires="v">
                <p:oleObj spid="_x0000_s1451" name="Equation" r:id="rId7" imgW="1130040" imgH="203040" progId="Equation.DSMT4">
                  <p:embed/>
                </p:oleObj>
              </mc:Choice>
              <mc:Fallback>
                <p:oleObj name="Equation" r:id="rId7" imgW="1130040" imgH="203040" progId="Equation.DSMT4">
                  <p:embed/>
                  <p:pic>
                    <p:nvPicPr>
                      <p:cNvPr id="0" name=""/>
                      <p:cNvPicPr/>
                      <p:nvPr/>
                    </p:nvPicPr>
                    <p:blipFill>
                      <a:blip r:embed="rId8"/>
                      <a:stretch>
                        <a:fillRect/>
                      </a:stretch>
                    </p:blipFill>
                    <p:spPr>
                      <a:xfrm>
                        <a:off x="818231" y="3054350"/>
                        <a:ext cx="2293937" cy="411163"/>
                      </a:xfrm>
                      <a:prstGeom prst="rect">
                        <a:avLst/>
                      </a:prstGeom>
                    </p:spPr>
                  </p:pic>
                </p:oleObj>
              </mc:Fallback>
            </mc:AlternateContent>
          </a:graphicData>
        </a:graphic>
      </p:graphicFrame>
      <p:sp>
        <p:nvSpPr>
          <p:cNvPr id="9" name="Content Placeholder 8"/>
          <p:cNvSpPr>
            <a:spLocks noGrp="1"/>
          </p:cNvSpPr>
          <p:nvPr>
            <p:ph idx="14"/>
          </p:nvPr>
        </p:nvSpPr>
        <p:spPr>
          <a:xfrm>
            <a:off x="457201" y="2954343"/>
            <a:ext cx="8229600" cy="1325944"/>
          </a:xfrm>
        </p:spPr>
        <p:txBody>
          <a:bodyPr/>
          <a:lstStyle/>
          <a:p>
            <a:pPr marL="273050" indent="2422525">
              <a:buNone/>
            </a:pPr>
            <a:r>
              <a:rPr lang="en-US" altLang="en-US" sz="2400" dirty="0" smtClean="0">
                <a:latin typeface="+mn-lt"/>
              </a:rPr>
              <a:t>Takes </a:t>
            </a:r>
            <a:r>
              <a:rPr lang="en-US" altLang="en-US" sz="2400" dirty="0">
                <a:latin typeface="+mn-lt"/>
              </a:rPr>
              <a:t>a prompt string as input, accepts a string from the user in a dialog window, then returns the </a:t>
            </a:r>
            <a:r>
              <a:rPr lang="en-US" altLang="en-US" sz="2400" dirty="0" smtClean="0">
                <a:latin typeface="+mn-lt"/>
              </a:rPr>
              <a:t>user</a:t>
            </a:r>
            <a:r>
              <a:rPr lang="fr-FR" altLang="ja-JP" sz="2400" dirty="0" smtClean="0">
                <a:latin typeface="+mn-lt"/>
              </a:rPr>
              <a:t>’</a:t>
            </a:r>
            <a:r>
              <a:rPr lang="en-US" altLang="ja-JP" sz="2400" dirty="0" smtClean="0">
                <a:latin typeface="+mn-lt"/>
              </a:rPr>
              <a:t>s </a:t>
            </a:r>
            <a:r>
              <a:rPr lang="en-US" altLang="ja-JP" sz="2400" dirty="0">
                <a:latin typeface="+mn-lt"/>
              </a:rPr>
              <a:t>input</a:t>
            </a:r>
            <a:r>
              <a:rPr lang="en-US" altLang="ja-JP" sz="2400" dirty="0" smtClean="0">
                <a:latin typeface="+mn-lt"/>
              </a:rPr>
              <a:t>.</a:t>
            </a:r>
            <a:endParaRPr lang="en-US" sz="2400" dirty="0">
              <a:latin typeface="+mn-lt"/>
            </a:endParaRPr>
          </a:p>
        </p:txBody>
      </p:sp>
      <p:pic>
        <p:nvPicPr>
          <p:cNvPr id="12" name="Picture 3" descr="A dialog window prompts the user to enter the name. The text box displays the name, Mark. OK and Cancel buttons are displayed. A question mark is displayed on the left in the dialog window."/>
          <p:cNvPicPr>
            <a:picLocks noChangeAspect="1" noChangeArrowheads="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2928937" y="4604086"/>
            <a:ext cx="2743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omputer code reads, right angle bracket right angle bracket right angle bracket print request String left parenthesis double quote What is your name question mark double quote right parenthesis. The code output reads, Mark."/>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rcRect/>
          <a:stretch>
            <a:fillRect/>
          </a:stretch>
        </p:blipFill>
        <p:spPr bwMode="auto">
          <a:xfrm>
            <a:off x="2057400" y="5747086"/>
            <a:ext cx="44862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331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kern="1200" dirty="0">
                <a:latin typeface="Times New Roman" panose="02020603050405020304" pitchFamily="18" charset="0"/>
                <a:ea typeface="ＭＳ Ｐゴシック" charset="-128"/>
              </a:rPr>
              <a:t>An Important New Loop</a:t>
            </a:r>
          </a:p>
        </p:txBody>
      </p:sp>
      <p:sp>
        <p:nvSpPr>
          <p:cNvPr id="3" name="Text Placeholder 2"/>
          <p:cNvSpPr>
            <a:spLocks noGrp="1"/>
          </p:cNvSpPr>
          <p:nvPr>
            <p:ph type="body" idx="1"/>
          </p:nvPr>
        </p:nvSpPr>
        <p:spPr>
          <a:xfrm>
            <a:off x="457200" y="1600200"/>
            <a:ext cx="8229600" cy="1738907"/>
          </a:xfrm>
        </p:spPr>
        <p:txBody>
          <a:bodyPr wrap="square" lIns="91425" tIns="91425" rIns="91425" bIns="91425">
            <a:spAutoFit/>
          </a:bodyPr>
          <a:lstStyle/>
          <a:p>
            <a:pPr marL="255651" lvl="0" indent="-255651"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rPr>
              <a:t>How do we keep going, indefinitely, until the user says </a:t>
            </a:r>
            <a:r>
              <a:rPr lang="en-US" altLang="ja-JP" sz="2400" b="1" kern="1200" dirty="0" smtClean="0">
                <a:solidFill>
                  <a:srgbClr val="000000"/>
                </a:solidFill>
                <a:latin typeface="+mn-lt"/>
                <a:ea typeface="ＭＳ Ｐゴシック" charset="-128"/>
              </a:rPr>
              <a:t>“quit”</a:t>
            </a:r>
            <a:r>
              <a:rPr lang="en-US" altLang="ja-JP" sz="2400" kern="1200" dirty="0" smtClean="0">
                <a:solidFill>
                  <a:srgbClr val="000000"/>
                </a:solidFill>
                <a:latin typeface="+mn-lt"/>
                <a:ea typeface="ＭＳ Ｐゴシック" charset="-128"/>
              </a:rPr>
              <a:t>?</a:t>
            </a:r>
            <a:endParaRPr lang="en-US" altLang="ja-JP" sz="2400" kern="1200" dirty="0">
              <a:solidFill>
                <a:srgbClr val="000000"/>
              </a:solidFill>
              <a:latin typeface="+mn-lt"/>
              <a:ea typeface="ＭＳ Ｐゴシック" charset="-128"/>
            </a:endParaRPr>
          </a:p>
          <a:p>
            <a:pPr marL="741553" lvl="1" indent="-284353" fontAlgn="base">
              <a:spcAft>
                <a:spcPct val="0"/>
              </a:spcAft>
              <a:buFont typeface="Arial" panose="020B0604020202020204" pitchFamily="34" charset="0"/>
              <a:buChar char="–"/>
            </a:pPr>
            <a:r>
              <a:rPr lang="en-US" altLang="en-US" sz="2400" kern="1200" dirty="0">
                <a:solidFill>
                  <a:srgbClr val="000000"/>
                </a:solidFill>
                <a:latin typeface="+mn-lt"/>
                <a:ea typeface="ＭＳ Ｐゴシック" charset="-128"/>
                <a:cs typeface="+mn-cs"/>
              </a:rPr>
              <a:t>A </a:t>
            </a:r>
            <a:r>
              <a:rPr lang="en-US" altLang="en-US" sz="2400" b="1" kern="1200" dirty="0">
                <a:solidFill>
                  <a:srgbClr val="000000"/>
                </a:solidFill>
                <a:latin typeface="+mn-lt"/>
                <a:ea typeface="ＭＳ Ｐゴシック" charset="-128"/>
                <a:cs typeface="+mn-cs"/>
              </a:rPr>
              <a:t>while</a:t>
            </a:r>
            <a:r>
              <a:rPr lang="en-US" altLang="en-US" sz="2400" kern="1200" dirty="0">
                <a:solidFill>
                  <a:srgbClr val="000000"/>
                </a:solidFill>
                <a:latin typeface="+mn-lt"/>
                <a:ea typeface="ＭＳ Ｐゴシック" charset="-128"/>
                <a:cs typeface="+mn-cs"/>
              </a:rPr>
              <a:t> loop repeats a block until a test becomes false</a:t>
            </a:r>
            <a:r>
              <a:rPr lang="en-US" altLang="en-US" sz="2400" kern="1200" dirty="0" smtClean="0">
                <a:solidFill>
                  <a:srgbClr val="000000"/>
                </a:solidFill>
                <a:latin typeface="+mn-lt"/>
                <a:ea typeface="ＭＳ Ｐゴシック" charset="-128"/>
                <a:cs typeface="+mn-cs"/>
              </a:rPr>
              <a:t>.</a:t>
            </a:r>
            <a:endParaRPr lang="en-US" altLang="en-US" sz="2400" kern="1200" dirty="0">
              <a:solidFill>
                <a:srgbClr val="000000"/>
              </a:solidFill>
              <a:latin typeface="+mn-lt"/>
              <a:ea typeface="ＭＳ Ｐゴシック" charset="-128"/>
              <a:cs typeface="+mn-cs"/>
            </a:endParaRPr>
          </a:p>
        </p:txBody>
      </p:sp>
      <p:pic>
        <p:nvPicPr>
          <p:cNvPr id="5" name="Picture 2" descr="Computer code. The code has 8 lines. The lines read as follows. Line 1. Right angle bracket right angle bracket right angle bracket x equals 0. Line 2. Right angle bracket right angle bracket right angle bracket while left parenthesis x less than sign 3 right parenthesis colon. Line 3. incomplete line of code print double quote Counting incomplete line of code double quote. Line 4. incomplete line of code x equals x plus 1. Line 5. Incomplete line of code. Line 6. Counting incomplete line of code. Line 7. Counting incomplete line of code. Line 8. Counting incomplete line of code."/>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955006" y="3429000"/>
            <a:ext cx="52339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8850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8729</TotalTime>
  <Words>908</Words>
  <Application>Microsoft Office PowerPoint</Application>
  <PresentationFormat>On-screen Show (4:3)</PresentationFormat>
  <Paragraphs>103</Paragraphs>
  <Slides>31</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1" baseType="lpstr">
      <vt:lpstr>ＭＳ Ｐゴシック</vt:lpstr>
      <vt:lpstr>Arial</vt:lpstr>
      <vt:lpstr>Arial (Body)</vt:lpstr>
      <vt:lpstr>Calibri</vt:lpstr>
      <vt:lpstr>Noto Sans Symbols</vt:lpstr>
      <vt:lpstr>Times New Roman</vt:lpstr>
      <vt:lpstr>Verdana</vt:lpstr>
      <vt:lpstr>508 Lecture</vt:lpstr>
      <vt:lpstr>1_508 Lecture</vt:lpstr>
      <vt:lpstr>Equation</vt:lpstr>
      <vt:lpstr>Introduction to Computing and Programming in Python™: A Multimedia Approach</vt:lpstr>
      <vt:lpstr>Learning Objectives (1 of 2)</vt:lpstr>
      <vt:lpstr>Learning Objectives (2 of 2)</vt:lpstr>
      <vt:lpstr>How to Design Larger Programs</vt:lpstr>
      <vt:lpstr>Top-Down Design</vt:lpstr>
      <vt:lpstr>What’s an Adventure Game?</vt:lpstr>
      <vt:lpstr>Example Top-Down Design: An Adventure Game</vt:lpstr>
      <vt:lpstr>Two New Functions</vt:lpstr>
      <vt:lpstr>An Important New Loop</vt:lpstr>
      <vt:lpstr>Writing the Top Level Function</vt:lpstr>
      <vt:lpstr>Writing the Subfunctions</vt:lpstr>
      <vt:lpstr>Computer Code Reads, Pick Room Left Parenthesis Right Parenthesis</vt:lpstr>
      <vt:lpstr>Rest of Computer code reads, pick Room left parenthesis right parenthesis</vt:lpstr>
      <vt:lpstr>Each Room (Function) Describes Itself</vt:lpstr>
      <vt:lpstr>Running Our Program (So-Far)</vt:lpstr>
      <vt:lpstr>Testing Our Program</vt:lpstr>
      <vt:lpstr>Returning a Reasonable Response to Unreasonable Computer code reads, pick Room left parenthesis right parenthesis Input</vt:lpstr>
      <vt:lpstr>Now We Handle Unexpected Input Better</vt:lpstr>
      <vt:lpstr>Tips on Debugging</vt:lpstr>
      <vt:lpstr>Seeing the Variables: Computer code reads, show V a r s left parenthesis right parenthesis</vt:lpstr>
      <vt:lpstr>Stepping through Computer code reads, make Sunset left parenthesis right parenthesis with the Watcher</vt:lpstr>
      <vt:lpstr>Improving the Adventure Game</vt:lpstr>
      <vt:lpstr>Improving Computer code reads, show Room left parenthesis right parenthesis</vt:lpstr>
      <vt:lpstr>Improving Computer code reads, play Game left parenthesis right parenthesis</vt:lpstr>
      <vt:lpstr>Better Game Play</vt:lpstr>
      <vt:lpstr>Running Programs Outside of J E S</vt:lpstr>
      <vt:lpstr>How Could We Have Done this Differently?</vt:lpstr>
      <vt:lpstr>Let’s Add an N P C Ghost!</vt:lpstr>
      <vt:lpstr>Adding the Ghost to the Entryway</vt:lpstr>
      <vt:lpstr>Adding the Ghost to the Kitchen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 and Programming in Python™: A Multimedia Approach, 4e</dc:title>
  <dc:subject>Computer Science</dc:subject>
  <dc:creator>Guzdial/Ericson</dc:creator>
  <cp:keywords>Introduction to Computing and Programming in Python™</cp:keywords>
  <cp:lastModifiedBy>S, TKannan (Cognizant)</cp:lastModifiedBy>
  <cp:revision>1006</cp:revision>
  <dcterms:modified xsi:type="dcterms:W3CDTF">2018-04-10T08:03:29Z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