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703" r:id="rId3"/>
  </p:sldMasterIdLst>
  <p:notesMasterIdLst>
    <p:notesMasterId r:id="rId68"/>
  </p:notesMasterIdLst>
  <p:handoutMasterIdLst>
    <p:handoutMasterId r:id="rId69"/>
  </p:handoutMasterIdLst>
  <p:sldIdLst>
    <p:sldId id="301" r:id="rId4"/>
    <p:sldId id="307" r:id="rId5"/>
    <p:sldId id="373" r:id="rId6"/>
    <p:sldId id="309" r:id="rId7"/>
    <p:sldId id="310" r:id="rId8"/>
    <p:sldId id="311" r:id="rId9"/>
    <p:sldId id="312" r:id="rId10"/>
    <p:sldId id="313" r:id="rId11"/>
    <p:sldId id="314" r:id="rId12"/>
    <p:sldId id="315" r:id="rId13"/>
    <p:sldId id="316" r:id="rId14"/>
    <p:sldId id="317" r:id="rId15"/>
    <p:sldId id="318" r:id="rId16"/>
    <p:sldId id="319" r:id="rId17"/>
    <p:sldId id="374" r:id="rId18"/>
    <p:sldId id="321" r:id="rId19"/>
    <p:sldId id="322" r:id="rId20"/>
    <p:sldId id="323" r:id="rId21"/>
    <p:sldId id="324" r:id="rId22"/>
    <p:sldId id="325" r:id="rId23"/>
    <p:sldId id="326" r:id="rId24"/>
    <p:sldId id="372"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59" r:id="rId57"/>
    <p:sldId id="360" r:id="rId58"/>
    <p:sldId id="361" r:id="rId59"/>
    <p:sldId id="362" r:id="rId60"/>
    <p:sldId id="363" r:id="rId61"/>
    <p:sldId id="364" r:id="rId62"/>
    <p:sldId id="365" r:id="rId63"/>
    <p:sldId id="366" r:id="rId64"/>
    <p:sldId id="367" r:id="rId65"/>
    <p:sldId id="368" r:id="rId66"/>
    <p:sldId id="305" r:id="rId6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2289" autoAdjust="0"/>
  </p:normalViewPr>
  <p:slideViewPr>
    <p:cSldViewPr snapToGrid="0" snapToObjects="1">
      <p:cViewPr varScale="1">
        <p:scale>
          <a:sx n="103" d="100"/>
          <a:sy n="103" d="100"/>
        </p:scale>
        <p:origin x="12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4/17/2018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p>
          <a:p>
            <a:endParaRPr lang="en-US" sz="1200" b="0" i="0" u="none" strike="noStrike" kern="1200" cap="none" dirty="0" smtClean="0">
              <a:solidFill>
                <a:schemeClr val="dk1"/>
              </a:solidFill>
              <a:latin typeface="Arial"/>
              <a:cs typeface="Arial"/>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Thanks to John Sanders of Suffolk University for contributions to these slides!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smtClean="0"/>
              <a:t>Al Gore was a senator who first understood the value of having an Internet </a:t>
            </a:r>
          </a:p>
          <a:p>
            <a:pPr marL="0" lvl="1" eaLnBrk="1" hangingPunct="1">
              <a:spcBef>
                <a:spcPct val="0"/>
              </a:spcBef>
            </a:pPr>
            <a:r>
              <a:rPr lang="en-US" altLang="en-US" dirty="0" smtClean="0"/>
              <a:t>and fought hard for the funding to make it happen. </a:t>
            </a:r>
            <a:r>
              <a:rPr lang="en-US" altLang="en-US" sz="1800" dirty="0" smtClean="0"/>
              <a:t>And yes, the people (like Vinton Cerf) who invented the Internet protocols say that it is reasonable to say that Al Gore invented the Internet.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
        <p:nvSpPr>
          <p:cNvPr id="5" name="Rectangle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pPr>
              <a:spcBef>
                <a:spcPct val="0"/>
              </a:spcBef>
            </a:pPr>
            <a:r>
              <a:rPr lang="en-US" altLang="en-US" dirty="0" smtClean="0">
                <a:ea typeface="ＭＳ Ｐゴシック" charset="-128"/>
              </a:rPr>
              <a:t>Al Gore was a senator who first understood the value of having an Internet </a:t>
            </a:r>
          </a:p>
          <a:p>
            <a:pPr marL="0" lvl="1">
              <a:spcBef>
                <a:spcPct val="0"/>
              </a:spcBef>
            </a:pPr>
            <a:r>
              <a:rPr lang="en-US" altLang="en-US" dirty="0" smtClean="0">
                <a:ea typeface="ＭＳ Ｐゴシック" charset="-128"/>
              </a:rPr>
              <a:t>and fought hard for the funding to make it happen. </a:t>
            </a:r>
            <a:r>
              <a:rPr lang="en-US" altLang="en-US" sz="1800" dirty="0" smtClean="0">
                <a:ea typeface="ＭＳ Ｐゴシック" charset="-128"/>
              </a:rPr>
              <a:t>And yes, the people (like Vinton Cerf) who invented the Internet protocols say that it is reasonable to say that Al Gore invented the Internet.</a:t>
            </a:r>
          </a:p>
          <a:p>
            <a:pPr>
              <a:spcBef>
                <a:spcPct val="0"/>
              </a:spcBef>
            </a:pPr>
            <a:endParaRPr lang="en-US" altLang="en-US" dirty="0" smtClean="0">
              <a:ea typeface="ＭＳ Ｐゴシック" charset="-128"/>
            </a:endParaRPr>
          </a:p>
        </p:txBody>
      </p:sp>
    </p:spTree>
    <p:extLst>
      <p:ext uri="{BB962C8B-B14F-4D97-AF65-F5344CB8AC3E}">
        <p14:creationId xmlns:p14="http://schemas.microsoft.com/office/powerpoint/2010/main" val="854683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6"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2016, 2013, 20110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4/17/2018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1159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7958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6.xml"/><Relationship Id="rId1" Type="http://schemas.openxmlformats.org/officeDocument/2006/relationships/slideLayout" Target="../slideLayouts/slideLayout35.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3.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6">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67" r:id="rId9"/>
    <p:sldLayoutId id="2147483657"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4"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533305804"/>
      </p:ext>
    </p:extLst>
  </p:cSld>
  <p:clrMap bg1="lt1" tx1="dk1" bg2="lt2" tx2="dk2" accent1="accent1" accent2="accent2" accent3="accent3" accent4="accent4" accent5="accent5" accent6="accent6" hlink="hlink" folHlink="folHlink"/>
  <p:sldLayoutIdLst>
    <p:sldLayoutId id="2147483704" r:id="rId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edition.cnn.com/"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169"/>
            <a:ext cx="8302702" cy="1098000"/>
          </a:xfrm>
        </p:spPr>
        <p:txBody>
          <a:bodyPr anchor="b"/>
          <a:lstStyle/>
          <a:p>
            <a:r>
              <a:rPr lang="en-US" sz="3200" dirty="0"/>
              <a:t>Introduction to Computing </a:t>
            </a:r>
            <a:r>
              <a:rPr lang="en-US" sz="3200" dirty="0" smtClean="0"/>
              <a:t>and Programming </a:t>
            </a:r>
            <a:r>
              <a:rPr lang="en-US" sz="3200" dirty="0"/>
              <a:t>in </a:t>
            </a:r>
            <a:r>
              <a:rPr lang="en-US" sz="3200" dirty="0" smtClean="0"/>
              <a:t>Python™: </a:t>
            </a:r>
            <a:r>
              <a:rPr lang="en-US" sz="3200" dirty="0"/>
              <a:t>A </a:t>
            </a:r>
            <a:r>
              <a:rPr lang="en-US" sz="3200" dirty="0" smtClean="0"/>
              <a:t>Multimedia Approach</a:t>
            </a:r>
            <a:endParaRPr lang="en-US" sz="3200" dirty="0"/>
          </a:p>
        </p:txBody>
      </p:sp>
      <p:sp>
        <p:nvSpPr>
          <p:cNvPr id="3" name="Text Placeholder 2"/>
          <p:cNvSpPr>
            <a:spLocks noGrp="1"/>
          </p:cNvSpPr>
          <p:nvPr>
            <p:ph type="body" idx="1"/>
          </p:nvPr>
        </p:nvSpPr>
        <p:spPr>
          <a:xfrm>
            <a:off x="457200" y="1380077"/>
            <a:ext cx="8302702" cy="374286"/>
          </a:xfrm>
        </p:spPr>
        <p:txBody>
          <a:bodyPr/>
          <a:lstStyle/>
          <a:p>
            <a:r>
              <a:rPr lang="en-US" dirty="0" smtClean="0">
                <a:solidFill>
                  <a:schemeClr val="tx2"/>
                </a:solidFill>
                <a:latin typeface="+mn-lt"/>
              </a:rPr>
              <a:t>Fourth Edition</a:t>
            </a:r>
            <a:endParaRPr lang="en-US" dirty="0">
              <a:solidFill>
                <a:schemeClr val="tx2"/>
              </a:solidFill>
              <a:latin typeface="+mn-lt"/>
            </a:endParaRP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12</a:t>
            </a:r>
            <a:endParaRPr lang="en-US" b="1" dirty="0">
              <a:latin typeface="+mn-lt"/>
            </a:endParaRPr>
          </a:p>
        </p:txBody>
      </p:sp>
      <p:sp>
        <p:nvSpPr>
          <p:cNvPr id="5" name="Text Placeholder 4"/>
          <p:cNvSpPr>
            <a:spLocks noGrp="1"/>
          </p:cNvSpPr>
          <p:nvPr>
            <p:ph type="body" idx="3"/>
          </p:nvPr>
        </p:nvSpPr>
        <p:spPr>
          <a:xfrm>
            <a:off x="4876800" y="3143958"/>
            <a:ext cx="3657600" cy="914696"/>
          </a:xfrm>
        </p:spPr>
        <p:txBody>
          <a:bodyPr/>
          <a:lstStyle/>
          <a:p>
            <a:pPr algn="ctr"/>
            <a:r>
              <a:rPr lang="en-US" altLang="en-US" dirty="0">
                <a:latin typeface="+mn-lt"/>
              </a:rPr>
              <a:t>Advanced Text Techniques: Web and </a:t>
            </a:r>
            <a:r>
              <a:rPr lang="en-US" altLang="en-US" dirty="0" smtClean="0">
                <a:latin typeface="+mn-lt"/>
              </a:rPr>
              <a:t>Information</a:t>
            </a:r>
            <a:endParaRPr lang="en-US" altLang="en-US" dirty="0">
              <a:latin typeface="+mn-lt"/>
            </a:endParaRPr>
          </a:p>
        </p:txBody>
      </p:sp>
      <p:pic>
        <p:nvPicPr>
          <p:cNvPr id="7" name="Picture 6" descr="Front Cover: Introduction to Computing and Programming in Python™: A Multimedia Approach Fourth Edition by Guzdial and Erics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24" y="1927940"/>
            <a:ext cx="3510521" cy="439549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2016, 2013, 2010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8" name="TextBox 7"/>
          <p:cNvSpPr txBox="1"/>
          <p:nvPr/>
        </p:nvSpPr>
        <p:spPr>
          <a:xfrm>
            <a:off x="4876800" y="4437089"/>
            <a:ext cx="3657600"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Protocols on the Internet</a:t>
            </a:r>
          </a:p>
        </p:txBody>
      </p:sp>
      <p:sp>
        <p:nvSpPr>
          <p:cNvPr id="3" name="Text Placeholder 2"/>
          <p:cNvSpPr>
            <a:spLocks noGrp="1"/>
          </p:cNvSpPr>
          <p:nvPr>
            <p:ph type="body" idx="1"/>
          </p:nvPr>
        </p:nvSpPr>
        <p:spPr>
          <a:xfrm>
            <a:off x="457200" y="1600200"/>
            <a:ext cx="8229600" cy="4710659"/>
          </a:xfrm>
        </p:spPr>
        <p:txBody>
          <a:bodyPr anchor="t"/>
          <a:lstStyle/>
          <a:p>
            <a:pPr eaLnBrk="1" hangingPunct="1"/>
            <a:r>
              <a:rPr lang="en-US" altLang="en-US" sz="2200" dirty="0">
                <a:latin typeface="+mn-lt"/>
              </a:rPr>
              <a:t>But all that just lets us pass data back and forth.</a:t>
            </a:r>
          </a:p>
          <a:p>
            <a:pPr lvl="1" eaLnBrk="1" hangingPunct="1"/>
            <a:r>
              <a:rPr lang="en-US" altLang="en-US" sz="2200" dirty="0">
                <a:latin typeface="+mn-lt"/>
              </a:rPr>
              <a:t>What does the data </a:t>
            </a:r>
            <a:r>
              <a:rPr lang="en-US" altLang="en-US" sz="2200" b="1" dirty="0">
                <a:latin typeface="+mn-lt"/>
              </a:rPr>
              <a:t>say</a:t>
            </a:r>
            <a:r>
              <a:rPr lang="en-US" altLang="en-US" sz="2200" dirty="0">
                <a:latin typeface="+mn-lt"/>
              </a:rPr>
              <a:t>?</a:t>
            </a:r>
          </a:p>
          <a:p>
            <a:pPr lvl="1" eaLnBrk="1" hangingPunct="1"/>
            <a:r>
              <a:rPr lang="en-US" altLang="en-US" sz="2200" dirty="0">
                <a:latin typeface="+mn-lt"/>
              </a:rPr>
              <a:t>What does the data </a:t>
            </a:r>
            <a:r>
              <a:rPr lang="en-US" altLang="en-US" sz="2200" b="1" dirty="0">
                <a:latin typeface="+mn-lt"/>
              </a:rPr>
              <a:t>do</a:t>
            </a:r>
            <a:r>
              <a:rPr lang="en-US" altLang="en-US" sz="2200" dirty="0">
                <a:latin typeface="+mn-lt"/>
              </a:rPr>
              <a:t>?</a:t>
            </a:r>
          </a:p>
          <a:p>
            <a:pPr eaLnBrk="1" hangingPunct="1"/>
            <a:r>
              <a:rPr lang="en-US" altLang="en-US" sz="2200" dirty="0">
                <a:latin typeface="+mn-lt"/>
              </a:rPr>
              <a:t>One of the first applications placed on top of the Internet was </a:t>
            </a:r>
            <a:r>
              <a:rPr lang="en-US" altLang="en-US" sz="2200" b="1" dirty="0">
                <a:latin typeface="+mn-lt"/>
              </a:rPr>
              <a:t>electronic mail</a:t>
            </a:r>
            <a:r>
              <a:rPr lang="en-US" altLang="en-US" sz="2200" dirty="0">
                <a:latin typeface="+mn-lt"/>
              </a:rPr>
              <a:t>.</a:t>
            </a:r>
          </a:p>
          <a:p>
            <a:pPr lvl="1" eaLnBrk="1" hangingPunct="1"/>
            <a:r>
              <a:rPr lang="en-US" altLang="en-US" sz="2200" dirty="0">
                <a:latin typeface="+mn-lt"/>
              </a:rPr>
              <a:t>The mail protocols have evolved over time to their standard forms today.</a:t>
            </a:r>
          </a:p>
          <a:p>
            <a:pPr eaLnBrk="1" hangingPunct="1"/>
            <a:r>
              <a:rPr lang="en-US" altLang="en-US" sz="2200" dirty="0">
                <a:latin typeface="+mn-lt"/>
              </a:rPr>
              <a:t>The </a:t>
            </a:r>
            <a:r>
              <a:rPr lang="en-US" altLang="en-US" sz="2200" b="1" dirty="0">
                <a:latin typeface="+mn-lt"/>
              </a:rPr>
              <a:t>File Transfer Protocol </a:t>
            </a:r>
            <a:r>
              <a:rPr lang="en-US" altLang="en-US" sz="2200" b="1" dirty="0" smtClean="0">
                <a:latin typeface="+mn-lt"/>
              </a:rPr>
              <a:t>(F</a:t>
            </a:r>
            <a:r>
              <a:rPr lang="en-US" altLang="en-US" sz="100" b="1" dirty="0" smtClean="0">
                <a:latin typeface="+mn-lt"/>
              </a:rPr>
              <a:t> </a:t>
            </a:r>
            <a:r>
              <a:rPr lang="en-US" altLang="en-US" sz="2200" b="1" dirty="0" smtClean="0">
                <a:latin typeface="+mn-lt"/>
              </a:rPr>
              <a:t>T</a:t>
            </a:r>
            <a:r>
              <a:rPr lang="en-US" altLang="en-US" sz="100" b="1" dirty="0" smtClean="0">
                <a:latin typeface="+mn-lt"/>
              </a:rPr>
              <a:t> </a:t>
            </a:r>
            <a:r>
              <a:rPr lang="en-US" altLang="en-US" sz="2200" b="1" dirty="0" smtClean="0">
                <a:latin typeface="+mn-lt"/>
              </a:rPr>
              <a:t>P</a:t>
            </a:r>
            <a:r>
              <a:rPr lang="en-US" altLang="en-US" sz="2200" b="1" dirty="0">
                <a:latin typeface="+mn-lt"/>
              </a:rPr>
              <a:t>)</a:t>
            </a:r>
            <a:r>
              <a:rPr lang="en-US" altLang="en-US" sz="2200" dirty="0">
                <a:latin typeface="+mn-lt"/>
              </a:rPr>
              <a:t> allows computers to move files between each other.</a:t>
            </a:r>
          </a:p>
          <a:p>
            <a:pPr lvl="1" eaLnBrk="1" hangingPunct="1"/>
            <a:r>
              <a:rPr lang="en-US" altLang="en-US" sz="2200" dirty="0">
                <a:latin typeface="+mn-lt"/>
              </a:rPr>
              <a:t>It defines what one side says to the other when copying a file over (e.g., </a:t>
            </a:r>
            <a:r>
              <a:rPr lang="en-US" altLang="ja-JP" sz="2200" dirty="0" smtClean="0">
                <a:latin typeface="+mn-lt"/>
              </a:rPr>
              <a:t>“S</a:t>
            </a:r>
            <a:r>
              <a:rPr lang="en-US" altLang="ja-JP" sz="100" dirty="0" smtClean="0">
                <a:latin typeface="+mn-lt"/>
              </a:rPr>
              <a:t> </a:t>
            </a:r>
            <a:r>
              <a:rPr lang="en-US" altLang="ja-JP" sz="2200" dirty="0" smtClean="0">
                <a:latin typeface="+mn-lt"/>
              </a:rPr>
              <a:t>T</a:t>
            </a:r>
            <a:r>
              <a:rPr lang="en-US" altLang="ja-JP" sz="100" dirty="0" smtClean="0">
                <a:latin typeface="+mn-lt"/>
              </a:rPr>
              <a:t> </a:t>
            </a:r>
            <a:r>
              <a:rPr lang="en-US" altLang="ja-JP" sz="2200" dirty="0" smtClean="0">
                <a:latin typeface="+mn-lt"/>
              </a:rPr>
              <a:t>O filename”) </a:t>
            </a:r>
            <a:r>
              <a:rPr lang="en-US" altLang="ja-JP" sz="2200" dirty="0">
                <a:latin typeface="+mn-lt"/>
              </a:rPr>
              <a:t>and how the file will be encoded</a:t>
            </a:r>
            <a:r>
              <a:rPr lang="en-US" altLang="ja-JP" sz="2200" dirty="0" smtClean="0">
                <a:latin typeface="+mn-lt"/>
              </a:rPr>
              <a:t>.</a:t>
            </a:r>
            <a:endParaRPr lang="en-US" altLang="en-US" sz="2200" dirty="0">
              <a:latin typeface="+mn-lt"/>
            </a:endParaRPr>
          </a:p>
        </p:txBody>
      </p:sp>
    </p:spTree>
    <p:extLst>
      <p:ext uri="{BB962C8B-B14F-4D97-AF65-F5344CB8AC3E}">
        <p14:creationId xmlns:p14="http://schemas.microsoft.com/office/powerpoint/2010/main" val="1748998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Then </a:t>
            </a:r>
            <a:r>
              <a:rPr lang="en-US" altLang="en-US" kern="1200" dirty="0" smtClean="0">
                <a:latin typeface="Times New Roman" panose="02020603050405020304" pitchFamily="18" charset="0"/>
                <a:ea typeface="ＭＳ Ｐゴシック" charset="-128"/>
              </a:rPr>
              <a:t>there’s </a:t>
            </a:r>
            <a:r>
              <a:rPr lang="en-US" altLang="en-US" kern="1200" dirty="0">
                <a:latin typeface="Times New Roman" panose="02020603050405020304" pitchFamily="18" charset="0"/>
                <a:ea typeface="ＭＳ Ｐゴシック" charset="-128"/>
              </a:rPr>
              <a:t>the Web</a:t>
            </a:r>
          </a:p>
        </p:txBody>
      </p:sp>
      <p:sp>
        <p:nvSpPr>
          <p:cNvPr id="3" name="Text Placeholder 2"/>
          <p:cNvSpPr>
            <a:spLocks noGrp="1"/>
          </p:cNvSpPr>
          <p:nvPr>
            <p:ph type="body" idx="1"/>
          </p:nvPr>
        </p:nvSpPr>
        <p:spPr>
          <a:xfrm>
            <a:off x="457199" y="1600200"/>
            <a:ext cx="8574505" cy="4640179"/>
          </a:xfrm>
        </p:spPr>
        <p:txBody>
          <a:bodyPr/>
          <a:lstStyle/>
          <a:p>
            <a:pPr eaLnBrk="1" hangingPunct="1"/>
            <a:r>
              <a:rPr lang="en-US" altLang="en-US" sz="2400" dirty="0">
                <a:latin typeface="+mn-lt"/>
              </a:rPr>
              <a:t>The Web dates only back to the </a:t>
            </a:r>
            <a:r>
              <a:rPr lang="en-US" altLang="en-US" sz="2400" dirty="0" smtClean="0">
                <a:latin typeface="+mn-lt"/>
              </a:rPr>
              <a:t>1980</a:t>
            </a:r>
            <a:r>
              <a:rPr lang="en-US" altLang="ja-JP" sz="2400" dirty="0" smtClean="0">
                <a:latin typeface="+mn-lt"/>
              </a:rPr>
              <a:t>’s</a:t>
            </a:r>
            <a:r>
              <a:rPr lang="en-US" altLang="ja-JP" sz="2400" dirty="0">
                <a:latin typeface="+mn-lt"/>
              </a:rPr>
              <a:t>, but </a:t>
            </a:r>
            <a:r>
              <a:rPr lang="en-US" altLang="ja-JP" sz="2400" b="1" dirty="0">
                <a:latin typeface="+mn-lt"/>
              </a:rPr>
              <a:t>before </a:t>
            </a:r>
            <a:r>
              <a:rPr lang="en-US" altLang="ja-JP" sz="2400" dirty="0">
                <a:latin typeface="+mn-lt"/>
              </a:rPr>
              <a:t>there were </a:t>
            </a:r>
            <a:r>
              <a:rPr lang="en-US" altLang="ja-JP" sz="2400" b="1" dirty="0">
                <a:latin typeface="+mn-lt"/>
              </a:rPr>
              <a:t>graphical browsers </a:t>
            </a:r>
            <a:r>
              <a:rPr lang="en-US" altLang="ja-JP" sz="2400" dirty="0">
                <a:latin typeface="+mn-lt"/>
              </a:rPr>
              <a:t>(like Netscape Navigator, Internet Explorer, and the first, </a:t>
            </a:r>
            <a:r>
              <a:rPr lang="en-US" altLang="ja-JP" sz="2400" dirty="0" smtClean="0">
                <a:latin typeface="+mn-lt"/>
              </a:rPr>
              <a:t>N</a:t>
            </a:r>
            <a:r>
              <a:rPr lang="en-US" altLang="ja-JP" sz="100" dirty="0" smtClean="0">
                <a:latin typeface="+mn-lt"/>
              </a:rPr>
              <a:t> </a:t>
            </a:r>
            <a:r>
              <a:rPr lang="en-US" altLang="ja-JP" sz="2400" dirty="0" smtClean="0">
                <a:latin typeface="+mn-lt"/>
              </a:rPr>
              <a:t>C</a:t>
            </a:r>
            <a:r>
              <a:rPr lang="en-US" altLang="ja-JP" sz="100" dirty="0" smtClean="0">
                <a:latin typeface="+mn-lt"/>
              </a:rPr>
              <a:t> </a:t>
            </a:r>
            <a:r>
              <a:rPr lang="en-US" altLang="ja-JP" sz="2400" dirty="0" smtClean="0">
                <a:latin typeface="+mn-lt"/>
              </a:rPr>
              <a:t>S</a:t>
            </a:r>
            <a:r>
              <a:rPr lang="en-US" altLang="ja-JP" sz="100" dirty="0" smtClean="0">
                <a:latin typeface="+mn-lt"/>
              </a:rPr>
              <a:t> </a:t>
            </a:r>
            <a:r>
              <a:rPr lang="en-US" altLang="ja-JP" sz="2400" dirty="0" smtClean="0">
                <a:latin typeface="+mn-lt"/>
              </a:rPr>
              <a:t>A </a:t>
            </a:r>
            <a:r>
              <a:rPr lang="en-US" altLang="ja-JP" sz="2400" dirty="0">
                <a:latin typeface="+mn-lt"/>
              </a:rPr>
              <a:t>Mosaic).</a:t>
            </a:r>
          </a:p>
          <a:p>
            <a:pPr eaLnBrk="1" hangingPunct="1"/>
            <a:r>
              <a:rPr lang="en-US" altLang="en-US" sz="2400" dirty="0">
                <a:latin typeface="+mn-lt"/>
              </a:rPr>
              <a:t>The Web is (again) a set of agreements, started by Tim Berners-Lee</a:t>
            </a:r>
          </a:p>
          <a:p>
            <a:pPr lvl="1" eaLnBrk="1" hangingPunct="1"/>
            <a:r>
              <a:rPr lang="en-US" altLang="en-US" sz="2400" dirty="0">
                <a:latin typeface="+mn-lt"/>
              </a:rPr>
              <a:t>On how to refer to everything on the Internet: The </a:t>
            </a:r>
            <a:r>
              <a:rPr lang="en-US" altLang="en-US" sz="2400" b="1" dirty="0" smtClean="0">
                <a:latin typeface="+mn-lt"/>
              </a:rPr>
              <a:t>U</a:t>
            </a:r>
            <a:r>
              <a:rPr lang="en-US" altLang="en-US" sz="100" b="1" dirty="0" smtClean="0">
                <a:latin typeface="+mn-lt"/>
              </a:rPr>
              <a:t> </a:t>
            </a:r>
            <a:r>
              <a:rPr lang="en-US" altLang="en-US" sz="2400" b="1" dirty="0" smtClean="0">
                <a:latin typeface="+mn-lt"/>
              </a:rPr>
              <a:t>R</a:t>
            </a:r>
            <a:r>
              <a:rPr lang="en-US" altLang="en-US" sz="100" b="1" dirty="0" smtClean="0">
                <a:latin typeface="+mn-lt"/>
              </a:rPr>
              <a:t> </a:t>
            </a:r>
            <a:r>
              <a:rPr lang="en-US" altLang="en-US" sz="2400" b="1" dirty="0" smtClean="0">
                <a:latin typeface="+mn-lt"/>
              </a:rPr>
              <a:t>L </a:t>
            </a:r>
            <a:r>
              <a:rPr lang="en-US" altLang="en-US" sz="2400" b="1" dirty="0">
                <a:latin typeface="+mn-lt"/>
              </a:rPr>
              <a:t>(Uniform Resource Locator)</a:t>
            </a:r>
          </a:p>
          <a:p>
            <a:pPr lvl="1" eaLnBrk="1" hangingPunct="1"/>
            <a:r>
              <a:rPr lang="en-US" altLang="en-US" sz="2400" dirty="0">
                <a:latin typeface="+mn-lt"/>
              </a:rPr>
              <a:t>On how to create documents that refer to things all over the Internet: </a:t>
            </a:r>
            <a:r>
              <a:rPr lang="en-US" altLang="en-US" sz="2400" dirty="0" smtClean="0">
                <a:latin typeface="+mn-lt"/>
              </a:rPr>
              <a:t>H</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P </a:t>
            </a:r>
            <a:r>
              <a:rPr lang="en-US" altLang="en-US" sz="2400" dirty="0">
                <a:latin typeface="+mn-lt"/>
              </a:rPr>
              <a:t>(HyperText Transfer Protocol)</a:t>
            </a:r>
          </a:p>
          <a:p>
            <a:pPr lvl="1" eaLnBrk="1" hangingPunct="1"/>
            <a:r>
              <a:rPr lang="en-US" altLang="en-US" sz="2400" dirty="0">
                <a:latin typeface="+mn-lt"/>
              </a:rPr>
              <a:t>On how those documents will be formatted: Using </a:t>
            </a:r>
            <a:r>
              <a:rPr lang="en-US" altLang="en-US" sz="2400" dirty="0" smtClean="0">
                <a:latin typeface="+mn-lt"/>
              </a:rPr>
              <a:t>H</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(HyperText Markup Language</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940746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HyperText</a:t>
            </a:r>
            <a:r>
              <a:rPr lang="en-US" altLang="en-US" kern="1200" dirty="0">
                <a:latin typeface="Times New Roman" panose="02020603050405020304" pitchFamily="18" charset="0"/>
                <a:ea typeface="ＭＳ Ｐゴシック" charset="-128"/>
              </a:rPr>
              <a:t>: Non-Linear Text</a:t>
            </a:r>
          </a:p>
        </p:txBody>
      </p:sp>
      <p:sp>
        <p:nvSpPr>
          <p:cNvPr id="3" name="Text Placeholder 2"/>
          <p:cNvSpPr>
            <a:spLocks noGrp="1"/>
          </p:cNvSpPr>
          <p:nvPr>
            <p:ph type="body" idx="1"/>
          </p:nvPr>
        </p:nvSpPr>
        <p:spPr/>
        <p:txBody>
          <a:bodyPr/>
          <a:lstStyle/>
          <a:p>
            <a:pPr eaLnBrk="1" hangingPunct="1"/>
            <a:r>
              <a:rPr lang="en-US" altLang="en-US" sz="2400" dirty="0">
                <a:latin typeface="+mn-lt"/>
              </a:rPr>
              <a:t>Hypertext is a term invented by Ted Nelson in the </a:t>
            </a:r>
            <a:r>
              <a:rPr lang="en-US" altLang="en-US" sz="2400" dirty="0" smtClean="0">
                <a:latin typeface="+mn-lt"/>
              </a:rPr>
              <a:t>1960</a:t>
            </a:r>
            <a:r>
              <a:rPr lang="en-US" altLang="ja-JP" sz="2400" dirty="0" smtClean="0">
                <a:latin typeface="+mn-lt"/>
              </a:rPr>
              <a:t>’s</a:t>
            </a:r>
            <a:r>
              <a:rPr lang="en-US" altLang="ja-JP" sz="2400" dirty="0">
                <a:latin typeface="+mn-lt"/>
              </a:rPr>
              <a:t>.</a:t>
            </a:r>
          </a:p>
          <a:p>
            <a:pPr lvl="1" eaLnBrk="1" hangingPunct="1"/>
            <a:r>
              <a:rPr lang="en-US" altLang="en-US" sz="2400" dirty="0">
                <a:latin typeface="+mn-lt"/>
              </a:rPr>
              <a:t>It refers to text that is non-linear, which the computer makes possible.</a:t>
            </a:r>
          </a:p>
          <a:p>
            <a:pPr lvl="1" eaLnBrk="1" hangingPunct="1"/>
            <a:r>
              <a:rPr lang="en-US" altLang="en-US" sz="2400" dirty="0" smtClean="0">
                <a:latin typeface="+mn-lt"/>
              </a:rPr>
              <a:t>You</a:t>
            </a:r>
            <a:r>
              <a:rPr lang="en-US" altLang="ja-JP" sz="2400" dirty="0" smtClean="0">
                <a:latin typeface="+mn-lt"/>
              </a:rPr>
              <a:t>’re </a:t>
            </a:r>
            <a:r>
              <a:rPr lang="en-US" altLang="ja-JP" sz="2400" dirty="0">
                <a:latin typeface="+mn-lt"/>
              </a:rPr>
              <a:t>familiar with this on the Web:</a:t>
            </a:r>
          </a:p>
          <a:p>
            <a:pPr lvl="2"/>
            <a:r>
              <a:rPr lang="en-US" altLang="en-US" sz="2400" dirty="0">
                <a:latin typeface="+mn-lt"/>
              </a:rPr>
              <a:t>Read a little on a page,</a:t>
            </a:r>
          </a:p>
          <a:p>
            <a:pPr lvl="2"/>
            <a:r>
              <a:rPr lang="en-US" altLang="en-US" sz="2400" dirty="0">
                <a:latin typeface="+mn-lt"/>
              </a:rPr>
              <a:t>Click,</a:t>
            </a:r>
          </a:p>
          <a:p>
            <a:pPr lvl="2"/>
            <a:r>
              <a:rPr lang="en-US" altLang="en-US" sz="2400" dirty="0">
                <a:latin typeface="+mn-lt"/>
              </a:rPr>
              <a:t>Continue reading on some other page anywhere on the Internet</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4078038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a:latin typeface="Times New Roman" panose="02020603050405020304" pitchFamily="18" charset="0"/>
                <a:ea typeface="+mj-ea"/>
                <a:cs typeface="+mj-cs"/>
              </a:rPr>
              <a:t>The Point of the Web </a:t>
            </a:r>
            <a:r>
              <a:rPr lang="en-US" kern="1200" dirty="0" smtClean="0">
                <a:latin typeface="Times New Roman" panose="02020603050405020304" pitchFamily="18" charset="0"/>
                <a:ea typeface="+mj-ea"/>
                <a:cs typeface="+mj-cs"/>
              </a:rPr>
              <a:t>is </a:t>
            </a:r>
            <a:r>
              <a:rPr lang="en-US" kern="1200" dirty="0">
                <a:latin typeface="Times New Roman" panose="02020603050405020304" pitchFamily="18" charset="0"/>
                <a:ea typeface="+mj-ea"/>
                <a:cs typeface="+mj-cs"/>
              </a:rPr>
              <a:t>Hypertext</a:t>
            </a:r>
          </a:p>
        </p:txBody>
      </p:sp>
      <p:sp>
        <p:nvSpPr>
          <p:cNvPr id="3" name="Text Placeholder 2"/>
          <p:cNvSpPr>
            <a:spLocks noGrp="1"/>
          </p:cNvSpPr>
          <p:nvPr>
            <p:ph type="body" idx="1"/>
          </p:nvPr>
        </p:nvSpPr>
        <p:spPr>
          <a:xfrm>
            <a:off x="457200" y="1600200"/>
            <a:ext cx="8229600" cy="323162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Tim Berners-Lee wanted a way to create readable documents that could reference material anywhere on the Internet in a hypertext format.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There are technical flaws in what he did:</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For example, the phenomena of </a:t>
            </a:r>
            <a:r>
              <a:rPr lang="en-US" altLang="ja-JP" sz="2400" kern="1200" dirty="0" smtClean="0">
                <a:solidFill>
                  <a:srgbClr val="000000"/>
                </a:solidFill>
                <a:latin typeface="Arial (Body)"/>
                <a:ea typeface="ＭＳ Ｐゴシック" charset="-128"/>
                <a:cs typeface="+mn-cs"/>
              </a:rPr>
              <a:t>“dead links” couldn’t </a:t>
            </a:r>
            <a:r>
              <a:rPr lang="en-US" altLang="ja-JP" sz="2400" kern="1200" dirty="0">
                <a:solidFill>
                  <a:srgbClr val="000000"/>
                </a:solidFill>
                <a:latin typeface="Arial (Body)"/>
                <a:ea typeface="ＭＳ Ｐゴシック" charset="-128"/>
                <a:cs typeface="+mn-cs"/>
              </a:rPr>
              <a:t>happen in other hypertext systems before the Web.</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But it </a:t>
            </a:r>
            <a:r>
              <a:rPr lang="en-US" altLang="en-US" sz="2400" b="1" kern="1200" dirty="0">
                <a:solidFill>
                  <a:srgbClr val="000000"/>
                </a:solidFill>
                <a:latin typeface="Arial (Body)"/>
                <a:ea typeface="ＭＳ Ｐゴシック" charset="-128"/>
              </a:rPr>
              <a:t>worked</a:t>
            </a:r>
            <a:r>
              <a:rPr lang="en-US" altLang="en-US" sz="2400" kern="1200" dirty="0">
                <a:solidFill>
                  <a:srgbClr val="000000"/>
                </a:solidFill>
                <a:latin typeface="Arial (Body)"/>
                <a:ea typeface="ＭＳ Ｐゴシック" charset="-128"/>
              </a:rPr>
              <a:t> and has become a worldwide standard.</a:t>
            </a:r>
          </a:p>
        </p:txBody>
      </p:sp>
    </p:spTree>
    <p:extLst>
      <p:ext uri="{BB962C8B-B14F-4D97-AF65-F5344CB8AC3E}">
        <p14:creationId xmlns:p14="http://schemas.microsoft.com/office/powerpoint/2010/main" val="2402048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mj-ea"/>
                <a:cs typeface="+mj-cs"/>
              </a:rPr>
              <a:t>Hypertext Transfer </a:t>
            </a:r>
            <a:r>
              <a:rPr lang="en-US" kern="1200" dirty="0" smtClean="0">
                <a:latin typeface="Times New Roman" panose="02020603050405020304" pitchFamily="18" charset="0"/>
                <a:ea typeface="+mj-ea"/>
                <a:cs typeface="+mj-cs"/>
              </a:rPr>
              <a:t>Protocol (</a:t>
            </a:r>
            <a:r>
              <a:rPr lang="en-US" kern="1200" dirty="0">
                <a:latin typeface="Times New Roman" panose="02020603050405020304" pitchFamily="18" charset="0"/>
                <a:ea typeface="+mj-ea"/>
                <a:cs typeface="+mj-cs"/>
              </a:rPr>
              <a:t>H</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T</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T</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P</a:t>
            </a:r>
            <a:r>
              <a:rPr lang="en-US" kern="1200" dirty="0">
                <a:latin typeface="Times New Roman" panose="02020603050405020304" pitchFamily="18" charset="0"/>
                <a:ea typeface="+mj-ea"/>
                <a:cs typeface="+mj-cs"/>
              </a:rPr>
              <a:t>)</a:t>
            </a:r>
          </a:p>
        </p:txBody>
      </p:sp>
      <p:sp>
        <p:nvSpPr>
          <p:cNvPr id="3" name="Text Placeholder 2"/>
          <p:cNvSpPr>
            <a:spLocks noGrp="1"/>
          </p:cNvSpPr>
          <p:nvPr>
            <p:ph type="body" idx="1"/>
          </p:nvPr>
        </p:nvSpPr>
        <p:spPr>
          <a:xfrm>
            <a:off x="457200" y="1600200"/>
            <a:ext cx="8342026" cy="4201120"/>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smtClean="0">
                <a:solidFill>
                  <a:srgbClr val="000000"/>
                </a:solidFill>
                <a:latin typeface="Arial (Body)"/>
                <a:ea typeface="ＭＳ Ｐゴシック" charset="-128"/>
              </a:rPr>
              <a:t>H</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T</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T</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P defines </a:t>
            </a:r>
            <a:r>
              <a:rPr lang="en-US" altLang="en-US" sz="2400" kern="1200" dirty="0">
                <a:solidFill>
                  <a:srgbClr val="000000"/>
                </a:solidFill>
                <a:latin typeface="Arial (Body)"/>
                <a:ea typeface="ＭＳ Ｐゴシック" charset="-128"/>
              </a:rPr>
              <a:t>a </a:t>
            </a:r>
            <a:r>
              <a:rPr lang="en-US" altLang="en-US" sz="2400" b="1" kern="1200" dirty="0">
                <a:solidFill>
                  <a:srgbClr val="000000"/>
                </a:solidFill>
                <a:latin typeface="Arial (Body)"/>
                <a:ea typeface="ＭＳ Ｐゴシック" charset="-128"/>
              </a:rPr>
              <a:t>very</a:t>
            </a:r>
            <a:r>
              <a:rPr lang="en-US" altLang="en-US" sz="2400" kern="1200" dirty="0">
                <a:solidFill>
                  <a:srgbClr val="000000"/>
                </a:solidFill>
                <a:latin typeface="Arial (Body)"/>
                <a:ea typeface="ＭＳ Ｐゴシック" charset="-128"/>
              </a:rPr>
              <a:t> simple protocol for how to exchange information between computers.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It defines the pieces of the communication.</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What resource do you want?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Where is it?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Okay, </a:t>
            </a:r>
            <a:r>
              <a:rPr lang="en-US" altLang="en-US" sz="2400" kern="1200" dirty="0" smtClean="0">
                <a:solidFill>
                  <a:srgbClr val="000000"/>
                </a:solidFill>
                <a:latin typeface="Arial (Body)"/>
                <a:ea typeface="ＭＳ Ｐゴシック" charset="-128"/>
                <a:cs typeface="+mn-cs"/>
              </a:rPr>
              <a:t>here</a:t>
            </a:r>
            <a:r>
              <a:rPr lang="en-US" altLang="ja-JP" sz="2400" kern="1200" dirty="0" smtClean="0">
                <a:solidFill>
                  <a:srgbClr val="000000"/>
                </a:solidFill>
                <a:latin typeface="Arial (Body)"/>
                <a:ea typeface="ＭＳ Ｐゴシック" charset="-128"/>
                <a:cs typeface="+mn-cs"/>
              </a:rPr>
              <a:t>’s </a:t>
            </a:r>
            <a:r>
              <a:rPr lang="en-US" altLang="ja-JP" sz="2400" kern="1200" dirty="0">
                <a:solidFill>
                  <a:srgbClr val="000000"/>
                </a:solidFill>
                <a:latin typeface="Arial (Body)"/>
                <a:ea typeface="ＭＳ Ｐゴシック" charset="-128"/>
                <a:cs typeface="+mn-cs"/>
              </a:rPr>
              <a:t>the type of thing it is (</a:t>
            </a:r>
            <a:r>
              <a:rPr lang="en-US" altLang="ja-JP" sz="2400" kern="1200" dirty="0" smtClean="0">
                <a:solidFill>
                  <a:srgbClr val="000000"/>
                </a:solidFill>
                <a:latin typeface="Arial (Body)"/>
                <a:ea typeface="ＭＳ Ｐゴシック" charset="-128"/>
                <a:cs typeface="+mn-cs"/>
              </a:rPr>
              <a:t>J</a:t>
            </a:r>
            <a:r>
              <a:rPr lang="en-US" altLang="ja-JP" sz="100" kern="1200" dirty="0" smtClean="0">
                <a:solidFill>
                  <a:srgbClr val="000000"/>
                </a:solidFill>
                <a:latin typeface="Arial (Body)"/>
                <a:ea typeface="ＭＳ Ｐゴシック" charset="-128"/>
                <a:cs typeface="+mn-cs"/>
              </a:rPr>
              <a:t> </a:t>
            </a:r>
            <a:r>
              <a:rPr lang="en-US" altLang="ja-JP" sz="2400" kern="1200" dirty="0" smtClean="0">
                <a:solidFill>
                  <a:srgbClr val="000000"/>
                </a:solidFill>
                <a:latin typeface="Arial (Body)"/>
                <a:ea typeface="ＭＳ Ｐゴシック" charset="-128"/>
                <a:cs typeface="+mn-cs"/>
              </a:rPr>
              <a:t>P</a:t>
            </a:r>
            <a:r>
              <a:rPr lang="en-US" altLang="ja-JP" sz="100" kern="1200" dirty="0" smtClean="0">
                <a:solidFill>
                  <a:srgbClr val="000000"/>
                </a:solidFill>
                <a:latin typeface="Arial (Body)"/>
                <a:ea typeface="ＭＳ Ｐゴシック" charset="-128"/>
                <a:cs typeface="+mn-cs"/>
              </a:rPr>
              <a:t> </a:t>
            </a:r>
            <a:r>
              <a:rPr lang="en-US" altLang="ja-JP" sz="2400" kern="1200" dirty="0" smtClean="0">
                <a:solidFill>
                  <a:srgbClr val="000000"/>
                </a:solidFill>
                <a:latin typeface="Arial (Body)"/>
                <a:ea typeface="ＭＳ Ｐゴシック" charset="-128"/>
                <a:cs typeface="+mn-cs"/>
              </a:rPr>
              <a:t>E</a:t>
            </a:r>
            <a:r>
              <a:rPr lang="en-US" altLang="ja-JP" sz="100" kern="1200" dirty="0" smtClean="0">
                <a:solidFill>
                  <a:srgbClr val="000000"/>
                </a:solidFill>
                <a:latin typeface="Arial (Body)"/>
                <a:ea typeface="ＭＳ Ｐゴシック" charset="-128"/>
                <a:cs typeface="+mn-cs"/>
              </a:rPr>
              <a:t> </a:t>
            </a:r>
            <a:r>
              <a:rPr lang="en-US" altLang="ja-JP" sz="2400" kern="1200" dirty="0" smtClean="0">
                <a:solidFill>
                  <a:srgbClr val="000000"/>
                </a:solidFill>
                <a:latin typeface="Arial (Body)"/>
                <a:ea typeface="ＭＳ Ｐゴシック" charset="-128"/>
                <a:cs typeface="+mn-cs"/>
              </a:rPr>
              <a:t>G</a:t>
            </a:r>
            <a:r>
              <a:rPr lang="en-US" altLang="ja-JP" sz="2400" kern="1200" dirty="0">
                <a:solidFill>
                  <a:srgbClr val="000000"/>
                </a:solidFill>
                <a:latin typeface="Arial (Body)"/>
                <a:ea typeface="ＭＳ Ｐゴシック" charset="-128"/>
                <a:cs typeface="+mn-cs"/>
              </a:rPr>
              <a:t>, </a:t>
            </a:r>
            <a:r>
              <a:rPr lang="en-US" altLang="ja-JP" sz="2400" kern="1200" dirty="0" smtClean="0">
                <a:solidFill>
                  <a:srgbClr val="000000"/>
                </a:solidFill>
                <a:latin typeface="Arial (Body)"/>
                <a:ea typeface="ＭＳ Ｐゴシック" charset="-128"/>
                <a:cs typeface="+mn-cs"/>
              </a:rPr>
              <a:t>H</a:t>
            </a:r>
            <a:r>
              <a:rPr lang="en-US" altLang="ja-JP" sz="100" kern="1200" dirty="0" smtClean="0">
                <a:solidFill>
                  <a:srgbClr val="000000"/>
                </a:solidFill>
                <a:latin typeface="Arial (Body)"/>
                <a:ea typeface="ＭＳ Ｐゴシック" charset="-128"/>
                <a:cs typeface="+mn-cs"/>
              </a:rPr>
              <a:t> </a:t>
            </a:r>
            <a:r>
              <a:rPr lang="en-US" altLang="ja-JP" sz="2400" kern="1200" dirty="0" smtClean="0">
                <a:solidFill>
                  <a:srgbClr val="000000"/>
                </a:solidFill>
                <a:latin typeface="Arial (Body)"/>
                <a:ea typeface="ＭＳ Ｐゴシック" charset="-128"/>
                <a:cs typeface="+mn-cs"/>
              </a:rPr>
              <a:t>T</a:t>
            </a:r>
            <a:r>
              <a:rPr lang="en-US" altLang="ja-JP" sz="100" kern="1200" dirty="0" smtClean="0">
                <a:solidFill>
                  <a:srgbClr val="000000"/>
                </a:solidFill>
                <a:latin typeface="Arial (Body)"/>
                <a:ea typeface="ＭＳ Ｐゴシック" charset="-128"/>
                <a:cs typeface="+mn-cs"/>
              </a:rPr>
              <a:t> </a:t>
            </a:r>
            <a:r>
              <a:rPr lang="en-US" altLang="ja-JP" sz="2400" kern="1200" dirty="0" smtClean="0">
                <a:solidFill>
                  <a:srgbClr val="000000"/>
                </a:solidFill>
                <a:latin typeface="Arial (Body)"/>
                <a:ea typeface="ＭＳ Ｐゴシック" charset="-128"/>
                <a:cs typeface="+mn-cs"/>
              </a:rPr>
              <a:t>M</a:t>
            </a:r>
            <a:r>
              <a:rPr lang="en-US" altLang="ja-JP" sz="100" kern="1200" dirty="0" smtClean="0">
                <a:solidFill>
                  <a:srgbClr val="000000"/>
                </a:solidFill>
                <a:latin typeface="Arial (Body)"/>
                <a:ea typeface="ＭＳ Ｐゴシック" charset="-128"/>
                <a:cs typeface="+mn-cs"/>
              </a:rPr>
              <a:t> </a:t>
            </a:r>
            <a:r>
              <a:rPr lang="en-US" altLang="ja-JP" sz="2400" kern="1200" dirty="0" smtClean="0">
                <a:solidFill>
                  <a:srgbClr val="000000"/>
                </a:solidFill>
                <a:latin typeface="Arial (Body)"/>
                <a:ea typeface="ＭＳ Ｐゴシック" charset="-128"/>
                <a:cs typeface="+mn-cs"/>
              </a:rPr>
              <a:t>L, </a:t>
            </a:r>
            <a:r>
              <a:rPr lang="en-US" altLang="ja-JP" sz="2400" kern="1200" dirty="0">
                <a:solidFill>
                  <a:srgbClr val="000000"/>
                </a:solidFill>
                <a:latin typeface="Arial (Body)"/>
                <a:ea typeface="ＭＳ Ｐゴシック" charset="-128"/>
                <a:cs typeface="+mn-cs"/>
              </a:rPr>
              <a:t>whatever), and here it is</a:t>
            </a:r>
            <a:r>
              <a:rPr lang="en-US" altLang="ja-JP" sz="2400" kern="1200" dirty="0" smtClean="0">
                <a:solidFill>
                  <a:srgbClr val="000000"/>
                </a:solidFill>
                <a:latin typeface="Arial (Body)"/>
                <a:ea typeface="ＭＳ Ｐゴシック" charset="-128"/>
                <a:cs typeface="+mn-cs"/>
              </a:rPr>
              <a:t>.</a:t>
            </a:r>
            <a:endParaRPr lang="en-US" altLang="ja-JP" sz="2400" kern="1200" dirty="0">
              <a:solidFill>
                <a:srgbClr val="000000"/>
              </a:solidFill>
              <a:latin typeface="Arial (Body)"/>
              <a:ea typeface="ＭＳ Ｐゴシック" charset="-128"/>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And the words that the computers say to one another:</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Not-complex words like </a:t>
            </a:r>
            <a:r>
              <a:rPr lang="en-US" altLang="ja-JP" sz="2400" kern="1200" dirty="0" smtClean="0">
                <a:solidFill>
                  <a:srgbClr val="000000"/>
                </a:solidFill>
                <a:latin typeface="Arial (Body)"/>
                <a:ea typeface="ＭＳ Ｐゴシック" charset="-128"/>
                <a:cs typeface="+mn-cs"/>
              </a:rPr>
              <a:t>“GET”, “PUT” </a:t>
            </a:r>
            <a:r>
              <a:rPr lang="en-US" altLang="ja-JP" sz="2400" kern="1200" dirty="0">
                <a:solidFill>
                  <a:srgbClr val="000000"/>
                </a:solidFill>
                <a:latin typeface="Arial (Body)"/>
                <a:ea typeface="ＭＳ Ｐゴシック" charset="-128"/>
                <a:cs typeface="+mn-cs"/>
              </a:rPr>
              <a:t>and </a:t>
            </a:r>
            <a:r>
              <a:rPr lang="en-US" altLang="ja-JP" sz="2400" kern="1200" dirty="0" smtClean="0">
                <a:solidFill>
                  <a:srgbClr val="000000"/>
                </a:solidFill>
                <a:latin typeface="Arial (Body)"/>
                <a:ea typeface="ＭＳ Ｐゴシック" charset="-128"/>
                <a:cs typeface="+mn-cs"/>
              </a:rPr>
              <a:t>“OK”</a:t>
            </a:r>
            <a:endParaRPr lang="en-US" altLang="en-US" sz="24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100090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Uniform Resource Locators (U</a:t>
            </a:r>
            <a:r>
              <a:rPr lang="en-US" sz="100" kern="1200" dirty="0">
                <a:latin typeface="Times New Roman" panose="02020603050405020304" pitchFamily="18" charset="0"/>
              </a:rPr>
              <a:t> </a:t>
            </a:r>
            <a:r>
              <a:rPr lang="en-US" kern="1200" dirty="0">
                <a:latin typeface="Times New Roman" panose="02020603050405020304" pitchFamily="18" charset="0"/>
              </a:rPr>
              <a:t>R</a:t>
            </a:r>
            <a:r>
              <a:rPr lang="en-US" sz="100" kern="1200" dirty="0">
                <a:latin typeface="Times New Roman" panose="02020603050405020304" pitchFamily="18" charset="0"/>
              </a:rPr>
              <a:t> </a:t>
            </a:r>
            <a:r>
              <a:rPr lang="en-US" kern="1200" dirty="0">
                <a:latin typeface="Times New Roman" panose="02020603050405020304" pitchFamily="18" charset="0"/>
              </a:rPr>
              <a:t>L)</a:t>
            </a:r>
            <a:endParaRPr lang="en-US" dirty="0"/>
          </a:p>
        </p:txBody>
      </p:sp>
      <p:sp>
        <p:nvSpPr>
          <p:cNvPr id="3" name="Text Placeholder 2"/>
          <p:cNvSpPr>
            <a:spLocks noGrp="1"/>
          </p:cNvSpPr>
          <p:nvPr>
            <p:ph type="body" idx="1"/>
          </p:nvPr>
        </p:nvSpPr>
        <p:spPr>
          <a:xfrm>
            <a:off x="457200" y="1600200"/>
            <a:ext cx="8357016" cy="4695669"/>
          </a:xfrm>
        </p:spPr>
        <p:txBody>
          <a:bodyPr anchor="ctr"/>
          <a:lstStyle/>
          <a:p>
            <a:pPr marL="255651" lvl="0" indent="-255651" fontAlgn="base">
              <a:spcAft>
                <a:spcPct val="0"/>
              </a:spcAft>
              <a:tabLst/>
            </a:pPr>
            <a:r>
              <a:rPr lang="en-US" altLang="en-US" sz="2200" kern="1200" dirty="0">
                <a:solidFill>
                  <a:srgbClr val="000000"/>
                </a:solidFill>
                <a:latin typeface="Arial (Body)"/>
                <a:ea typeface="ＭＳ Ｐゴシック" charset="-128"/>
              </a:rPr>
              <a:t>U</a:t>
            </a:r>
            <a:r>
              <a:rPr lang="en-US" altLang="en-US" sz="100" kern="1200" dirty="0">
                <a:solidFill>
                  <a:srgbClr val="000000"/>
                </a:solidFill>
                <a:latin typeface="Arial (Body)"/>
                <a:ea typeface="ＭＳ Ｐゴシック" charset="-128"/>
              </a:rPr>
              <a:t> </a:t>
            </a:r>
            <a:r>
              <a:rPr lang="en-US" altLang="en-US" sz="2200" kern="1200" dirty="0">
                <a:solidFill>
                  <a:srgbClr val="000000"/>
                </a:solidFill>
                <a:latin typeface="Arial (Body)"/>
                <a:ea typeface="ＭＳ Ｐゴシック" charset="-128"/>
              </a:rPr>
              <a:t>R</a:t>
            </a:r>
            <a:r>
              <a:rPr lang="en-US" altLang="en-US" sz="100" kern="1200" dirty="0">
                <a:solidFill>
                  <a:srgbClr val="000000"/>
                </a:solidFill>
                <a:latin typeface="Arial (Body)"/>
                <a:ea typeface="ＭＳ Ｐゴシック" charset="-128"/>
              </a:rPr>
              <a:t> </a:t>
            </a:r>
            <a:r>
              <a:rPr lang="en-US" altLang="en-US" sz="2200" kern="1200" dirty="0">
                <a:solidFill>
                  <a:srgbClr val="000000"/>
                </a:solidFill>
                <a:latin typeface="Arial (Body)"/>
                <a:ea typeface="ＭＳ Ｐゴシック" charset="-128"/>
              </a:rPr>
              <a:t>Ls allow us to reference any material anywhere on the Internet.</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rPr>
              <a:t>Strictly speaking, any computer providing a protocol accessible via U</a:t>
            </a:r>
            <a:r>
              <a:rPr lang="en-US" altLang="en-US" sz="100" kern="1200" dirty="0">
                <a:solidFill>
                  <a:srgbClr val="000000"/>
                </a:solidFill>
                <a:latin typeface="Arial (Body)"/>
                <a:ea typeface="ＭＳ Ｐゴシック" charset="-128"/>
              </a:rPr>
              <a:t> </a:t>
            </a:r>
            <a:r>
              <a:rPr lang="en-US" altLang="en-US" sz="2200" kern="1200" dirty="0">
                <a:solidFill>
                  <a:srgbClr val="000000"/>
                </a:solidFill>
                <a:latin typeface="Arial (Body)"/>
                <a:ea typeface="ＭＳ Ｐゴシック" charset="-128"/>
              </a:rPr>
              <a:t>R</a:t>
            </a:r>
            <a:r>
              <a:rPr lang="en-US" altLang="en-US" sz="100" kern="1200" dirty="0">
                <a:solidFill>
                  <a:srgbClr val="000000"/>
                </a:solidFill>
                <a:latin typeface="Arial (Body)"/>
                <a:ea typeface="ＭＳ Ｐゴシック" charset="-128"/>
              </a:rPr>
              <a:t> </a:t>
            </a:r>
            <a:r>
              <a:rPr lang="en-US" altLang="en-US" sz="2200" kern="1200" dirty="0">
                <a:solidFill>
                  <a:srgbClr val="000000"/>
                </a:solidFill>
                <a:latin typeface="Arial (Body)"/>
                <a:ea typeface="ＭＳ Ｐゴシック" charset="-128"/>
              </a:rPr>
              <a:t>L.</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rPr>
              <a:t>Just putting your computer on the Internet does not mean that all of your files are accessible to everyone on the Internet.</a:t>
            </a:r>
          </a:p>
          <a:p>
            <a:pPr marL="255651" lvl="0" indent="-255651" fontAlgn="base">
              <a:spcAft>
                <a:spcPct val="0"/>
              </a:spcAft>
              <a:tabLst/>
            </a:pPr>
            <a:r>
              <a:rPr lang="en-US" altLang="en-US" sz="2200" kern="1200" dirty="0">
                <a:solidFill>
                  <a:srgbClr val="000000"/>
                </a:solidFill>
                <a:latin typeface="Arial (Body)"/>
                <a:ea typeface="ＭＳ Ｐゴシック" charset="-128"/>
              </a:rPr>
              <a:t>U</a:t>
            </a:r>
            <a:r>
              <a:rPr lang="en-US" altLang="en-US" sz="100" kern="1200" dirty="0">
                <a:solidFill>
                  <a:srgbClr val="000000"/>
                </a:solidFill>
                <a:latin typeface="Arial (Body)"/>
                <a:ea typeface="ＭＳ Ｐゴシック" charset="-128"/>
              </a:rPr>
              <a:t> </a:t>
            </a:r>
            <a:r>
              <a:rPr lang="en-US" altLang="en-US" sz="2200" kern="1200" dirty="0">
                <a:solidFill>
                  <a:srgbClr val="000000"/>
                </a:solidFill>
                <a:latin typeface="Arial (Body)"/>
                <a:ea typeface="ＭＳ Ｐゴシック" charset="-128"/>
              </a:rPr>
              <a:t>R</a:t>
            </a:r>
            <a:r>
              <a:rPr lang="en-US" altLang="en-US" sz="100" kern="1200" dirty="0">
                <a:solidFill>
                  <a:srgbClr val="000000"/>
                </a:solidFill>
                <a:latin typeface="Arial (Body)"/>
                <a:ea typeface="ＭＳ Ｐゴシック" charset="-128"/>
              </a:rPr>
              <a:t> </a:t>
            </a:r>
            <a:r>
              <a:rPr lang="en-US" altLang="en-US" sz="2200" kern="1200" dirty="0">
                <a:solidFill>
                  <a:srgbClr val="000000"/>
                </a:solidFill>
                <a:latin typeface="Arial (Body)"/>
                <a:ea typeface="ＭＳ Ｐゴシック" charset="-128"/>
              </a:rPr>
              <a:t>L</a:t>
            </a:r>
            <a:r>
              <a:rPr lang="en-US" altLang="en-US" sz="100" kern="1200" dirty="0">
                <a:solidFill>
                  <a:srgbClr val="000000"/>
                </a:solidFill>
                <a:latin typeface="Arial (Body)"/>
                <a:ea typeface="ＭＳ Ｐゴシック" charset="-128"/>
              </a:rPr>
              <a:t> </a:t>
            </a:r>
            <a:r>
              <a:rPr lang="en-US" altLang="en-US" sz="2200" kern="1200" dirty="0">
                <a:solidFill>
                  <a:srgbClr val="000000"/>
                </a:solidFill>
                <a:latin typeface="Arial (Body)"/>
                <a:ea typeface="ＭＳ Ｐゴシック" charset="-128"/>
              </a:rPr>
              <a:t>s have four parts:</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rPr>
              <a:t>The protocol to use to reach this resource,</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rPr>
              <a:t>The domain name of the computer where the resource is,</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rPr>
              <a:t>The path on the computer to the resource,</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rPr>
              <a:t>And the name of the resource</a:t>
            </a:r>
            <a:r>
              <a:rPr lang="en-US" altLang="en-US" sz="2200" kern="1200" dirty="0" smtClean="0">
                <a:solidFill>
                  <a:srgbClr val="000000"/>
                </a:solidFill>
                <a:latin typeface="Arial (Body)"/>
                <a:ea typeface="ＭＳ Ｐゴシック" charset="-128"/>
              </a:rPr>
              <a:t>.</a:t>
            </a:r>
            <a:endParaRPr lang="en-US" altLang="en-US" sz="2200" kern="1200" dirty="0">
              <a:solidFill>
                <a:srgbClr val="000000"/>
              </a:solidFill>
              <a:latin typeface="Arial (Body)"/>
              <a:ea typeface="ＭＳ Ｐゴシック" charset="-128"/>
            </a:endParaRPr>
          </a:p>
        </p:txBody>
      </p:sp>
    </p:spTree>
    <p:extLst>
      <p:ext uri="{BB962C8B-B14F-4D97-AF65-F5344CB8AC3E}">
        <p14:creationId xmlns:p14="http://schemas.microsoft.com/office/powerpoint/2010/main" val="3159849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mj-ea"/>
                <a:cs typeface="+mj-cs"/>
              </a:rPr>
              <a:t>Example </a:t>
            </a:r>
            <a:r>
              <a:rPr lang="en-US" kern="1200" dirty="0" smtClean="0">
                <a:latin typeface="Times New Roman" panose="02020603050405020304" pitchFamily="18" charset="0"/>
                <a:ea typeface="+mj-ea"/>
                <a:cs typeface="+mj-cs"/>
              </a:rPr>
              <a:t>U</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R</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Ls</a:t>
            </a:r>
            <a:endParaRPr lang="en-US" kern="1200" dirty="0">
              <a:latin typeface="Times New Roman" panose="02020603050405020304" pitchFamily="18" charset="0"/>
              <a:ea typeface="+mj-ea"/>
              <a:cs typeface="+mj-cs"/>
            </a:endParaRPr>
          </a:p>
        </p:txBody>
      </p:sp>
      <p:pic>
        <p:nvPicPr>
          <p:cNvPr id="17" name="Picture 16" descr="Computer code reads, h t t p colon forward slash forward slash w w w period c c period g a t e c h period e d u forward slash index period h t m l. Here, h t t p is the protocol, w w w period c c period g a t e c h period e d u is the domain name, and index period h t m l is the file name. Another computer code reads, f t p colon forward slash forward slash c l e o n period c c period g a t e c h period e d u forward slash p u b forward slash guzdial forward slash papers forward slash s i g c s e 2 0 0 3 period p d f. Here, f t p is the protocol, c l e o n period c c period g a t e c h period e d u is the domain name, p u b forward slash guzdial forward slash papers is the path, and s i g c s e 2 0 0 3 period p d f is the file name."/>
          <p:cNvPicPr>
            <a:picLocks noChangeAspect="1"/>
          </p:cNvPicPr>
          <p:nvPr/>
        </p:nvPicPr>
        <p:blipFill rotWithShape="1">
          <a:blip r:embed="rId2"/>
          <a:srcRect t="2051" r="682"/>
          <a:stretch/>
        </p:blipFill>
        <p:spPr>
          <a:xfrm>
            <a:off x="620675" y="1918741"/>
            <a:ext cx="7848768" cy="3915295"/>
          </a:xfrm>
          <a:prstGeom prst="rect">
            <a:avLst/>
          </a:prstGeom>
        </p:spPr>
      </p:pic>
    </p:spTree>
    <p:extLst>
      <p:ext uri="{BB962C8B-B14F-4D97-AF65-F5344CB8AC3E}">
        <p14:creationId xmlns:p14="http://schemas.microsoft.com/office/powerpoint/2010/main" val="859102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What </a:t>
            </a:r>
            <a:r>
              <a:rPr lang="en-US" altLang="en-US" kern="1200" dirty="0" smtClean="0">
                <a:latin typeface="Times New Roman" panose="02020603050405020304" pitchFamily="18" charset="0"/>
                <a:ea typeface="ＭＳ Ｐゴシック" charset="-128"/>
              </a:rPr>
              <a:t>if there is no </a:t>
            </a:r>
            <a:r>
              <a:rPr lang="en-US" altLang="en-US" kern="1200" dirty="0">
                <a:latin typeface="Times New Roman" panose="02020603050405020304" pitchFamily="18" charset="0"/>
                <a:ea typeface="ＭＳ Ｐゴシック" charset="-128"/>
              </a:rPr>
              <a:t>Path?</a:t>
            </a:r>
          </a:p>
        </p:txBody>
      </p:sp>
      <p:sp>
        <p:nvSpPr>
          <p:cNvPr id="3" name="Text Placeholder 2"/>
          <p:cNvSpPr>
            <a:spLocks noGrp="1"/>
          </p:cNvSpPr>
          <p:nvPr>
            <p:ph type="body" idx="1"/>
          </p:nvPr>
        </p:nvSpPr>
        <p:spPr>
          <a:xfrm>
            <a:off x="457200" y="1600200"/>
            <a:ext cx="8229600" cy="3854871"/>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Web servers (programs that understand the </a:t>
            </a:r>
            <a:r>
              <a:rPr lang="en-US" altLang="en-US" sz="2400" kern="1200" dirty="0" smtClean="0">
                <a:solidFill>
                  <a:srgbClr val="000000"/>
                </a:solidFill>
                <a:latin typeface="Arial (Body)"/>
                <a:ea typeface="ＭＳ Ｐゴシック" charset="-128"/>
              </a:rPr>
              <a:t>H</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T</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T</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P protocol</a:t>
            </a:r>
            <a:r>
              <a:rPr lang="en-US" altLang="en-US" sz="2400" kern="1200" dirty="0">
                <a:solidFill>
                  <a:srgbClr val="000000"/>
                </a:solidFill>
                <a:latin typeface="Arial (Body)"/>
                <a:ea typeface="ＭＳ Ｐゴシック" charset="-128"/>
              </a:rPr>
              <a:t>) typically have a special directory that they serve from.</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Files in that special directory are directly referable without specifying a path.</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Sub-directories within the server directory can be accessed in terms of a path.</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But always starting from the server directory, so not </a:t>
            </a:r>
            <a:r>
              <a:rPr lang="en-US" altLang="en-US" sz="2400" b="1" kern="1200" dirty="0">
                <a:solidFill>
                  <a:srgbClr val="000000"/>
                </a:solidFill>
                <a:latin typeface="Arial (Body)"/>
                <a:ea typeface="ＭＳ Ｐゴシック" charset="-128"/>
                <a:cs typeface="+mn-cs"/>
              </a:rPr>
              <a:t>everything</a:t>
            </a:r>
            <a:r>
              <a:rPr lang="en-US" altLang="en-US" sz="2400" kern="1200" dirty="0">
                <a:solidFill>
                  <a:srgbClr val="000000"/>
                </a:solidFill>
                <a:latin typeface="Arial (Body)"/>
                <a:ea typeface="ＭＳ Ｐゴシック" charset="-128"/>
                <a:cs typeface="+mn-cs"/>
              </a:rPr>
              <a:t> on your computer is always accessible.</a:t>
            </a:r>
          </a:p>
        </p:txBody>
      </p:sp>
    </p:spTree>
    <p:extLst>
      <p:ext uri="{BB962C8B-B14F-4D97-AF65-F5344CB8AC3E}">
        <p14:creationId xmlns:p14="http://schemas.microsoft.com/office/powerpoint/2010/main" val="4161981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A Browser </a:t>
            </a:r>
            <a:r>
              <a:rPr lang="en-US" altLang="en-US" kern="1200" dirty="0" smtClean="0">
                <a:latin typeface="Times New Roman" panose="02020603050405020304" pitchFamily="18" charset="0"/>
                <a:ea typeface="ＭＳ Ｐゴシック" charset="-128"/>
              </a:rPr>
              <a:t>is </a:t>
            </a:r>
            <a:r>
              <a:rPr lang="en-US" altLang="en-US" kern="1200" dirty="0">
                <a:latin typeface="Times New Roman" panose="02020603050405020304" pitchFamily="18" charset="0"/>
                <a:ea typeface="ＭＳ Ｐゴシック" charset="-128"/>
              </a:rPr>
              <a:t>a Client</a:t>
            </a:r>
          </a:p>
        </p:txBody>
      </p:sp>
      <p:sp>
        <p:nvSpPr>
          <p:cNvPr id="3" name="Text Placeholder 2"/>
          <p:cNvSpPr>
            <a:spLocks noGrp="1"/>
          </p:cNvSpPr>
          <p:nvPr>
            <p:ph type="body" idx="1"/>
          </p:nvPr>
        </p:nvSpPr>
        <p:spPr>
          <a:xfrm>
            <a:off x="457199" y="1600200"/>
            <a:ext cx="8386997" cy="3993371"/>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ＭＳ Ｐゴシック" charset="-128"/>
              </a:rPr>
              <a:t>Your Web browser is called a </a:t>
            </a:r>
            <a:r>
              <a:rPr lang="en-US" altLang="en-US" sz="2200" b="1" kern="1200" dirty="0">
                <a:solidFill>
                  <a:srgbClr val="000000"/>
                </a:solidFill>
                <a:latin typeface="Arial (Body)"/>
                <a:ea typeface="ＭＳ Ｐゴシック" charset="-128"/>
              </a:rPr>
              <a:t>client</a:t>
            </a:r>
            <a:r>
              <a:rPr lang="en-US" altLang="en-US" sz="2200" kern="1200" dirty="0">
                <a:solidFill>
                  <a:srgbClr val="000000"/>
                </a:solidFill>
                <a:latin typeface="Arial (Body)"/>
                <a:ea typeface="ＭＳ Ｐゴシック" charset="-128"/>
              </a:rPr>
              <a:t> accessing a Web </a:t>
            </a:r>
            <a:r>
              <a:rPr lang="en-US" altLang="en-US" sz="2200" b="1" kern="1200" dirty="0">
                <a:solidFill>
                  <a:srgbClr val="000000"/>
                </a:solidFill>
                <a:latin typeface="Arial (Body)"/>
                <a:ea typeface="ＭＳ Ｐゴシック" charset="-128"/>
              </a:rPr>
              <a:t>server.</a:t>
            </a:r>
          </a:p>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ＭＳ Ｐゴシック" charset="-128"/>
              </a:rPr>
              <a:t>Programs like Internet Explorer or Firefox or Safari understand a lot about Internet protocols.</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cs typeface="+mn-cs"/>
              </a:rPr>
              <a:t>They know how to interpret </a:t>
            </a:r>
            <a:r>
              <a:rPr lang="en-US" altLang="en-US" sz="2200" kern="1200" dirty="0" smtClean="0">
                <a:solidFill>
                  <a:srgbClr val="000000"/>
                </a:solidFill>
                <a:latin typeface="Arial (Body)"/>
                <a:ea typeface="ＭＳ Ｐゴシック" charset="-128"/>
                <a:cs typeface="+mn-cs"/>
              </a:rPr>
              <a:t>H</a:t>
            </a:r>
            <a:r>
              <a:rPr lang="en-US" altLang="en-US" sz="100" kern="1200" dirty="0" smtClean="0">
                <a:solidFill>
                  <a:srgbClr val="000000"/>
                </a:solidFill>
                <a:latin typeface="Arial (Body)"/>
                <a:ea typeface="ＭＳ Ｐゴシック" charset="-128"/>
                <a:cs typeface="+mn-cs"/>
              </a:rPr>
              <a:t> </a:t>
            </a:r>
            <a:r>
              <a:rPr lang="en-US" altLang="en-US" sz="2200" kern="1200" dirty="0" smtClean="0">
                <a:solidFill>
                  <a:srgbClr val="000000"/>
                </a:solidFill>
                <a:latin typeface="Arial (Body)"/>
                <a:ea typeface="ＭＳ Ｐゴシック" charset="-128"/>
                <a:cs typeface="+mn-cs"/>
              </a:rPr>
              <a:t>T</a:t>
            </a:r>
            <a:r>
              <a:rPr lang="en-US" altLang="en-US" sz="100" kern="1200" dirty="0" smtClean="0">
                <a:solidFill>
                  <a:srgbClr val="000000"/>
                </a:solidFill>
                <a:latin typeface="Arial (Body)"/>
                <a:ea typeface="ＭＳ Ｐゴシック" charset="-128"/>
                <a:cs typeface="+mn-cs"/>
              </a:rPr>
              <a:t> </a:t>
            </a:r>
            <a:r>
              <a:rPr lang="en-US" altLang="en-US" sz="2200" kern="1200" dirty="0" smtClean="0">
                <a:solidFill>
                  <a:srgbClr val="000000"/>
                </a:solidFill>
                <a:latin typeface="Arial (Body)"/>
                <a:ea typeface="ＭＳ Ｐゴシック" charset="-128"/>
                <a:cs typeface="+mn-cs"/>
              </a:rPr>
              <a:t>M</a:t>
            </a:r>
            <a:r>
              <a:rPr lang="en-US" altLang="en-US" sz="100" kern="1200" dirty="0" smtClean="0">
                <a:solidFill>
                  <a:srgbClr val="000000"/>
                </a:solidFill>
                <a:latin typeface="Arial (Body)"/>
                <a:ea typeface="ＭＳ Ｐゴシック" charset="-128"/>
                <a:cs typeface="+mn-cs"/>
              </a:rPr>
              <a:t> </a:t>
            </a:r>
            <a:r>
              <a:rPr lang="en-US" altLang="en-US" sz="2200" kern="1200" dirty="0" smtClean="0">
                <a:solidFill>
                  <a:srgbClr val="000000"/>
                </a:solidFill>
                <a:latin typeface="Arial (Body)"/>
                <a:ea typeface="ＭＳ Ｐゴシック" charset="-128"/>
                <a:cs typeface="+mn-cs"/>
              </a:rPr>
              <a:t>L and </a:t>
            </a:r>
            <a:r>
              <a:rPr lang="en-US" altLang="en-US" sz="2200" kern="1200" dirty="0">
                <a:solidFill>
                  <a:srgbClr val="000000"/>
                </a:solidFill>
                <a:latin typeface="Arial (Body)"/>
                <a:ea typeface="ＭＳ Ｐゴシック" charset="-128"/>
                <a:cs typeface="+mn-cs"/>
              </a:rPr>
              <a:t>display it graphically.</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cs typeface="+mn-cs"/>
              </a:rPr>
              <a:t>If the </a:t>
            </a:r>
            <a:r>
              <a:rPr lang="en-US" altLang="en-US" sz="2200" kern="1200" dirty="0" smtClean="0">
                <a:solidFill>
                  <a:srgbClr val="000000"/>
                </a:solidFill>
                <a:latin typeface="Arial (Body)"/>
                <a:ea typeface="ＭＳ Ｐゴシック" charset="-128"/>
                <a:cs typeface="+mn-cs"/>
              </a:rPr>
              <a:t>H</a:t>
            </a:r>
            <a:r>
              <a:rPr lang="en-US" altLang="en-US" sz="100" kern="1200" dirty="0" smtClean="0">
                <a:solidFill>
                  <a:srgbClr val="000000"/>
                </a:solidFill>
                <a:latin typeface="Arial (Body)"/>
                <a:ea typeface="ＭＳ Ｐゴシック" charset="-128"/>
                <a:cs typeface="+mn-cs"/>
              </a:rPr>
              <a:t> </a:t>
            </a:r>
            <a:r>
              <a:rPr lang="en-US" altLang="en-US" sz="2200" kern="1200" dirty="0" smtClean="0">
                <a:solidFill>
                  <a:srgbClr val="000000"/>
                </a:solidFill>
                <a:latin typeface="Arial (Body)"/>
                <a:ea typeface="ＭＳ Ｐゴシック" charset="-128"/>
                <a:cs typeface="+mn-cs"/>
              </a:rPr>
              <a:t>T</a:t>
            </a:r>
            <a:r>
              <a:rPr lang="en-US" altLang="en-US" sz="100" kern="1200" dirty="0" smtClean="0">
                <a:solidFill>
                  <a:srgbClr val="000000"/>
                </a:solidFill>
                <a:latin typeface="Arial (Body)"/>
                <a:ea typeface="ＭＳ Ｐゴシック" charset="-128"/>
                <a:cs typeface="+mn-cs"/>
              </a:rPr>
              <a:t> </a:t>
            </a:r>
            <a:r>
              <a:rPr lang="en-US" altLang="en-US" sz="2200" kern="1200" dirty="0" smtClean="0">
                <a:solidFill>
                  <a:srgbClr val="000000"/>
                </a:solidFill>
                <a:latin typeface="Arial (Body)"/>
                <a:ea typeface="ＭＳ Ｐゴシック" charset="-128"/>
                <a:cs typeface="+mn-cs"/>
              </a:rPr>
              <a:t>M</a:t>
            </a:r>
            <a:r>
              <a:rPr lang="en-US" altLang="en-US" sz="100" kern="1200" dirty="0" smtClean="0">
                <a:solidFill>
                  <a:srgbClr val="000000"/>
                </a:solidFill>
                <a:latin typeface="Arial (Body)"/>
                <a:ea typeface="ＭＳ Ｐゴシック" charset="-128"/>
                <a:cs typeface="+mn-cs"/>
              </a:rPr>
              <a:t> </a:t>
            </a:r>
            <a:r>
              <a:rPr lang="en-US" altLang="en-US" sz="2200" kern="1200" dirty="0" smtClean="0">
                <a:solidFill>
                  <a:srgbClr val="000000"/>
                </a:solidFill>
                <a:latin typeface="Arial (Body)"/>
                <a:ea typeface="ＭＳ Ｐゴシック" charset="-128"/>
                <a:cs typeface="+mn-cs"/>
              </a:rPr>
              <a:t>L references </a:t>
            </a:r>
            <a:r>
              <a:rPr lang="en-US" altLang="en-US" sz="2200" kern="1200" dirty="0">
                <a:solidFill>
                  <a:srgbClr val="000000"/>
                </a:solidFill>
                <a:latin typeface="Arial (Body)"/>
                <a:ea typeface="ＭＳ Ｐゴシック" charset="-128"/>
                <a:cs typeface="+mn-cs"/>
              </a:rPr>
              <a:t>other resources, like </a:t>
            </a:r>
            <a:r>
              <a:rPr lang="en-US" altLang="en-US" sz="2200" kern="1200" dirty="0" smtClean="0">
                <a:solidFill>
                  <a:srgbClr val="000000"/>
                </a:solidFill>
                <a:latin typeface="Arial (Body)"/>
                <a:ea typeface="ＭＳ Ｐゴシック" charset="-128"/>
                <a:cs typeface="+mn-cs"/>
              </a:rPr>
              <a:t>J</a:t>
            </a:r>
            <a:r>
              <a:rPr lang="en-US" altLang="en-US" sz="100" kern="1200" dirty="0" smtClean="0">
                <a:solidFill>
                  <a:srgbClr val="000000"/>
                </a:solidFill>
                <a:latin typeface="Arial (Body)"/>
                <a:ea typeface="ＭＳ Ｐゴシック" charset="-128"/>
                <a:cs typeface="+mn-cs"/>
              </a:rPr>
              <a:t> </a:t>
            </a:r>
            <a:r>
              <a:rPr lang="en-US" altLang="en-US" sz="2200" kern="1200" dirty="0" smtClean="0">
                <a:solidFill>
                  <a:srgbClr val="000000"/>
                </a:solidFill>
                <a:latin typeface="Arial (Body)"/>
                <a:ea typeface="ＭＳ Ｐゴシック" charset="-128"/>
                <a:cs typeface="+mn-cs"/>
              </a:rPr>
              <a:t>P</a:t>
            </a:r>
            <a:r>
              <a:rPr lang="en-US" altLang="en-US" sz="100" kern="1200" dirty="0" smtClean="0">
                <a:solidFill>
                  <a:srgbClr val="000000"/>
                </a:solidFill>
                <a:latin typeface="Arial (Body)"/>
                <a:ea typeface="ＭＳ Ｐゴシック" charset="-128"/>
                <a:cs typeface="+mn-cs"/>
              </a:rPr>
              <a:t> </a:t>
            </a:r>
            <a:r>
              <a:rPr lang="en-US" altLang="en-US" sz="2200" kern="1200" dirty="0" smtClean="0">
                <a:solidFill>
                  <a:srgbClr val="000000"/>
                </a:solidFill>
                <a:latin typeface="Arial (Body)"/>
                <a:ea typeface="ＭＳ Ｐゴシック" charset="-128"/>
                <a:cs typeface="+mn-cs"/>
              </a:rPr>
              <a:t>E</a:t>
            </a:r>
            <a:r>
              <a:rPr lang="en-US" altLang="en-US" sz="100" kern="1200" dirty="0" smtClean="0">
                <a:solidFill>
                  <a:srgbClr val="000000"/>
                </a:solidFill>
                <a:latin typeface="Arial (Body)"/>
                <a:ea typeface="ＭＳ Ｐゴシック" charset="-128"/>
                <a:cs typeface="+mn-cs"/>
              </a:rPr>
              <a:t> </a:t>
            </a:r>
            <a:r>
              <a:rPr lang="en-US" altLang="en-US" sz="2200" kern="1200" dirty="0" smtClean="0">
                <a:solidFill>
                  <a:srgbClr val="000000"/>
                </a:solidFill>
                <a:latin typeface="Arial (Body)"/>
                <a:ea typeface="ＭＳ Ｐゴシック" charset="-128"/>
                <a:cs typeface="+mn-cs"/>
              </a:rPr>
              <a:t>G pictures</a:t>
            </a:r>
            <a:r>
              <a:rPr lang="en-US" altLang="en-US" sz="2200" kern="1200" dirty="0">
                <a:solidFill>
                  <a:srgbClr val="000000"/>
                </a:solidFill>
                <a:latin typeface="Arial (Body)"/>
                <a:ea typeface="ＭＳ Ｐゴシック" charset="-128"/>
                <a:cs typeface="+mn-cs"/>
              </a:rPr>
              <a:t>, the client fetches them and displays them where appropriate.</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cs typeface="+mn-cs"/>
              </a:rPr>
              <a:t>Your client knows the details of the </a:t>
            </a:r>
            <a:r>
              <a:rPr lang="en-US" altLang="en-US" sz="2200" kern="1200" dirty="0" smtClean="0">
                <a:solidFill>
                  <a:srgbClr val="000000"/>
                </a:solidFill>
                <a:latin typeface="Arial (Body)"/>
                <a:ea typeface="ＭＳ Ｐゴシック" charset="-128"/>
                <a:cs typeface="+mn-cs"/>
              </a:rPr>
              <a:t>H</a:t>
            </a:r>
            <a:r>
              <a:rPr lang="en-US" altLang="en-US" sz="100" kern="1200" dirty="0" smtClean="0">
                <a:solidFill>
                  <a:srgbClr val="000000"/>
                </a:solidFill>
                <a:latin typeface="Arial (Body)"/>
                <a:ea typeface="ＭＳ Ｐゴシック" charset="-128"/>
                <a:cs typeface="+mn-cs"/>
              </a:rPr>
              <a:t> </a:t>
            </a:r>
            <a:r>
              <a:rPr lang="en-US" altLang="en-US" sz="2200" kern="1200" dirty="0" smtClean="0">
                <a:solidFill>
                  <a:srgbClr val="000000"/>
                </a:solidFill>
                <a:latin typeface="Arial (Body)"/>
                <a:ea typeface="ＭＳ Ｐゴシック" charset="-128"/>
                <a:cs typeface="+mn-cs"/>
              </a:rPr>
              <a:t>T</a:t>
            </a:r>
            <a:r>
              <a:rPr lang="en-US" altLang="en-US" sz="100" kern="1200" dirty="0" smtClean="0">
                <a:solidFill>
                  <a:srgbClr val="000000"/>
                </a:solidFill>
                <a:latin typeface="Arial (Body)"/>
                <a:ea typeface="ＭＳ Ｐゴシック" charset="-128"/>
                <a:cs typeface="+mn-cs"/>
              </a:rPr>
              <a:t> </a:t>
            </a:r>
            <a:r>
              <a:rPr lang="en-US" altLang="en-US" sz="2200" kern="1200" dirty="0" smtClean="0">
                <a:solidFill>
                  <a:srgbClr val="000000"/>
                </a:solidFill>
                <a:latin typeface="Arial (Body)"/>
                <a:ea typeface="ＭＳ Ｐゴシック" charset="-128"/>
                <a:cs typeface="+mn-cs"/>
              </a:rPr>
              <a:t>T</a:t>
            </a:r>
            <a:r>
              <a:rPr lang="en-US" altLang="en-US" sz="100" kern="1200" dirty="0" smtClean="0">
                <a:solidFill>
                  <a:srgbClr val="000000"/>
                </a:solidFill>
                <a:latin typeface="Arial (Body)"/>
                <a:ea typeface="ＭＳ Ｐゴシック" charset="-128"/>
                <a:cs typeface="+mn-cs"/>
              </a:rPr>
              <a:t> </a:t>
            </a:r>
            <a:r>
              <a:rPr lang="en-US" altLang="en-US" sz="2200" kern="1200" dirty="0" smtClean="0">
                <a:solidFill>
                  <a:srgbClr val="000000"/>
                </a:solidFill>
                <a:latin typeface="Arial (Body)"/>
                <a:ea typeface="ＭＳ Ｐゴシック" charset="-128"/>
                <a:cs typeface="+mn-cs"/>
              </a:rPr>
              <a:t>P (</a:t>
            </a:r>
            <a:r>
              <a:rPr lang="en-US" altLang="en-US" sz="2200" kern="1200" dirty="0">
                <a:solidFill>
                  <a:srgbClr val="000000"/>
                </a:solidFill>
                <a:latin typeface="Arial (Body)"/>
                <a:ea typeface="ＭＳ Ｐゴシック" charset="-128"/>
                <a:cs typeface="+mn-cs"/>
              </a:rPr>
              <a:t>and maybe </a:t>
            </a:r>
            <a:r>
              <a:rPr lang="en-US" altLang="en-US" sz="2200" kern="1200" dirty="0" smtClean="0">
                <a:solidFill>
                  <a:srgbClr val="000000"/>
                </a:solidFill>
                <a:latin typeface="Arial (Body)"/>
                <a:ea typeface="ＭＳ Ｐゴシック" charset="-128"/>
                <a:cs typeface="+mn-cs"/>
              </a:rPr>
              <a:t>F</a:t>
            </a:r>
            <a:r>
              <a:rPr lang="en-US" altLang="en-US" sz="100" kern="1200" dirty="0" smtClean="0">
                <a:solidFill>
                  <a:srgbClr val="000000"/>
                </a:solidFill>
                <a:latin typeface="Arial (Body)"/>
                <a:ea typeface="ＭＳ Ｐゴシック" charset="-128"/>
                <a:cs typeface="+mn-cs"/>
              </a:rPr>
              <a:t> </a:t>
            </a:r>
            <a:r>
              <a:rPr lang="en-US" altLang="en-US" sz="2200" kern="1200" dirty="0" smtClean="0">
                <a:solidFill>
                  <a:srgbClr val="000000"/>
                </a:solidFill>
                <a:latin typeface="Arial (Body)"/>
                <a:ea typeface="ＭＳ Ｐゴシック" charset="-128"/>
                <a:cs typeface="+mn-cs"/>
              </a:rPr>
              <a:t>T</a:t>
            </a:r>
            <a:r>
              <a:rPr lang="en-US" altLang="en-US" sz="100" kern="1200" dirty="0" smtClean="0">
                <a:solidFill>
                  <a:srgbClr val="000000"/>
                </a:solidFill>
                <a:latin typeface="Arial (Body)"/>
                <a:ea typeface="ＭＳ Ｐゴシック" charset="-128"/>
                <a:cs typeface="+mn-cs"/>
              </a:rPr>
              <a:t> </a:t>
            </a:r>
            <a:r>
              <a:rPr lang="en-US" altLang="en-US" sz="2200" kern="1200" dirty="0" smtClean="0">
                <a:solidFill>
                  <a:srgbClr val="000000"/>
                </a:solidFill>
                <a:latin typeface="Arial (Body)"/>
                <a:ea typeface="ＭＳ Ｐゴシック" charset="-128"/>
                <a:cs typeface="+mn-cs"/>
              </a:rPr>
              <a:t>P, </a:t>
            </a:r>
            <a:r>
              <a:rPr lang="en-US" altLang="en-US" sz="2200" kern="1200" dirty="0">
                <a:solidFill>
                  <a:srgbClr val="000000"/>
                </a:solidFill>
                <a:latin typeface="Arial (Body)"/>
                <a:ea typeface="ＭＳ Ｐゴシック" charset="-128"/>
                <a:cs typeface="+mn-cs"/>
              </a:rPr>
              <a:t>mailto, gopher…) protocols so that it can request the resources you request.</a:t>
            </a:r>
          </a:p>
        </p:txBody>
      </p:sp>
    </p:spTree>
    <p:extLst>
      <p:ext uri="{BB962C8B-B14F-4D97-AF65-F5344CB8AC3E}">
        <p14:creationId xmlns:p14="http://schemas.microsoft.com/office/powerpoint/2010/main" val="1720741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042223" cy="1231076"/>
          </a:xfrm>
        </p:spPr>
        <p:txBody>
          <a:bodyPr wrap="square"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You </a:t>
            </a:r>
            <a:r>
              <a:rPr lang="en-US" altLang="en-US" kern="1200" dirty="0" smtClean="0">
                <a:latin typeface="Times New Roman" panose="02020603050405020304" pitchFamily="18" charset="0"/>
                <a:ea typeface="ＭＳ Ｐゴシック" charset="-128"/>
              </a:rPr>
              <a:t>Don’t </a:t>
            </a:r>
            <a:r>
              <a:rPr lang="en-US" altLang="en-US" kern="1200" dirty="0">
                <a:latin typeface="Times New Roman" panose="02020603050405020304" pitchFamily="18" charset="0"/>
                <a:ea typeface="ＭＳ Ｐゴシック" charset="-128"/>
              </a:rPr>
              <a:t>Need a Browser to Use the Internet</a:t>
            </a:r>
          </a:p>
        </p:txBody>
      </p:sp>
      <p:sp>
        <p:nvSpPr>
          <p:cNvPr id="3" name="Text Placeholder 2"/>
          <p:cNvSpPr>
            <a:spLocks noGrp="1"/>
          </p:cNvSpPr>
          <p:nvPr>
            <p:ph type="body" idx="1"/>
          </p:nvPr>
        </p:nvSpPr>
        <p:spPr>
          <a:xfrm>
            <a:off x="457200" y="1600200"/>
            <a:ext cx="8042223" cy="3854871"/>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Your mail program also understands some Internet protocols.</a:t>
            </a:r>
          </a:p>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Arial (Body)"/>
                <a:ea typeface="ＭＳ Ｐゴシック" charset="-128"/>
                <a:cs typeface="+mn-cs"/>
              </a:rPr>
              <a:t>J</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E</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S even </a:t>
            </a:r>
            <a:r>
              <a:rPr lang="en-US" altLang="en-US" sz="2400" kern="1200" dirty="0">
                <a:solidFill>
                  <a:srgbClr val="000000"/>
                </a:solidFill>
                <a:latin typeface="Arial (Body)"/>
                <a:ea typeface="ＭＳ Ｐゴシック" charset="-128"/>
                <a:cs typeface="+mn-cs"/>
              </a:rPr>
              <a:t>knows a little about one of the mail protocols, </a:t>
            </a:r>
            <a:r>
              <a:rPr lang="en-US" altLang="en-US" sz="2400" kern="1200" dirty="0" smtClean="0">
                <a:solidFill>
                  <a:srgbClr val="000000"/>
                </a:solidFill>
                <a:latin typeface="Arial (Body)"/>
                <a:ea typeface="ＭＳ Ｐゴシック" charset="-128"/>
                <a:cs typeface="+mn-cs"/>
              </a:rPr>
              <a:t>S</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M</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T</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P (</a:t>
            </a:r>
            <a:r>
              <a:rPr lang="en-US" altLang="en-US" sz="2400" kern="1200" dirty="0">
                <a:solidFill>
                  <a:srgbClr val="000000"/>
                </a:solidFill>
                <a:latin typeface="Arial (Body)"/>
                <a:ea typeface="ＭＳ Ｐゴシック" charset="-128"/>
                <a:cs typeface="+mn-cs"/>
              </a:rPr>
              <a:t>Simple Mail Transfer Protocol), so that it can email homework to your instructor (if </a:t>
            </a:r>
            <a:r>
              <a:rPr lang="en-US" altLang="en-US" sz="2400" kern="1200" dirty="0" smtClean="0">
                <a:solidFill>
                  <a:srgbClr val="000000"/>
                </a:solidFill>
                <a:latin typeface="Arial (Body)"/>
                <a:ea typeface="ＭＳ Ｐゴシック" charset="-128"/>
                <a:cs typeface="+mn-cs"/>
              </a:rPr>
              <a:t>it</a:t>
            </a:r>
            <a:r>
              <a:rPr lang="en-US" altLang="ja-JP" sz="2400" kern="1200" dirty="0" smtClean="0">
                <a:solidFill>
                  <a:srgbClr val="000000"/>
                </a:solidFill>
                <a:latin typeface="Arial (Body)"/>
                <a:ea typeface="ＭＳ Ｐゴシック" charset="-128"/>
                <a:cs typeface="+mn-cs"/>
              </a:rPr>
              <a:t>’s </a:t>
            </a:r>
            <a:r>
              <a:rPr lang="en-US" altLang="ja-JP" sz="2400" kern="1200" dirty="0">
                <a:solidFill>
                  <a:srgbClr val="000000"/>
                </a:solidFill>
                <a:latin typeface="Arial (Body)"/>
                <a:ea typeface="ＭＳ Ｐゴシック" charset="-128"/>
                <a:cs typeface="+mn-cs"/>
              </a:rPr>
              <a:t>set up).</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Python (and other languages) have modules that allow you to use these protocols.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In Python, we can read any </a:t>
            </a:r>
            <a:r>
              <a:rPr lang="en-US" altLang="en-US" sz="2400" kern="1200" dirty="0" smtClean="0">
                <a:solidFill>
                  <a:srgbClr val="000000"/>
                </a:solidFill>
                <a:latin typeface="Arial (Body)"/>
                <a:ea typeface="ＭＳ Ｐゴシック" charset="-128"/>
                <a:cs typeface="+mn-cs"/>
              </a:rPr>
              <a:t>U</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R</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L as </a:t>
            </a:r>
            <a:r>
              <a:rPr lang="en-US" altLang="en-US" sz="2400" kern="1200" dirty="0">
                <a:solidFill>
                  <a:srgbClr val="000000"/>
                </a:solidFill>
                <a:latin typeface="Arial (Body)"/>
                <a:ea typeface="ＭＳ Ｐゴシック" charset="-128"/>
                <a:cs typeface="+mn-cs"/>
              </a:rPr>
              <a:t>if it was a file.</a:t>
            </a:r>
          </a:p>
        </p:txBody>
      </p:sp>
    </p:spTree>
    <p:extLst>
      <p:ext uri="{BB962C8B-B14F-4D97-AF65-F5344CB8AC3E}">
        <p14:creationId xmlns:p14="http://schemas.microsoft.com/office/powerpoint/2010/main" val="101846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solidFill>
                  <a:srgbClr val="007FA3"/>
                </a:solidFill>
                <a:latin typeface="Times New Roman" panose="02020603050405020304" pitchFamily="18" charset="0"/>
                <a:ea typeface="+mj-ea"/>
                <a:cs typeface="+mj-cs"/>
              </a:rPr>
              <a:t>Learning Objectives</a:t>
            </a:r>
            <a:endParaRPr lang="en-US" kern="1200" dirty="0">
              <a:solidFill>
                <a:srgbClr val="007FA3"/>
              </a:solidFill>
              <a:latin typeface="Times New Roman" panose="02020603050405020304" pitchFamily="18" charset="0"/>
              <a:ea typeface="+mj-ea"/>
              <a:cs typeface="+mj-cs"/>
            </a:endParaRPr>
          </a:p>
        </p:txBody>
      </p:sp>
      <p:sp>
        <p:nvSpPr>
          <p:cNvPr id="3" name="Text Placeholder 2"/>
          <p:cNvSpPr>
            <a:spLocks noGrp="1"/>
          </p:cNvSpPr>
          <p:nvPr>
            <p:ph idx="1"/>
          </p:nvPr>
        </p:nvSpPr>
        <p:spPr>
          <a:xfrm>
            <a:off x="457200" y="1600201"/>
            <a:ext cx="8229600" cy="4755630"/>
          </a:xfrm>
        </p:spPr>
        <p:txBody>
          <a:bodyPr/>
          <a:lstStyle/>
          <a:p>
            <a:pPr marL="0" indent="0">
              <a:buNone/>
            </a:pPr>
            <a:r>
              <a:rPr lang="en-US" sz="2400" b="1" dirty="0" smtClean="0">
                <a:solidFill>
                  <a:schemeClr val="tx2"/>
                </a:solidFill>
                <a:latin typeface="+mn-lt"/>
              </a:rPr>
              <a:t>12.1</a:t>
            </a:r>
            <a:r>
              <a:rPr lang="en-US" sz="2400" dirty="0" smtClean="0">
                <a:latin typeface="+mn-lt"/>
              </a:rPr>
              <a:t> To </a:t>
            </a:r>
            <a:r>
              <a:rPr lang="en-US" sz="2400" dirty="0">
                <a:latin typeface="+mn-lt"/>
              </a:rPr>
              <a:t>write programs to directly access and use text information from the Internet</a:t>
            </a:r>
            <a:r>
              <a:rPr lang="en-US" sz="2400" dirty="0" smtClean="0">
                <a:latin typeface="+mn-lt"/>
              </a:rPr>
              <a:t>.</a:t>
            </a:r>
          </a:p>
          <a:p>
            <a:pPr marL="0" indent="0">
              <a:buNone/>
              <a:tabLst>
                <a:tab pos="176213" algn="l"/>
                <a:tab pos="623888" algn="l"/>
              </a:tabLst>
            </a:pPr>
            <a:r>
              <a:rPr lang="en-US" sz="2400" b="1" dirty="0" smtClean="0">
                <a:solidFill>
                  <a:schemeClr val="tx2"/>
                </a:solidFill>
                <a:latin typeface="+mn-lt"/>
              </a:rPr>
              <a:t>12.2 </a:t>
            </a:r>
            <a:r>
              <a:rPr lang="en-US" sz="2400" dirty="0" smtClean="0">
                <a:latin typeface="+mn-lt"/>
              </a:rPr>
              <a:t>To </a:t>
            </a:r>
            <a:r>
              <a:rPr lang="en-US" sz="2400" dirty="0">
                <a:latin typeface="+mn-lt"/>
              </a:rPr>
              <a:t>translate a sound or picture to text and translate text back to a sound or picture</a:t>
            </a:r>
            <a:r>
              <a:rPr lang="en-US" sz="2400" dirty="0" smtClean="0">
                <a:latin typeface="+mn-lt"/>
              </a:rPr>
              <a:t>.</a:t>
            </a:r>
          </a:p>
          <a:p>
            <a:pPr marL="0" indent="0">
              <a:buNone/>
            </a:pPr>
            <a:r>
              <a:rPr lang="en-US" sz="2400" b="1" dirty="0" smtClean="0">
                <a:solidFill>
                  <a:schemeClr val="tx2"/>
                </a:solidFill>
                <a:latin typeface="+mn-lt"/>
              </a:rPr>
              <a:t>12.3</a:t>
            </a:r>
            <a:r>
              <a:rPr lang="en-US" sz="2400" dirty="0" smtClean="0">
                <a:latin typeface="+mn-lt"/>
              </a:rPr>
              <a:t> To </a:t>
            </a:r>
            <a:r>
              <a:rPr lang="en-US" sz="2400" dirty="0">
                <a:latin typeface="+mn-lt"/>
              </a:rPr>
              <a:t>hide a message (text or audio) in a picture</a:t>
            </a:r>
            <a:r>
              <a:rPr lang="en-US" sz="2400" dirty="0" smtClean="0">
                <a:latin typeface="+mn-lt"/>
              </a:rPr>
              <a:t>.</a:t>
            </a:r>
          </a:p>
          <a:p>
            <a:pPr marL="0" indent="0">
              <a:buNone/>
            </a:pPr>
            <a:r>
              <a:rPr lang="en-US" sz="2400" b="1" dirty="0" smtClean="0">
                <a:solidFill>
                  <a:schemeClr val="tx2"/>
                </a:solidFill>
                <a:latin typeface="+mn-lt"/>
              </a:rPr>
              <a:t>12.4</a:t>
            </a:r>
            <a:r>
              <a:rPr lang="en-US" sz="2400" dirty="0" smtClean="0">
                <a:latin typeface="+mn-lt"/>
              </a:rPr>
              <a:t> To </a:t>
            </a:r>
            <a:r>
              <a:rPr lang="en-US" sz="2400" dirty="0">
                <a:latin typeface="+mn-lt"/>
              </a:rPr>
              <a:t>write a program to access the Internet and return processed information</a:t>
            </a:r>
            <a:r>
              <a:rPr lang="en-US" sz="2400" dirty="0" smtClean="0">
                <a:latin typeface="+mn-lt"/>
              </a:rPr>
              <a:t>.</a:t>
            </a:r>
          </a:p>
          <a:p>
            <a:pPr marL="0" indent="0">
              <a:buNone/>
            </a:pPr>
            <a:r>
              <a:rPr lang="en-US" sz="2400" b="1" dirty="0" smtClean="0">
                <a:solidFill>
                  <a:schemeClr val="tx2"/>
                </a:solidFill>
                <a:latin typeface="+mn-lt"/>
              </a:rPr>
              <a:t>12.5</a:t>
            </a:r>
            <a:r>
              <a:rPr lang="en-US" sz="2400" dirty="0" smtClean="0">
                <a:latin typeface="+mn-lt"/>
              </a:rPr>
              <a:t> To </a:t>
            </a:r>
            <a:r>
              <a:rPr lang="en-US" sz="2400" dirty="0">
                <a:latin typeface="+mn-lt"/>
              </a:rPr>
              <a:t>show that information can be encoded in many ways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656720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Opening a U</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R</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L and Reading it</a:t>
            </a:r>
            <a:endParaRPr lang="en-US" altLang="en-US" kern="1200" dirty="0">
              <a:latin typeface="Times New Roman" panose="02020603050405020304" pitchFamily="18" charset="0"/>
              <a:ea typeface="ＭＳ Ｐゴシック" charset="-128"/>
            </a:endParaRPr>
          </a:p>
        </p:txBody>
      </p:sp>
      <p:pic>
        <p:nvPicPr>
          <p:cNvPr id="6" name="Picture 5" descr="Computer code. The code has 4 lines. The lines read as follows. Line 1. Right angled bracket right angled bracket right angled bracket import u r l l i b. Line 2. Right angled bracket right angled bracket right angled bracket connection equals u r l l i b period u r l o p e n left parenthesis double quote h t t p colon forward slash forward slash w w w period c n n period c o m double quote right parenthesis. Line 3. Right angled bracket right angled bracket right angled bracket weather equals connection period read left parenthesis right parenthesis. Line 4. Right angled bracket right angled bracket right angled bracket connection period close left parenthesis right parenthesis."/>
          <p:cNvPicPr>
            <a:picLocks noChangeAspect="1"/>
          </p:cNvPicPr>
          <p:nvPr/>
        </p:nvPicPr>
        <p:blipFill>
          <a:blip r:embed="rId2"/>
          <a:stretch>
            <a:fillRect/>
          </a:stretch>
        </p:blipFill>
        <p:spPr>
          <a:xfrm>
            <a:off x="457200" y="1511773"/>
            <a:ext cx="7736495" cy="1956986"/>
          </a:xfrm>
          <a:prstGeom prst="rect">
            <a:avLst/>
          </a:prstGeom>
        </p:spPr>
      </p:pic>
    </p:spTree>
    <p:extLst>
      <p:ext uri="{BB962C8B-B14F-4D97-AF65-F5344CB8AC3E}">
        <p14:creationId xmlns:p14="http://schemas.microsoft.com/office/powerpoint/2010/main" val="2097125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Automating Access to C</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S</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V Data</a:t>
            </a:r>
            <a:endParaRPr lang="en-US" altLang="en-US" sz="2000" b="0" kern="1200" dirty="0">
              <a:latin typeface="Times New Roman" panose="02020603050405020304" pitchFamily="18" charset="0"/>
              <a:ea typeface="ＭＳ Ｐゴシック" charset="-128"/>
            </a:endParaRPr>
          </a:p>
        </p:txBody>
      </p:sp>
      <p:pic>
        <p:nvPicPr>
          <p:cNvPr id="5" name="Picture 4" descr="Computer code. The code has 10 lines. The lines read as follows. Line 1. import u r l l i b. Line 2. d e f find Population URL left parenthesis state right parenthesis colon. Line 3, indented once. con equals u r l l i b period u r l open left parenthesis double quote https colon forward slash forward slash w w w period census period g o v forward slash p o p e s t forward slash data forward slash state forward slash a s r h forward slash 2013 forward slash files forward slash S C P R C dash E S T 2013 data 18 plus P O P dash R E S period c s v double quote right parenthesis. Line 4, indented once. lines equals c o n period read lines left parenthesis right parenthesis. Line 5, indented once. c o n period close left parenthesis right parenthesis. Line 6, indented once. for line in lines colon. Line 7, indented twice. parts equals line period split left parenthesis double quote comma double quote right parenthesis. Line 8, indented twice. if parts left bracket 4 right bracket equals equals state colon. Line 9, indented 3 times. return i n t left parenthesis parts left bracket 5 right bracket right parenthesis. Line 10, indented once. return negative 1."/>
          <p:cNvPicPr>
            <a:picLocks noChangeAspect="1"/>
          </p:cNvPicPr>
          <p:nvPr/>
        </p:nvPicPr>
        <p:blipFill rotWithShape="1">
          <a:blip r:embed="rId2"/>
          <a:srcRect l="1363" b="3299"/>
          <a:stretch/>
        </p:blipFill>
        <p:spPr>
          <a:xfrm>
            <a:off x="457200" y="1540401"/>
            <a:ext cx="8238456" cy="4645560"/>
          </a:xfrm>
          <a:prstGeom prst="rect">
            <a:avLst/>
          </a:prstGeom>
        </p:spPr>
      </p:pic>
    </p:spTree>
    <p:extLst>
      <p:ext uri="{BB962C8B-B14F-4D97-AF65-F5344CB8AC3E}">
        <p14:creationId xmlns:p14="http://schemas.microsoft.com/office/powerpoint/2010/main" val="3192375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a:t>
            </a:r>
            <a:r>
              <a:rPr lang="en-US" altLang="en-US" dirty="0" smtClean="0"/>
              <a:t>U</a:t>
            </a:r>
            <a:r>
              <a:rPr lang="en-US" altLang="en-US" sz="100" dirty="0" smtClean="0"/>
              <a:t> </a:t>
            </a:r>
            <a:r>
              <a:rPr lang="en-US" altLang="en-US" dirty="0" smtClean="0"/>
              <a:t>R</a:t>
            </a:r>
            <a:r>
              <a:rPr lang="en-US" altLang="en-US" sz="100" dirty="0" smtClean="0"/>
              <a:t> </a:t>
            </a:r>
            <a:r>
              <a:rPr lang="en-US" altLang="en-US" dirty="0" smtClean="0"/>
              <a:t>L </a:t>
            </a:r>
            <a:r>
              <a:rPr lang="en-US" altLang="en-US" dirty="0"/>
              <a:t>and </a:t>
            </a:r>
            <a:r>
              <a:rPr lang="en-US" altLang="en-US" dirty="0" smtClean="0"/>
              <a:t>C</a:t>
            </a:r>
            <a:r>
              <a:rPr lang="en-US" altLang="en-US" sz="100" dirty="0" smtClean="0"/>
              <a:t> </a:t>
            </a:r>
            <a:r>
              <a:rPr lang="en-US" altLang="en-US" dirty="0" smtClean="0"/>
              <a:t>S</a:t>
            </a:r>
            <a:r>
              <a:rPr lang="en-US" altLang="en-US" sz="100" dirty="0" smtClean="0"/>
              <a:t> </a:t>
            </a:r>
            <a:r>
              <a:rPr lang="en-US" altLang="en-US" dirty="0" smtClean="0"/>
              <a:t>V </a:t>
            </a:r>
            <a:r>
              <a:rPr lang="en-US" altLang="en-US" dirty="0"/>
              <a:t>libraries</a:t>
            </a:r>
            <a:endParaRPr lang="en-US" dirty="0"/>
          </a:p>
        </p:txBody>
      </p:sp>
      <p:pic>
        <p:nvPicPr>
          <p:cNvPr id="4" name="Picture 3" descr="Computer code. The code has 10 lines. The lines read as follows. Line 1. import u r l l i b. Line 2. from c s v import asterisk. Line 3. d e f, find Population U R L 2 left parenthesis state right parenthesis colon. Line 4, indented once. c o n equals u r l l i b period u r l open left parenthesis double quote h t t p s colon forward slash forward slash w w w period census period g o v forward slash p o p e s t forward slash data forward slash state forward slash a s r h forward slash 2013 forward slash files forward slash S C P R C dash E S T 2013 dash 18 plus POP dash R E S period c s v double quote right parenthesis. Line 5, indented once. c s v file equals reader left parenthesis c o n right parenthesis. Line 6, indented once. for row in c s v file colon. Line 7, indented twice. if row left bracket 4 right bracket equals equals state colon. Line 8, indented 3 times. return i n t left parenthesis row left bracket 5 right bracket right parenthesis. Line 9, indented once. return negative 1."/>
          <p:cNvPicPr>
            <a:picLocks noChangeAspect="1"/>
          </p:cNvPicPr>
          <p:nvPr/>
        </p:nvPicPr>
        <p:blipFill rotWithShape="1">
          <a:blip r:embed="rId2"/>
          <a:srcRect l="1199"/>
          <a:stretch/>
        </p:blipFill>
        <p:spPr>
          <a:xfrm>
            <a:off x="434714" y="1616263"/>
            <a:ext cx="8252085" cy="4438273"/>
          </a:xfrm>
          <a:prstGeom prst="rect">
            <a:avLst/>
          </a:prstGeom>
        </p:spPr>
      </p:pic>
    </p:spTree>
    <p:extLst>
      <p:ext uri="{BB962C8B-B14F-4D97-AF65-F5344CB8AC3E}">
        <p14:creationId xmlns:p14="http://schemas.microsoft.com/office/powerpoint/2010/main" val="3892549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altLang="en-US" dirty="0"/>
              <a:t>Accessing a </a:t>
            </a:r>
            <a:r>
              <a:rPr lang="en-US" altLang="en-US" dirty="0" smtClean="0"/>
              <a:t>C</a:t>
            </a:r>
            <a:r>
              <a:rPr lang="en-US" altLang="en-US" sz="100" dirty="0" smtClean="0"/>
              <a:t> </a:t>
            </a:r>
            <a:r>
              <a:rPr lang="en-US" altLang="en-US" dirty="0" smtClean="0"/>
              <a:t>S</a:t>
            </a:r>
            <a:r>
              <a:rPr lang="en-US" altLang="en-US" sz="100" dirty="0" smtClean="0"/>
              <a:t> </a:t>
            </a:r>
            <a:r>
              <a:rPr lang="en-US" altLang="en-US" dirty="0" smtClean="0"/>
              <a:t>V </a:t>
            </a:r>
            <a:r>
              <a:rPr lang="en-US" altLang="en-US" dirty="0"/>
              <a:t>File from Disk</a:t>
            </a:r>
            <a:endParaRPr lang="en-US" dirty="0">
              <a:latin typeface="Times New Roman" panose="02020603050405020304" pitchFamily="18" charset="0"/>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Using </a:t>
            </a:r>
            <a:r>
              <a:rPr lang="en-US" altLang="en-US" sz="2400" b="1" kern="1200" dirty="0">
                <a:solidFill>
                  <a:srgbClr val="000000"/>
                </a:solidFill>
                <a:latin typeface="Arial (Body)"/>
                <a:ea typeface="ＭＳ Ｐゴシック" charset="-128"/>
              </a:rPr>
              <a:t>The Guardian’s</a:t>
            </a:r>
            <a:r>
              <a:rPr lang="en-US" altLang="en-US" sz="2400" kern="1200" dirty="0">
                <a:solidFill>
                  <a:srgbClr val="000000"/>
                </a:solidFill>
                <a:latin typeface="Arial (Body)"/>
                <a:ea typeface="ＭＳ Ｐゴシック" charset="-128"/>
              </a:rPr>
              <a:t> dataset on world executions.</a:t>
            </a:r>
          </a:p>
        </p:txBody>
      </p:sp>
      <p:sp>
        <p:nvSpPr>
          <p:cNvPr id="4" name="Text Placeholder 3"/>
          <p:cNvSpPr>
            <a:spLocks noGrp="1"/>
          </p:cNvSpPr>
          <p:nvPr>
            <p:ph type="body" idx="2"/>
          </p:nvPr>
        </p:nvSpPr>
        <p:spPr>
          <a:xfrm>
            <a:off x="457200" y="2399693"/>
            <a:ext cx="8261684" cy="611983"/>
          </a:xfrm>
        </p:spPr>
        <p:txBody>
          <a:bodyPr/>
          <a:lstStyle/>
          <a:p>
            <a:pPr marL="0" indent="0">
              <a:buNone/>
            </a:pPr>
            <a:r>
              <a:rPr lang="en-US" sz="2400" b="1" dirty="0" smtClean="0">
                <a:latin typeface="+mn-lt"/>
              </a:rPr>
              <a:t>Figure 12.1 </a:t>
            </a:r>
            <a:r>
              <a:rPr lang="en-US" sz="2400" dirty="0" smtClean="0">
                <a:latin typeface="+mn-lt"/>
              </a:rPr>
              <a:t>Format </a:t>
            </a:r>
            <a:r>
              <a:rPr lang="en-US" sz="2400" dirty="0">
                <a:latin typeface="+mn-lt"/>
              </a:rPr>
              <a:t>of Death </a:t>
            </a:r>
            <a:r>
              <a:rPr lang="en-US" sz="2400" dirty="0" smtClean="0">
                <a:latin typeface="+mn-lt"/>
              </a:rPr>
              <a:t>penalty.c</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v</a:t>
            </a:r>
            <a:r>
              <a:rPr lang="en-US" dirty="0"/>
              <a:t>.</a:t>
            </a:r>
          </a:p>
        </p:txBody>
      </p:sp>
      <p:pic>
        <p:nvPicPr>
          <p:cNvPr id="5" name="Picture 3" descr="A portion of a table has 3 rows and 15 columns. The columns have the following headings from left to right. Country, Code, Executions, 2007, Death Sentences 2007, Executions, 2008, Death Sentences 2008, Executions 2009, Death Sentences 2009, Executions 20 10, Death Sentences 2010, Executions 20 11, Death Sentences 20 11, Executions 20 12, Death Sentences 20 12, Total Executed 2007 to 20 12, Total Sentenced to Death, 2007 to 20 12. The row entries are as follows. Row 1. Country, Afghanistan. Code, AF. Executions, 2007, 15. Death Sentences 2007, 0. Executions, 2008, 17. Death Sentences 2008, 131. Executions 2009, 0. Death Sentences 2009, 133. Executions 20 10, blank. Death Sentences 20 10, 100. Executions 20 11, 2. Death Sentences 20 11, blank. Executions 20 12, 14. Death Sentences 20 12, blank. Total Executed 2007 to 20 12, 34. Total Sentenced to Death, 2007 to 20 12, 364. Row 2. Country, Algeria. Code, DZ. Executions, 2007, 0. Death Sentences 2007, 271. Executions, 2008, 0. Death Sentences 2008, 200. Executions 2009, 0. Death Sentences 2009, 100. Executions 20 10, blank. Death Sentences 20 10, 130. Executions 20 11, blank. Death Sentences 20 11, 51. Executions 2012, blank. Death Sentences 2012, 153. Total Executed 2007 to 20 12, 0. Total Sentenced to Death 2007 to 20 12, 752. Row 3. Country, Bahamas. Code, BS. Executions, 2007, 0. Death Sentences 2007, Blank. Executions, 2008, 0. Death Sentences 2008, 1. Executions 2009, 0. Death Sentences 2009, 2. Executions 20 10, blank. Death Sentences 2010, 5. Executions 20 11, blank. Death Sentences 20 11, blank. Executions 20 12, blank. Death Sentences 20 12, blank. Total Executed 2007 to 20 12, 0. Total Sentenced to death, 2007 to 20 12, 8."/>
          <p:cNvPicPr>
            <a:picLocks noChangeAspect="1"/>
          </p:cNvPicPr>
          <p:nvPr/>
        </p:nvPicPr>
        <p:blipFill rotWithShape="1">
          <a:blip r:embed="rId2">
            <a:extLst>
              <a:ext uri="{28A0092B-C50C-407E-A947-70E740481C1C}">
                <a14:useLocalDpi xmlns:a14="http://schemas.microsoft.com/office/drawing/2010/main" val="0"/>
              </a:ext>
            </a:extLst>
          </a:blip>
          <a:srcRect b="28515"/>
          <a:stretch/>
        </p:blipFill>
        <p:spPr bwMode="auto">
          <a:xfrm>
            <a:off x="510713" y="3616120"/>
            <a:ext cx="7704590" cy="1577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9692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07856"/>
          </a:xfrm>
        </p:spPr>
        <p:txBody>
          <a:bodyPr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Accessing C</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S</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V File from the Guardian</a:t>
            </a:r>
            <a:endParaRPr lang="en-US" altLang="en-US" sz="2000" b="0" kern="1200" dirty="0">
              <a:latin typeface="Times New Roman" panose="02020603050405020304" pitchFamily="18" charset="0"/>
              <a:ea typeface="ＭＳ Ｐゴシック" charset="-128"/>
            </a:endParaRPr>
          </a:p>
        </p:txBody>
      </p:sp>
      <p:pic>
        <p:nvPicPr>
          <p:cNvPr id="7" name="Picture 6" descr="Computer code. The code has 16 lines. The lines read as follows. Line 1. from c s v import asterisk. Line 2. d e f highest Executions left parenthesis right parenthesis colon. Line 3, indented once. file equals open left parenthesis get Media Path left parenthesis double quote Death penalty period c s v double quote right parenthesis comma double quote r b double quote right parenthesis. Line 4, indented once. c s v file equals reader left parenthesis file right parenthesis. Line 5, indented once. max equals negative 1. Line 6, indented once. max country equals double quote None double quote. Line 7, indented once. for row in c s v file colon. Line 8, indented twice. try colon. Line 9, indented 3 times. country equals row left bracket 0 right bracket. Line 10, indented 3 times. executions equals i n t left parenthesis row left bracket 14 right bracket right parenthesis. Line 11, indented 3 times. if executions greater than sign max colon. Line 12, indented 4 times. max equals executions. Line 13, indented 4 times. max country equals country. Line 14, indented twice. except colon. Line 15, indented 4 times. pass. Line 16, indented once. print max country comma max."/>
          <p:cNvPicPr>
            <a:picLocks noChangeAspect="1"/>
          </p:cNvPicPr>
          <p:nvPr/>
        </p:nvPicPr>
        <p:blipFill rotWithShape="1">
          <a:blip r:embed="rId2"/>
          <a:srcRect r="42321"/>
          <a:stretch/>
        </p:blipFill>
        <p:spPr>
          <a:xfrm>
            <a:off x="548753" y="1384310"/>
            <a:ext cx="4023247" cy="4318981"/>
          </a:xfrm>
          <a:prstGeom prst="rect">
            <a:avLst/>
          </a:prstGeom>
        </p:spPr>
      </p:pic>
      <p:pic>
        <p:nvPicPr>
          <p:cNvPr id="5" name="Picture 3" descr="Computer code reads, right angle bracket right angle bracket right angle bracket highest executions left parenthesis right parenthesis. The corresponding output reads, SAUDI ARABIA 42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2914" y="3112000"/>
            <a:ext cx="3530600" cy="863600"/>
          </a:xfrm>
          <a:prstGeom prst="rect">
            <a:avLst/>
          </a:prstGeom>
          <a:noFill/>
          <a:ln w="9525">
            <a:solidFill>
              <a:srgbClr val="0F6FC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26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Storing a File </a:t>
            </a:r>
            <a:r>
              <a:rPr lang="en-US" altLang="en-US" kern="1200" dirty="0" smtClean="0">
                <a:latin typeface="Times New Roman" panose="02020603050405020304" pitchFamily="18" charset="0"/>
                <a:ea typeface="ＭＳ Ｐゴシック" charset="-128"/>
              </a:rPr>
              <a:t>is </a:t>
            </a:r>
            <a:r>
              <a:rPr lang="en-US" altLang="en-US" kern="1200" dirty="0">
                <a:latin typeface="Times New Roman" panose="02020603050405020304" pitchFamily="18" charset="0"/>
                <a:ea typeface="ＭＳ Ｐゴシック" charset="-128"/>
              </a:rPr>
              <a:t>Different</a:t>
            </a:r>
          </a:p>
        </p:txBody>
      </p:sp>
      <p:sp>
        <p:nvSpPr>
          <p:cNvPr id="3" name="Text Placeholder 2"/>
          <p:cNvSpPr>
            <a:spLocks noGrp="1"/>
          </p:cNvSpPr>
          <p:nvPr>
            <p:ph type="body" idx="1"/>
          </p:nvPr>
        </p:nvSpPr>
        <p:spPr>
          <a:xfrm>
            <a:off x="457200" y="1600200"/>
            <a:ext cx="8229600" cy="342398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It is possible to send information to a Web server.</a:t>
            </a:r>
          </a:p>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Arial (Body)"/>
                <a:ea typeface="ＭＳ Ｐゴシック" charset="-128"/>
                <a:cs typeface="+mn-cs"/>
              </a:rPr>
              <a:t>That</a:t>
            </a:r>
            <a:r>
              <a:rPr lang="en-US" altLang="ja-JP" sz="2400" kern="1200" dirty="0" smtClean="0">
                <a:solidFill>
                  <a:srgbClr val="000000"/>
                </a:solidFill>
                <a:latin typeface="Arial (Body)"/>
                <a:ea typeface="ＭＳ Ｐゴシック" charset="-128"/>
                <a:cs typeface="+mn-cs"/>
              </a:rPr>
              <a:t>’s </a:t>
            </a:r>
            <a:r>
              <a:rPr lang="en-US" altLang="ja-JP" sz="2400" kern="1200" dirty="0">
                <a:solidFill>
                  <a:srgbClr val="000000"/>
                </a:solidFill>
                <a:latin typeface="Arial (Body)"/>
                <a:ea typeface="ＭＳ Ｐゴシック" charset="-128"/>
                <a:cs typeface="+mn-cs"/>
              </a:rPr>
              <a:t>how search functions, forms, etc. work.</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But </a:t>
            </a:r>
            <a:r>
              <a:rPr lang="en-US" altLang="en-US" sz="2400" kern="1200" dirty="0" smtClean="0">
                <a:solidFill>
                  <a:srgbClr val="000000"/>
                </a:solidFill>
                <a:latin typeface="Arial (Body)"/>
                <a:ea typeface="ＭＳ Ｐゴシック" charset="-128"/>
              </a:rPr>
              <a:t>it</a:t>
            </a:r>
            <a:r>
              <a:rPr lang="en-US" altLang="ja-JP" sz="2400" kern="1200" dirty="0" smtClean="0">
                <a:solidFill>
                  <a:srgbClr val="000000"/>
                </a:solidFill>
                <a:latin typeface="Arial (Body)"/>
                <a:ea typeface="ＭＳ Ｐゴシック" charset="-128"/>
              </a:rPr>
              <a:t>’s </a:t>
            </a:r>
            <a:r>
              <a:rPr lang="en-US" altLang="ja-JP" sz="2400" kern="1200" dirty="0">
                <a:solidFill>
                  <a:srgbClr val="000000"/>
                </a:solidFill>
                <a:latin typeface="Arial (Body)"/>
                <a:ea typeface="ＭＳ Ｐゴシック" charset="-128"/>
              </a:rPr>
              <a:t>more complicated than just reading,</a:t>
            </a:r>
            <a:br>
              <a:rPr lang="en-US" altLang="ja-JP" sz="2400" kern="1200" dirty="0">
                <a:solidFill>
                  <a:srgbClr val="000000"/>
                </a:solidFill>
                <a:latin typeface="Arial (Body)"/>
                <a:ea typeface="ＭＳ Ｐゴシック" charset="-128"/>
              </a:rPr>
            </a:br>
            <a:r>
              <a:rPr lang="en-US" altLang="ja-JP" sz="2400" kern="1200" dirty="0">
                <a:solidFill>
                  <a:srgbClr val="000000"/>
                </a:solidFill>
                <a:latin typeface="Arial (Body)"/>
                <a:ea typeface="ＭＳ Ｐゴシック" charset="-128"/>
              </a:rPr>
              <a:t>and it requires an accepting program on the Web server.</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It </a:t>
            </a:r>
            <a:r>
              <a:rPr lang="en-US" altLang="en-US" sz="2400" kern="1200" dirty="0" smtClean="0">
                <a:solidFill>
                  <a:srgbClr val="000000"/>
                </a:solidFill>
                <a:latin typeface="Arial (Body)"/>
                <a:ea typeface="ＭＳ Ｐゴシック" charset="-128"/>
              </a:rPr>
              <a:t>isn</a:t>
            </a:r>
            <a:r>
              <a:rPr lang="en-US" altLang="ja-JP" sz="2400" kern="1200" dirty="0" smtClean="0">
                <a:solidFill>
                  <a:srgbClr val="000000"/>
                </a:solidFill>
                <a:latin typeface="Arial (Body)"/>
                <a:ea typeface="ＭＳ Ｐゴシック" charset="-128"/>
              </a:rPr>
              <a:t>’t </a:t>
            </a:r>
            <a:r>
              <a:rPr lang="en-US" altLang="ja-JP" sz="2400" kern="1200" dirty="0">
                <a:solidFill>
                  <a:srgbClr val="000000"/>
                </a:solidFill>
                <a:latin typeface="Arial (Body)"/>
                <a:ea typeface="ＭＳ Ｐゴシック" charset="-128"/>
              </a:rPr>
              <a:t>hard to send information to an </a:t>
            </a:r>
            <a:r>
              <a:rPr lang="en-US" altLang="ja-JP" sz="2400" kern="1200" dirty="0" smtClean="0">
                <a:solidFill>
                  <a:srgbClr val="000000"/>
                </a:solidFill>
                <a:latin typeface="Arial (Body)"/>
                <a:ea typeface="ＭＳ Ｐゴシック" charset="-128"/>
              </a:rPr>
              <a:t>F</a:t>
            </a:r>
            <a:r>
              <a:rPr lang="en-US" altLang="ja-JP" sz="100" kern="1200" dirty="0" smtClean="0">
                <a:solidFill>
                  <a:srgbClr val="000000"/>
                </a:solidFill>
                <a:latin typeface="Arial (Body)"/>
                <a:ea typeface="ＭＳ Ｐゴシック" charset="-128"/>
              </a:rPr>
              <a:t> </a:t>
            </a:r>
            <a:r>
              <a:rPr lang="en-US" altLang="ja-JP" sz="2400" kern="1200" dirty="0" smtClean="0">
                <a:solidFill>
                  <a:srgbClr val="000000"/>
                </a:solidFill>
                <a:latin typeface="Arial (Body)"/>
                <a:ea typeface="ＭＳ Ｐゴシック" charset="-128"/>
              </a:rPr>
              <a:t>T</a:t>
            </a:r>
            <a:r>
              <a:rPr lang="en-US" altLang="ja-JP" sz="100" kern="1200" dirty="0" smtClean="0">
                <a:solidFill>
                  <a:srgbClr val="000000"/>
                </a:solidFill>
                <a:latin typeface="Arial (Body)"/>
                <a:ea typeface="ＭＳ Ｐゴシック" charset="-128"/>
              </a:rPr>
              <a:t> </a:t>
            </a:r>
            <a:r>
              <a:rPr lang="en-US" altLang="ja-JP" sz="2400" kern="1200" dirty="0" smtClean="0">
                <a:solidFill>
                  <a:srgbClr val="000000"/>
                </a:solidFill>
                <a:latin typeface="Arial (Body)"/>
                <a:ea typeface="ＭＳ Ｐゴシック" charset="-128"/>
              </a:rPr>
              <a:t>P server</a:t>
            </a:r>
            <a:r>
              <a:rPr lang="en-US" altLang="ja-JP" sz="2400" kern="1200" dirty="0">
                <a:solidFill>
                  <a:srgbClr val="000000"/>
                </a:solidFill>
                <a:latin typeface="Arial (Body)"/>
                <a:ea typeface="ＭＳ Ｐゴシック" charset="-128"/>
              </a:rPr>
              <a:t>, though.</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But first, </a:t>
            </a:r>
            <a:r>
              <a:rPr lang="en-US" altLang="en-US" sz="2400" kern="1200" dirty="0" smtClean="0">
                <a:solidFill>
                  <a:srgbClr val="000000"/>
                </a:solidFill>
                <a:latin typeface="Arial (Body)"/>
                <a:ea typeface="ＭＳ Ｐゴシック" charset="-128"/>
              </a:rPr>
              <a:t>let</a:t>
            </a:r>
            <a:r>
              <a:rPr lang="en-US" altLang="ja-JP" sz="2400" kern="1200" dirty="0" smtClean="0">
                <a:solidFill>
                  <a:srgbClr val="000000"/>
                </a:solidFill>
                <a:latin typeface="Arial (Body)"/>
                <a:ea typeface="ＭＳ Ｐゴシック" charset="-128"/>
              </a:rPr>
              <a:t>’s </a:t>
            </a:r>
            <a:r>
              <a:rPr lang="en-US" altLang="ja-JP" sz="2400" kern="1200" dirty="0">
                <a:solidFill>
                  <a:srgbClr val="000000"/>
                </a:solidFill>
                <a:latin typeface="Arial (Body)"/>
                <a:ea typeface="ＭＳ Ｐゴシック" charset="-128"/>
              </a:rPr>
              <a:t>make our temperature-finding function useful by directly reading the Weather page…</a:t>
            </a:r>
            <a:endParaRPr lang="en-US" altLang="en-US" sz="2400" kern="1200" dirty="0">
              <a:solidFill>
                <a:srgbClr val="000000"/>
              </a:solidFill>
              <a:latin typeface="Arial (Body)"/>
              <a:ea typeface="ＭＳ Ｐゴシック" charset="-128"/>
            </a:endParaRPr>
          </a:p>
        </p:txBody>
      </p:sp>
    </p:spTree>
    <p:extLst>
      <p:ext uri="{BB962C8B-B14F-4D97-AF65-F5344CB8AC3E}">
        <p14:creationId xmlns:p14="http://schemas.microsoft.com/office/powerpoint/2010/main" val="26693219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F</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T</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P and H</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T</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T</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P Servers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smtClean="0">
                <a:solidFill>
                  <a:srgbClr val="000000"/>
                </a:solidFill>
                <a:latin typeface="Arial (Body)"/>
                <a:ea typeface="ＭＳ Ｐゴシック" charset="-128"/>
              </a:rPr>
              <a:t>F</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T</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P allows </a:t>
            </a:r>
            <a:r>
              <a:rPr lang="en-US" altLang="en-US" sz="2400" kern="1200" dirty="0">
                <a:solidFill>
                  <a:srgbClr val="000000"/>
                </a:solidFill>
                <a:latin typeface="Arial (Body)"/>
                <a:ea typeface="ＭＳ Ｐゴシック" charset="-128"/>
              </a:rPr>
              <a:t>us to move files between computers on the Internet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Including our computer and the computer hosting our </a:t>
            </a:r>
            <a:r>
              <a:rPr lang="en-US" altLang="en-US" sz="2400" kern="1200" dirty="0" smtClean="0">
                <a:solidFill>
                  <a:srgbClr val="000000"/>
                </a:solidFill>
                <a:latin typeface="Arial (Body)"/>
                <a:ea typeface="ＭＳ Ｐゴシック" charset="-128"/>
                <a:cs typeface="+mn-cs"/>
              </a:rPr>
              <a:t>H</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T</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T</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P server</a:t>
            </a:r>
            <a:r>
              <a:rPr lang="en-US" altLang="en-US" sz="2400" kern="1200" dirty="0">
                <a:solidFill>
                  <a:srgbClr val="000000"/>
                </a:solidFill>
                <a:latin typeface="Arial (Body)"/>
                <a:ea typeface="ＭＳ Ｐゴシック" charset="-128"/>
                <a:cs typeface="+mn-cs"/>
              </a:rPr>
              <a: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Computers running </a:t>
            </a:r>
            <a:r>
              <a:rPr lang="en-US" altLang="en-US" sz="2400" kern="1200" dirty="0" smtClean="0">
                <a:solidFill>
                  <a:srgbClr val="000000"/>
                </a:solidFill>
                <a:latin typeface="Arial (Body)"/>
                <a:ea typeface="ＭＳ Ｐゴシック" charset="-128"/>
              </a:rPr>
              <a:t>H</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T</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T</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P servers </a:t>
            </a:r>
            <a:r>
              <a:rPr lang="en-US" altLang="en-US" sz="2400" kern="1200" dirty="0">
                <a:solidFill>
                  <a:srgbClr val="000000"/>
                </a:solidFill>
                <a:latin typeface="Arial (Body)"/>
                <a:ea typeface="ＭＳ Ｐゴシック" charset="-128"/>
              </a:rPr>
              <a:t>often also run </a:t>
            </a:r>
            <a:r>
              <a:rPr lang="en-US" altLang="en-US" sz="2400" kern="1200" dirty="0" smtClean="0">
                <a:solidFill>
                  <a:srgbClr val="000000"/>
                </a:solidFill>
                <a:latin typeface="Arial (Body)"/>
                <a:ea typeface="ＭＳ Ｐゴシック" charset="-128"/>
              </a:rPr>
              <a:t>F</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T</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P servers </a:t>
            </a:r>
            <a:r>
              <a:rPr lang="en-US" altLang="en-US" sz="2400" kern="1200" dirty="0">
                <a:solidFill>
                  <a:srgbClr val="000000"/>
                </a:solidFill>
                <a:latin typeface="Arial (Body)"/>
                <a:ea typeface="ＭＳ Ｐゴシック" charset="-128"/>
              </a:rPr>
              <a:t>to allow for manipulation of the Web files.</a:t>
            </a:r>
          </a:p>
          <a:p>
            <a:pPr marL="255651" lvl="0" indent="-255651" fontAlgn="base">
              <a:spcAft>
                <a:spcPct val="0"/>
              </a:spcAft>
              <a:tabLst/>
            </a:pPr>
            <a:r>
              <a:rPr lang="en-US" altLang="en-US" sz="2400" kern="1200" dirty="0">
                <a:solidFill>
                  <a:srgbClr val="000000"/>
                </a:solidFill>
                <a:latin typeface="Arial (Body)"/>
                <a:ea typeface="ＭＳ Ｐゴシック" charset="-128"/>
              </a:rPr>
              <a:t>You can do this with specialized </a:t>
            </a:r>
            <a:r>
              <a:rPr lang="en-US" altLang="en-US" sz="2400" kern="1200" dirty="0" smtClean="0">
                <a:solidFill>
                  <a:srgbClr val="000000"/>
                </a:solidFill>
                <a:latin typeface="Arial (Body)"/>
                <a:ea typeface="ＭＳ Ｐゴシック" charset="-128"/>
              </a:rPr>
              <a:t>F</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TP clients</a:t>
            </a:r>
            <a:r>
              <a:rPr lang="en-US" altLang="en-US" sz="2400" kern="1200" dirty="0">
                <a:solidFill>
                  <a:srgbClr val="000000"/>
                </a:solidFill>
                <a:latin typeface="Arial (Body)"/>
                <a:ea typeface="ＭＳ Ｐゴシック" charset="-128"/>
              </a:rPr>
              <a:t>, or with Python/Jython.</a:t>
            </a:r>
          </a:p>
        </p:txBody>
      </p:sp>
    </p:spTree>
    <p:extLst>
      <p:ext uri="{BB962C8B-B14F-4D97-AF65-F5344CB8AC3E}">
        <p14:creationId xmlns:p14="http://schemas.microsoft.com/office/powerpoint/2010/main" val="1200020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Uploading to an F</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T</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P Server</a:t>
            </a:r>
            <a:endParaRPr lang="en-US" altLang="en-US" sz="2000" b="0" kern="1200" dirty="0">
              <a:latin typeface="Times New Roman" panose="02020603050405020304" pitchFamily="18" charset="0"/>
              <a:ea typeface="ＭＳ Ｐゴシック" charset="-128"/>
            </a:endParaRPr>
          </a:p>
        </p:txBody>
      </p:sp>
      <p:pic>
        <p:nvPicPr>
          <p:cNvPr id="6" name="Picture 5" descr="Computer code. The code has 6 lines. The lines read as follows. Line 1. right angle bracket right angle bracket right angle bracket import f t p l i b. Line 2. right angle bracket right angle bracket right angle bracket connect equals f t p l i b period F T P left parenthesis double quote c l e o n period c c period g a t e c h period e d u double quote right parenthesis. Line 3. right angle bracket right angle bracket right angle bracket connect period login left parenthesis double quote guzdial double quote comma double quote my password double quote right parenthesis. The display message reads, single quote 230 User guzdial logged in period single quote. Line 4. right angle bracket right angle bracket right angle bracket connect period s t o r binary left parenthesis double quote S T O R barbara period j p g double quote comma open left parenthesis get Media Path left parenthesis double quote barbara period j p g double quote right parenthesis right parenthesis right parenthesis. The display message reads, single quote 226 Transfer complete period single quote. Line 5. right angle bracket right angle bracket right angle bracket connect period s t o r lines left parenthesis double quote S T O R J E S intro period t times t double quote comma open left parenthesis double quote J E S intro period t times t double quote right parenthesis right parenthesis. The display message reads, single quote 226 Transfer complete period single quote. Line 6. right angle bracket right angle bracket right angle bracket connect period close left parenthesis right parenthesis."/>
          <p:cNvPicPr>
            <a:picLocks noChangeAspect="1"/>
          </p:cNvPicPr>
          <p:nvPr/>
        </p:nvPicPr>
        <p:blipFill>
          <a:blip r:embed="rId2"/>
          <a:stretch>
            <a:fillRect/>
          </a:stretch>
        </p:blipFill>
        <p:spPr>
          <a:xfrm>
            <a:off x="523278" y="1782908"/>
            <a:ext cx="8097444" cy="2862160"/>
          </a:xfrm>
          <a:prstGeom prst="rect">
            <a:avLst/>
          </a:prstGeom>
        </p:spPr>
      </p:pic>
    </p:spTree>
    <p:extLst>
      <p:ext uri="{BB962C8B-B14F-4D97-AF65-F5344CB8AC3E}">
        <p14:creationId xmlns:p14="http://schemas.microsoft.com/office/powerpoint/2010/main" val="26399502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The Interactive Web</a:t>
            </a:r>
          </a:p>
        </p:txBody>
      </p:sp>
      <p:sp>
        <p:nvSpPr>
          <p:cNvPr id="3" name="Text Placeholder 2"/>
          <p:cNvSpPr>
            <a:spLocks noGrp="1"/>
          </p:cNvSpPr>
          <p:nvPr>
            <p:ph type="body" idx="1"/>
          </p:nvPr>
        </p:nvSpPr>
        <p:spPr/>
        <p:txBody>
          <a:bodyPr/>
          <a:lstStyle/>
          <a:p>
            <a:pPr eaLnBrk="1" hangingPunct="1"/>
            <a:r>
              <a:rPr lang="en-US" altLang="en-US" sz="2400" dirty="0">
                <a:latin typeface="+mn-lt"/>
              </a:rPr>
              <a:t>The first use of </a:t>
            </a:r>
            <a:r>
              <a:rPr lang="en-US" altLang="en-US" sz="2400" dirty="0" smtClean="0">
                <a:latin typeface="+mn-lt"/>
              </a:rPr>
              <a:t>H</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P </a:t>
            </a:r>
            <a:r>
              <a:rPr lang="en-US" altLang="en-US" sz="2400" dirty="0">
                <a:latin typeface="+mn-lt"/>
              </a:rPr>
              <a:t>was just to send around static pages and images (and sounds and…)</a:t>
            </a:r>
          </a:p>
          <a:p>
            <a:pPr eaLnBrk="1" hangingPunct="1"/>
            <a:r>
              <a:rPr lang="en-US" altLang="en-US" sz="2400" dirty="0">
                <a:latin typeface="+mn-lt"/>
              </a:rPr>
              <a:t>Later extensions allowed for users providing input to the server (such as for doing searches).</a:t>
            </a:r>
          </a:p>
          <a:p>
            <a:pPr lvl="1" eaLnBrk="1" hangingPunct="1"/>
            <a:r>
              <a:rPr lang="en-US" altLang="en-US" sz="2400" dirty="0">
                <a:latin typeface="+mn-lt"/>
              </a:rPr>
              <a:t>Originally, this was just </a:t>
            </a:r>
            <a:r>
              <a:rPr lang="en-US" altLang="ja-JP" sz="2400" dirty="0" smtClean="0">
                <a:latin typeface="+mn-lt"/>
              </a:rPr>
              <a:t>“C</a:t>
            </a:r>
            <a:r>
              <a:rPr lang="en-US" altLang="ja-JP" sz="100" dirty="0" smtClean="0">
                <a:latin typeface="+mn-lt"/>
              </a:rPr>
              <a:t> </a:t>
            </a:r>
            <a:r>
              <a:rPr lang="en-US" altLang="ja-JP" sz="2400" dirty="0" smtClean="0">
                <a:latin typeface="+mn-lt"/>
              </a:rPr>
              <a:t>G</a:t>
            </a:r>
            <a:r>
              <a:rPr lang="en-US" altLang="ja-JP" sz="100" dirty="0" smtClean="0">
                <a:latin typeface="+mn-lt"/>
              </a:rPr>
              <a:t> </a:t>
            </a:r>
            <a:r>
              <a:rPr lang="en-US" altLang="ja-JP" sz="2400" dirty="0" smtClean="0">
                <a:latin typeface="+mn-lt"/>
              </a:rPr>
              <a:t>I” </a:t>
            </a:r>
            <a:r>
              <a:rPr lang="en-US" altLang="ja-JP" sz="2400" dirty="0">
                <a:latin typeface="+mn-lt"/>
              </a:rPr>
              <a:t>(Common Gateway Interface) scripts.</a:t>
            </a:r>
          </a:p>
          <a:p>
            <a:pPr lvl="1" eaLnBrk="1" hangingPunct="1"/>
            <a:r>
              <a:rPr lang="en-US" altLang="en-US" sz="2400" dirty="0">
                <a:latin typeface="+mn-lt"/>
              </a:rPr>
              <a:t>Later, servlets and applets and </a:t>
            </a:r>
            <a:r>
              <a:rPr lang="en-US" altLang="en-US" sz="2400" dirty="0" smtClean="0">
                <a:latin typeface="+mn-lt"/>
              </a:rPr>
              <a:t>P</a:t>
            </a:r>
            <a:r>
              <a:rPr lang="en-US" altLang="en-US" sz="100" dirty="0" smtClean="0">
                <a:latin typeface="+mn-lt"/>
              </a:rPr>
              <a:t> </a:t>
            </a:r>
            <a:r>
              <a:rPr lang="en-US" altLang="en-US" sz="2400" dirty="0" smtClean="0">
                <a:latin typeface="+mn-lt"/>
              </a:rPr>
              <a:t>H</a:t>
            </a:r>
            <a:r>
              <a:rPr lang="en-US" altLang="en-US" sz="100" dirty="0" smtClean="0">
                <a:latin typeface="+mn-lt"/>
              </a:rPr>
              <a:t> </a:t>
            </a:r>
            <a:r>
              <a:rPr lang="en-US" altLang="en-US" sz="2400" dirty="0" smtClean="0">
                <a:latin typeface="+mn-lt"/>
              </a:rPr>
              <a:t>P </a:t>
            </a:r>
            <a:r>
              <a:rPr lang="en-US" altLang="en-US" sz="2400" dirty="0">
                <a:latin typeface="+mn-lt"/>
              </a:rPr>
              <a:t>and</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802825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ＭＳ Ｐゴシック" charset="0"/>
                <a:cs typeface="+mj-cs"/>
              </a:rPr>
              <a:t>Interactive Web Requires Programs to Generate H</a:t>
            </a:r>
            <a:r>
              <a:rPr lang="en-US" sz="100" kern="1200" dirty="0" smtClean="0">
                <a:latin typeface="Times New Roman" panose="02020603050405020304" pitchFamily="18" charset="0"/>
                <a:ea typeface="ＭＳ Ｐゴシック" charset="0"/>
                <a:cs typeface="+mj-cs"/>
              </a:rPr>
              <a:t> </a:t>
            </a:r>
            <a:r>
              <a:rPr lang="en-US" kern="1200" dirty="0" smtClean="0">
                <a:latin typeface="Times New Roman" panose="02020603050405020304" pitchFamily="18" charset="0"/>
                <a:ea typeface="ＭＳ Ｐゴシック" charset="0"/>
                <a:cs typeface="+mj-cs"/>
              </a:rPr>
              <a:t>T</a:t>
            </a:r>
            <a:r>
              <a:rPr lang="en-US" sz="100" kern="1200" dirty="0" smtClean="0">
                <a:latin typeface="Times New Roman" panose="02020603050405020304" pitchFamily="18" charset="0"/>
                <a:ea typeface="ＭＳ Ｐゴシック" charset="0"/>
                <a:cs typeface="+mj-cs"/>
              </a:rPr>
              <a:t> </a:t>
            </a:r>
            <a:r>
              <a:rPr lang="en-US" kern="1200" dirty="0" smtClean="0">
                <a:latin typeface="Times New Roman" panose="02020603050405020304" pitchFamily="18" charset="0"/>
                <a:ea typeface="ＭＳ Ｐゴシック" charset="0"/>
                <a:cs typeface="+mj-cs"/>
              </a:rPr>
              <a:t>M</a:t>
            </a:r>
            <a:r>
              <a:rPr lang="en-US" sz="100" kern="1200" dirty="0" smtClean="0">
                <a:latin typeface="Times New Roman" panose="02020603050405020304" pitchFamily="18" charset="0"/>
                <a:ea typeface="ＭＳ Ｐゴシック" charset="0"/>
                <a:cs typeface="+mj-cs"/>
              </a:rPr>
              <a:t> </a:t>
            </a:r>
            <a:r>
              <a:rPr lang="en-US" kern="1200" dirty="0" smtClean="0">
                <a:latin typeface="Times New Roman" panose="02020603050405020304" pitchFamily="18" charset="0"/>
                <a:ea typeface="ＭＳ Ｐゴシック" charset="0"/>
                <a:cs typeface="+mj-cs"/>
              </a:rPr>
              <a:t>L</a:t>
            </a:r>
            <a:endParaRPr lang="en-US" kern="1200" dirty="0">
              <a:latin typeface="Times New Roman" panose="02020603050405020304" pitchFamily="18" charset="0"/>
              <a:ea typeface="ＭＳ Ｐゴシック" charset="0"/>
              <a:cs typeface="+mj-cs"/>
            </a:endParaRPr>
          </a:p>
        </p:txBody>
      </p:sp>
      <p:sp>
        <p:nvSpPr>
          <p:cNvPr id="3" name="Text Placeholder 2"/>
          <p:cNvSpPr>
            <a:spLocks noGrp="1"/>
          </p:cNvSpPr>
          <p:nvPr>
            <p:ph type="body" idx="1"/>
          </p:nvPr>
        </p:nvSpPr>
        <p:spPr/>
        <p:txBody>
          <a:bodyPr/>
          <a:lstStyle/>
          <a:p>
            <a:pPr eaLnBrk="1" hangingPunct="1"/>
            <a:r>
              <a:rPr lang="en-US" altLang="en-US" sz="2000" dirty="0">
                <a:latin typeface="+mn-lt"/>
              </a:rPr>
              <a:t>Typically, a Web server will have some directory specified </a:t>
            </a:r>
            <a:r>
              <a:rPr lang="en-US" altLang="ja-JP" sz="2000" dirty="0" smtClean="0">
                <a:latin typeface="+mn-lt"/>
              </a:rPr>
              <a:t>“special.”</a:t>
            </a:r>
            <a:endParaRPr lang="en-US" altLang="ja-JP" sz="2000" dirty="0">
              <a:latin typeface="+mn-lt"/>
            </a:endParaRPr>
          </a:p>
          <a:p>
            <a:pPr lvl="1" eaLnBrk="1" hangingPunct="1"/>
            <a:r>
              <a:rPr lang="en-US" altLang="en-US" sz="2000" dirty="0">
                <a:latin typeface="+mn-lt"/>
              </a:rPr>
              <a:t>Files referenced there </a:t>
            </a:r>
            <a:r>
              <a:rPr lang="en-US" altLang="en-US" sz="2000" dirty="0" smtClean="0">
                <a:latin typeface="+mn-lt"/>
              </a:rPr>
              <a:t>aren</a:t>
            </a:r>
            <a:r>
              <a:rPr lang="en-US" altLang="ja-JP" sz="2000" dirty="0" smtClean="0">
                <a:latin typeface="+mn-lt"/>
              </a:rPr>
              <a:t>’t </a:t>
            </a:r>
            <a:r>
              <a:rPr lang="en-US" altLang="ja-JP" sz="2000" dirty="0">
                <a:latin typeface="+mn-lt"/>
              </a:rPr>
              <a:t>just returned to the client.</a:t>
            </a:r>
          </a:p>
          <a:p>
            <a:pPr lvl="1" eaLnBrk="1" hangingPunct="1"/>
            <a:r>
              <a:rPr lang="en-US" altLang="en-US" sz="2000" dirty="0">
                <a:latin typeface="+mn-lt"/>
              </a:rPr>
              <a:t>Instead, the files are </a:t>
            </a:r>
            <a:r>
              <a:rPr lang="en-US" altLang="en-US" sz="2000" b="1" dirty="0">
                <a:latin typeface="+mn-lt"/>
              </a:rPr>
              <a:t>executed</a:t>
            </a:r>
            <a:r>
              <a:rPr lang="en-US" altLang="en-US" sz="2000" dirty="0">
                <a:latin typeface="+mn-lt"/>
              </a:rPr>
              <a:t> and the </a:t>
            </a:r>
            <a:r>
              <a:rPr lang="en-US" altLang="en-US" sz="2000" b="1" dirty="0">
                <a:latin typeface="+mn-lt"/>
              </a:rPr>
              <a:t>result</a:t>
            </a:r>
            <a:r>
              <a:rPr lang="en-US" altLang="en-US" sz="2000" dirty="0">
                <a:latin typeface="+mn-lt"/>
              </a:rPr>
              <a:t> is returned to the input.</a:t>
            </a:r>
          </a:p>
          <a:p>
            <a:pPr lvl="1" eaLnBrk="1" hangingPunct="1"/>
            <a:r>
              <a:rPr lang="en-US" altLang="en-US" sz="2000" dirty="0" smtClean="0">
                <a:latin typeface="+mn-lt"/>
              </a:rPr>
              <a:t>There</a:t>
            </a:r>
            <a:r>
              <a:rPr lang="en-US" altLang="ja-JP" sz="2000" dirty="0" smtClean="0">
                <a:latin typeface="+mn-lt"/>
              </a:rPr>
              <a:t>’s </a:t>
            </a:r>
            <a:r>
              <a:rPr lang="en-US" altLang="ja-JP" sz="2000" dirty="0">
                <a:latin typeface="+mn-lt"/>
              </a:rPr>
              <a:t>even a mechanism where the client can provide </a:t>
            </a:r>
            <a:r>
              <a:rPr lang="en-US" altLang="ja-JP" sz="2000" b="1" dirty="0">
                <a:latin typeface="+mn-lt"/>
              </a:rPr>
              <a:t>input</a:t>
            </a:r>
            <a:r>
              <a:rPr lang="en-US" altLang="ja-JP" sz="2000" dirty="0">
                <a:latin typeface="+mn-lt"/>
              </a:rPr>
              <a:t> to the executed files, e.g., a search string.</a:t>
            </a:r>
          </a:p>
          <a:p>
            <a:pPr eaLnBrk="1" hangingPunct="1"/>
            <a:r>
              <a:rPr lang="en-US" altLang="en-US" sz="2000" dirty="0">
                <a:latin typeface="+mn-lt"/>
              </a:rPr>
              <a:t>Those special files would </a:t>
            </a:r>
            <a:r>
              <a:rPr lang="en-US" altLang="en-US" sz="2000" b="1" dirty="0">
                <a:latin typeface="+mn-lt"/>
              </a:rPr>
              <a:t>generate</a:t>
            </a:r>
            <a:r>
              <a:rPr lang="en-US" altLang="en-US" sz="2000" dirty="0">
                <a:latin typeface="+mn-lt"/>
              </a:rPr>
              <a:t> </a:t>
            </a:r>
            <a:r>
              <a:rPr lang="en-US" altLang="en-US" sz="2000" dirty="0" smtClean="0">
                <a:latin typeface="+mn-lt"/>
              </a:rPr>
              <a:t>H</a:t>
            </a:r>
            <a:r>
              <a:rPr lang="en-US" altLang="en-US" sz="100" dirty="0" smtClean="0">
                <a:latin typeface="+mn-lt"/>
              </a:rPr>
              <a:t> </a:t>
            </a:r>
            <a:r>
              <a:rPr lang="en-US" altLang="en-US" sz="2000" dirty="0" smtClean="0">
                <a:latin typeface="+mn-lt"/>
              </a:rPr>
              <a:t>T</a:t>
            </a:r>
            <a:r>
              <a:rPr lang="en-US" altLang="en-US" sz="100" dirty="0" smtClean="0">
                <a:latin typeface="+mn-lt"/>
              </a:rPr>
              <a:t> </a:t>
            </a:r>
            <a:r>
              <a:rPr lang="en-US" altLang="en-US" sz="2000" dirty="0" smtClean="0">
                <a:latin typeface="+mn-lt"/>
              </a:rPr>
              <a:t>M</a:t>
            </a:r>
            <a:r>
              <a:rPr lang="en-US" altLang="en-US" sz="100" dirty="0" smtClean="0">
                <a:latin typeface="+mn-lt"/>
              </a:rPr>
              <a:t> </a:t>
            </a:r>
            <a:r>
              <a:rPr lang="en-US" altLang="en-US" sz="2000" dirty="0" smtClean="0">
                <a:latin typeface="+mn-lt"/>
              </a:rPr>
              <a:t>L</a:t>
            </a:r>
            <a:r>
              <a:rPr lang="en-US" altLang="en-US" sz="2000" dirty="0">
                <a:latin typeface="+mn-lt"/>
              </a:rPr>
              <a:t>.</a:t>
            </a:r>
          </a:p>
          <a:p>
            <a:pPr lvl="1" eaLnBrk="1" hangingPunct="1"/>
            <a:r>
              <a:rPr lang="en-US" altLang="en-US" sz="2000" dirty="0">
                <a:latin typeface="+mn-lt"/>
              </a:rPr>
              <a:t>The generated </a:t>
            </a:r>
            <a:r>
              <a:rPr lang="en-US" altLang="en-US" sz="2000" dirty="0" smtClean="0">
                <a:latin typeface="+mn-lt"/>
              </a:rPr>
              <a:t>H</a:t>
            </a:r>
            <a:r>
              <a:rPr lang="en-US" altLang="en-US" sz="100" dirty="0" smtClean="0">
                <a:latin typeface="+mn-lt"/>
              </a:rPr>
              <a:t> </a:t>
            </a:r>
            <a:r>
              <a:rPr lang="en-US" altLang="en-US" sz="2000" dirty="0" smtClean="0">
                <a:latin typeface="+mn-lt"/>
              </a:rPr>
              <a:t>T</a:t>
            </a:r>
            <a:r>
              <a:rPr lang="en-US" altLang="en-US" sz="100" dirty="0" smtClean="0">
                <a:latin typeface="+mn-lt"/>
              </a:rPr>
              <a:t> </a:t>
            </a:r>
            <a:r>
              <a:rPr lang="en-US" altLang="en-US" sz="2000" dirty="0" smtClean="0">
                <a:latin typeface="+mn-lt"/>
              </a:rPr>
              <a:t>M</a:t>
            </a:r>
            <a:r>
              <a:rPr lang="en-US" altLang="en-US" sz="100" dirty="0" smtClean="0">
                <a:latin typeface="+mn-lt"/>
              </a:rPr>
              <a:t> </a:t>
            </a:r>
            <a:r>
              <a:rPr lang="en-US" altLang="en-US" sz="2000" dirty="0" smtClean="0">
                <a:latin typeface="+mn-lt"/>
              </a:rPr>
              <a:t>L </a:t>
            </a:r>
            <a:r>
              <a:rPr lang="en-US" altLang="en-US" sz="2000" dirty="0">
                <a:latin typeface="+mn-lt"/>
              </a:rPr>
              <a:t>might be based on up-the-minute information like stock quotes and temperature sensors and database queries.</a:t>
            </a:r>
          </a:p>
          <a:p>
            <a:pPr eaLnBrk="1" hangingPunct="1"/>
            <a:r>
              <a:rPr lang="en-US" altLang="en-US" sz="2000" dirty="0">
                <a:latin typeface="+mn-lt"/>
              </a:rPr>
              <a:t>Thus, to have an interactive Web, we need to write programs that </a:t>
            </a:r>
            <a:r>
              <a:rPr lang="en-US" altLang="en-US" sz="2000" b="1" dirty="0">
                <a:latin typeface="+mn-lt"/>
              </a:rPr>
              <a:t>write</a:t>
            </a:r>
            <a:r>
              <a:rPr lang="en-US" altLang="en-US" sz="2000" dirty="0">
                <a:latin typeface="+mn-lt"/>
              </a:rPr>
              <a:t> </a:t>
            </a:r>
            <a:r>
              <a:rPr lang="en-US" altLang="en-US" sz="2000" dirty="0" smtClean="0">
                <a:latin typeface="+mn-lt"/>
              </a:rPr>
              <a:t>H</a:t>
            </a:r>
            <a:r>
              <a:rPr lang="en-US" altLang="en-US" sz="100" dirty="0" smtClean="0">
                <a:latin typeface="+mn-lt"/>
              </a:rPr>
              <a:t> </a:t>
            </a:r>
            <a:r>
              <a:rPr lang="en-US" altLang="en-US" sz="2000" dirty="0" smtClean="0">
                <a:latin typeface="+mn-lt"/>
              </a:rPr>
              <a:t>T</a:t>
            </a:r>
            <a:r>
              <a:rPr lang="en-US" altLang="en-US" sz="100" dirty="0" smtClean="0">
                <a:latin typeface="+mn-lt"/>
              </a:rPr>
              <a:t> </a:t>
            </a:r>
            <a:r>
              <a:rPr lang="en-US" altLang="en-US" sz="2000" dirty="0" smtClean="0">
                <a:latin typeface="+mn-lt"/>
              </a:rPr>
              <a:t>M</a:t>
            </a:r>
            <a:r>
              <a:rPr lang="en-US" altLang="en-US" sz="100" dirty="0" smtClean="0">
                <a:latin typeface="+mn-lt"/>
              </a:rPr>
              <a:t> </a:t>
            </a:r>
            <a:r>
              <a:rPr lang="en-US" altLang="en-US" sz="2000" dirty="0" smtClean="0">
                <a:latin typeface="+mn-lt"/>
              </a:rPr>
              <a:t>L.</a:t>
            </a:r>
            <a:endParaRPr lang="en-US" altLang="en-US" sz="2000" dirty="0">
              <a:latin typeface="+mn-lt"/>
            </a:endParaRPr>
          </a:p>
        </p:txBody>
      </p:sp>
    </p:spTree>
    <p:extLst>
      <p:ext uri="{BB962C8B-B14F-4D97-AF65-F5344CB8AC3E}">
        <p14:creationId xmlns:p14="http://schemas.microsoft.com/office/powerpoint/2010/main" val="2388809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Networks: Two or More Computers Communicating</a:t>
            </a:r>
            <a:endParaRPr lang="en-US" dirty="0"/>
          </a:p>
        </p:txBody>
      </p:sp>
      <p:sp>
        <p:nvSpPr>
          <p:cNvPr id="3" name="Content Placeholder 2"/>
          <p:cNvSpPr>
            <a:spLocks noGrp="1"/>
          </p:cNvSpPr>
          <p:nvPr>
            <p:ph idx="1"/>
          </p:nvPr>
        </p:nvSpPr>
        <p:spPr>
          <a:xfrm>
            <a:off x="457200" y="1600200"/>
            <a:ext cx="8229600" cy="1206884"/>
          </a:xfrm>
        </p:spPr>
        <p:txBody>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rPr>
              <a:t>Networks are formed when distinct computers communicate via some mechanism.</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rPr>
              <a:t>Rarely does the communication take the place of</a:t>
            </a:r>
            <a:endParaRPr lang="en-US" sz="2400" dirty="0">
              <a:latin typeface="+mn-lt"/>
            </a:endParaRPr>
          </a:p>
        </p:txBody>
      </p:sp>
      <p:graphicFrame>
        <p:nvGraphicFramePr>
          <p:cNvPr id="6" name="Object 5" descr="0 and 1"/>
          <p:cNvGraphicFramePr>
            <a:graphicFrameLocks noChangeAspect="1"/>
          </p:cNvGraphicFramePr>
          <p:nvPr>
            <p:extLst>
              <p:ext uri="{D42A27DB-BD31-4B8C-83A1-F6EECF244321}">
                <p14:modId xmlns:p14="http://schemas.microsoft.com/office/powerpoint/2010/main" val="2841887841"/>
              </p:ext>
            </p:extLst>
          </p:nvPr>
        </p:nvGraphicFramePr>
        <p:xfrm>
          <a:off x="7955874" y="2572075"/>
          <a:ext cx="517473" cy="314984"/>
        </p:xfrm>
        <a:graphic>
          <a:graphicData uri="http://schemas.openxmlformats.org/presentationml/2006/ole">
            <mc:AlternateContent xmlns:mc="http://schemas.openxmlformats.org/markup-compatibility/2006">
              <mc:Choice xmlns:v="urn:schemas-microsoft-com:vml" Requires="v">
                <p:oleObj spid="_x0000_s1206" name="Equation" r:id="rId3" imgW="291960" imgH="177480" progId="Equation.DSMT4">
                  <p:embed/>
                </p:oleObj>
              </mc:Choice>
              <mc:Fallback>
                <p:oleObj name="Equation" r:id="rId3" imgW="291960" imgH="177480" progId="Equation.DSMT4">
                  <p:embed/>
                  <p:pic>
                    <p:nvPicPr>
                      <p:cNvPr id="0" name=""/>
                      <p:cNvPicPr/>
                      <p:nvPr/>
                    </p:nvPicPr>
                    <p:blipFill>
                      <a:blip r:embed="rId4"/>
                      <a:stretch>
                        <a:fillRect/>
                      </a:stretch>
                    </p:blipFill>
                    <p:spPr>
                      <a:xfrm>
                        <a:off x="7955874" y="2572075"/>
                        <a:ext cx="517473" cy="314984"/>
                      </a:xfrm>
                      <a:prstGeom prst="rect">
                        <a:avLst/>
                      </a:prstGeom>
                    </p:spPr>
                  </p:pic>
                </p:oleObj>
              </mc:Fallback>
            </mc:AlternateContent>
          </a:graphicData>
        </a:graphic>
      </p:graphicFrame>
      <p:sp>
        <p:nvSpPr>
          <p:cNvPr id="4" name="Content Placeholder 3"/>
          <p:cNvSpPr>
            <a:spLocks noGrp="1"/>
          </p:cNvSpPr>
          <p:nvPr>
            <p:ph idx="13"/>
          </p:nvPr>
        </p:nvSpPr>
        <p:spPr>
          <a:xfrm>
            <a:off x="473720" y="2912015"/>
            <a:ext cx="8229600" cy="287550"/>
          </a:xfrm>
        </p:spPr>
        <p:txBody>
          <a:bodyPr anchor="ctr"/>
          <a:lstStyle/>
          <a:p>
            <a:pPr marL="101600" indent="617538">
              <a:buNone/>
            </a:pPr>
            <a:r>
              <a:rPr lang="en-US" altLang="en-US" sz="2400" kern="1200" dirty="0">
                <a:solidFill>
                  <a:srgbClr val="000000"/>
                </a:solidFill>
                <a:latin typeface="+mn-lt"/>
                <a:ea typeface="ＭＳ Ｐゴシック" charset="-128"/>
              </a:rPr>
              <a:t>voltages over a wire</a:t>
            </a:r>
            <a:r>
              <a:rPr lang="en-US" altLang="en-US" sz="2400" kern="1200" dirty="0" smtClean="0">
                <a:solidFill>
                  <a:srgbClr val="000000"/>
                </a:solidFill>
                <a:latin typeface="+mn-lt"/>
                <a:ea typeface="ＭＳ Ｐゴシック" charset="-128"/>
              </a:rPr>
              <a:t>.</a:t>
            </a:r>
            <a:endParaRPr lang="en-US" altLang="en-US" sz="2400" kern="1200" dirty="0">
              <a:solidFill>
                <a:srgbClr val="000000"/>
              </a:solidFill>
              <a:latin typeface="+mn-lt"/>
              <a:ea typeface="ＭＳ Ｐゴシック" charset="-128"/>
            </a:endParaRPr>
          </a:p>
        </p:txBody>
      </p:sp>
      <p:sp>
        <p:nvSpPr>
          <p:cNvPr id="5" name="Content Placeholder 4"/>
          <p:cNvSpPr>
            <a:spLocks noGrp="1"/>
          </p:cNvSpPr>
          <p:nvPr>
            <p:ph idx="14"/>
          </p:nvPr>
        </p:nvSpPr>
        <p:spPr>
          <a:xfrm>
            <a:off x="473720" y="3369394"/>
            <a:ext cx="8229600" cy="2686632"/>
          </a:xfrm>
        </p:spPr>
        <p:txBody>
          <a:bodyPr anchor="ctr"/>
          <a:lstStyle/>
          <a:p>
            <a:pPr marL="1144800" lvl="2" indent="-230400"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rPr>
              <a:t>Too hard to make work over distances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rPr>
              <a:t>More common is the use of frequencies (maybe in the sound range, but maybe not).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rPr>
              <a:t>For example, a </a:t>
            </a:r>
            <a:r>
              <a:rPr lang="en-US" altLang="en-US" sz="2400" b="1" kern="1200" dirty="0">
                <a:solidFill>
                  <a:srgbClr val="000000"/>
                </a:solidFill>
                <a:latin typeface="+mn-lt"/>
                <a:ea typeface="ＭＳ Ｐゴシック" charset="-128"/>
              </a:rPr>
              <a:t>modem</a:t>
            </a:r>
            <a:r>
              <a:rPr lang="en-US" altLang="en-US" sz="2400" kern="1200" dirty="0">
                <a:solidFill>
                  <a:srgbClr val="000000"/>
                </a:solidFill>
                <a:latin typeface="+mn-lt"/>
                <a:ea typeface="ＭＳ Ｐゴシック" charset="-128"/>
              </a:rPr>
              <a:t> (modulator-demodulator) takes your </a:t>
            </a:r>
            <a:r>
              <a:rPr lang="en-US" altLang="en-US" sz="2400" kern="1200" dirty="0" smtClean="0">
                <a:solidFill>
                  <a:srgbClr val="000000"/>
                </a:solidFill>
                <a:latin typeface="+mn-lt"/>
                <a:ea typeface="ＭＳ Ｐゴシック" charset="-128"/>
              </a:rPr>
              <a:t>computer</a:t>
            </a:r>
            <a:r>
              <a:rPr lang="en-US" altLang="ja-JP" sz="2400" kern="1200" dirty="0" smtClean="0">
                <a:solidFill>
                  <a:srgbClr val="000000"/>
                </a:solidFill>
                <a:latin typeface="+mn-lt"/>
                <a:ea typeface="ＭＳ Ｐゴシック" charset="-128"/>
              </a:rPr>
              <a:t>’s 0’s </a:t>
            </a:r>
            <a:r>
              <a:rPr lang="en-US" altLang="ja-JP" sz="2400" kern="1200" dirty="0">
                <a:solidFill>
                  <a:srgbClr val="000000"/>
                </a:solidFill>
                <a:latin typeface="+mn-lt"/>
                <a:ea typeface="ＭＳ Ｐゴシック" charset="-128"/>
              </a:rPr>
              <a:t>and </a:t>
            </a:r>
            <a:r>
              <a:rPr lang="en-US" altLang="ja-JP" sz="2400" kern="1200" dirty="0" smtClean="0">
                <a:solidFill>
                  <a:srgbClr val="000000"/>
                </a:solidFill>
                <a:latin typeface="+mn-lt"/>
                <a:ea typeface="ＭＳ Ｐゴシック" charset="-128"/>
              </a:rPr>
              <a:t>1’s </a:t>
            </a:r>
            <a:r>
              <a:rPr lang="en-US" altLang="ja-JP" sz="2400" kern="1200" dirty="0">
                <a:solidFill>
                  <a:srgbClr val="000000"/>
                </a:solidFill>
                <a:latin typeface="+mn-lt"/>
                <a:ea typeface="ＭＳ Ｐゴシック" charset="-128"/>
              </a:rPr>
              <a:t>and translates them into sound frequencies that can pass over the sound wire and be decoded on the other side</a:t>
            </a:r>
            <a:r>
              <a:rPr lang="en-US" altLang="ja-JP" sz="2400" kern="1200" dirty="0" smtClean="0">
                <a:solidFill>
                  <a:srgbClr val="000000"/>
                </a:solidFill>
                <a:latin typeface="+mn-lt"/>
                <a:ea typeface="ＭＳ Ｐゴシック" charset="-128"/>
              </a:rPr>
              <a:t>.</a:t>
            </a:r>
            <a:endParaRPr lang="en-US" altLang="en-US" sz="2400" kern="1200" dirty="0">
              <a:solidFill>
                <a:srgbClr val="000000"/>
              </a:solidFill>
              <a:latin typeface="+mn-lt"/>
              <a:ea typeface="ＭＳ Ｐゴシック" charset="-128"/>
            </a:endParaRPr>
          </a:p>
        </p:txBody>
      </p:sp>
    </p:spTree>
    <p:extLst>
      <p:ext uri="{BB962C8B-B14F-4D97-AF65-F5344CB8AC3E}">
        <p14:creationId xmlns:p14="http://schemas.microsoft.com/office/powerpoint/2010/main" val="4017717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Using Text to Map Between </a:t>
            </a:r>
            <a:r>
              <a:rPr lang="en-US" kern="1200" dirty="0" smtClean="0">
                <a:latin typeface="Times New Roman" panose="02020603050405020304" pitchFamily="18" charset="0"/>
                <a:ea typeface="ＭＳ Ｐゴシック" charset="0"/>
                <a:cs typeface="+mj-cs"/>
              </a:rPr>
              <a:t>any </a:t>
            </a:r>
            <a:r>
              <a:rPr lang="en-US" kern="1200" dirty="0">
                <a:latin typeface="Times New Roman" panose="02020603050405020304" pitchFamily="18" charset="0"/>
                <a:ea typeface="ＭＳ Ｐゴシック" charset="0"/>
                <a:cs typeface="+mj-cs"/>
              </a:rPr>
              <a:t>Media</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We can map anything to text.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We can map text back to anything.</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This allows us to do all kinds of transformations:</a:t>
            </a:r>
          </a:p>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Arial (Body)"/>
                <a:ea typeface="ＭＳ Ｐゴシック" charset="-128"/>
                <a:cs typeface="+mn-cs"/>
              </a:rPr>
              <a:t>Sounds </a:t>
            </a:r>
            <a:r>
              <a:rPr lang="en-US" altLang="en-US" sz="2400" kern="1200" dirty="0">
                <a:solidFill>
                  <a:srgbClr val="000000"/>
                </a:solidFill>
                <a:latin typeface="Arial (Body)"/>
                <a:ea typeface="ＭＳ Ｐゴシック" charset="-128"/>
                <a:cs typeface="+mn-cs"/>
              </a:rPr>
              <a:t>into Excel, and back again</a:t>
            </a:r>
          </a:p>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Arial (Body)"/>
                <a:ea typeface="ＭＳ Ｐゴシック" charset="-128"/>
                <a:cs typeface="+mn-cs"/>
              </a:rPr>
              <a:t>Sounds </a:t>
            </a:r>
            <a:r>
              <a:rPr lang="en-US" altLang="en-US" sz="2400" kern="1200" dirty="0">
                <a:solidFill>
                  <a:srgbClr val="000000"/>
                </a:solidFill>
                <a:latin typeface="Arial (Body)"/>
                <a:ea typeface="ＭＳ Ｐゴシック" charset="-128"/>
                <a:cs typeface="+mn-cs"/>
              </a:rPr>
              <a:t>into pictures.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Pictures and sounds into lists (formatted text), and back again.</a:t>
            </a:r>
          </a:p>
        </p:txBody>
      </p:sp>
    </p:spTree>
    <p:extLst>
      <p:ext uri="{BB962C8B-B14F-4D97-AF65-F5344CB8AC3E}">
        <p14:creationId xmlns:p14="http://schemas.microsoft.com/office/powerpoint/2010/main" val="30835692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Why Care About Media Transformations?</a:t>
            </a:r>
          </a:p>
        </p:txBody>
      </p:sp>
      <p:sp>
        <p:nvSpPr>
          <p:cNvPr id="4" name="Text Placeholder 3"/>
          <p:cNvSpPr>
            <a:spLocks noGrp="1"/>
          </p:cNvSpPr>
          <p:nvPr>
            <p:ph type="body" idx="1"/>
          </p:nvPr>
        </p:nvSpPr>
        <p:spPr>
          <a:xfrm>
            <a:off x="457199" y="1600201"/>
            <a:ext cx="8401987" cy="4051092"/>
          </a:xfrm>
        </p:spPr>
        <p:txBody>
          <a:bodyPr/>
          <a:lstStyle/>
          <a:p>
            <a:pPr eaLnBrk="1" hangingPunct="1"/>
            <a:r>
              <a:rPr lang="en-US" altLang="en-US" sz="2400" dirty="0">
                <a:latin typeface="+mn-lt"/>
              </a:rPr>
              <a:t>Transformed digital media can be more easily transmitted</a:t>
            </a:r>
          </a:p>
          <a:p>
            <a:pPr lvl="1" eaLnBrk="1" hangingPunct="1"/>
            <a:r>
              <a:rPr lang="en-US" altLang="en-US" sz="2400" dirty="0">
                <a:latin typeface="+mn-lt"/>
              </a:rPr>
              <a:t>For example, transfer of binary files over email is often accomplished by converting to text.</a:t>
            </a:r>
          </a:p>
          <a:p>
            <a:pPr eaLnBrk="1" hangingPunct="1"/>
            <a:r>
              <a:rPr lang="en-US" altLang="en-US" sz="2400" dirty="0">
                <a:latin typeface="+mn-lt"/>
              </a:rPr>
              <a:t>We can encode additional information to check for and even correct errors in transmission.</a:t>
            </a:r>
          </a:p>
          <a:p>
            <a:pPr eaLnBrk="1" hangingPunct="1"/>
            <a:r>
              <a:rPr lang="en-US" altLang="en-US" sz="2400" dirty="0">
                <a:latin typeface="+mn-lt"/>
              </a:rPr>
              <a:t>It may allow us to use the media in new contexts, like storing it in databases.</a:t>
            </a:r>
          </a:p>
          <a:p>
            <a:pPr eaLnBrk="1" hangingPunct="1"/>
            <a:r>
              <a:rPr lang="en-US" altLang="en-US" sz="2400" dirty="0">
                <a:latin typeface="+mn-lt"/>
              </a:rPr>
              <a:t>Some transformations of media are made easier when the media are in new formats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1995719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Mapping Sound to Text</a:t>
            </a:r>
          </a:p>
        </p:txBody>
      </p:sp>
      <p:sp>
        <p:nvSpPr>
          <p:cNvPr id="3" name="Text Placeholder 2"/>
          <p:cNvSpPr>
            <a:spLocks noGrp="1"/>
          </p:cNvSpPr>
          <p:nvPr>
            <p:ph type="body" idx="1"/>
          </p:nvPr>
        </p:nvSpPr>
        <p:spPr>
          <a:xfrm>
            <a:off x="457199" y="1600200"/>
            <a:ext cx="8386997" cy="204668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Sound is simply a series of numbers (sample values).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To convert them to text means to simply create a long series of numbers.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We can store them to a file to manipulate them elsewhere.</a:t>
            </a:r>
          </a:p>
        </p:txBody>
      </p:sp>
    </p:spTree>
    <p:extLst>
      <p:ext uri="{BB962C8B-B14F-4D97-AF65-F5344CB8AC3E}">
        <p14:creationId xmlns:p14="http://schemas.microsoft.com/office/powerpoint/2010/main" val="25938432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07856"/>
          </a:xfrm>
        </p:spPr>
        <p:txBody>
          <a:bodyPr tIns="91425" anchor="b">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Copying a Sound to Text</a:t>
            </a:r>
          </a:p>
        </p:txBody>
      </p:sp>
      <p:pic>
        <p:nvPicPr>
          <p:cNvPr id="6" name="Picture 5" descr="Computer code. The code has 5 lines. The lines read as follows. Line 1. d e f, sound To Text left parenthesis sound comma filename right parenthesis colon. Line 2, indented once. file equals open left parenthesis file name comma double quote w t double quote right parenthesis. Line 3, indented once. for s in get Samples left parenthesis sound right parenthesis colon. Line 4, indented twice. file period write left parenthesis s t r left parenthesis get Sample Value left parenthesis s right parenthesis right parenthesis plus double quote backslash n double quote right parenthesis. Line 5, indented once. file period close left parenthesis right parenthesis."/>
          <p:cNvPicPr>
            <a:picLocks noChangeAspect="1"/>
          </p:cNvPicPr>
          <p:nvPr/>
        </p:nvPicPr>
        <p:blipFill>
          <a:blip r:embed="rId2"/>
          <a:stretch>
            <a:fillRect/>
          </a:stretch>
        </p:blipFill>
        <p:spPr>
          <a:xfrm>
            <a:off x="611932" y="1572755"/>
            <a:ext cx="5468586" cy="2603218"/>
          </a:xfrm>
          <a:prstGeom prst="rect">
            <a:avLst/>
          </a:prstGeom>
        </p:spPr>
      </p:pic>
    </p:spTree>
    <p:extLst>
      <p:ext uri="{BB962C8B-B14F-4D97-AF65-F5344CB8AC3E}">
        <p14:creationId xmlns:p14="http://schemas.microsoft.com/office/powerpoint/2010/main" val="29141167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What to </a:t>
            </a:r>
            <a:r>
              <a:rPr lang="en-US" altLang="en-US" kern="1200" dirty="0" smtClean="0">
                <a:latin typeface="Times New Roman" panose="02020603050405020304" pitchFamily="18" charset="0"/>
                <a:ea typeface="ＭＳ Ｐゴシック" charset="-128"/>
              </a:rPr>
              <a:t>do </a:t>
            </a:r>
            <a:r>
              <a:rPr lang="en-US" altLang="en-US" kern="1200" dirty="0">
                <a:latin typeface="Times New Roman" panose="02020603050405020304" pitchFamily="18" charset="0"/>
                <a:ea typeface="ＭＳ Ｐゴシック" charset="-128"/>
              </a:rPr>
              <a:t>with Sound as Text</a:t>
            </a:r>
          </a:p>
        </p:txBody>
      </p:sp>
      <p:sp>
        <p:nvSpPr>
          <p:cNvPr id="3" name="Text Placeholder 2"/>
          <p:cNvSpPr>
            <a:spLocks noGrp="1"/>
          </p:cNvSpPr>
          <p:nvPr>
            <p:ph type="body" idx="1"/>
          </p:nvPr>
        </p:nvSpPr>
        <p:spPr>
          <a:xfrm>
            <a:off x="457199" y="1612233"/>
            <a:ext cx="4054839" cy="4612104"/>
          </a:xfrm>
        </p:spPr>
        <p:txBody>
          <a:bodyPr/>
          <a:lstStyle/>
          <a:p>
            <a:pPr marL="255651" indent="-255651">
              <a:spcAft>
                <a:spcPct val="0"/>
              </a:spcAft>
            </a:pPr>
            <a:r>
              <a:rPr lang="en-US" altLang="en-US" sz="2400" dirty="0">
                <a:latin typeface="Arial (Body)"/>
                <a:ea typeface="ＭＳ Ｐゴシック" charset="-128"/>
              </a:rPr>
              <a:t>What this leaves us with is a long file, containing just numbers.</a:t>
            </a:r>
          </a:p>
          <a:p>
            <a:pPr marL="255651" indent="-255651">
              <a:spcAft>
                <a:spcPct val="0"/>
              </a:spcAft>
            </a:pPr>
            <a:r>
              <a:rPr lang="en-US" altLang="en-US" sz="2400" dirty="0">
                <a:latin typeface="Arial (Body)"/>
                <a:ea typeface="ＭＳ Ｐゴシック" charset="-128"/>
              </a:rPr>
              <a:t>What knows how to deal with long lists of numbers?</a:t>
            </a:r>
          </a:p>
          <a:p>
            <a:pPr marL="741553" lvl="1" indent="-284353">
              <a:spcAft>
                <a:spcPct val="0"/>
              </a:spcAft>
              <a:buFont typeface="Arial" panose="020B0604020202020204" pitchFamily="34" charset="0"/>
              <a:buChar char="–"/>
            </a:pPr>
            <a:r>
              <a:rPr lang="en-US" altLang="en-US" sz="2400" b="1" dirty="0" smtClean="0">
                <a:latin typeface="Arial (Body)"/>
                <a:ea typeface="ＭＳ Ｐゴシック" charset="-128"/>
              </a:rPr>
              <a:t>Excel</a:t>
            </a:r>
            <a:r>
              <a:rPr lang="en-US" altLang="en-US" sz="2400" dirty="0" smtClean="0">
                <a:latin typeface="Arial (Body)"/>
                <a:ea typeface="ＭＳ Ｐゴシック" charset="-128"/>
              </a:rPr>
              <a:t>!</a:t>
            </a:r>
            <a:endParaRPr lang="en-US" altLang="en-US" sz="2400" dirty="0">
              <a:latin typeface="Arial (Body)"/>
              <a:ea typeface="ＭＳ Ｐゴシック" charset="-128"/>
            </a:endParaRPr>
          </a:p>
          <a:p>
            <a:pPr marL="255651" indent="-255651">
              <a:spcAft>
                <a:spcPct val="0"/>
              </a:spcAft>
            </a:pPr>
            <a:r>
              <a:rPr lang="en-US" altLang="en-US" sz="2400" dirty="0">
                <a:latin typeface="Arial (Body)"/>
                <a:ea typeface="ＭＳ Ｐゴシック" charset="-128"/>
              </a:rPr>
              <a:t>We can simply open our text (.txt) file in Excel</a:t>
            </a:r>
            <a:r>
              <a:rPr lang="en-US" altLang="en-US" sz="2400" dirty="0" smtClean="0">
                <a:latin typeface="Arial (Body)"/>
                <a:ea typeface="ＭＳ Ｐゴシック" charset="-128"/>
              </a:rPr>
              <a:t>.</a:t>
            </a:r>
            <a:endParaRPr lang="en-US" altLang="en-US" sz="2400" dirty="0">
              <a:latin typeface="Arial (Body)"/>
              <a:ea typeface="ＭＳ Ｐゴシック" charset="-128"/>
            </a:endParaRPr>
          </a:p>
        </p:txBody>
      </p:sp>
      <p:pic>
        <p:nvPicPr>
          <p:cNvPr id="6" name="Picture 5" descr="A screen shot of a dialog box titled, Microsoft Excel, sound file. It displays a series of numbers in excel file. The sound file is taken as input and written to a file as text numbers. The first cell is selected with value, 67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130495" y="1731823"/>
            <a:ext cx="3346443" cy="4003956"/>
          </a:xfrm>
          <a:prstGeom prst="rect">
            <a:avLst/>
          </a:prstGeom>
          <a:noFill/>
        </p:spPr>
      </p:pic>
    </p:spTree>
    <p:extLst>
      <p:ext uri="{BB962C8B-B14F-4D97-AF65-F5344CB8AC3E}">
        <p14:creationId xmlns:p14="http://schemas.microsoft.com/office/powerpoint/2010/main" val="41709932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We Can Process the Sound in Excel</a:t>
            </a:r>
          </a:p>
        </p:txBody>
      </p:sp>
      <p:sp>
        <p:nvSpPr>
          <p:cNvPr id="3" name="Text Placeholder 2"/>
          <p:cNvSpPr>
            <a:spLocks noGrp="1"/>
          </p:cNvSpPr>
          <p:nvPr>
            <p:ph type="body" idx="1"/>
          </p:nvPr>
        </p:nvSpPr>
        <p:spPr>
          <a:xfrm>
            <a:off x="457200" y="1600201"/>
            <a:ext cx="8229600" cy="2223655"/>
          </a:xfrm>
        </p:spPr>
        <p:txBody>
          <a:bodyPr wrap="square" lIns="91425" tIns="91425" rIns="91425" bIns="91425">
            <a:spAutoFit/>
          </a:bodyPr>
          <a:lstStyle/>
          <a:p>
            <a:pPr marL="255651" lvl="0" indent="-255651">
              <a:spcAft>
                <a:spcPct val="0"/>
              </a:spcAft>
              <a:buFont typeface="Arial" panose="020B0604020202020204" pitchFamily="34" charset="0"/>
              <a:buChar char="•"/>
              <a:defRPr/>
            </a:pPr>
            <a:r>
              <a:rPr lang="en-US" sz="2200" kern="1200" dirty="0">
                <a:solidFill>
                  <a:srgbClr val="000000"/>
                </a:solidFill>
                <a:latin typeface="Arial (Body)"/>
                <a:ea typeface="ＭＳ Ｐゴシック" charset="0"/>
                <a:cs typeface="+mn-cs"/>
              </a:rPr>
              <a:t>We can graph the sound (below)</a:t>
            </a:r>
          </a:p>
          <a:p>
            <a:pPr marL="741553" lvl="1" indent="-284353">
              <a:spcAft>
                <a:spcPct val="0"/>
              </a:spcAft>
              <a:buFont typeface="Arial" panose="020B0604020202020204" pitchFamily="34" charset="0"/>
              <a:buChar char="–"/>
              <a:defRPr/>
            </a:pPr>
            <a:r>
              <a:rPr lang="en-US" sz="2200" kern="1200" dirty="0">
                <a:solidFill>
                  <a:srgbClr val="000000"/>
                </a:solidFill>
                <a:latin typeface="Arial (Body)"/>
                <a:ea typeface="ＭＳ Ｐゴシック" charset="0"/>
                <a:cs typeface="+mn-cs"/>
              </a:rPr>
              <a:t>A signal view is simply the graph of the sample values!</a:t>
            </a:r>
          </a:p>
          <a:p>
            <a:pPr marL="255651" lvl="0" indent="-255651">
              <a:spcAft>
                <a:spcPct val="0"/>
              </a:spcAft>
              <a:buFont typeface="Arial" panose="020B0604020202020204" pitchFamily="34" charset="0"/>
              <a:buChar char="•"/>
              <a:defRPr/>
            </a:pPr>
            <a:r>
              <a:rPr lang="en-US" sz="2200" kern="1200" dirty="0">
                <a:solidFill>
                  <a:srgbClr val="000000"/>
                </a:solidFill>
                <a:latin typeface="Arial (Body)"/>
                <a:ea typeface="ＭＳ Ｐゴシック" charset="0"/>
                <a:cs typeface="+mn-cs"/>
              </a:rPr>
              <a:t>We can add a column and do some modification to the original sound. (Fill down to get them all.)</a:t>
            </a:r>
          </a:p>
          <a:p>
            <a:pPr marL="741553" lvl="1" indent="-284353">
              <a:spcAft>
                <a:spcPct val="0"/>
              </a:spcAft>
              <a:buFont typeface="Arial" panose="020B0604020202020204" pitchFamily="34" charset="0"/>
              <a:buChar char="–"/>
              <a:defRPr/>
            </a:pPr>
            <a:r>
              <a:rPr lang="en-US" sz="2200" kern="1200" dirty="0">
                <a:solidFill>
                  <a:srgbClr val="000000"/>
                </a:solidFill>
                <a:latin typeface="Arial (Body)"/>
                <a:ea typeface="ＭＳ Ｐゴシック" charset="0"/>
                <a:cs typeface="+mn-cs"/>
              </a:rPr>
              <a:t>Can increase the volume that way.</a:t>
            </a:r>
          </a:p>
        </p:txBody>
      </p:sp>
      <p:pic>
        <p:nvPicPr>
          <p:cNvPr id="5" name="Picture 4" descr="A screen shot of a dialog box titled, Microsoft excel, sound file. It displays a graph in excel. The sound file is taken as input and written to a file which contains a series of text numbers. These numbers are finally graph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498785" y="3919402"/>
            <a:ext cx="3383046" cy="2303148"/>
          </a:xfrm>
          <a:prstGeom prst="rect">
            <a:avLst/>
          </a:prstGeom>
          <a:noFill/>
          <a:ln>
            <a:noFill/>
          </a:ln>
        </p:spPr>
      </p:pic>
    </p:spTree>
    <p:extLst>
      <p:ext uri="{BB962C8B-B14F-4D97-AF65-F5344CB8AC3E}">
        <p14:creationId xmlns:p14="http://schemas.microsoft.com/office/powerpoint/2010/main" val="11729195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07856"/>
          </a:xfrm>
        </p:spPr>
        <p:txBody>
          <a:bodyPr tIns="91425" anchor="b">
            <a:spAutoFit/>
          </a:bodyPr>
          <a:lstStyle/>
          <a:p>
            <a:pPr lvl="0">
              <a:spcBef>
                <a:spcPct val="0"/>
              </a:spcBef>
              <a:buClrTx/>
              <a:defRPr/>
            </a:pPr>
            <a:r>
              <a:rPr lang="en-US" kern="1200" dirty="0">
                <a:latin typeface="Times New Roman" panose="02020603050405020304" pitchFamily="18" charset="0"/>
                <a:ea typeface="ＭＳ Ｐゴシック" charset="0"/>
                <a:cs typeface="+mj-cs"/>
              </a:rPr>
              <a:t>Some Forms of Excel May </a:t>
            </a:r>
            <a:r>
              <a:rPr lang="en-US" kern="1200" dirty="0" smtClean="0">
                <a:latin typeface="Times New Roman" panose="02020603050405020304" pitchFamily="18" charset="0"/>
                <a:ea typeface="ＭＳ Ｐゴシック" charset="0"/>
                <a:cs typeface="+mj-cs"/>
              </a:rPr>
              <a:t>not </a:t>
            </a:r>
            <a:r>
              <a:rPr lang="en-US" kern="1200" dirty="0">
                <a:latin typeface="Times New Roman" panose="02020603050405020304" pitchFamily="18" charset="0"/>
                <a:ea typeface="ＭＳ Ｐゴシック" charset="0"/>
                <a:cs typeface="+mj-cs"/>
              </a:rPr>
              <a:t>Work</a:t>
            </a:r>
          </a:p>
        </p:txBody>
      </p:sp>
      <p:pic>
        <p:nvPicPr>
          <p:cNvPr id="4" name="Picture 5" descr="A screen shot of a dialog box. It displays a graph in excel. The sound file taken as input and written to a file which contains a series of text numbers. These numbers are finally graphed and a warning pop up window of Microsoft excel appe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49729" y="1636033"/>
            <a:ext cx="7644543" cy="3499766"/>
          </a:xfrm>
          <a:prstGeom prst="rect">
            <a:avLst/>
          </a:prstGeom>
          <a:noFill/>
          <a:ln>
            <a:noFill/>
          </a:ln>
        </p:spPr>
      </p:pic>
    </p:spTree>
    <p:extLst>
      <p:ext uri="{BB962C8B-B14F-4D97-AF65-F5344CB8AC3E}">
        <p14:creationId xmlns:p14="http://schemas.microsoft.com/office/powerpoint/2010/main" val="25408386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Reading Text Back into a Sound</a:t>
            </a:r>
          </a:p>
        </p:txBody>
      </p:sp>
      <p:sp>
        <p:nvSpPr>
          <p:cNvPr id="3" name="Text Placeholder 2"/>
          <p:cNvSpPr>
            <a:spLocks noGrp="1"/>
          </p:cNvSpPr>
          <p:nvPr>
            <p:ph type="body" idx="1"/>
          </p:nvPr>
        </p:nvSpPr>
        <p:spPr>
          <a:xfrm>
            <a:off x="457200" y="1600200"/>
            <a:ext cx="8365958" cy="2262127"/>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After we process the sound (as text) in Excel, we can save it back to a sound.</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First, copy the column you want into a new worksheet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Then, save the worksheet as a .txt file.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Get the full pathname of the new .txt file to use in </a:t>
            </a:r>
            <a:r>
              <a:rPr lang="en-US" altLang="en-US" sz="2400" kern="1200" dirty="0" smtClean="0">
                <a:solidFill>
                  <a:srgbClr val="000000"/>
                </a:solidFill>
                <a:latin typeface="Arial (Body)"/>
                <a:ea typeface="ＭＳ Ｐゴシック" charset="-128"/>
                <a:cs typeface="+mn-cs"/>
              </a:rPr>
              <a:t>J</a:t>
            </a:r>
            <a:r>
              <a:rPr lang="en-US" altLang="en-US" sz="100" kern="1200" baseline="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E</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S.</a:t>
            </a:r>
            <a:endParaRPr lang="en-US" altLang="en-US" sz="24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15208611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506918" cy="707856"/>
          </a:xfrm>
        </p:spPr>
        <p:txBody>
          <a:bodyPr wrap="square"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Issues in Reading the Text Back into a Sound</a:t>
            </a:r>
          </a:p>
        </p:txBody>
      </p:sp>
      <p:sp>
        <p:nvSpPr>
          <p:cNvPr id="3" name="Text Placeholder 2"/>
          <p:cNvSpPr>
            <a:spLocks noGrp="1"/>
          </p:cNvSpPr>
          <p:nvPr>
            <p:ph type="body" idx="1"/>
          </p:nvPr>
        </p:nvSpPr>
        <p:spPr>
          <a:xfrm>
            <a:off x="457200" y="1600200"/>
            <a:ext cx="8229600" cy="4201120"/>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We </a:t>
            </a:r>
            <a:r>
              <a:rPr lang="en-US" altLang="en-US" sz="2400" kern="1200" dirty="0" smtClean="0">
                <a:solidFill>
                  <a:srgbClr val="000000"/>
                </a:solidFill>
                <a:latin typeface="Arial (Body)"/>
                <a:ea typeface="ＭＳ Ｐゴシック" charset="-128"/>
              </a:rPr>
              <a:t>can</a:t>
            </a:r>
            <a:r>
              <a:rPr lang="en-US" altLang="ja-JP" sz="2400" kern="1200" dirty="0" smtClean="0">
                <a:solidFill>
                  <a:srgbClr val="000000"/>
                </a:solidFill>
                <a:latin typeface="Arial (Body)"/>
                <a:ea typeface="ＭＳ Ｐゴシック" charset="-128"/>
              </a:rPr>
              <a:t>’t </a:t>
            </a:r>
            <a:r>
              <a:rPr lang="en-US" altLang="ja-JP" sz="2400" kern="1200" dirty="0">
                <a:solidFill>
                  <a:srgbClr val="000000"/>
                </a:solidFill>
                <a:latin typeface="Arial (Body)"/>
                <a:ea typeface="ＭＳ Ｐゴシック" charset="-128"/>
              </a:rPr>
              <a:t>be sure how many numbers are in the file.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We </a:t>
            </a:r>
            <a:r>
              <a:rPr lang="en-US" altLang="en-US" sz="2400" kern="1200" dirty="0" smtClean="0">
                <a:solidFill>
                  <a:srgbClr val="000000"/>
                </a:solidFill>
                <a:latin typeface="Arial (Body)"/>
                <a:ea typeface="ＭＳ Ｐゴシック" charset="-128"/>
              </a:rPr>
              <a:t>can</a:t>
            </a:r>
            <a:r>
              <a:rPr lang="en-US" altLang="ja-JP" sz="2400" kern="1200" dirty="0" smtClean="0">
                <a:solidFill>
                  <a:srgbClr val="000000"/>
                </a:solidFill>
                <a:latin typeface="Arial (Body)"/>
                <a:ea typeface="ＭＳ Ｐゴシック" charset="-128"/>
              </a:rPr>
              <a:t>’t </a:t>
            </a:r>
            <a:r>
              <a:rPr lang="en-US" altLang="ja-JP" sz="2400" kern="1200" dirty="0">
                <a:solidFill>
                  <a:srgbClr val="000000"/>
                </a:solidFill>
                <a:latin typeface="Arial (Body)"/>
                <a:ea typeface="ＭＳ Ｐゴシック" charset="-128"/>
              </a:rPr>
              <a:t>be sure that the numbers will all fit into the sound </a:t>
            </a:r>
            <a:r>
              <a:rPr lang="en-US" altLang="ja-JP" sz="2400" kern="1200" dirty="0" smtClean="0">
                <a:solidFill>
                  <a:srgbClr val="000000"/>
                </a:solidFill>
                <a:latin typeface="Arial (Body)"/>
                <a:ea typeface="ＭＳ Ｐゴシック" charset="-128"/>
              </a:rPr>
              <a:t>we've </a:t>
            </a:r>
            <a:r>
              <a:rPr lang="en-US" altLang="ja-JP" sz="2400" kern="1200" dirty="0">
                <a:solidFill>
                  <a:srgbClr val="000000"/>
                </a:solidFill>
                <a:latin typeface="Arial (Body)"/>
                <a:ea typeface="ＭＳ Ｐゴシック" charset="-128"/>
              </a:rPr>
              <a:t>chosen to serve as our target.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What we want to do is: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AS LONG AS </a:t>
            </a:r>
            <a:r>
              <a:rPr lang="en-US" altLang="en-US" sz="2400" kern="1200" dirty="0" smtClean="0">
                <a:solidFill>
                  <a:srgbClr val="000000"/>
                </a:solidFill>
                <a:latin typeface="Arial (Body)"/>
                <a:ea typeface="ＭＳ Ｐゴシック" charset="-128"/>
                <a:cs typeface="+mn-cs"/>
              </a:rPr>
              <a:t>we</a:t>
            </a:r>
            <a:r>
              <a:rPr lang="en-US" altLang="ja-JP" sz="2400" kern="1200" dirty="0" smtClean="0">
                <a:solidFill>
                  <a:srgbClr val="000000"/>
                </a:solidFill>
                <a:latin typeface="Arial (Body)"/>
                <a:ea typeface="ＭＳ Ｐゴシック" charset="-128"/>
                <a:cs typeface="+mn-cs"/>
              </a:rPr>
              <a:t>’re </a:t>
            </a:r>
            <a:r>
              <a:rPr lang="en-US" altLang="ja-JP" sz="2400" kern="1200" dirty="0">
                <a:solidFill>
                  <a:srgbClr val="000000"/>
                </a:solidFill>
                <a:latin typeface="Arial (Body)"/>
                <a:ea typeface="ＭＳ Ｐゴシック" charset="-128"/>
                <a:cs typeface="+mn-cs"/>
              </a:rPr>
              <a:t>not out of numbers in the file, and </a:t>
            </a:r>
            <a:r>
              <a:rPr lang="en-US" altLang="ja-JP" sz="2400" kern="1200" dirty="0" smtClean="0">
                <a:solidFill>
                  <a:srgbClr val="000000"/>
                </a:solidFill>
                <a:latin typeface="Arial (Body)"/>
                <a:ea typeface="ＭＳ Ｐゴシック" charset="-128"/>
                <a:cs typeface="+mn-cs"/>
              </a:rPr>
              <a:t>AS LONG </a:t>
            </a:r>
            <a:r>
              <a:rPr lang="en-US" altLang="ja-JP" sz="2400" kern="1200" dirty="0">
                <a:solidFill>
                  <a:srgbClr val="000000"/>
                </a:solidFill>
                <a:latin typeface="Arial (Body)"/>
                <a:ea typeface="ＭＳ Ｐゴシック" charset="-128"/>
                <a:cs typeface="+mn-cs"/>
              </a:rPr>
              <a:t>AS we still have room in the sound,</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Copy a number out of the file,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And put it into a sample in the sound,</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Then go to the next number and the next sample.</a:t>
            </a:r>
          </a:p>
        </p:txBody>
      </p:sp>
    </p:spTree>
    <p:extLst>
      <p:ext uri="{BB962C8B-B14F-4D97-AF65-F5344CB8AC3E}">
        <p14:creationId xmlns:p14="http://schemas.microsoft.com/office/powerpoint/2010/main" val="24235550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Reading the Text Back as a Sound</a:t>
            </a:r>
          </a:p>
        </p:txBody>
      </p:sp>
      <p:pic>
        <p:nvPicPr>
          <p:cNvPr id="3" name="Picture 2" descr="Computer code. The code has 16 lines. The lines read as follows. Line 1. D e f text To Sound left parenthesis filename right parenthesis colon. Line 2, indented once. hash Set up the sound. Line 3, indented once. sound equals make Sound left parenthesis get Media Path left parenthesis double quote s e c 3 silence period w a v double quote right parenthesis right parenthesis. Line 4, indented once. sound Index equals 0. Line 5, indented once. hash Set up the file. Line 6, indented once. file equals open left parenthesis filename comma double quote r t double quote right parenthesis. Line 7, indented once. contents equals file period read lines left parenthesis right parenthesis. Line 8, indented once. file period close left parenthesis right parenthesis. Line 9, indented once. file Index equals 0. Line 10, indented once. hash Keep going until run out of sound space or run out of file contents. Line 11, indented once. while left parenthesis sound Index left angle bracket get Length left parenthesis sound right parenthesis right parenthesis and left parenthesis file Index left angle bracket l e n left parenthesis contents right parenthesis right parenthesis colon. Line 12, indented twice. sample equals float left parenthesis contents left bracket file Index right bracket right parenthesis. Line 13, indented twice. set Sample Value At left parenthesis sound comma sound Index comma sample right parenthesis. Line 14, indented twice. file Index equals file Index plus 1. Line 15, indented twice. sound Index equals sound Index plus 1. Line 16, indented once. return sound."/>
          <p:cNvPicPr>
            <a:picLocks noChangeAspect="1"/>
          </p:cNvPicPr>
          <p:nvPr/>
        </p:nvPicPr>
        <p:blipFill rotWithShape="1">
          <a:blip r:embed="rId2"/>
          <a:srcRect t="648" b="2619"/>
          <a:stretch/>
        </p:blipFill>
        <p:spPr>
          <a:xfrm>
            <a:off x="457200" y="1588956"/>
            <a:ext cx="6572783" cy="4616971"/>
          </a:xfrm>
          <a:prstGeom prst="rect">
            <a:avLst/>
          </a:prstGeom>
        </p:spPr>
      </p:pic>
    </p:spTree>
    <p:extLst>
      <p:ext uri="{BB962C8B-B14F-4D97-AF65-F5344CB8AC3E}">
        <p14:creationId xmlns:p14="http://schemas.microsoft.com/office/powerpoint/2010/main" val="1504114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a:latin typeface="Times New Roman" panose="02020603050405020304" pitchFamily="18" charset="0"/>
                <a:ea typeface="+mj-ea"/>
                <a:cs typeface="+mj-cs"/>
              </a:rPr>
              <a:t>Networks, Networks Everywhere</a:t>
            </a:r>
          </a:p>
        </p:txBody>
      </p:sp>
      <p:sp>
        <p:nvSpPr>
          <p:cNvPr id="3" name="Text Placeholder 2"/>
          <p:cNvSpPr>
            <a:spLocks noGrp="1"/>
          </p:cNvSpPr>
          <p:nvPr>
            <p:ph type="body" idx="1"/>
          </p:nvPr>
        </p:nvSpPr>
        <p:spPr>
          <a:xfrm>
            <a:off x="457200" y="1600200"/>
            <a:ext cx="8342026" cy="393181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If </a:t>
            </a:r>
            <a:r>
              <a:rPr lang="en-US" altLang="en-US" sz="2400" kern="1200" dirty="0" smtClean="0">
                <a:solidFill>
                  <a:srgbClr val="000000"/>
                </a:solidFill>
                <a:latin typeface="Arial (Body)"/>
                <a:ea typeface="ＭＳ Ｐゴシック" charset="-128"/>
              </a:rPr>
              <a:t>you</a:t>
            </a:r>
            <a:r>
              <a:rPr lang="en-US" altLang="ja-JP" sz="2400" kern="1200" dirty="0" smtClean="0">
                <a:solidFill>
                  <a:srgbClr val="000000"/>
                </a:solidFill>
                <a:latin typeface="Arial (Body)"/>
                <a:ea typeface="ＭＳ Ｐゴシック" charset="-128"/>
              </a:rPr>
              <a:t>’re </a:t>
            </a:r>
            <a:r>
              <a:rPr lang="en-US" altLang="ja-JP" sz="2400" kern="1200" dirty="0">
                <a:solidFill>
                  <a:srgbClr val="000000"/>
                </a:solidFill>
                <a:latin typeface="Arial (Body)"/>
                <a:ea typeface="ＭＳ Ｐゴシック" charset="-128"/>
              </a:rPr>
              <a:t>driving a newer car, you probably have a network in there.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There are lots of computers in your car (controlling air flow, gas flow; making the air bag work) and they communicate.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You can have a network in your own home, or even on an airplane.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Can use radio signals for communication (wireless)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Or can string a cable between two computers.</a:t>
            </a:r>
          </a:p>
        </p:txBody>
      </p:sp>
    </p:spTree>
    <p:extLst>
      <p:ext uri="{BB962C8B-B14F-4D97-AF65-F5344CB8AC3E}">
        <p14:creationId xmlns:p14="http://schemas.microsoft.com/office/powerpoint/2010/main" val="16643193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While (Soundindex &lt; </a:t>
            </a:r>
            <a:r>
              <a:rPr lang="en-US" altLang="en-US" kern="1200" dirty="0" smtClean="0">
                <a:latin typeface="Times New Roman" panose="02020603050405020304" pitchFamily="18" charset="0"/>
                <a:ea typeface="ＭＳ Ｐゴシック" charset="-128"/>
              </a:rPr>
              <a:t>getLength(Sound</a:t>
            </a:r>
            <a:r>
              <a:rPr lang="en-US" altLang="en-US" kern="1200" dirty="0">
                <a:latin typeface="Times New Roman" panose="02020603050405020304" pitchFamily="18" charset="0"/>
                <a:ea typeface="ＭＳ Ｐゴシック" charset="-128"/>
              </a:rPr>
              <a:t>)) and </a:t>
            </a:r>
            <a:r>
              <a:rPr lang="en-US" altLang="en-US" kern="1200" dirty="0" smtClean="0">
                <a:latin typeface="Times New Roman" panose="02020603050405020304" pitchFamily="18" charset="0"/>
                <a:ea typeface="ＭＳ Ｐゴシック" charset="-128"/>
              </a:rPr>
              <a:t>(fileIndex </a:t>
            </a:r>
            <a:r>
              <a:rPr lang="en-US" altLang="en-US" kern="1200" dirty="0">
                <a:latin typeface="Times New Roman" panose="02020603050405020304" pitchFamily="18" charset="0"/>
                <a:ea typeface="ＭＳ Ｐゴシック" charset="-128"/>
              </a:rPr>
              <a:t>&lt; </a:t>
            </a:r>
            <a:r>
              <a:rPr lang="en-US" altLang="en-US" kern="1200" dirty="0" smtClean="0">
                <a:latin typeface="Times New Roman" panose="02020603050405020304" pitchFamily="18" charset="0"/>
                <a:ea typeface="ＭＳ Ｐゴシック" charset="-128"/>
              </a:rPr>
              <a:t>len(Contents</a:t>
            </a:r>
            <a:r>
              <a:rPr lang="en-US" altLang="en-US" kern="1200" dirty="0">
                <a:latin typeface="Times New Roman" panose="02020603050405020304" pitchFamily="18" charset="0"/>
                <a:ea typeface="ＭＳ Ｐゴシック" charset="-128"/>
              </a:rPr>
              <a:t>)):</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smtClean="0">
                <a:solidFill>
                  <a:srgbClr val="000000"/>
                </a:solidFill>
                <a:latin typeface="Arial (Body)"/>
                <a:ea typeface="ＭＳ Ｐゴシック" charset="-128"/>
              </a:rPr>
              <a:t>Let</a:t>
            </a:r>
            <a:r>
              <a:rPr lang="en-US" altLang="ja-JP" sz="2400" kern="1200" dirty="0" smtClean="0">
                <a:solidFill>
                  <a:srgbClr val="000000"/>
                </a:solidFill>
                <a:latin typeface="Arial (Body)"/>
                <a:ea typeface="ＭＳ Ｐゴシック" charset="-128"/>
              </a:rPr>
              <a:t>’s </a:t>
            </a:r>
            <a:r>
              <a:rPr lang="en-US" altLang="ja-JP" sz="2400" kern="1200" dirty="0">
                <a:solidFill>
                  <a:srgbClr val="000000"/>
                </a:solidFill>
                <a:latin typeface="Arial (Body)"/>
                <a:ea typeface="ＭＳ Ｐゴシック" charset="-128"/>
              </a:rPr>
              <a:t>explain this statement:</a:t>
            </a:r>
          </a:p>
          <a:p>
            <a:pPr marL="741553" lvl="1" indent="-284353" fontAlgn="base">
              <a:spcAft>
                <a:spcPct val="0"/>
              </a:spcAft>
              <a:buFont typeface="Arial" panose="020B0604020202020204" pitchFamily="34" charset="0"/>
              <a:buChar char="–"/>
            </a:pPr>
            <a:r>
              <a:rPr lang="en-US" altLang="en-US" sz="2400" b="1" kern="1200" dirty="0">
                <a:solidFill>
                  <a:srgbClr val="000000"/>
                </a:solidFill>
                <a:latin typeface="Arial (Body)"/>
                <a:ea typeface="ＭＳ Ｐゴシック" charset="-128"/>
                <a:cs typeface="+mn-cs"/>
              </a:rPr>
              <a:t>while</a:t>
            </a:r>
            <a:r>
              <a:rPr lang="en-US" altLang="en-US" sz="2400" kern="1200" dirty="0">
                <a:solidFill>
                  <a:srgbClr val="000000"/>
                </a:solidFill>
                <a:latin typeface="Arial (Body)"/>
                <a:ea typeface="ＭＳ Ｐゴシック" charset="-128"/>
                <a:cs typeface="+mn-cs"/>
              </a:rPr>
              <a:t> – keeps executing the block until the logical expression is </a:t>
            </a:r>
            <a:r>
              <a:rPr lang="en-US" altLang="en-US" sz="2400" b="1" kern="1200" dirty="0">
                <a:solidFill>
                  <a:srgbClr val="000000"/>
                </a:solidFill>
                <a:latin typeface="Arial (Body)"/>
                <a:ea typeface="ＭＳ Ｐゴシック" charset="-128"/>
                <a:cs typeface="+mn-cs"/>
              </a:rPr>
              <a:t>false</a:t>
            </a:r>
            <a:r>
              <a:rPr lang="en-US" altLang="en-US" sz="2400" kern="1200" dirty="0">
                <a:solidFill>
                  <a:srgbClr val="000000"/>
                </a:solidFill>
                <a:latin typeface="Arial (Body)"/>
                <a:ea typeface="ＭＳ Ｐゴシック" charset="-128"/>
                <a:cs typeface="+mn-cs"/>
              </a:rPr>
              <a:t>.</a:t>
            </a:r>
          </a:p>
          <a:p>
            <a:pPr marL="741553" lvl="1" indent="-284353" fontAlgn="base">
              <a:spcAft>
                <a:spcPct val="0"/>
              </a:spcAft>
              <a:buFont typeface="Arial" panose="020B0604020202020204" pitchFamily="34" charset="0"/>
              <a:buChar char="–"/>
            </a:pPr>
            <a:r>
              <a:rPr lang="en-US" altLang="en-US" sz="2400" b="1" kern="1200" dirty="0">
                <a:solidFill>
                  <a:srgbClr val="000000"/>
                </a:solidFill>
                <a:latin typeface="Arial (Body)"/>
                <a:ea typeface="ＭＳ Ｐゴシック" charset="-128"/>
                <a:cs typeface="+mn-cs"/>
              </a:rPr>
              <a:t>(soundIndex &lt; getLength(sound))</a:t>
            </a:r>
            <a:r>
              <a:rPr lang="en-US" altLang="en-US" sz="2400" kern="1200" dirty="0">
                <a:solidFill>
                  <a:srgbClr val="000000"/>
                </a:solidFill>
                <a:latin typeface="Arial (Body)"/>
                <a:ea typeface="ＭＳ Ｐゴシック" charset="-128"/>
                <a:cs typeface="+mn-cs"/>
              </a:rPr>
              <a:t> – while the index is not yet at the end of the sound, so </a:t>
            </a:r>
            <a:r>
              <a:rPr lang="en-US" altLang="en-US" sz="2400" kern="1200" dirty="0" smtClean="0">
                <a:solidFill>
                  <a:srgbClr val="000000"/>
                </a:solidFill>
                <a:latin typeface="Arial (Body)"/>
                <a:ea typeface="ＭＳ Ｐゴシック" charset="-128"/>
                <a:cs typeface="+mn-cs"/>
              </a:rPr>
              <a:t>there</a:t>
            </a:r>
            <a:r>
              <a:rPr lang="en-US" altLang="ja-JP" sz="2400" kern="1200" dirty="0" smtClean="0">
                <a:solidFill>
                  <a:srgbClr val="000000"/>
                </a:solidFill>
                <a:latin typeface="Arial (Body)"/>
                <a:ea typeface="ＭＳ Ｐゴシック" charset="-128"/>
                <a:cs typeface="+mn-cs"/>
              </a:rPr>
              <a:t>’s </a:t>
            </a:r>
            <a:r>
              <a:rPr lang="en-US" altLang="ja-JP" sz="2400" kern="1200" dirty="0">
                <a:solidFill>
                  <a:srgbClr val="000000"/>
                </a:solidFill>
                <a:latin typeface="Arial (Body)"/>
                <a:ea typeface="ＭＳ Ｐゴシック" charset="-128"/>
                <a:cs typeface="+mn-cs"/>
              </a:rPr>
              <a:t>still room for more numbers.</a:t>
            </a:r>
          </a:p>
          <a:p>
            <a:pPr marL="741553" lvl="1" indent="-284353" fontAlgn="base">
              <a:spcAft>
                <a:spcPct val="0"/>
              </a:spcAft>
              <a:buFont typeface="Arial" panose="020B0604020202020204" pitchFamily="34" charset="0"/>
              <a:buChar char="–"/>
            </a:pPr>
            <a:r>
              <a:rPr lang="en-US" altLang="en-US" sz="2400" b="1" kern="1200" dirty="0">
                <a:solidFill>
                  <a:srgbClr val="000000"/>
                </a:solidFill>
                <a:latin typeface="Arial (Body)"/>
                <a:ea typeface="ＭＳ Ｐゴシック" charset="-128"/>
                <a:cs typeface="+mn-cs"/>
              </a:rPr>
              <a:t>and </a:t>
            </a:r>
            <a:r>
              <a:rPr lang="en-US" altLang="en-US" sz="2400" kern="1200" dirty="0">
                <a:solidFill>
                  <a:srgbClr val="000000"/>
                </a:solidFill>
                <a:latin typeface="Arial (Body)"/>
                <a:ea typeface="ＭＳ Ｐゴシック" charset="-128"/>
                <a:cs typeface="+mn-cs"/>
              </a:rPr>
              <a:t>– both parts have to be true for the whole thing to be true.</a:t>
            </a:r>
          </a:p>
          <a:p>
            <a:pPr marL="741553" lvl="1" indent="-284353" fontAlgn="base">
              <a:spcAft>
                <a:spcPct val="0"/>
              </a:spcAft>
              <a:buFont typeface="Arial" panose="020B0604020202020204" pitchFamily="34" charset="0"/>
              <a:buChar char="–"/>
            </a:pPr>
            <a:r>
              <a:rPr lang="en-US" altLang="en-US" sz="2400" b="1" kern="1200" dirty="0">
                <a:solidFill>
                  <a:srgbClr val="000000"/>
                </a:solidFill>
                <a:latin typeface="Arial (Body)"/>
                <a:ea typeface="ＭＳ Ｐゴシック" charset="-128"/>
                <a:cs typeface="+mn-cs"/>
              </a:rPr>
              <a:t>(fileIndex &lt; len(contents))</a:t>
            </a:r>
            <a:r>
              <a:rPr lang="en-US" altLang="en-US" sz="2400" kern="1200" dirty="0">
                <a:solidFill>
                  <a:srgbClr val="000000"/>
                </a:solidFill>
                <a:latin typeface="Arial (Body)"/>
                <a:ea typeface="ＭＳ Ｐゴシック" charset="-128"/>
                <a:cs typeface="+mn-cs"/>
              </a:rPr>
              <a:t> – while there are any numbers left in the file, i.e., the </a:t>
            </a:r>
            <a:r>
              <a:rPr lang="en-US" altLang="en-US" sz="2400" b="1" kern="1200" dirty="0">
                <a:solidFill>
                  <a:srgbClr val="000000"/>
                </a:solidFill>
                <a:latin typeface="Arial (Body)"/>
                <a:ea typeface="ＭＳ Ｐゴシック" charset="-128"/>
                <a:cs typeface="+mn-cs"/>
              </a:rPr>
              <a:t>fileIndex</a:t>
            </a:r>
            <a:r>
              <a:rPr lang="en-US" altLang="en-US" sz="2400" kern="1200" dirty="0">
                <a:solidFill>
                  <a:srgbClr val="000000"/>
                </a:solidFill>
                <a:latin typeface="Arial (Body)"/>
                <a:ea typeface="ＭＳ Ｐゴシック" charset="-128"/>
                <a:cs typeface="+mn-cs"/>
              </a:rPr>
              <a:t> is before the length of the contents of the file.</a:t>
            </a:r>
          </a:p>
        </p:txBody>
      </p:sp>
    </p:spTree>
    <p:extLst>
      <p:ext uri="{BB962C8B-B14F-4D97-AF65-F5344CB8AC3E}">
        <p14:creationId xmlns:p14="http://schemas.microsoft.com/office/powerpoint/2010/main" val="34810810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wrap="square"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We Could </a:t>
            </a:r>
            <a:r>
              <a:rPr lang="en-US" kern="1200" dirty="0" smtClean="0">
                <a:latin typeface="Times New Roman" panose="02020603050405020304" pitchFamily="18" charset="0"/>
                <a:ea typeface="ＭＳ Ｐゴシック" charset="0"/>
                <a:cs typeface="+mj-cs"/>
              </a:rPr>
              <a:t>do </a:t>
            </a:r>
            <a:r>
              <a:rPr lang="en-US" kern="1200" dirty="0">
                <a:latin typeface="Times New Roman" panose="02020603050405020304" pitchFamily="18" charset="0"/>
                <a:ea typeface="ＭＳ Ｐゴシック" charset="0"/>
                <a:cs typeface="+mj-cs"/>
              </a:rPr>
              <a:t>Pictures, but More Complicated</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Pictures </a:t>
            </a:r>
            <a:r>
              <a:rPr lang="en-US" altLang="en-US" sz="2400" kern="1200" dirty="0" smtClean="0">
                <a:solidFill>
                  <a:srgbClr val="000000"/>
                </a:solidFill>
                <a:latin typeface="Arial (Body)"/>
                <a:ea typeface="ＭＳ Ｐゴシック" charset="-128"/>
              </a:rPr>
              <a:t>aren</a:t>
            </a:r>
            <a:r>
              <a:rPr lang="en-US" altLang="ja-JP" sz="2400" kern="1200" dirty="0" smtClean="0">
                <a:solidFill>
                  <a:srgbClr val="000000"/>
                </a:solidFill>
                <a:latin typeface="Arial (Body)"/>
                <a:ea typeface="ＭＳ Ｐゴシック" charset="-128"/>
              </a:rPr>
              <a:t>’t </a:t>
            </a:r>
            <a:r>
              <a:rPr lang="en-US" altLang="ja-JP" sz="2400" kern="1200" dirty="0">
                <a:solidFill>
                  <a:srgbClr val="000000"/>
                </a:solidFill>
                <a:latin typeface="Arial (Body)"/>
                <a:ea typeface="ＭＳ Ｐゴシック" charset="-128"/>
              </a:rPr>
              <a:t>just a single number for each pixel</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To recreate a picture in text we need to record, for each pixel:</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The X and Y positions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The </a:t>
            </a:r>
            <a:r>
              <a:rPr lang="en-US" altLang="en-US" sz="2400" kern="1200" dirty="0" smtClean="0">
                <a:solidFill>
                  <a:srgbClr val="000000"/>
                </a:solidFill>
                <a:latin typeface="Arial (Body)"/>
                <a:ea typeface="ＭＳ Ｐゴシック" charset="-128"/>
                <a:cs typeface="+mn-cs"/>
              </a:rPr>
              <a:t>R ,G, and B </a:t>
            </a:r>
            <a:r>
              <a:rPr lang="en-US" altLang="en-US" sz="2400" kern="1200" dirty="0">
                <a:solidFill>
                  <a:srgbClr val="000000"/>
                </a:solidFill>
                <a:latin typeface="Arial (Body)"/>
                <a:ea typeface="ＭＳ Ｐゴシック" charset="-128"/>
                <a:cs typeface="+mn-cs"/>
              </a:rPr>
              <a:t>component values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That requires more structured text than simply a long line of numbers.</a:t>
            </a:r>
          </a:p>
          <a:p>
            <a:pPr marL="255651" lvl="0" indent="-255651" fontAlgn="base">
              <a:spcAft>
                <a:spcPct val="0"/>
              </a:spcAft>
              <a:buFont typeface="Arial" panose="020B0604020202020204" pitchFamily="34" charset="0"/>
              <a:buChar char="•"/>
              <a:tabLst/>
            </a:pPr>
            <a:r>
              <a:rPr lang="en-US" altLang="en-US" sz="2400" kern="1200" dirty="0" smtClean="0">
                <a:solidFill>
                  <a:srgbClr val="000000"/>
                </a:solidFill>
                <a:latin typeface="Arial (Body)"/>
                <a:ea typeface="ＭＳ Ｐゴシック" charset="-128"/>
              </a:rPr>
              <a:t>Let</a:t>
            </a:r>
            <a:r>
              <a:rPr lang="en-US" altLang="ja-JP" sz="2400" kern="1200" dirty="0" smtClean="0">
                <a:solidFill>
                  <a:srgbClr val="000000"/>
                </a:solidFill>
                <a:latin typeface="Arial (Body)"/>
                <a:ea typeface="ＭＳ Ｐゴシック" charset="-128"/>
              </a:rPr>
              <a:t>’s </a:t>
            </a:r>
            <a:r>
              <a:rPr lang="en-US" altLang="ja-JP" sz="2400" kern="1200" dirty="0">
                <a:solidFill>
                  <a:srgbClr val="000000"/>
                </a:solidFill>
                <a:latin typeface="Arial (Body)"/>
                <a:ea typeface="ＭＳ Ｐゴシック" charset="-128"/>
              </a:rPr>
              <a:t>do that in just a few minutes.</a:t>
            </a:r>
            <a:endParaRPr lang="en-US" altLang="en-US" sz="2400" kern="1200" dirty="0">
              <a:solidFill>
                <a:srgbClr val="000000"/>
              </a:solidFill>
              <a:latin typeface="Arial (Body)"/>
              <a:ea typeface="ＭＳ Ｐゴシック" charset="-128"/>
            </a:endParaRPr>
          </a:p>
        </p:txBody>
      </p:sp>
    </p:spTree>
    <p:extLst>
      <p:ext uri="{BB962C8B-B14F-4D97-AF65-F5344CB8AC3E}">
        <p14:creationId xmlns:p14="http://schemas.microsoft.com/office/powerpoint/2010/main" val="41349704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Mapping from Text to Anything</a:t>
            </a:r>
          </a:p>
        </p:txBody>
      </p:sp>
      <p:sp>
        <p:nvSpPr>
          <p:cNvPr id="3" name="Text Placeholder 2"/>
          <p:cNvSpPr>
            <a:spLocks noGrp="1"/>
          </p:cNvSpPr>
          <p:nvPr>
            <p:ph type="body" idx="1"/>
          </p:nvPr>
        </p:nvSpPr>
        <p:spPr>
          <a:xfrm>
            <a:off x="457200" y="1600200"/>
            <a:ext cx="8229600" cy="148499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Once </a:t>
            </a:r>
            <a:r>
              <a:rPr lang="en-US" altLang="en-US" sz="2400" kern="1200" dirty="0" smtClean="0">
                <a:solidFill>
                  <a:srgbClr val="000000"/>
                </a:solidFill>
                <a:latin typeface="Arial (Body)"/>
                <a:ea typeface="ＭＳ Ｐゴシック" charset="-128"/>
              </a:rPr>
              <a:t>we</a:t>
            </a:r>
            <a:r>
              <a:rPr lang="en-US" altLang="ja-JP" sz="2400" kern="1200" dirty="0" smtClean="0">
                <a:solidFill>
                  <a:srgbClr val="000000"/>
                </a:solidFill>
                <a:latin typeface="Arial (Body)"/>
                <a:ea typeface="ＭＳ Ｐゴシック" charset="-128"/>
              </a:rPr>
              <a:t>’ve </a:t>
            </a:r>
            <a:r>
              <a:rPr lang="en-US" altLang="ja-JP" sz="2400" kern="1200" dirty="0">
                <a:solidFill>
                  <a:srgbClr val="000000"/>
                </a:solidFill>
                <a:latin typeface="Arial (Body)"/>
                <a:ea typeface="ＭＳ Ｐゴシック" charset="-128"/>
              </a:rPr>
              <a:t>converted to text (or numbers), we can do anything we want.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Like, mapping from sound to…pictures!</a:t>
            </a:r>
          </a:p>
        </p:txBody>
      </p:sp>
    </p:spTree>
    <p:extLst>
      <p:ext uri="{BB962C8B-B14F-4D97-AF65-F5344CB8AC3E}">
        <p14:creationId xmlns:p14="http://schemas.microsoft.com/office/powerpoint/2010/main" val="20971865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240"/>
            <a:ext cx="8229600" cy="1046410"/>
          </a:xfrm>
        </p:spPr>
        <p:txBody>
          <a:bodyPr wrap="square" tIns="91425">
            <a:spAutoFit/>
          </a:bodyPr>
          <a:lstStyle/>
          <a:p>
            <a:pPr lvl="0" fontAlgn="base">
              <a:spcBef>
                <a:spcPct val="0"/>
              </a:spcBef>
              <a:spcAft>
                <a:spcPct val="0"/>
              </a:spcAft>
              <a:buClrTx/>
            </a:pPr>
            <a:r>
              <a:rPr lang="en-US" altLang="en-US" sz="2800" dirty="0"/>
              <a:t>We Simply Decide on a Representation: </a:t>
            </a:r>
            <a:r>
              <a:rPr lang="en-US" altLang="en-US" sz="2800" dirty="0" smtClean="0"/>
              <a:t>How </a:t>
            </a:r>
            <a:r>
              <a:rPr lang="en-US" altLang="en-US" sz="2800" dirty="0"/>
              <a:t>Do We Map Sample Values to Colors?</a:t>
            </a:r>
            <a:endParaRPr lang="en-US" altLang="en-US" sz="2800" b="0" kern="1200" dirty="0">
              <a:latin typeface="Times New Roman" panose="02020603050405020304" pitchFamily="18" charset="0"/>
              <a:ea typeface="ＭＳ Ｐゴシック" charset="-128"/>
            </a:endParaRPr>
          </a:p>
        </p:txBody>
      </p:sp>
      <p:sp>
        <p:nvSpPr>
          <p:cNvPr id="10" name="Text Placeholder 9"/>
          <p:cNvSpPr>
            <a:spLocks noGrp="1"/>
          </p:cNvSpPr>
          <p:nvPr>
            <p:ph type="body" idx="1"/>
          </p:nvPr>
        </p:nvSpPr>
        <p:spPr>
          <a:xfrm>
            <a:off x="457200" y="1600201"/>
            <a:ext cx="3229429" cy="2260600"/>
          </a:xfrm>
        </p:spPr>
        <p:txBody>
          <a:bodyPr/>
          <a:lstStyle/>
          <a:p>
            <a:pPr marL="0" indent="0">
              <a:buNone/>
            </a:pPr>
            <a:r>
              <a:rPr lang="en-US" altLang="en-US" sz="2000" dirty="0" smtClean="0">
                <a:latin typeface="+mn-lt"/>
              </a:rPr>
              <a:t>Here</a:t>
            </a:r>
            <a:r>
              <a:rPr lang="en-US" altLang="ja-JP" sz="2000" dirty="0" smtClean="0">
                <a:latin typeface="+mn-lt"/>
              </a:rPr>
              <a:t>’s </a:t>
            </a:r>
            <a:r>
              <a:rPr lang="en-US" altLang="ja-JP" sz="2000" dirty="0">
                <a:latin typeface="+mn-lt"/>
              </a:rPr>
              <a:t>one:</a:t>
            </a:r>
          </a:p>
          <a:p>
            <a:r>
              <a:rPr lang="en-US" altLang="en-US" sz="2000" dirty="0" smtClean="0">
                <a:latin typeface="+mn-lt"/>
              </a:rPr>
              <a:t>Greater </a:t>
            </a:r>
            <a:r>
              <a:rPr lang="en-US" altLang="en-US" sz="2000" dirty="0">
                <a:latin typeface="+mn-lt"/>
              </a:rPr>
              <a:t>than 1000 is red</a:t>
            </a:r>
          </a:p>
          <a:p>
            <a:r>
              <a:rPr lang="en-US" altLang="en-US" sz="2000" dirty="0" smtClean="0">
                <a:latin typeface="+mn-lt"/>
              </a:rPr>
              <a:t>Less </a:t>
            </a:r>
            <a:r>
              <a:rPr lang="en-US" altLang="en-US" sz="2000" dirty="0">
                <a:latin typeface="+mn-lt"/>
              </a:rPr>
              <a:t>than 1000 is blue</a:t>
            </a:r>
          </a:p>
          <a:p>
            <a:r>
              <a:rPr lang="en-US" altLang="en-US" sz="2000" dirty="0" smtClean="0">
                <a:latin typeface="+mn-lt"/>
              </a:rPr>
              <a:t>Everything </a:t>
            </a:r>
            <a:r>
              <a:rPr lang="en-US" altLang="en-US" sz="2000" dirty="0">
                <a:latin typeface="+mn-lt"/>
              </a:rPr>
              <a:t>else is </a:t>
            </a:r>
            <a:r>
              <a:rPr lang="en-US" altLang="en-US" sz="2000" dirty="0" smtClean="0">
                <a:latin typeface="+mn-lt"/>
              </a:rPr>
              <a:t>green</a:t>
            </a:r>
            <a:endParaRPr lang="en-US" altLang="en-US" sz="2000" dirty="0">
              <a:latin typeface="+mn-lt"/>
            </a:endParaRPr>
          </a:p>
        </p:txBody>
      </p:sp>
      <p:pic>
        <p:nvPicPr>
          <p:cNvPr id="8" name="Picture 7" descr="Computer code. The code has 15 lines. The lines read as follows. Line 1. d e f sound To Picture left parenthesis sound right parenthesis colon. Line 2, indented once. picture equals make Picture left parenthesis get Media Path left parenthesis double quote 640 by 480 period j p g double quote right parenthesis right parenthesis. Line 3, indented once. sound Index equals 0. Line 4, indented once. for p, in get Pixels left parenthesis picture right parenthesis colon. Line 5, indented twice. if sound Index right angle bracket get Length left parenthesis sound right parenthesis colon. Line 6, indented 3 times. break. Line 7, indented twice. sample equals get Sample Value At left parenthesis sound comma sound Index right parenthesis. Line 8, indented twice. if sample greater than sign 1000 colon. Line 9, indented 3 times. set Color left parenthesis p comma red right parenthesis. Line 10, indented twice. if sample less than sign negative 1000 colon. Line 11, indented 3 times. set Color left parenthesis p comma blue right parenthesis. Line 12, indented twice. if sample less than sign equals 1000 and sample greater than sign equals negative 1000 colon. Line 13, indented 3 times. set Color left parenthesis p comma green right parenthesis. Line 14, indented twice. sound Index equals sound Index plus 1. Line 15, indented once. return picture."/>
          <p:cNvPicPr>
            <a:picLocks noChangeAspect="1"/>
          </p:cNvPicPr>
          <p:nvPr/>
        </p:nvPicPr>
        <p:blipFill rotWithShape="1">
          <a:blip r:embed="rId2"/>
          <a:srcRect l="1840" r="1392"/>
          <a:stretch/>
        </p:blipFill>
        <p:spPr>
          <a:xfrm>
            <a:off x="4026221" y="1600200"/>
            <a:ext cx="4660579" cy="3380802"/>
          </a:xfrm>
          <a:prstGeom prst="rect">
            <a:avLst/>
          </a:prstGeom>
        </p:spPr>
      </p:pic>
    </p:spTree>
    <p:extLst>
      <p:ext uri="{BB962C8B-B14F-4D97-AF65-F5344CB8AC3E}">
        <p14:creationId xmlns:p14="http://schemas.microsoft.com/office/powerpoint/2010/main" val="38844651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Break</a:t>
            </a:r>
          </a:p>
        </p:txBody>
      </p:sp>
      <p:sp>
        <p:nvSpPr>
          <p:cNvPr id="3" name="Text Placeholder 2"/>
          <p:cNvSpPr>
            <a:spLocks noGrp="1"/>
          </p:cNvSpPr>
          <p:nvPr>
            <p:ph type="body" idx="1"/>
          </p:nvPr>
        </p:nvSpPr>
        <p:spPr>
          <a:xfrm>
            <a:off x="457200" y="1600200"/>
            <a:ext cx="8229600" cy="342398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b="1" kern="1200" dirty="0">
                <a:solidFill>
                  <a:srgbClr val="000000"/>
                </a:solidFill>
                <a:latin typeface="Arial (Body)"/>
                <a:ea typeface="ＭＳ Ｐゴシック" charset="-128"/>
              </a:rPr>
              <a:t>break</a:t>
            </a:r>
            <a:r>
              <a:rPr lang="en-US" altLang="en-US" sz="2400" kern="1200" dirty="0">
                <a:solidFill>
                  <a:srgbClr val="000000"/>
                </a:solidFill>
                <a:latin typeface="Arial (Body)"/>
                <a:ea typeface="ＭＳ Ｐゴシック" charset="-128"/>
              </a:rPr>
              <a:t> is yet another new statement.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It literally means </a:t>
            </a:r>
            <a:r>
              <a:rPr lang="en-US" altLang="ja-JP" sz="2400" kern="1200" dirty="0" smtClean="0">
                <a:solidFill>
                  <a:srgbClr val="000000"/>
                </a:solidFill>
                <a:latin typeface="Arial (Body)"/>
                <a:ea typeface="ＭＳ Ｐゴシック" charset="-128"/>
              </a:rPr>
              <a:t>“Exit </a:t>
            </a:r>
            <a:r>
              <a:rPr lang="en-US" altLang="ja-JP" sz="2400" kern="1200" dirty="0">
                <a:solidFill>
                  <a:srgbClr val="000000"/>
                </a:solidFill>
                <a:latin typeface="Arial (Body)"/>
                <a:ea typeface="ＭＳ Ｐゴシック" charset="-128"/>
              </a:rPr>
              <a:t>the current loop</a:t>
            </a:r>
            <a:r>
              <a:rPr lang="en-US" altLang="ja-JP" sz="2400" kern="1200" dirty="0" smtClean="0">
                <a:solidFill>
                  <a:srgbClr val="000000"/>
                </a:solidFill>
                <a:latin typeface="Arial (Body)"/>
                <a:ea typeface="ＭＳ Ｐゴシック" charset="-128"/>
              </a:rPr>
              <a:t>.”</a:t>
            </a:r>
            <a:endParaRPr lang="en-US" altLang="ja-JP" sz="2400" kern="1200" dirty="0">
              <a:solidFill>
                <a:srgbClr val="000000"/>
              </a:solidFill>
              <a:latin typeface="Arial (Body)"/>
              <a:ea typeface="ＭＳ Ｐゴシック" charset="-128"/>
            </a:endParaRPr>
          </a:p>
          <a:p>
            <a:pPr marL="255651" lvl="0" indent="-255651" fontAlgn="base">
              <a:spcAft>
                <a:spcPct val="0"/>
              </a:spcAft>
              <a:buFont typeface="Arial" panose="020B0604020202020204" pitchFamily="34" charset="0"/>
              <a:buChar char="•"/>
              <a:tabLst/>
            </a:pPr>
            <a:r>
              <a:rPr lang="en-US" altLang="en-US" sz="2400" kern="1200" dirty="0" smtClean="0">
                <a:solidFill>
                  <a:srgbClr val="000000"/>
                </a:solidFill>
                <a:latin typeface="Arial (Body)"/>
                <a:ea typeface="ＭＳ Ｐゴシック" charset="-128"/>
              </a:rPr>
              <a:t>It</a:t>
            </a:r>
            <a:r>
              <a:rPr lang="en-US" altLang="ja-JP" sz="2400" kern="1200" dirty="0" smtClean="0">
                <a:solidFill>
                  <a:srgbClr val="000000"/>
                </a:solidFill>
                <a:latin typeface="Arial (Body)"/>
                <a:ea typeface="ＭＳ Ｐゴシック" charset="-128"/>
              </a:rPr>
              <a:t>’s </a:t>
            </a:r>
            <a:r>
              <a:rPr lang="en-US" altLang="ja-JP" sz="2400" kern="1200" dirty="0">
                <a:solidFill>
                  <a:srgbClr val="000000"/>
                </a:solidFill>
                <a:latin typeface="Arial (Body)"/>
                <a:ea typeface="ＭＳ Ｐゴシック" charset="-128"/>
              </a:rPr>
              <a:t>most often used in the block of an </a:t>
            </a:r>
            <a:r>
              <a:rPr lang="en-US" altLang="ja-JP" sz="2400" b="1" kern="1200" dirty="0">
                <a:solidFill>
                  <a:srgbClr val="000000"/>
                </a:solidFill>
                <a:latin typeface="Arial (Body)"/>
                <a:ea typeface="ＭＳ Ｐゴシック" charset="-128"/>
              </a:rPr>
              <a:t>if</a:t>
            </a:r>
          </a:p>
          <a:p>
            <a:pPr marL="741553" lvl="1" indent="-284353" fontAlgn="base">
              <a:spcAft>
                <a:spcPct val="0"/>
              </a:spcAft>
              <a:buFont typeface="Arial" panose="020B0604020202020204" pitchFamily="34" charset="0"/>
              <a:buChar char="–"/>
            </a:pPr>
            <a:r>
              <a:rPr lang="en-US" altLang="ja-JP" sz="2400" b="1" kern="1200" dirty="0" smtClean="0">
                <a:solidFill>
                  <a:srgbClr val="000000"/>
                </a:solidFill>
                <a:latin typeface="Arial (Body)"/>
                <a:ea typeface="ＭＳ Ｐゴシック" charset="-128"/>
                <a:cs typeface="+mn-cs"/>
              </a:rPr>
              <a:t>“If </a:t>
            </a:r>
            <a:r>
              <a:rPr lang="en-US" altLang="ja-JP" sz="2400" b="1" kern="1200" dirty="0">
                <a:solidFill>
                  <a:srgbClr val="000000"/>
                </a:solidFill>
                <a:latin typeface="Arial (Body)"/>
                <a:ea typeface="ＭＳ Ｐゴシック" charset="-128"/>
                <a:cs typeface="+mn-cs"/>
              </a:rPr>
              <a:t>something extraordinary happens, leave the loop immediately</a:t>
            </a:r>
            <a:r>
              <a:rPr lang="en-US" altLang="ja-JP" sz="2400" b="1" kern="1200" dirty="0" smtClean="0">
                <a:solidFill>
                  <a:srgbClr val="000000"/>
                </a:solidFill>
                <a:latin typeface="Arial (Body)"/>
                <a:ea typeface="ＭＳ Ｐゴシック" charset="-128"/>
                <a:cs typeface="+mn-cs"/>
              </a:rPr>
              <a:t>.”</a:t>
            </a:r>
            <a:endParaRPr lang="en-US" altLang="ja-JP" sz="2400" b="1" kern="1200" dirty="0">
              <a:solidFill>
                <a:srgbClr val="000000"/>
              </a:solidFill>
              <a:latin typeface="Arial (Body)"/>
              <a:ea typeface="ＭＳ Ｐゴシック" charset="-128"/>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In this case, </a:t>
            </a:r>
            <a:r>
              <a:rPr lang="en-US" altLang="ja-JP" sz="2400" kern="1200" dirty="0" smtClean="0">
                <a:solidFill>
                  <a:srgbClr val="000000"/>
                </a:solidFill>
                <a:latin typeface="Arial (Body)"/>
                <a:ea typeface="ＭＳ Ｐゴシック" charset="-128"/>
              </a:rPr>
              <a:t>“If </a:t>
            </a:r>
            <a:r>
              <a:rPr lang="en-US" altLang="ja-JP" sz="2400" kern="1200" dirty="0">
                <a:solidFill>
                  <a:srgbClr val="000000"/>
                </a:solidFill>
                <a:latin typeface="Arial (Body)"/>
                <a:ea typeface="ＭＳ Ｐゴシック" charset="-128"/>
              </a:rPr>
              <a:t>we run out of samples before we run out of pixels, STOP</a:t>
            </a:r>
            <a:r>
              <a:rPr lang="en-US" altLang="ja-JP" sz="2400" kern="1200" dirty="0" smtClean="0">
                <a:solidFill>
                  <a:srgbClr val="000000"/>
                </a:solidFill>
                <a:latin typeface="Arial (Body)"/>
                <a:ea typeface="ＭＳ Ｐゴシック" charset="-128"/>
              </a:rPr>
              <a:t>!”</a:t>
            </a:r>
            <a:endParaRPr lang="en-US" altLang="en-US" sz="2400" kern="1200" dirty="0">
              <a:solidFill>
                <a:srgbClr val="000000"/>
              </a:solidFill>
              <a:latin typeface="Arial (Body)"/>
              <a:ea typeface="ＭＳ Ｐゴシック" charset="-128"/>
            </a:endParaRPr>
          </a:p>
        </p:txBody>
      </p:sp>
    </p:spTree>
    <p:extLst>
      <p:ext uri="{BB962C8B-B14F-4D97-AF65-F5344CB8AC3E}">
        <p14:creationId xmlns:p14="http://schemas.microsoft.com/office/powerpoint/2010/main" val="18961953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Representing </a:t>
            </a:r>
            <a:r>
              <a:rPr lang="en-US" altLang="en-US" kern="1200" dirty="0" smtClean="0">
                <a:latin typeface="Times New Roman" panose="02020603050405020304" pitchFamily="18" charset="0"/>
                <a:ea typeface="ＭＳ Ｐゴシック" charset="-128"/>
              </a:rPr>
              <a:t>“This is </a:t>
            </a:r>
            <a:r>
              <a:rPr lang="en-US" altLang="en-US" kern="1200" dirty="0">
                <a:latin typeface="Times New Roman" panose="02020603050405020304" pitchFamily="18" charset="0"/>
                <a:ea typeface="ＭＳ Ｐゴシック" charset="-128"/>
              </a:rPr>
              <a:t>a </a:t>
            </a:r>
            <a:r>
              <a:rPr lang="en-US" altLang="en-US" kern="1200" dirty="0" smtClean="0">
                <a:latin typeface="Times New Roman" panose="02020603050405020304" pitchFamily="18" charset="0"/>
                <a:ea typeface="ＭＳ Ｐゴシック" charset="-128"/>
              </a:rPr>
              <a:t>Test”</a:t>
            </a:r>
            <a:endParaRPr lang="en-US" altLang="en-US" kern="1200" dirty="0">
              <a:latin typeface="Times New Roman" panose="02020603050405020304" pitchFamily="18" charset="0"/>
              <a:ea typeface="ＭＳ Ｐゴシック" charset="-128"/>
            </a:endParaRPr>
          </a:p>
        </p:txBody>
      </p:sp>
      <p:pic>
        <p:nvPicPr>
          <p:cNvPr id="4" name="Picture 5" descr="A diagram displays a sound that maps each sample to a pixel. The color of the pixels is varied by applying conditions for the sample. The pixel is red when the given sample is greater than 1000. The pixel is blue when the given sample is less than 1000. The rest is g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82128" y="1561170"/>
            <a:ext cx="5970143" cy="4477606"/>
          </a:xfrm>
          <a:prstGeom prst="rect">
            <a:avLst/>
          </a:prstGeom>
          <a:noFill/>
          <a:ln>
            <a:solidFill>
              <a:schemeClr val="tx1"/>
            </a:solidFill>
            <a:miter lim="800000"/>
            <a:headEnd/>
            <a:tailEnd/>
          </a:ln>
        </p:spPr>
      </p:pic>
    </p:spTree>
    <p:extLst>
      <p:ext uri="{BB962C8B-B14F-4D97-AF65-F5344CB8AC3E}">
        <p14:creationId xmlns:p14="http://schemas.microsoft.com/office/powerpoint/2010/main" val="14297616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3107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Any Visualization of Sound </a:t>
            </a:r>
            <a:r>
              <a:rPr lang="en-US" altLang="en-US" kern="1200" dirty="0" smtClean="0">
                <a:latin typeface="Times New Roman" panose="02020603050405020304" pitchFamily="18" charset="0"/>
                <a:ea typeface="ＭＳ Ｐゴシック" charset="-128"/>
              </a:rPr>
              <a:t>is </a:t>
            </a:r>
            <a:r>
              <a:rPr lang="en-US" altLang="en-US" kern="1200" dirty="0">
                <a:latin typeface="Times New Roman" panose="02020603050405020304" pitchFamily="18" charset="0"/>
                <a:ea typeface="ＭＳ Ｐゴシック" charset="-128"/>
              </a:rPr>
              <a:t>Merely an Encoding</a:t>
            </a:r>
          </a:p>
        </p:txBody>
      </p:sp>
      <p:pic>
        <p:nvPicPr>
          <p:cNvPr id="7" name="Picture 6" descr="A screen shot of Windows media player is displayed. Now playing option is selected. The theme, this is a test along with sound effect, Ambience: Dizzy sound is display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57200" y="2239963"/>
            <a:ext cx="4038600" cy="3368675"/>
          </a:xfrm>
          <a:prstGeom prst="rect">
            <a:avLst/>
          </a:prstGeom>
          <a:noFill/>
          <a:ln>
            <a:noFill/>
          </a:ln>
        </p:spPr>
      </p:pic>
      <p:pic>
        <p:nvPicPr>
          <p:cNvPr id="6" name="Picture 7" descr="A screen shot of a dialog box titled, Microsoft excel, sound file. It displays a graph in excel. The sound file is taken as input and written to a file which contains a series of text numbers. These numbers are finally graph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295900" y="1981200"/>
            <a:ext cx="2741613" cy="1866900"/>
          </a:xfrm>
          <a:prstGeom prst="rect">
            <a:avLst/>
          </a:prstGeom>
          <a:noFill/>
        </p:spPr>
      </p:pic>
      <p:pic>
        <p:nvPicPr>
          <p:cNvPr id="8" name="Picture 9" descr="A Screenshot of a music system which displays an equalizer, piano keys and other op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743450" y="4000500"/>
            <a:ext cx="3846513" cy="1866900"/>
          </a:xfrm>
          <a:prstGeom prst="rect">
            <a:avLst/>
          </a:prstGeom>
          <a:noFill/>
        </p:spPr>
      </p:pic>
    </p:spTree>
    <p:extLst>
      <p:ext uri="{BB962C8B-B14F-4D97-AF65-F5344CB8AC3E}">
        <p14:creationId xmlns:p14="http://schemas.microsoft.com/office/powerpoint/2010/main" val="18078034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Any Visualization of Any Kind </a:t>
            </a:r>
            <a:r>
              <a:rPr lang="en-US" altLang="en-US" kern="1200" dirty="0" smtClean="0">
                <a:latin typeface="Times New Roman" panose="02020603050405020304" pitchFamily="18" charset="0"/>
                <a:ea typeface="ＭＳ Ｐゴシック" charset="-128"/>
              </a:rPr>
              <a:t>is </a:t>
            </a:r>
            <a:r>
              <a:rPr lang="en-US" altLang="en-US" kern="1200" dirty="0">
                <a:latin typeface="Times New Roman" panose="02020603050405020304" pitchFamily="18" charset="0"/>
                <a:ea typeface="ＭＳ Ｐゴシック" charset="-128"/>
              </a:rPr>
              <a:t>Merely an Encoding</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 line chart? A pie chart? A scatterplot?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These are just lines and pixels set to correspond to some mapping of the data</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Sometimes data is lost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Recall the mapping of grayscale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Sometimes data is not lost, even if it looks like a dramatic change.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Recall creating a negative of an image, then taking the negative of a negative to get back to the original.</a:t>
            </a:r>
          </a:p>
        </p:txBody>
      </p:sp>
    </p:spTree>
    <p:extLst>
      <p:ext uri="{BB962C8B-B14F-4D97-AF65-F5344CB8AC3E}">
        <p14:creationId xmlns:p14="http://schemas.microsoft.com/office/powerpoint/2010/main" val="20424400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Lists Can Do Anything!</a:t>
            </a:r>
          </a:p>
        </p:txBody>
      </p:sp>
      <p:sp>
        <p:nvSpPr>
          <p:cNvPr id="3" name="Text Placeholder 2"/>
          <p:cNvSpPr>
            <a:spLocks noGrp="1"/>
          </p:cNvSpPr>
          <p:nvPr>
            <p:ph type="body" idx="1"/>
          </p:nvPr>
        </p:nvSpPr>
        <p:spPr>
          <a:xfrm>
            <a:off x="457200" y="1600201"/>
            <a:ext cx="8365958" cy="553968"/>
          </a:xfrm>
        </p:spPr>
        <p:txBody>
          <a:bodyPr wrap="square" lIns="91425" tIns="91425" rIns="91425" bIns="91425">
            <a:spAutoFit/>
          </a:bodyPr>
          <a:lstStyle/>
          <a:p>
            <a:pPr marL="0" lvl="0" indent="0" fontAlgn="base">
              <a:spcAft>
                <a:spcPct val="0"/>
              </a:spcAft>
              <a:buNone/>
            </a:pPr>
            <a:r>
              <a:rPr lang="en-US" altLang="en-US" sz="2400" kern="1200" dirty="0">
                <a:solidFill>
                  <a:srgbClr val="000000"/>
                </a:solidFill>
                <a:latin typeface="Arial (Body)"/>
                <a:ea typeface="ＭＳ Ｐゴシック" charset="-128"/>
                <a:cs typeface="+mn-cs"/>
              </a:rPr>
              <a:t>Going from sound to lists is easy</a:t>
            </a:r>
            <a:r>
              <a:rPr lang="en-US" altLang="en-US" sz="2400" kern="1200" dirty="0" smtClean="0">
                <a:solidFill>
                  <a:srgbClr val="000000"/>
                </a:solidFill>
                <a:latin typeface="Arial (Body)"/>
                <a:ea typeface="ＭＳ Ｐゴシック" charset="-128"/>
                <a:cs typeface="+mn-cs"/>
              </a:rPr>
              <a:t>:</a:t>
            </a:r>
            <a:endParaRPr lang="en-US" altLang="en-US" sz="2400" kern="1200" dirty="0">
              <a:solidFill>
                <a:srgbClr val="000000"/>
              </a:solidFill>
              <a:latin typeface="Arial (Body)"/>
              <a:ea typeface="ＭＳ Ｐゴシック" charset="-128"/>
              <a:cs typeface="+mn-cs"/>
            </a:endParaRPr>
          </a:p>
        </p:txBody>
      </p:sp>
      <p:pic>
        <p:nvPicPr>
          <p:cNvPr id="6" name="Picture 5" descr="Computer code. The code has 5 lines. The lines read as follows. Line 1. d e f sound To List left parenthesis sound right parenthesis colon. Line 2, indented once. list equals left bracket right bracket. Line 3, indented once. for s, in get Samples left parenthesis sound right parenthesis colon. Line 4, indented twice. list equals list plus left bracket get Sample Value left parenthesis s right parenthesis right bracket. Line 5, indented once. return list."/>
          <p:cNvPicPr>
            <a:picLocks noChangeAspect="1"/>
          </p:cNvPicPr>
          <p:nvPr/>
        </p:nvPicPr>
        <p:blipFill>
          <a:blip r:embed="rId2"/>
          <a:stretch>
            <a:fillRect/>
          </a:stretch>
        </p:blipFill>
        <p:spPr>
          <a:xfrm>
            <a:off x="639980" y="2441720"/>
            <a:ext cx="4419983" cy="2603218"/>
          </a:xfrm>
          <a:prstGeom prst="rect">
            <a:avLst/>
          </a:prstGeom>
        </p:spPr>
      </p:pic>
    </p:spTree>
    <p:extLst>
      <p:ext uri="{BB962C8B-B14F-4D97-AF65-F5344CB8AC3E}">
        <p14:creationId xmlns:p14="http://schemas.microsoft.com/office/powerpoint/2010/main" val="12457722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07856"/>
          </a:xfrm>
        </p:spPr>
        <p:txBody>
          <a:bodyPr tIns="91425" anchor="b">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This Really Does </a:t>
            </a:r>
            <a:r>
              <a:rPr lang="en-US" altLang="en-US" kern="1200" dirty="0" smtClean="0">
                <a:latin typeface="Times New Roman" panose="02020603050405020304" pitchFamily="18" charset="0"/>
                <a:ea typeface="ＭＳ Ｐゴシック" charset="-128"/>
              </a:rPr>
              <a:t>Work</a:t>
            </a:r>
            <a:endParaRPr lang="en-US" altLang="en-US" sz="2000" b="0" kern="1200" dirty="0">
              <a:latin typeface="Times New Roman" panose="02020603050405020304" pitchFamily="18" charset="0"/>
              <a:ea typeface="ＭＳ Ｐゴシック" charset="-128"/>
            </a:endParaRPr>
          </a:p>
        </p:txBody>
      </p:sp>
      <p:pic>
        <p:nvPicPr>
          <p:cNvPr id="8" name="Picture 7" descr="Computer code. The code has 4 lines. The lines read as follows. Line 1. Right angle bracket Right angle bracket Right angle bracket list equals sound To List left parenthesis sound right parenthesis. Line 2. Right angle bracket Right angle bracket Right angle bracket print list left bracket 0 right bracket. The corresponding output is 6757. Line 3. Right angle bracket Right angle bracket Right angle bracket print list left bracket 1 right bracket. The corresponding output is 6852. Line 4. Right angle bracket Right angle bracket Right angle bracket print list left bracket 0 colon 100 right bracket. The corresponding outputs are left bracket 6757 comma 6852 comma 6678 comma 6371 comma 6084 comma 5879 comma 6066 comma 6600 comma 7104 comma 7588 comma 7643 comma 7710 comma 7737 comma 7214 comma 7435 comma 7827 comma 7749 comma 6888 comma 5052 comma 2793 comma 406 comma negative 346 comma 80 comma 1356 comma 2347 comma 1609 comma 266 comma negative 1933 comma negative 3518 comma negative 4233 comma negative 5023 comma negative 5744 comma negative 7394 comma negative 9255 comma negative 10421 comma negative 10605 comma negative 9692 comma negative 8786 comma negative 8198 comma negative 8133 comma negative 8679 comma negative 9092 comma negative 9278 comma negative 9291 comma negative 9502 comma negative 9680 comma negative 9348 comma negative 8394 comma negative 6552 comma negative 4137 comma negative 1878 comma negative 101 comma 866 comma 1540 comma 2459 comma 3340 comma 4343 comma 4821 comma 4676 comma 4211 comma 3731 comma 4359 comma 5653 comma 7176 comma 8411 comma 8569 comma 8131 comma 7167 comma 6150 comma 5204 comma 3951 comma 2482 comma 818 comma negative 394 comma negative 901 comma negative 784 comma negative 541 comma negative 764 comma negative 1342 comma negative 2491 comma negative 3569 comma negative 4255 comma negative 4971 comma negative 5892 comma negative 7306 comma negative 8691 comma negative 9534 comma negative 9429 comma negative 8289 comma negative 6811 comma negative 5386 comma negative 4454 comma negative 4079 comma negative 3841 comma negative 3603 comma negative 3353 comma negative 3296 comma negative 3323 comma negative 3099 comma negative 2360 right bracket."/>
          <p:cNvPicPr>
            <a:picLocks noChangeAspect="1"/>
          </p:cNvPicPr>
          <p:nvPr/>
        </p:nvPicPr>
        <p:blipFill rotWithShape="1">
          <a:blip r:embed="rId2"/>
          <a:srcRect l="1288" r="2180" b="5912"/>
          <a:stretch/>
        </p:blipFill>
        <p:spPr>
          <a:xfrm>
            <a:off x="479685" y="1435269"/>
            <a:ext cx="8109680" cy="4216023"/>
          </a:xfrm>
          <a:prstGeom prst="rect">
            <a:avLst/>
          </a:prstGeom>
        </p:spPr>
      </p:pic>
    </p:spTree>
    <p:extLst>
      <p:ext uri="{BB962C8B-B14F-4D97-AF65-F5344CB8AC3E}">
        <p14:creationId xmlns:p14="http://schemas.microsoft.com/office/powerpoint/2010/main" val="3907320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Networks h</a:t>
            </a:r>
            <a:r>
              <a:rPr lang="en-US" altLang="en-US" kern="1200" dirty="0" smtClean="0">
                <a:latin typeface="Times New Roman" panose="02020603050405020304" pitchFamily="18" charset="0"/>
                <a:ea typeface="ＭＳ Ｐゴシック" charset="-128"/>
              </a:rPr>
              <a:t>ave </a:t>
            </a:r>
            <a:r>
              <a:rPr lang="en-US" altLang="en-US" kern="1200" dirty="0">
                <a:latin typeface="Times New Roman" panose="02020603050405020304" pitchFamily="18" charset="0"/>
                <a:ea typeface="ＭＳ Ｐゴシック" charset="-128"/>
              </a:rPr>
              <a:t>Layers</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1800" kern="1200" dirty="0">
                <a:solidFill>
                  <a:srgbClr val="000000"/>
                </a:solidFill>
                <a:latin typeface="Arial (Body)"/>
                <a:ea typeface="ＭＳ Ｐゴシック" charset="-128"/>
              </a:rPr>
              <a:t>Networks have several layers to them.</a:t>
            </a:r>
          </a:p>
          <a:p>
            <a:pPr marL="741553" lvl="1" indent="-284353" fontAlgn="base">
              <a:spcAft>
                <a:spcPct val="0"/>
              </a:spcAft>
              <a:buFont typeface="Arial" panose="020B0604020202020204" pitchFamily="34" charset="0"/>
              <a:buChar char="–"/>
            </a:pPr>
            <a:r>
              <a:rPr lang="en-US" altLang="en-US" sz="1800" kern="1200" dirty="0">
                <a:solidFill>
                  <a:srgbClr val="000000"/>
                </a:solidFill>
                <a:latin typeface="Arial (Body)"/>
                <a:ea typeface="ＭＳ Ｐゴシック" charset="-128"/>
                <a:cs typeface="+mn-cs"/>
              </a:rPr>
              <a:t>At the bottom level is the physical substrate.</a:t>
            </a:r>
          </a:p>
          <a:p>
            <a:pPr lvl="2" fontAlgn="base">
              <a:spcAft>
                <a:spcPct val="0"/>
              </a:spcAft>
            </a:pPr>
            <a:r>
              <a:rPr lang="en-US" altLang="en-US" sz="1800" kern="1200" dirty="0">
                <a:solidFill>
                  <a:srgbClr val="000000"/>
                </a:solidFill>
                <a:latin typeface="Arial (Body)"/>
                <a:ea typeface="ＭＳ Ｐゴシック" charset="-128"/>
                <a:cs typeface="+mn-cs"/>
              </a:rPr>
              <a:t>What are the signals being passed on?</a:t>
            </a:r>
          </a:p>
          <a:p>
            <a:pPr marL="741553" lvl="1" indent="-284353" fontAlgn="base">
              <a:spcAft>
                <a:spcPct val="0"/>
              </a:spcAft>
              <a:buFont typeface="Arial" panose="020B0604020202020204" pitchFamily="34" charset="0"/>
              <a:buChar char="–"/>
            </a:pPr>
            <a:r>
              <a:rPr lang="en-US" altLang="en-US" sz="1800" kern="1200" dirty="0">
                <a:solidFill>
                  <a:srgbClr val="000000"/>
                </a:solidFill>
                <a:latin typeface="Arial (Body)"/>
                <a:ea typeface="ＭＳ Ｐゴシック" charset="-128"/>
                <a:cs typeface="+mn-cs"/>
              </a:rPr>
              <a:t>Levels higher determine how data is encoded.</a:t>
            </a:r>
          </a:p>
          <a:p>
            <a:pPr lvl="2" fontAlgn="base">
              <a:spcAft>
                <a:spcPct val="0"/>
              </a:spcAft>
            </a:pPr>
            <a:r>
              <a:rPr lang="en-US" altLang="en-US" sz="1800" kern="1200" dirty="0">
                <a:solidFill>
                  <a:srgbClr val="000000"/>
                </a:solidFill>
                <a:latin typeface="Arial (Body)"/>
                <a:ea typeface="ＭＳ Ｐゴシック" charset="-128"/>
                <a:cs typeface="+mn-cs"/>
              </a:rPr>
              <a:t>Do we use sound frequencies to represent </a:t>
            </a:r>
            <a:r>
              <a:rPr lang="en-US" altLang="en-US" sz="1800" kern="1200" dirty="0" smtClean="0">
                <a:solidFill>
                  <a:srgbClr val="000000"/>
                </a:solidFill>
                <a:latin typeface="Arial (Body)"/>
                <a:ea typeface="ＭＳ Ｐゴシック" charset="-128"/>
                <a:cs typeface="+mn-cs"/>
              </a:rPr>
              <a:t>0</a:t>
            </a:r>
            <a:r>
              <a:rPr lang="en-US" altLang="ja-JP" sz="1800" kern="1200" dirty="0" smtClean="0">
                <a:solidFill>
                  <a:srgbClr val="000000"/>
                </a:solidFill>
                <a:latin typeface="Arial (Body)"/>
                <a:ea typeface="ＭＳ Ｐゴシック" charset="-128"/>
                <a:cs typeface="+mn-cs"/>
              </a:rPr>
              <a:t>’s </a:t>
            </a:r>
            <a:r>
              <a:rPr lang="en-US" altLang="ja-JP" sz="1800" kern="1200" dirty="0">
                <a:solidFill>
                  <a:srgbClr val="000000"/>
                </a:solidFill>
                <a:latin typeface="Arial (Body)"/>
                <a:ea typeface="ＭＳ Ｐゴシック" charset="-128"/>
                <a:cs typeface="+mn-cs"/>
              </a:rPr>
              <a:t>and </a:t>
            </a:r>
            <a:r>
              <a:rPr lang="en-US" altLang="ja-JP" sz="1800" kern="1200" dirty="0" smtClean="0">
                <a:solidFill>
                  <a:srgbClr val="000000"/>
                </a:solidFill>
                <a:latin typeface="Arial (Body)"/>
                <a:ea typeface="ＭＳ Ｐゴシック" charset="-128"/>
                <a:cs typeface="+mn-cs"/>
              </a:rPr>
              <a:t>1’s</a:t>
            </a:r>
            <a:r>
              <a:rPr lang="en-US" altLang="ja-JP" sz="1800" kern="1200" dirty="0">
                <a:solidFill>
                  <a:srgbClr val="000000"/>
                </a:solidFill>
                <a:latin typeface="Arial (Body)"/>
                <a:ea typeface="ＭＳ Ｐゴシック" charset="-128"/>
                <a:cs typeface="+mn-cs"/>
              </a:rPr>
              <a:t>, or radio waves?</a:t>
            </a:r>
          </a:p>
          <a:p>
            <a:pPr lvl="2" fontAlgn="base">
              <a:spcAft>
                <a:spcPct val="0"/>
              </a:spcAft>
            </a:pPr>
            <a:r>
              <a:rPr lang="en-US" altLang="en-US" sz="1800" kern="1200" dirty="0">
                <a:solidFill>
                  <a:srgbClr val="000000"/>
                </a:solidFill>
                <a:latin typeface="Arial (Body)"/>
                <a:ea typeface="ＭＳ Ｐゴシック" charset="-128"/>
                <a:cs typeface="+mn-cs"/>
              </a:rPr>
              <a:t>Do we send a bit at a time? A byte at a time? Or in </a:t>
            </a:r>
            <a:r>
              <a:rPr lang="en-US" altLang="en-US" sz="1800" b="1" kern="1200" dirty="0">
                <a:solidFill>
                  <a:srgbClr val="000000"/>
                </a:solidFill>
                <a:latin typeface="Arial (Body)"/>
                <a:ea typeface="ＭＳ Ｐゴシック" charset="-128"/>
                <a:cs typeface="+mn-cs"/>
              </a:rPr>
              <a:t>packets</a:t>
            </a:r>
            <a:r>
              <a:rPr lang="en-US" altLang="en-US" sz="1800" kern="1200" dirty="0">
                <a:solidFill>
                  <a:srgbClr val="000000"/>
                </a:solidFill>
                <a:latin typeface="Arial (Body)"/>
                <a:ea typeface="ＭＳ Ｐゴシック" charset="-128"/>
                <a:cs typeface="+mn-cs"/>
              </a:rPr>
              <a:t> larger than that?</a:t>
            </a:r>
          </a:p>
          <a:p>
            <a:pPr marL="741553" lvl="1" indent="-284353" fontAlgn="base">
              <a:spcAft>
                <a:spcPct val="0"/>
              </a:spcAft>
              <a:buFont typeface="Arial" panose="020B0604020202020204" pitchFamily="34" charset="0"/>
              <a:buChar char="–"/>
            </a:pPr>
            <a:r>
              <a:rPr lang="en-US" altLang="en-US" sz="1800" kern="1200" dirty="0">
                <a:solidFill>
                  <a:srgbClr val="000000"/>
                </a:solidFill>
                <a:latin typeface="Arial (Body)"/>
                <a:ea typeface="ＭＳ Ｐゴシック" charset="-128"/>
                <a:cs typeface="+mn-cs"/>
              </a:rPr>
              <a:t>Levels even higher determine the </a:t>
            </a:r>
            <a:r>
              <a:rPr lang="en-US" altLang="en-US" sz="1800" b="1" kern="1200" dirty="0">
                <a:solidFill>
                  <a:srgbClr val="000000"/>
                </a:solidFill>
                <a:latin typeface="Arial (Body)"/>
                <a:ea typeface="ＭＳ Ｐゴシック" charset="-128"/>
                <a:cs typeface="+mn-cs"/>
              </a:rPr>
              <a:t>protocol </a:t>
            </a:r>
            <a:r>
              <a:rPr lang="en-US" altLang="en-US" sz="1800" kern="1200" dirty="0">
                <a:solidFill>
                  <a:srgbClr val="000000"/>
                </a:solidFill>
                <a:latin typeface="Arial (Body)"/>
                <a:ea typeface="ＭＳ Ｐゴシック" charset="-128"/>
                <a:cs typeface="+mn-cs"/>
              </a:rPr>
              <a:t>of communication.</a:t>
            </a:r>
          </a:p>
          <a:p>
            <a:pPr lvl="2" fontAlgn="base">
              <a:spcAft>
                <a:spcPct val="0"/>
              </a:spcAft>
            </a:pPr>
            <a:r>
              <a:rPr lang="en-US" altLang="en-US" sz="1800" kern="1200" dirty="0">
                <a:solidFill>
                  <a:srgbClr val="000000"/>
                </a:solidFill>
                <a:latin typeface="Arial (Body)"/>
                <a:ea typeface="ＭＳ Ｐゴシック" charset="-128"/>
                <a:cs typeface="+mn-cs"/>
              </a:rPr>
              <a:t>How do I </a:t>
            </a:r>
            <a:r>
              <a:rPr lang="en-US" altLang="en-US" sz="1800" b="1" kern="1200" dirty="0">
                <a:solidFill>
                  <a:srgbClr val="000000"/>
                </a:solidFill>
                <a:latin typeface="Arial (Body)"/>
                <a:ea typeface="ＭＳ Ｐゴシック" charset="-128"/>
                <a:cs typeface="+mn-cs"/>
              </a:rPr>
              <a:t>address</a:t>
            </a:r>
            <a:r>
              <a:rPr lang="en-US" altLang="en-US" sz="1800" kern="1200" dirty="0">
                <a:solidFill>
                  <a:srgbClr val="000000"/>
                </a:solidFill>
                <a:latin typeface="Arial (Body)"/>
                <a:ea typeface="ＭＳ Ｐゴシック" charset="-128"/>
                <a:cs typeface="+mn-cs"/>
              </a:rPr>
              <a:t> a particular computer I want to talk to? Or many computers?</a:t>
            </a:r>
          </a:p>
          <a:p>
            <a:pPr lvl="2" fontAlgn="base">
              <a:spcAft>
                <a:spcPct val="0"/>
              </a:spcAft>
            </a:pPr>
            <a:r>
              <a:rPr lang="en-US" altLang="en-US" sz="1800" kern="1200" dirty="0">
                <a:solidFill>
                  <a:srgbClr val="000000"/>
                </a:solidFill>
                <a:latin typeface="Arial (Body)"/>
                <a:ea typeface="ＭＳ Ｐゴシック" charset="-128"/>
                <a:cs typeface="+mn-cs"/>
              </a:rPr>
              <a:t>How do I tell a computer that I want to talk to it? That </a:t>
            </a:r>
            <a:r>
              <a:rPr lang="en-US" altLang="en-US" sz="1800" kern="1200" dirty="0" smtClean="0">
                <a:solidFill>
                  <a:srgbClr val="000000"/>
                </a:solidFill>
                <a:latin typeface="Arial (Body)"/>
                <a:ea typeface="ＭＳ Ｐゴシック" charset="-128"/>
                <a:cs typeface="+mn-cs"/>
              </a:rPr>
              <a:t>I</a:t>
            </a:r>
            <a:r>
              <a:rPr lang="en-US" altLang="ja-JP" sz="1800" kern="1200" dirty="0" smtClean="0">
                <a:solidFill>
                  <a:srgbClr val="000000"/>
                </a:solidFill>
                <a:latin typeface="Arial (Body)"/>
                <a:ea typeface="ＭＳ Ｐゴシック" charset="-128"/>
                <a:cs typeface="+mn-cs"/>
              </a:rPr>
              <a:t>’m </a:t>
            </a:r>
            <a:r>
              <a:rPr lang="en-US" altLang="ja-JP" sz="1800" kern="1200" dirty="0">
                <a:solidFill>
                  <a:srgbClr val="000000"/>
                </a:solidFill>
                <a:latin typeface="Arial (Body)"/>
                <a:ea typeface="ＭＳ Ｐゴシック" charset="-128"/>
                <a:cs typeface="+mn-cs"/>
              </a:rPr>
              <a:t>starting to send it data? What </a:t>
            </a:r>
            <a:r>
              <a:rPr lang="en-US" altLang="ja-JP" sz="1800" kern="1200" dirty="0" smtClean="0">
                <a:solidFill>
                  <a:srgbClr val="000000"/>
                </a:solidFill>
                <a:latin typeface="Arial (Body)"/>
                <a:ea typeface="ＭＳ Ｐゴシック" charset="-128"/>
                <a:cs typeface="+mn-cs"/>
              </a:rPr>
              <a:t>it’s </a:t>
            </a:r>
            <a:r>
              <a:rPr lang="en-US" altLang="ja-JP" sz="1800" kern="1200" dirty="0">
                <a:solidFill>
                  <a:srgbClr val="000000"/>
                </a:solidFill>
                <a:latin typeface="Arial (Body)"/>
                <a:ea typeface="ＭＳ Ｐゴシック" charset="-128"/>
                <a:cs typeface="+mn-cs"/>
              </a:rPr>
              <a:t>supposed to do with it? When </a:t>
            </a:r>
            <a:r>
              <a:rPr lang="en-US" altLang="ja-JP" sz="1800" kern="1200" dirty="0" smtClean="0">
                <a:solidFill>
                  <a:srgbClr val="000000"/>
                </a:solidFill>
                <a:latin typeface="Arial (Body)"/>
                <a:ea typeface="ＭＳ Ｐゴシック" charset="-128"/>
                <a:cs typeface="+mn-cs"/>
              </a:rPr>
              <a:t>we’re </a:t>
            </a:r>
            <a:r>
              <a:rPr lang="en-US" altLang="ja-JP" sz="1800" kern="1200" dirty="0">
                <a:solidFill>
                  <a:srgbClr val="000000"/>
                </a:solidFill>
                <a:latin typeface="Arial (Body)"/>
                <a:ea typeface="ＭＳ Ｐゴシック" charset="-128"/>
                <a:cs typeface="+mn-cs"/>
              </a:rPr>
              <a:t>done?</a:t>
            </a:r>
            <a:endParaRPr lang="en-US" altLang="en-US" sz="18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5643783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Can We Go from Pictures into Lists?</a:t>
            </a:r>
          </a:p>
        </p:txBody>
      </p:sp>
      <p:sp>
        <p:nvSpPr>
          <p:cNvPr id="3" name="Text Placeholder 2"/>
          <p:cNvSpPr>
            <a:spLocks noGrp="1"/>
          </p:cNvSpPr>
          <p:nvPr>
            <p:ph type="body" idx="1"/>
          </p:nvPr>
        </p:nvSpPr>
        <p:spPr>
          <a:xfrm>
            <a:off x="457200" y="1600200"/>
            <a:ext cx="8229600" cy="233907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Of course! </a:t>
            </a:r>
            <a:r>
              <a:rPr lang="en-US" altLang="en-US" sz="2400" kern="1200" dirty="0" smtClean="0">
                <a:solidFill>
                  <a:srgbClr val="000000"/>
                </a:solidFill>
                <a:latin typeface="Arial (Body)"/>
                <a:ea typeface="ＭＳ Ｐゴシック" charset="-128"/>
              </a:rPr>
              <a:t>We </a:t>
            </a:r>
            <a:r>
              <a:rPr lang="en-US" altLang="en-US" sz="2400" kern="1200" dirty="0">
                <a:solidFill>
                  <a:srgbClr val="000000"/>
                </a:solidFill>
                <a:latin typeface="Arial (Body)"/>
                <a:ea typeface="ＭＳ Ｐゴシック" charset="-128"/>
              </a:rPr>
              <a:t>just have to decide on a representation.</a:t>
            </a:r>
          </a:p>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Arial (Body)"/>
                <a:ea typeface="ＭＳ Ｐゴシック" charset="-128"/>
                <a:cs typeface="+mn-cs"/>
              </a:rPr>
              <a:t>We</a:t>
            </a:r>
            <a:r>
              <a:rPr lang="en-US" altLang="ja-JP" sz="2400" kern="1200" dirty="0" smtClean="0">
                <a:solidFill>
                  <a:srgbClr val="000000"/>
                </a:solidFill>
                <a:latin typeface="Arial (Body)"/>
                <a:ea typeface="ＭＳ Ｐゴシック" charset="-128"/>
                <a:cs typeface="+mn-cs"/>
              </a:rPr>
              <a:t>’ll </a:t>
            </a:r>
            <a:r>
              <a:rPr lang="en-US" altLang="ja-JP" sz="2400" kern="1200" dirty="0">
                <a:solidFill>
                  <a:srgbClr val="000000"/>
                </a:solidFill>
                <a:latin typeface="Arial (Body)"/>
                <a:ea typeface="ＭＳ Ｐゴシック" charset="-128"/>
                <a:cs typeface="+mn-cs"/>
              </a:rPr>
              <a:t>put a list as an element for each pixel.</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The numbers in the pixel-list will represent</a:t>
            </a:r>
          </a:p>
          <a:p>
            <a:pPr lvl="2" fontAlgn="base">
              <a:spcAft>
                <a:spcPct val="0"/>
              </a:spcAft>
            </a:pPr>
            <a:r>
              <a:rPr lang="en-US" altLang="en-US" sz="2400" kern="1200" dirty="0">
                <a:solidFill>
                  <a:srgbClr val="000000"/>
                </a:solidFill>
                <a:latin typeface="Arial (Body)"/>
                <a:ea typeface="ＭＳ Ｐゴシック" charset="-128"/>
                <a:cs typeface="+mn-cs"/>
              </a:rPr>
              <a:t>The X and Y positions</a:t>
            </a:r>
          </a:p>
          <a:p>
            <a:pPr lvl="2" fontAlgn="base">
              <a:spcAft>
                <a:spcPct val="0"/>
              </a:spcAft>
            </a:pPr>
            <a:r>
              <a:rPr lang="en-US" altLang="en-US" sz="2400" kern="1200" dirty="0">
                <a:solidFill>
                  <a:srgbClr val="000000"/>
                </a:solidFill>
                <a:latin typeface="Arial (Body)"/>
                <a:ea typeface="ＭＳ Ｐゴシック" charset="-128"/>
                <a:cs typeface="+mn-cs"/>
              </a:rPr>
              <a:t>The Red, Green, and Blue component values.</a:t>
            </a:r>
          </a:p>
        </p:txBody>
      </p:sp>
    </p:spTree>
    <p:extLst>
      <p:ext uri="{BB962C8B-B14F-4D97-AF65-F5344CB8AC3E}">
        <p14:creationId xmlns:p14="http://schemas.microsoft.com/office/powerpoint/2010/main" val="37987992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Pictures to Lists</a:t>
            </a:r>
          </a:p>
        </p:txBody>
      </p:sp>
      <p:pic>
        <p:nvPicPr>
          <p:cNvPr id="6" name="Picture 5" descr="Computer code. The code has 5 lines. The lines read as follows. Line 1. d e f picture To List left parenthesis picture right parenthesis colon. Line 2, indented once. list equals left bracket right bracket. Line 3, indented once. for p, in get Pixels left parenthesis picture right parenthesis colon. Line 4, indented twice. list equals list plus left bracket left bracket get X left parenthesis p right parenthesis comma get Y left parenthesis p right parenthesis comma get Red left parenthesis p right parenthesis comma get Green left parenthesis p right parenthesis comma get Blue left parenthesis p right parenthesis right bracket right bracket. Line 5, indented once. return list."/>
          <p:cNvPicPr>
            <a:picLocks noChangeAspect="1"/>
          </p:cNvPicPr>
          <p:nvPr/>
        </p:nvPicPr>
        <p:blipFill rotWithShape="1">
          <a:blip r:embed="rId2"/>
          <a:srcRect b="7768"/>
          <a:stretch/>
        </p:blipFill>
        <p:spPr>
          <a:xfrm>
            <a:off x="569495" y="1933200"/>
            <a:ext cx="7596274" cy="1844321"/>
          </a:xfrm>
          <a:prstGeom prst="rect">
            <a:avLst/>
          </a:prstGeom>
        </p:spPr>
      </p:pic>
      <p:sp>
        <p:nvSpPr>
          <p:cNvPr id="4" name="Text Placeholder 3"/>
          <p:cNvSpPr>
            <a:spLocks noGrp="1"/>
          </p:cNvSpPr>
          <p:nvPr>
            <p:ph type="body" idx="1"/>
          </p:nvPr>
        </p:nvSpPr>
        <p:spPr>
          <a:xfrm>
            <a:off x="3617292" y="4005855"/>
            <a:ext cx="4724737" cy="1538853"/>
          </a:xfrm>
        </p:spPr>
        <p:txBody>
          <a:bodyPr wrap="square" lIns="91425" tIns="91425" rIns="91425" bIns="91425">
            <a:spAutoFit/>
          </a:bodyPr>
          <a:lstStyle/>
          <a:p>
            <a:pPr marL="0" lvl="0" indent="0" fontAlgn="base">
              <a:spcAft>
                <a:spcPct val="0"/>
              </a:spcAft>
              <a:buNone/>
            </a:pPr>
            <a:r>
              <a:rPr lang="en-US" altLang="en-US" sz="2200" kern="1200" dirty="0">
                <a:solidFill>
                  <a:srgbClr val="000000"/>
                </a:solidFill>
                <a:latin typeface="Arial (Body)"/>
                <a:ea typeface="ＭＳ Ｐゴシック" charset="-128"/>
                <a:cs typeface="+mn-cs"/>
              </a:rPr>
              <a:t>Why the double brackets? </a:t>
            </a:r>
            <a:r>
              <a:rPr lang="en-US" altLang="en-US" sz="2200" kern="1200" dirty="0" smtClean="0">
                <a:solidFill>
                  <a:srgbClr val="000000"/>
                </a:solidFill>
                <a:latin typeface="Arial (Body)"/>
                <a:ea typeface="ＭＳ Ｐゴシック" charset="-128"/>
                <a:cs typeface="+mn-cs"/>
              </a:rPr>
              <a:t>Because we</a:t>
            </a:r>
            <a:r>
              <a:rPr lang="en-US" altLang="ja-JP" sz="2200" kern="1200" dirty="0" smtClean="0">
                <a:solidFill>
                  <a:srgbClr val="000000"/>
                </a:solidFill>
                <a:latin typeface="Arial (Body)"/>
                <a:ea typeface="ＭＳ Ｐゴシック" charset="-128"/>
                <a:cs typeface="+mn-cs"/>
              </a:rPr>
              <a:t>’re </a:t>
            </a:r>
            <a:r>
              <a:rPr lang="en-US" altLang="ja-JP" sz="2200" kern="1200" dirty="0">
                <a:solidFill>
                  <a:srgbClr val="000000"/>
                </a:solidFill>
                <a:latin typeface="Arial (Body)"/>
                <a:ea typeface="ＭＳ Ｐゴシック" charset="-128"/>
                <a:cs typeface="+mn-cs"/>
              </a:rPr>
              <a:t>putting a sub-list in the list, not just adding a component as we were with sound.</a:t>
            </a:r>
            <a:endParaRPr lang="en-US" altLang="en-US" sz="22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1319384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07856"/>
          </a:xfrm>
        </p:spPr>
        <p:txBody>
          <a:bodyPr tIns="91425" anchor="b">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Running </a:t>
            </a:r>
            <a:r>
              <a:rPr lang="en-US" altLang="en-US" kern="1200" dirty="0" err="1" smtClean="0">
                <a:latin typeface="Times New Roman" panose="02020603050405020304" pitchFamily="18" charset="0"/>
                <a:ea typeface="ＭＳ Ｐゴシック" charset="-128"/>
              </a:rPr>
              <a:t>PictureTolist</a:t>
            </a:r>
            <a:endParaRPr lang="en-US" altLang="en-US" kern="1200" dirty="0">
              <a:latin typeface="Times New Roman" panose="02020603050405020304" pitchFamily="18" charset="0"/>
              <a:ea typeface="ＭＳ Ｐゴシック" charset="-128"/>
            </a:endParaRPr>
          </a:p>
        </p:txBody>
      </p:sp>
      <p:pic>
        <p:nvPicPr>
          <p:cNvPr id="8" name="Picture 7" descr="Computer code. The code has 3 lines. The lines read as follows. Line 1. Right angle bracket Right angle bracket Right angle bracket picture equals make Picture left parenthesis pick A File left parenthesis right parenthesis right parenthesis. Line 2. Right angle bracket Right angle bracket Right angle bracket p i c list equals picture To List left parenthesis picture right parenthesis. Line 3. Right angle bracket Right angle bracket Right angle bracket print p i c list left bracket 0 colon 5 right bracket. The corresponding outputs are, left bracket left bracket 1 comma 1 comma 168 comma 131 comma 105 right bracket comma left bracket 1 comma 2 comma 168 comma 131 comma 105 right bracket comma left bracket 1 comma 3 comma 169 comma 132 comma 106 right bracket comma left bracket 1 comma 4 comma 169 comma 132 comma 106 right bracket comma left bracket 1 comma 5 comma 170 comma 133 comma 107 right bracket right bracket."/>
          <p:cNvPicPr>
            <a:picLocks noChangeAspect="1"/>
          </p:cNvPicPr>
          <p:nvPr/>
        </p:nvPicPr>
        <p:blipFill rotWithShape="1">
          <a:blip r:embed="rId2"/>
          <a:srcRect l="1651" t="5554" r="4167" b="15374"/>
          <a:stretch/>
        </p:blipFill>
        <p:spPr>
          <a:xfrm>
            <a:off x="539645" y="1648920"/>
            <a:ext cx="7854847" cy="2188564"/>
          </a:xfrm>
          <a:prstGeom prst="rect">
            <a:avLst/>
          </a:prstGeom>
        </p:spPr>
      </p:pic>
    </p:spTree>
    <p:extLst>
      <p:ext uri="{BB962C8B-B14F-4D97-AF65-F5344CB8AC3E}">
        <p14:creationId xmlns:p14="http://schemas.microsoft.com/office/powerpoint/2010/main" val="31894158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Can We Go Back Again? Sure!</a:t>
            </a:r>
            <a:endParaRPr lang="en-US" altLang="en-US" kern="1200" dirty="0">
              <a:latin typeface="Times New Roman" panose="02020603050405020304" pitchFamily="18" charset="0"/>
              <a:ea typeface="ＭＳ Ｐゴシック" charset="-128"/>
            </a:endParaRPr>
          </a:p>
        </p:txBody>
      </p:sp>
      <p:pic>
        <p:nvPicPr>
          <p:cNvPr id="6" name="Picture 5" descr="Computer code. The code has 6 lines. The lines read as follows. Line 1. d e f list To Picture left parenthesis list right parenthesis colon. Line 2, indented once. picture equals make Picture left parenthesis get Media Path left parenthesis double quote 640 times 480 period j p g double quote right parenthesis right parenthesis. Line 3, indented once. for p, in list colon. Line 4, indented twice. if p left bracket 0 right bracket left angle bracket equals get Width left parenthesis picture right parenthesis and p left bracket 1 right bracket left angle bracket equals get Height left parenthesis picture right parenthesis colon. Line 5, indented 3 times. set Color left parenthesis get Pixel left parenthesis picture comma p left bracket 0 right bracket comma p left bracket 1 right bracket right parenthesis comma make Color left parenthesis p left bracket 2 right bracket comma p left bracket 3 right bracket comma p left bracket 4 right bracket right parenthesis right parenthesis. Line 6, indented once. return picture."/>
          <p:cNvPicPr>
            <a:picLocks noChangeAspect="1"/>
          </p:cNvPicPr>
          <p:nvPr/>
        </p:nvPicPr>
        <p:blipFill>
          <a:blip r:embed="rId2"/>
          <a:stretch>
            <a:fillRect/>
          </a:stretch>
        </p:blipFill>
        <p:spPr>
          <a:xfrm>
            <a:off x="457200" y="1572446"/>
            <a:ext cx="7523116" cy="2213040"/>
          </a:xfrm>
          <a:prstGeom prst="rect">
            <a:avLst/>
          </a:prstGeom>
        </p:spPr>
      </p:pic>
      <p:sp>
        <p:nvSpPr>
          <p:cNvPr id="4" name="Text Placeholder 3"/>
          <p:cNvSpPr>
            <a:spLocks noGrp="1"/>
          </p:cNvSpPr>
          <p:nvPr>
            <p:ph type="body" idx="1"/>
          </p:nvPr>
        </p:nvSpPr>
        <p:spPr>
          <a:xfrm>
            <a:off x="457200" y="4018715"/>
            <a:ext cx="7787390" cy="923299"/>
          </a:xfrm>
        </p:spPr>
        <p:txBody>
          <a:bodyPr wrap="square" lIns="91425" tIns="91425" rIns="91425" bIns="91425">
            <a:spAutoFit/>
          </a:bodyPr>
          <a:lstStyle/>
          <a:p>
            <a:pPr marL="0" lvl="0" indent="0" fontAlgn="base">
              <a:spcAft>
                <a:spcPct val="0"/>
              </a:spcAft>
              <a:buNone/>
            </a:pPr>
            <a:r>
              <a:rPr lang="en-US" altLang="en-US" sz="2400" kern="1200" dirty="0">
                <a:solidFill>
                  <a:srgbClr val="000000"/>
                </a:solidFill>
                <a:latin typeface="Arial (Body)"/>
                <a:ea typeface="ＭＳ Ｐゴシック" charset="-128"/>
                <a:cs typeface="+mn-cs"/>
              </a:rPr>
              <a:t>We need to make sure that the X and Y fits within our canvas, but other than that, </a:t>
            </a:r>
            <a:r>
              <a:rPr lang="en-US" altLang="en-US" sz="2400" kern="1200" dirty="0" smtClean="0">
                <a:solidFill>
                  <a:srgbClr val="000000"/>
                </a:solidFill>
                <a:latin typeface="Arial (Body)"/>
                <a:ea typeface="ＭＳ Ｐゴシック" charset="-128"/>
                <a:cs typeface="+mn-cs"/>
              </a:rPr>
              <a:t>it</a:t>
            </a:r>
            <a:r>
              <a:rPr lang="en-US" altLang="ja-JP" sz="2400" kern="1200" dirty="0" smtClean="0">
                <a:solidFill>
                  <a:srgbClr val="000000"/>
                </a:solidFill>
                <a:latin typeface="Arial (Body)"/>
                <a:ea typeface="ＭＳ Ｐゴシック" charset="-128"/>
                <a:cs typeface="+mn-cs"/>
              </a:rPr>
              <a:t>’s </a:t>
            </a:r>
            <a:r>
              <a:rPr lang="en-US" altLang="ja-JP" sz="2400" kern="1200" dirty="0">
                <a:solidFill>
                  <a:srgbClr val="000000"/>
                </a:solidFill>
                <a:latin typeface="Arial (Body)"/>
                <a:ea typeface="ＭＳ Ｐゴシック" charset="-128"/>
                <a:cs typeface="+mn-cs"/>
              </a:rPr>
              <a:t>pretty simple code.</a:t>
            </a:r>
            <a:endParaRPr lang="en-US" altLang="en-US" sz="24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5903041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The Numbers Could Have Come from Anywhere</a:t>
            </a:r>
          </a:p>
        </p:txBody>
      </p:sp>
      <p:sp>
        <p:nvSpPr>
          <p:cNvPr id="3" name="Text Placeholder 2"/>
          <p:cNvSpPr>
            <a:spLocks noGrp="1"/>
          </p:cNvSpPr>
          <p:nvPr>
            <p:ph type="body" idx="1"/>
          </p:nvPr>
        </p:nvSpPr>
        <p:spPr>
          <a:xfrm>
            <a:off x="457200" y="1600200"/>
            <a:ext cx="8229600" cy="307773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The numbers in the list came from another picture, but </a:t>
            </a:r>
            <a:r>
              <a:rPr lang="en-US" altLang="en-US" sz="2400" b="1" kern="1200" dirty="0">
                <a:solidFill>
                  <a:srgbClr val="000000"/>
                </a:solidFill>
                <a:latin typeface="Arial (Body)"/>
                <a:ea typeface="ＭＳ Ｐゴシック" charset="-128"/>
              </a:rPr>
              <a:t>we</a:t>
            </a:r>
            <a:r>
              <a:rPr lang="en-US" altLang="en-US" sz="2400" kern="1200" dirty="0">
                <a:solidFill>
                  <a:srgbClr val="000000"/>
                </a:solidFill>
                <a:latin typeface="Arial (Body)"/>
                <a:ea typeface="ＭＳ Ｐゴシック" charset="-128"/>
              </a:rPr>
              <a:t> know that they could have come from </a:t>
            </a:r>
            <a:r>
              <a:rPr lang="en-US" altLang="en-US" sz="2400" b="1" kern="1200" dirty="0">
                <a:solidFill>
                  <a:srgbClr val="000000"/>
                </a:solidFill>
                <a:latin typeface="Arial (Body)"/>
                <a:ea typeface="ＭＳ Ｐゴシック" charset="-128"/>
              </a:rPr>
              <a:t>anywhere</a:t>
            </a:r>
            <a:r>
              <a:rPr lang="en-US" altLang="en-US" sz="2400" kern="1200" dirty="0">
                <a:solidFill>
                  <a:srgbClr val="000000"/>
                </a:solidFill>
                <a:latin typeface="Arial (Body)"/>
                <a:ea typeface="ＭＳ Ｐゴシック" charset="-128"/>
              </a:rPr>
              <a: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From multiple sounds, one for each of Red, Green, and Blue.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From random numbers.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From stock market data.</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From solar radiation.</a:t>
            </a:r>
          </a:p>
        </p:txBody>
      </p:sp>
    </p:spTree>
    <p:extLst>
      <p:ext uri="{BB962C8B-B14F-4D97-AF65-F5344CB8AC3E}">
        <p14:creationId xmlns:p14="http://schemas.microsoft.com/office/powerpoint/2010/main" val="17721721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All </a:t>
            </a:r>
            <a:r>
              <a:rPr lang="en-US" altLang="en-US" kern="1200" dirty="0" smtClean="0">
                <a:latin typeface="Times New Roman" panose="02020603050405020304" pitchFamily="18" charset="0"/>
                <a:ea typeface="ＭＳ Ｐゴシック" charset="-128"/>
              </a:rPr>
              <a:t>We’re </a:t>
            </a:r>
            <a:r>
              <a:rPr lang="en-US" altLang="en-US" kern="1200" dirty="0">
                <a:latin typeface="Times New Roman" panose="02020603050405020304" pitchFamily="18" charset="0"/>
                <a:ea typeface="ＭＳ Ｐゴシック" charset="-128"/>
              </a:rPr>
              <a:t>Doing </a:t>
            </a:r>
            <a:r>
              <a:rPr lang="en-US" altLang="en-US" kern="1200" dirty="0" smtClean="0">
                <a:latin typeface="Times New Roman" panose="02020603050405020304" pitchFamily="18" charset="0"/>
                <a:ea typeface="ＭＳ Ｐゴシック" charset="-128"/>
              </a:rPr>
              <a:t>is </a:t>
            </a:r>
            <a:r>
              <a:rPr lang="en-US" altLang="en-US" kern="1200" dirty="0">
                <a:latin typeface="Times New Roman" panose="02020603050405020304" pitchFamily="18" charset="0"/>
                <a:ea typeface="ＭＳ Ｐゴシック" charset="-128"/>
              </a:rPr>
              <a:t>Changing Encodings</a:t>
            </a:r>
          </a:p>
        </p:txBody>
      </p:sp>
      <p:sp>
        <p:nvSpPr>
          <p:cNvPr id="3" name="Text Placeholder 2"/>
          <p:cNvSpPr>
            <a:spLocks noGrp="1"/>
          </p:cNvSpPr>
          <p:nvPr>
            <p:ph type="body" idx="1"/>
          </p:nvPr>
        </p:nvSpPr>
        <p:spPr>
          <a:xfrm>
            <a:off x="457200" y="1600200"/>
            <a:ext cx="8229600" cy="2939236"/>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The basic information </a:t>
            </a:r>
            <a:r>
              <a:rPr lang="en-US" altLang="en-US" sz="2400" kern="1200" dirty="0" smtClean="0">
                <a:solidFill>
                  <a:srgbClr val="000000"/>
                </a:solidFill>
                <a:latin typeface="Arial (Body)"/>
                <a:ea typeface="ＭＳ Ｐゴシック" charset="-128"/>
              </a:rPr>
              <a:t>isn</a:t>
            </a:r>
            <a:r>
              <a:rPr lang="en-US" altLang="ja-JP" sz="2400" kern="1200" dirty="0" smtClean="0">
                <a:solidFill>
                  <a:srgbClr val="000000"/>
                </a:solidFill>
                <a:latin typeface="Arial (Body)"/>
                <a:ea typeface="ＭＳ Ｐゴシック" charset="-128"/>
              </a:rPr>
              <a:t>’t </a:t>
            </a:r>
            <a:r>
              <a:rPr lang="en-US" altLang="ja-JP" sz="2400" kern="1200" dirty="0">
                <a:solidFill>
                  <a:srgbClr val="000000"/>
                </a:solidFill>
                <a:latin typeface="Arial (Body)"/>
                <a:ea typeface="ＭＳ Ｐゴシック" charset="-128"/>
              </a:rPr>
              <a:t>changing at all here.</a:t>
            </a:r>
          </a:p>
          <a:p>
            <a:pPr marL="255651" lvl="0" indent="-255651" fontAlgn="base">
              <a:spcAft>
                <a:spcPct val="0"/>
              </a:spcAft>
              <a:buFont typeface="Arial" panose="020B0604020202020204" pitchFamily="34" charset="0"/>
              <a:buChar char="•"/>
              <a:tabLst/>
            </a:pPr>
            <a:r>
              <a:rPr lang="en-US" altLang="en-US" sz="2400" kern="1200" dirty="0" smtClean="0">
                <a:solidFill>
                  <a:srgbClr val="000000"/>
                </a:solidFill>
                <a:latin typeface="Arial (Body)"/>
                <a:ea typeface="ＭＳ Ｐゴシック" charset="-128"/>
              </a:rPr>
              <a:t>What</a:t>
            </a:r>
            <a:r>
              <a:rPr lang="en-US" altLang="ja-JP" sz="2400" kern="1200" dirty="0" smtClean="0">
                <a:solidFill>
                  <a:srgbClr val="000000"/>
                </a:solidFill>
                <a:latin typeface="Arial (Body)"/>
                <a:ea typeface="ＭＳ Ｐゴシック" charset="-128"/>
              </a:rPr>
              <a:t>’s </a:t>
            </a:r>
            <a:r>
              <a:rPr lang="en-US" altLang="ja-JP" sz="2400" kern="1200" dirty="0">
                <a:solidFill>
                  <a:srgbClr val="000000"/>
                </a:solidFill>
                <a:latin typeface="Arial (Body)"/>
                <a:ea typeface="ＭＳ Ｐゴシック" charset="-128"/>
              </a:rPr>
              <a:t>changing is our encoding.</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Different encodings afford us different capabilities.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If we go to numbers, we can use Excel.</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If we go to lists, we can represent structure more easily.</a:t>
            </a:r>
          </a:p>
        </p:txBody>
      </p:sp>
    </p:spTree>
    <p:extLst>
      <p:ext uri="{BB962C8B-B14F-4D97-AF65-F5344CB8AC3E}">
        <p14:creationId xmlns:p14="http://schemas.microsoft.com/office/powerpoint/2010/main" val="41591112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Kurt Gödel</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819266"/>
            <a:ext cx="4954249" cy="4224203"/>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000" kern="1200" dirty="0">
                <a:solidFill>
                  <a:srgbClr val="000000"/>
                </a:solidFill>
                <a:latin typeface="+mn-lt"/>
                <a:ea typeface="ＭＳ Ｐゴシック" charset="-128"/>
              </a:rPr>
              <a:t>One of Time </a:t>
            </a:r>
            <a:r>
              <a:rPr lang="en-US" altLang="en-US" sz="2000" kern="1200" dirty="0" smtClean="0">
                <a:solidFill>
                  <a:srgbClr val="000000"/>
                </a:solidFill>
                <a:latin typeface="+mn-lt"/>
                <a:ea typeface="ＭＳ Ｐゴシック" charset="-128"/>
              </a:rPr>
              <a:t>magazine</a:t>
            </a:r>
            <a:r>
              <a:rPr lang="en-US" altLang="ja-JP" sz="2000" kern="1200" dirty="0" smtClean="0">
                <a:solidFill>
                  <a:srgbClr val="000000"/>
                </a:solidFill>
                <a:latin typeface="+mn-lt"/>
                <a:ea typeface="ＭＳ Ｐゴシック" charset="-128"/>
              </a:rPr>
              <a:t>’s </a:t>
            </a:r>
            <a:r>
              <a:rPr lang="en-US" altLang="ja-JP" sz="2000" kern="1200" dirty="0">
                <a:solidFill>
                  <a:srgbClr val="000000"/>
                </a:solidFill>
                <a:latin typeface="+mn-lt"/>
                <a:ea typeface="ＭＳ Ｐゴシック" charset="-128"/>
              </a:rPr>
              <a:t>100 greatest thinkers of the 20</a:t>
            </a:r>
            <a:r>
              <a:rPr lang="en-US" altLang="ja-JP" sz="2000" kern="1200" baseline="30000" dirty="0">
                <a:solidFill>
                  <a:srgbClr val="000000"/>
                </a:solidFill>
                <a:latin typeface="+mn-lt"/>
                <a:ea typeface="ＭＳ Ｐゴシック" charset="-128"/>
              </a:rPr>
              <a:t>th</a:t>
            </a:r>
            <a:r>
              <a:rPr lang="en-US" altLang="ja-JP" sz="2000" kern="1200" dirty="0">
                <a:solidFill>
                  <a:srgbClr val="000000"/>
                </a:solidFill>
                <a:latin typeface="+mn-lt"/>
                <a:ea typeface="ＭＳ Ｐゴシック" charset="-128"/>
              </a:rPr>
              <a:t> century</a:t>
            </a:r>
          </a:p>
          <a:p>
            <a:pPr marL="255651" lvl="0" indent="-255651" fontAlgn="base">
              <a:spcAft>
                <a:spcPct val="0"/>
              </a:spcAft>
              <a:buFont typeface="Arial" panose="020B0604020202020204" pitchFamily="34" charset="0"/>
              <a:buChar char="•"/>
            </a:pPr>
            <a:r>
              <a:rPr lang="en-US" altLang="en-US" sz="2000" kern="1200" dirty="0">
                <a:solidFill>
                  <a:srgbClr val="000000"/>
                </a:solidFill>
                <a:latin typeface="+mn-lt"/>
                <a:ea typeface="ＭＳ Ｐゴシック" charset="-128"/>
              </a:rPr>
              <a:t>Proved the </a:t>
            </a:r>
            <a:r>
              <a:rPr lang="en-US" altLang="ja-JP" sz="2000" kern="1200" dirty="0" smtClean="0">
                <a:solidFill>
                  <a:srgbClr val="000000"/>
                </a:solidFill>
                <a:latin typeface="+mn-lt"/>
                <a:ea typeface="ＭＳ Ｐゴシック" charset="-128"/>
              </a:rPr>
              <a:t>“Incompleteness Theorem”</a:t>
            </a:r>
            <a:endParaRPr lang="en-US" altLang="ja-JP" sz="2000" kern="1200" dirty="0">
              <a:solidFill>
                <a:srgbClr val="000000"/>
              </a:solidFill>
              <a:latin typeface="+mn-lt"/>
              <a:ea typeface="ＭＳ Ｐゴシック" charset="-128"/>
            </a:endParaRPr>
          </a:p>
          <a:p>
            <a:pPr marL="255651" lvl="0" indent="-255651" fontAlgn="base">
              <a:spcAft>
                <a:spcPct val="0"/>
              </a:spcAft>
              <a:buFont typeface="Arial" panose="020B0604020202020204" pitchFamily="34" charset="0"/>
              <a:buChar char="•"/>
            </a:pPr>
            <a:r>
              <a:rPr lang="en-US" altLang="en-US" sz="2000" kern="1200" dirty="0">
                <a:solidFill>
                  <a:srgbClr val="000000"/>
                </a:solidFill>
                <a:latin typeface="+mn-lt"/>
                <a:ea typeface="ＭＳ Ｐゴシック" charset="-128"/>
              </a:rPr>
              <a:t>By mapping mathematical statements to numbers, he was able to show that there are true statements (numbers) that cannot be proven by any mathematical system.</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mn-lt"/>
                <a:ea typeface="ＭＳ Ｐゴシック" charset="-128"/>
                <a:cs typeface="+mn-cs"/>
              </a:rPr>
              <a:t>Gödel numbers</a:t>
            </a:r>
          </a:p>
          <a:p>
            <a:pPr marL="255651" lvl="0" indent="-255651" fontAlgn="base">
              <a:spcAft>
                <a:spcPct val="0"/>
              </a:spcAft>
              <a:buFont typeface="Arial" panose="020B0604020202020204" pitchFamily="34" charset="0"/>
              <a:buChar char="•"/>
            </a:pPr>
            <a:r>
              <a:rPr lang="en-US" altLang="en-US" sz="2000" kern="1200" dirty="0">
                <a:solidFill>
                  <a:srgbClr val="000000"/>
                </a:solidFill>
                <a:latin typeface="+mn-lt"/>
                <a:ea typeface="ＭＳ Ｐゴシック" charset="-128"/>
              </a:rPr>
              <a:t>In this way, he showed that no system of logic can prove all true statements.</a:t>
            </a:r>
          </a:p>
        </p:txBody>
      </p:sp>
      <p:pic>
        <p:nvPicPr>
          <p:cNvPr id="5" name="Picture 6" descr="A photo of Kurt Gö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872162" y="2057400"/>
            <a:ext cx="2814638" cy="3790950"/>
          </a:xfrm>
          <a:prstGeom prst="rect">
            <a:avLst/>
          </a:prstGeom>
          <a:noFill/>
          <a:ln>
            <a:noFill/>
          </a:ln>
        </p:spPr>
      </p:pic>
    </p:spTree>
    <p:extLst>
      <p:ext uri="{BB962C8B-B14F-4D97-AF65-F5344CB8AC3E}">
        <p14:creationId xmlns:p14="http://schemas.microsoft.com/office/powerpoint/2010/main" val="35355695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Hiding Text in a Picture</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1854323"/>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b="1" kern="1200" dirty="0">
                <a:solidFill>
                  <a:srgbClr val="000000"/>
                </a:solidFill>
                <a:latin typeface="Arial (Body)"/>
                <a:ea typeface="ＭＳ Ｐゴシック" charset="-128"/>
              </a:rPr>
              <a:t>Steganography</a:t>
            </a:r>
            <a:r>
              <a:rPr lang="en-US" altLang="en-US" sz="2400" kern="1200" dirty="0">
                <a:solidFill>
                  <a:srgbClr val="000000"/>
                </a:solidFill>
                <a:latin typeface="Arial (Body)"/>
                <a:ea typeface="ＭＳ Ｐゴシック" charset="-128"/>
              </a:rPr>
              <a:t> is hiding information in ways that </a:t>
            </a:r>
            <a:r>
              <a:rPr lang="en-US" altLang="en-US" sz="2400" kern="1200" dirty="0" smtClean="0">
                <a:solidFill>
                  <a:srgbClr val="000000"/>
                </a:solidFill>
                <a:latin typeface="Arial (Body)"/>
                <a:ea typeface="ＭＳ Ｐゴシック" charset="-128"/>
              </a:rPr>
              <a:t>can</a:t>
            </a:r>
            <a:r>
              <a:rPr lang="en-US" altLang="ja-JP" sz="2400" kern="1200" dirty="0" smtClean="0">
                <a:solidFill>
                  <a:srgbClr val="000000"/>
                </a:solidFill>
                <a:latin typeface="Arial (Body)"/>
                <a:ea typeface="ＭＳ Ｐゴシック" charset="-128"/>
              </a:rPr>
              <a:t>’t </a:t>
            </a:r>
            <a:r>
              <a:rPr lang="en-US" altLang="ja-JP" sz="2400" kern="1200" dirty="0">
                <a:solidFill>
                  <a:srgbClr val="000000"/>
                </a:solidFill>
                <a:latin typeface="Arial (Body)"/>
                <a:ea typeface="ＭＳ Ｐゴシック" charset="-128"/>
              </a:rPr>
              <a:t>be easily detected.</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One form of steganography is hiding text information of a picture.</a:t>
            </a:r>
          </a:p>
        </p:txBody>
      </p:sp>
    </p:spTree>
    <p:extLst>
      <p:ext uri="{BB962C8B-B14F-4D97-AF65-F5344CB8AC3E}">
        <p14:creationId xmlns:p14="http://schemas.microsoft.com/office/powerpoint/2010/main" val="16036970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Our Algorithm for Hiding Text</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199" y="1830233"/>
            <a:ext cx="4474565" cy="4147259"/>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200" kern="1200" dirty="0" smtClean="0">
                <a:solidFill>
                  <a:srgbClr val="000000"/>
                </a:solidFill>
                <a:latin typeface="+mn-lt"/>
                <a:ea typeface="ＭＳ Ｐゴシック" charset="-128"/>
              </a:rPr>
              <a:t>We</a:t>
            </a:r>
            <a:r>
              <a:rPr lang="en-US" altLang="ja-JP" sz="2200" kern="1200" dirty="0" smtClean="0">
                <a:solidFill>
                  <a:srgbClr val="000000"/>
                </a:solidFill>
                <a:latin typeface="+mn-lt"/>
                <a:ea typeface="ＭＳ Ｐゴシック" charset="-128"/>
              </a:rPr>
              <a:t>’ll </a:t>
            </a:r>
            <a:r>
              <a:rPr lang="en-US" altLang="ja-JP" sz="2200" kern="1200" dirty="0">
                <a:solidFill>
                  <a:srgbClr val="000000"/>
                </a:solidFill>
                <a:latin typeface="+mn-lt"/>
                <a:ea typeface="ＭＳ Ｐゴシック" charset="-128"/>
              </a:rPr>
              <a:t>draw our message in black pixels on a message picture.</a:t>
            </a:r>
          </a:p>
          <a:p>
            <a:pPr marL="255651" lvl="0" indent="-255651" fontAlgn="base">
              <a:spcAft>
                <a:spcPct val="0"/>
              </a:spcAft>
              <a:buFont typeface="Arial" panose="020B0604020202020204" pitchFamily="34" charset="0"/>
              <a:buChar char="•"/>
            </a:pPr>
            <a:r>
              <a:rPr lang="en-US" altLang="en-US" sz="2200" kern="1200" dirty="0" smtClean="0">
                <a:solidFill>
                  <a:srgbClr val="000000"/>
                </a:solidFill>
                <a:latin typeface="+mn-lt"/>
                <a:ea typeface="ＭＳ Ｐゴシック" charset="-128"/>
              </a:rPr>
              <a:t>We’</a:t>
            </a:r>
            <a:r>
              <a:rPr lang="en-US" altLang="ja-JP" sz="2200" kern="1200" dirty="0" smtClean="0">
                <a:solidFill>
                  <a:srgbClr val="000000"/>
                </a:solidFill>
                <a:latin typeface="+mn-lt"/>
                <a:ea typeface="ＭＳ Ｐゴシック" charset="-128"/>
              </a:rPr>
              <a:t>ll </a:t>
            </a:r>
            <a:r>
              <a:rPr lang="en-US" altLang="ja-JP" sz="2200" kern="1200" dirty="0">
                <a:solidFill>
                  <a:srgbClr val="000000"/>
                </a:solidFill>
                <a:latin typeface="+mn-lt"/>
                <a:ea typeface="ＭＳ Ｐゴシック" charset="-128"/>
              </a:rPr>
              <a:t>hide our message in a picture of the same size.</a:t>
            </a:r>
          </a:p>
          <a:p>
            <a:pPr marL="255651" lvl="0" indent="-255651" fontAlgn="base">
              <a:spcAft>
                <a:spcPct val="0"/>
              </a:spcAft>
              <a:buFont typeface="Arial" panose="020B0604020202020204" pitchFamily="34" charset="0"/>
              <a:buChar char="•"/>
            </a:pPr>
            <a:r>
              <a:rPr lang="en-US" altLang="en-US" sz="2200" kern="1200" dirty="0">
                <a:solidFill>
                  <a:srgbClr val="000000"/>
                </a:solidFill>
                <a:latin typeface="+mn-lt"/>
                <a:ea typeface="ＭＳ Ｐゴシック" charset="-128"/>
              </a:rPr>
              <a:t>First: Make sure that all red values are </a:t>
            </a:r>
            <a:r>
              <a:rPr lang="en-US" altLang="en-US" sz="2200" b="1" kern="1200" dirty="0">
                <a:solidFill>
                  <a:srgbClr val="000000"/>
                </a:solidFill>
                <a:latin typeface="+mn-lt"/>
                <a:ea typeface="ＭＳ Ｐゴシック" charset="-128"/>
              </a:rPr>
              <a:t>even</a:t>
            </a:r>
            <a:r>
              <a:rPr lang="en-US" altLang="en-US" sz="2200" kern="1200" dirty="0">
                <a:solidFill>
                  <a:srgbClr val="000000"/>
                </a:solidFill>
                <a:latin typeface="+mn-lt"/>
                <a:ea typeface="ＭＳ Ｐゴシック" charset="-128"/>
              </a:rPr>
              <a:t>.</a:t>
            </a:r>
          </a:p>
          <a:p>
            <a:pPr marL="255651" lvl="0" indent="-255651" fontAlgn="base">
              <a:spcAft>
                <a:spcPct val="0"/>
              </a:spcAft>
              <a:buFont typeface="Arial" panose="020B0604020202020204" pitchFamily="34" charset="0"/>
              <a:buChar char="•"/>
            </a:pPr>
            <a:r>
              <a:rPr lang="en-US" altLang="en-US" sz="2200" kern="1200" dirty="0">
                <a:solidFill>
                  <a:srgbClr val="000000"/>
                </a:solidFill>
                <a:latin typeface="+mn-lt"/>
                <a:ea typeface="ＭＳ Ｐゴシック" charset="-128"/>
              </a:rPr>
              <a:t>Second: For every pixel where the message picture is black, add one to the red value at the corresponding </a:t>
            </a:r>
            <a:r>
              <a:rPr lang="en-US" altLang="en-US" sz="2200" kern="1200" dirty="0" smtClean="0">
                <a:solidFill>
                  <a:srgbClr val="000000"/>
                </a:solidFill>
                <a:latin typeface="+mn-lt"/>
                <a:ea typeface="ＭＳ Ｐゴシック" charset="-128"/>
              </a:rPr>
              <a:t>x,y.</a:t>
            </a:r>
            <a:endParaRPr lang="en-US" altLang="en-US" sz="2200" kern="1200" dirty="0">
              <a:solidFill>
                <a:srgbClr val="000000"/>
              </a:solidFill>
              <a:latin typeface="+mn-lt"/>
              <a:ea typeface="ＭＳ Ｐゴシック" charset="-128"/>
            </a:endParaRPr>
          </a:p>
        </p:txBody>
      </p:sp>
      <p:pic>
        <p:nvPicPr>
          <p:cNvPr id="5" name="Picture 2" descr="A screen shot of a dialog box that represents a decoded message. The dialog box is marked; meet me at 3.00 pm exclamation 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209800"/>
            <a:ext cx="35052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57252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b"/>
          <a:lstStyle/>
          <a:p>
            <a:r>
              <a:rPr lang="en-US" dirty="0"/>
              <a:t>Function to Encode the Message</a:t>
            </a:r>
          </a:p>
        </p:txBody>
      </p:sp>
      <p:pic>
        <p:nvPicPr>
          <p:cNvPr id="7" name="Picture 6" descr="Computer code. The code has 16 lines. The lines read as follows. Line 1. d e f encode left parenthesis m s g, P i c comma original right parenthesis colon. Line 2, indented once. hash Assume m s g, P i c and original have same dimensions. Line 3, indented once. hash First comma make all red pixels even. Line 4, indented once. for p x l in get Pixels left parenthesis original right parenthesis colon. Line 5, indented twice. hash Using modulo operator to test oddness. Line 6, indented twice. if left parenthesis get Red left parenthesis p x l right parenthesis percent sign 2 right parenthesis equals equals 1 colon. Line 7, indented 3 times. set Red left parenthesis p x l comma get Red left parenthesis p x l right parenthesis dash 1 right parenthesis. Line 8, indented twice. hash Second comma wherever there’s black in m s g, P i c. Line 9, indented twice. hash make odd the red in the corresponding original pixel. Line 10, indented twice. for x in range left parenthesis 0 comma get Width left parenthesis original right parenthesis right parenthesis colon. Line 11, indented 3 times. for y in range left parenthesis 0 comma get Height left parenthesis original right parenthesis right parenthesis colon. Line 12, indented 4 times. m s g, P x l equals get Pixel left parenthesis m s g, P i c comma x comma y right parenthesis. Line 13, indented 4 times. o r i g, P x l equals get Pixel left parenthesis original comma x comma y right parenthesis. Line 14, indented 4 times. if left parenthesis distance left parenthesis get Color left parenthesis m s g, P x l right parenthesis comma black right parenthesis left angle bracket 100 period 0 right parenthesis colon. Line 15, indented 5 times. hash It’s a message pixel exclamation point Make the red value odd period. Line 16, indented 5 times. set Red left parenthesis o r i g, P x l comma get Red left parenthesis o r i g, P x l right parenthesis plus 1 right parenthesis."/>
          <p:cNvPicPr>
            <a:picLocks noChangeAspect="1"/>
          </p:cNvPicPr>
          <p:nvPr/>
        </p:nvPicPr>
        <p:blipFill rotWithShape="1">
          <a:blip r:embed="rId2"/>
          <a:srcRect l="1086" t="910" r="1297" b="1583"/>
          <a:stretch/>
        </p:blipFill>
        <p:spPr>
          <a:xfrm>
            <a:off x="1086787" y="1708879"/>
            <a:ext cx="6970426" cy="4377128"/>
          </a:xfrm>
          <a:prstGeom prst="rect">
            <a:avLst/>
          </a:prstGeom>
        </p:spPr>
      </p:pic>
    </p:spTree>
    <p:extLst>
      <p:ext uri="{BB962C8B-B14F-4D97-AF65-F5344CB8AC3E}">
        <p14:creationId xmlns:p14="http://schemas.microsoft.com/office/powerpoint/2010/main" val="1457179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mj-ea"/>
                <a:cs typeface="+mj-cs"/>
              </a:rPr>
              <a:t>Ethernet: A Common Mid-Level Protocol</a:t>
            </a:r>
          </a:p>
        </p:txBody>
      </p:sp>
      <p:sp>
        <p:nvSpPr>
          <p:cNvPr id="3" name="Text Placeholder 2"/>
          <p:cNvSpPr>
            <a:spLocks noGrp="1"/>
          </p:cNvSpPr>
          <p:nvPr>
            <p:ph type="body" idx="1"/>
          </p:nvPr>
        </p:nvSpPr>
        <p:spPr>
          <a:xfrm>
            <a:off x="457200" y="1600200"/>
            <a:ext cx="8229600" cy="3770233"/>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ＭＳ Ｐゴシック" charset="-128"/>
              </a:rPr>
              <a:t>Ethernet is a common mid-level protocol.</a:t>
            </a:r>
          </a:p>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ＭＳ Ｐゴシック" charset="-128"/>
              </a:rPr>
              <a:t>It specifies some aspects of how data is encoded and computers are specified.</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cs typeface="+mn-cs"/>
              </a:rPr>
              <a:t>For example, each computer on an Ethernet network has a deep-down inside-the-computer address that identifies it uniquely.</a:t>
            </a:r>
          </a:p>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ＭＳ Ｐゴシック" charset="-128"/>
              </a:rPr>
              <a:t>But Ethernet can work over a variety of physical substrates.</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cs typeface="+mn-cs"/>
              </a:rPr>
              <a:t>For example, you can run Ethernet over wireless (radio) or over coaxial cable (where you hear terms like </a:t>
            </a:r>
            <a:r>
              <a:rPr lang="en-US" altLang="ja-JP" sz="2200" kern="1200" dirty="0" smtClean="0">
                <a:solidFill>
                  <a:srgbClr val="000000"/>
                </a:solidFill>
                <a:latin typeface="Arial (Body)"/>
                <a:ea typeface="ＭＳ Ｐゴシック" charset="-128"/>
                <a:cs typeface="+mn-cs"/>
              </a:rPr>
              <a:t>“10baseT”</a:t>
            </a:r>
            <a:endParaRPr lang="en-US" altLang="en-US" sz="22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6361942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Doing the Encoding</a:t>
            </a:r>
            <a:endParaRPr lang="en-US" altLang="en-US" kern="1200" dirty="0">
              <a:latin typeface="Times New Roman" panose="02020603050405020304" pitchFamily="18" charset="0"/>
              <a:ea typeface="ＭＳ Ｐゴシック" charset="-128"/>
            </a:endParaRPr>
          </a:p>
        </p:txBody>
      </p:sp>
      <p:pic>
        <p:nvPicPr>
          <p:cNvPr id="10" name="Picture 9" descr="Computer code. The code has 6 lines. The lines read as follows. Line 1. Right angle bracket Right angle bracket Right angle bracket beach equals make Picture left parenthesis get Media Path left parenthesis double quote beach period j p g double quote right parenthesis right parenthesis. Line 2. Right angle bracket Right angle bracket Right angle bracket explore left parenthesis beach right parenthesis. Line 3. Right angle bracket Right angle bracket Right angle bracket m s g equals make Picture left parenthesis get Media Path left parenthesis double quote m s g period j p g double quote right parenthesis right parenthesis. Line 4. Right angle bracket Right angle bracket Right angle bracket encode left parenthesis m s g comma beach right parenthesis. Line 5. Right angle bracket Right angle bracket Right angle bracket explore left parenthesis beach right parenthesis. Line 6. Right angle bracket Right angle bracket Right angle bracket write Picture To left parenthesis beach comma get Media Path left parenthesis double quote beach Hidden period p n g double quote right parenthesis right parenthesis."/>
          <p:cNvPicPr>
            <a:picLocks noChangeAspect="1"/>
          </p:cNvPicPr>
          <p:nvPr/>
        </p:nvPicPr>
        <p:blipFill>
          <a:blip r:embed="rId2"/>
          <a:stretch>
            <a:fillRect/>
          </a:stretch>
        </p:blipFill>
        <p:spPr>
          <a:xfrm>
            <a:off x="441900" y="1638570"/>
            <a:ext cx="6093541" cy="1757421"/>
          </a:xfrm>
          <a:prstGeom prst="rect">
            <a:avLst/>
          </a:prstGeom>
        </p:spPr>
      </p:pic>
      <p:pic>
        <p:nvPicPr>
          <p:cNvPr id="5" name="Picture 4" descr="A screen shot of two images titled, media sources forward slash beach period j p g. The first image on the left shows an original picture of an image and the second image on the right shows an Encoded image with a hidden message."/>
          <p:cNvPicPr>
            <a:picLocks noChangeAspect="1"/>
          </p:cNvPicPr>
          <p:nvPr/>
        </p:nvPicPr>
        <p:blipFill>
          <a:blip r:embed="rId3"/>
          <a:stretch>
            <a:fillRect/>
          </a:stretch>
        </p:blipFill>
        <p:spPr>
          <a:xfrm>
            <a:off x="703609" y="3575527"/>
            <a:ext cx="4423762" cy="2604880"/>
          </a:xfrm>
          <a:prstGeom prst="rect">
            <a:avLst/>
          </a:prstGeom>
        </p:spPr>
      </p:pic>
      <p:sp>
        <p:nvSpPr>
          <p:cNvPr id="4" name="Text Placeholder 3"/>
          <p:cNvSpPr>
            <a:spLocks noGrp="1"/>
          </p:cNvSpPr>
          <p:nvPr>
            <p:ph type="body" idx="1"/>
          </p:nvPr>
        </p:nvSpPr>
        <p:spPr>
          <a:xfrm>
            <a:off x="5403954" y="3722625"/>
            <a:ext cx="3282846" cy="1565754"/>
          </a:xfrm>
        </p:spPr>
        <p:txBody>
          <a:bodyPr anchor="ctr"/>
          <a:lstStyle/>
          <a:p>
            <a:pPr marL="0" indent="0">
              <a:buNone/>
            </a:pPr>
            <a:r>
              <a:rPr lang="en-US" altLang="en-US" sz="1800" dirty="0" smtClean="0">
                <a:latin typeface="+mn-lt"/>
              </a:rPr>
              <a:t>It</a:t>
            </a:r>
            <a:r>
              <a:rPr lang="en-US" altLang="ja-JP" sz="1800" dirty="0" smtClean="0">
                <a:latin typeface="+mn-lt"/>
              </a:rPr>
              <a:t>’s </a:t>
            </a:r>
            <a:r>
              <a:rPr lang="en-US" altLang="ja-JP" sz="1800" dirty="0">
                <a:latin typeface="+mn-lt"/>
              </a:rPr>
              <a:t>really important to save the message as .</a:t>
            </a:r>
            <a:r>
              <a:rPr lang="en-US" altLang="ja-JP" sz="1800" dirty="0" smtClean="0">
                <a:latin typeface="+mn-lt"/>
              </a:rPr>
              <a:t>P</a:t>
            </a:r>
            <a:r>
              <a:rPr lang="en-US" altLang="ja-JP" sz="100" dirty="0" smtClean="0">
                <a:latin typeface="+mn-lt"/>
              </a:rPr>
              <a:t> </a:t>
            </a:r>
            <a:r>
              <a:rPr lang="en-US" altLang="ja-JP" sz="1800" dirty="0" smtClean="0">
                <a:latin typeface="+mn-lt"/>
              </a:rPr>
              <a:t>N</a:t>
            </a:r>
            <a:r>
              <a:rPr lang="en-US" altLang="ja-JP" sz="100" dirty="0" smtClean="0">
                <a:latin typeface="+mn-lt"/>
              </a:rPr>
              <a:t> </a:t>
            </a:r>
            <a:r>
              <a:rPr lang="en-US" altLang="ja-JP" sz="1800" dirty="0" smtClean="0">
                <a:latin typeface="+mn-lt"/>
              </a:rPr>
              <a:t>G </a:t>
            </a:r>
            <a:r>
              <a:rPr lang="en-US" altLang="ja-JP" sz="1800" dirty="0">
                <a:latin typeface="+mn-lt"/>
              </a:rPr>
              <a:t>or .</a:t>
            </a:r>
            <a:r>
              <a:rPr lang="en-US" altLang="ja-JP" sz="1800" dirty="0" smtClean="0">
                <a:latin typeface="+mn-lt"/>
              </a:rPr>
              <a:t>B</a:t>
            </a:r>
            <a:r>
              <a:rPr lang="en-US" altLang="ja-JP" sz="100" dirty="0" smtClean="0">
                <a:latin typeface="+mn-lt"/>
              </a:rPr>
              <a:t> </a:t>
            </a:r>
            <a:r>
              <a:rPr lang="en-US" altLang="ja-JP" sz="1800" dirty="0" smtClean="0">
                <a:latin typeface="+mn-lt"/>
              </a:rPr>
              <a:t>M</a:t>
            </a:r>
            <a:r>
              <a:rPr lang="en-US" altLang="ja-JP" sz="100" dirty="0" smtClean="0">
                <a:latin typeface="+mn-lt"/>
              </a:rPr>
              <a:t> </a:t>
            </a:r>
            <a:r>
              <a:rPr lang="en-US" altLang="ja-JP" sz="1800" dirty="0" smtClean="0">
                <a:latin typeface="+mn-lt"/>
              </a:rPr>
              <a:t>P</a:t>
            </a:r>
            <a:r>
              <a:rPr lang="en-US" altLang="ja-JP" sz="1800" dirty="0">
                <a:latin typeface="+mn-lt"/>
              </a:rPr>
              <a:t>, </a:t>
            </a:r>
            <a:r>
              <a:rPr lang="en-US" altLang="ja-JP" sz="1800" b="1" dirty="0">
                <a:latin typeface="+mn-lt"/>
              </a:rPr>
              <a:t>not</a:t>
            </a:r>
            <a:r>
              <a:rPr lang="en-US" altLang="ja-JP" sz="1800" dirty="0">
                <a:latin typeface="+mn-lt"/>
              </a:rPr>
              <a:t> </a:t>
            </a:r>
            <a:r>
              <a:rPr lang="en-US" altLang="ja-JP" sz="1800" dirty="0" smtClean="0">
                <a:latin typeface="+mn-lt"/>
              </a:rPr>
              <a:t>J</a:t>
            </a:r>
            <a:r>
              <a:rPr lang="en-US" altLang="ja-JP" sz="100" dirty="0" smtClean="0">
                <a:latin typeface="+mn-lt"/>
              </a:rPr>
              <a:t> </a:t>
            </a:r>
            <a:r>
              <a:rPr lang="en-US" altLang="ja-JP" sz="1800" dirty="0" smtClean="0">
                <a:latin typeface="+mn-lt"/>
              </a:rPr>
              <a:t>P</a:t>
            </a:r>
            <a:r>
              <a:rPr lang="en-US" altLang="ja-JP" sz="100" dirty="0" smtClean="0">
                <a:latin typeface="+mn-lt"/>
              </a:rPr>
              <a:t> </a:t>
            </a:r>
            <a:r>
              <a:rPr lang="en-US" altLang="ja-JP" sz="1800" dirty="0" smtClean="0">
                <a:latin typeface="+mn-lt"/>
              </a:rPr>
              <a:t>E</a:t>
            </a:r>
            <a:r>
              <a:rPr lang="en-US" altLang="ja-JP" sz="100" dirty="0" smtClean="0">
                <a:latin typeface="+mn-lt"/>
              </a:rPr>
              <a:t> </a:t>
            </a:r>
            <a:r>
              <a:rPr lang="en-US" altLang="ja-JP" sz="1800" dirty="0" smtClean="0">
                <a:latin typeface="+mn-lt"/>
              </a:rPr>
              <a:t>G</a:t>
            </a:r>
            <a:r>
              <a:rPr lang="en-US" altLang="ja-JP" sz="1800" dirty="0">
                <a:latin typeface="+mn-lt"/>
              </a:rPr>
              <a:t>. </a:t>
            </a:r>
            <a:r>
              <a:rPr lang="en-US" altLang="ja-JP" sz="1800" dirty="0" smtClean="0">
                <a:latin typeface="+mn-lt"/>
              </a:rPr>
              <a:t>J</a:t>
            </a:r>
            <a:r>
              <a:rPr lang="en-US" altLang="ja-JP" sz="100" dirty="0" smtClean="0">
                <a:latin typeface="+mn-lt"/>
              </a:rPr>
              <a:t> </a:t>
            </a:r>
            <a:r>
              <a:rPr lang="en-US" altLang="ja-JP" sz="1800" dirty="0" smtClean="0">
                <a:latin typeface="+mn-lt"/>
              </a:rPr>
              <a:t>P</a:t>
            </a:r>
            <a:r>
              <a:rPr lang="en-US" altLang="ja-JP" sz="100" dirty="0" smtClean="0">
                <a:latin typeface="+mn-lt"/>
              </a:rPr>
              <a:t> </a:t>
            </a:r>
            <a:r>
              <a:rPr lang="en-US" altLang="ja-JP" sz="1800" dirty="0" smtClean="0">
                <a:latin typeface="+mn-lt"/>
              </a:rPr>
              <a:t>E</a:t>
            </a:r>
            <a:r>
              <a:rPr lang="en-US" altLang="ja-JP" sz="100" dirty="0" smtClean="0">
                <a:latin typeface="+mn-lt"/>
              </a:rPr>
              <a:t> </a:t>
            </a:r>
            <a:r>
              <a:rPr lang="en-US" altLang="ja-JP" sz="1800" dirty="0" smtClean="0">
                <a:latin typeface="+mn-lt"/>
              </a:rPr>
              <a:t>G </a:t>
            </a:r>
            <a:r>
              <a:rPr lang="en-US" altLang="ja-JP" sz="1800" dirty="0">
                <a:latin typeface="+mn-lt"/>
              </a:rPr>
              <a:t>is </a:t>
            </a:r>
            <a:r>
              <a:rPr lang="en-US" altLang="ja-JP" sz="1800" b="1" dirty="0">
                <a:latin typeface="+mn-lt"/>
              </a:rPr>
              <a:t>lossy</a:t>
            </a:r>
            <a:r>
              <a:rPr lang="en-US" altLang="ja-JP" sz="1800" dirty="0">
                <a:latin typeface="+mn-lt"/>
              </a:rPr>
              <a:t> so pixel color values might change. </a:t>
            </a:r>
            <a:r>
              <a:rPr lang="en-US" altLang="ja-JP" sz="1800" dirty="0" smtClean="0">
                <a:latin typeface="+mn-lt"/>
              </a:rPr>
              <a:t>P</a:t>
            </a:r>
            <a:r>
              <a:rPr lang="en-US" altLang="ja-JP" sz="100" dirty="0" smtClean="0">
                <a:latin typeface="+mn-lt"/>
              </a:rPr>
              <a:t> </a:t>
            </a:r>
            <a:r>
              <a:rPr lang="en-US" altLang="ja-JP" sz="1800" dirty="0" smtClean="0">
                <a:latin typeface="+mn-lt"/>
              </a:rPr>
              <a:t>N</a:t>
            </a:r>
            <a:r>
              <a:rPr lang="en-US" altLang="ja-JP" sz="100" dirty="0" smtClean="0">
                <a:latin typeface="+mn-lt"/>
              </a:rPr>
              <a:t> </a:t>
            </a:r>
            <a:r>
              <a:rPr lang="en-US" altLang="ja-JP" sz="1800" dirty="0" smtClean="0">
                <a:latin typeface="+mn-lt"/>
              </a:rPr>
              <a:t>G </a:t>
            </a:r>
            <a:r>
              <a:rPr lang="en-US" altLang="ja-JP" sz="1800" dirty="0">
                <a:latin typeface="+mn-lt"/>
              </a:rPr>
              <a:t>and </a:t>
            </a:r>
            <a:r>
              <a:rPr lang="en-US" altLang="ja-JP" sz="1800" dirty="0" smtClean="0">
                <a:latin typeface="+mn-lt"/>
              </a:rPr>
              <a:t>B</a:t>
            </a:r>
            <a:r>
              <a:rPr lang="en-US" altLang="ja-JP" sz="100" dirty="0" smtClean="0">
                <a:latin typeface="+mn-lt"/>
              </a:rPr>
              <a:t> </a:t>
            </a:r>
            <a:r>
              <a:rPr lang="en-US" altLang="ja-JP" sz="1800" dirty="0" smtClean="0">
                <a:latin typeface="+mn-lt"/>
              </a:rPr>
              <a:t>M</a:t>
            </a:r>
            <a:r>
              <a:rPr lang="en-US" altLang="ja-JP" sz="100" dirty="0" smtClean="0">
                <a:latin typeface="+mn-lt"/>
              </a:rPr>
              <a:t> </a:t>
            </a:r>
            <a:r>
              <a:rPr lang="en-US" altLang="ja-JP" sz="1800" dirty="0" smtClean="0">
                <a:latin typeface="+mn-lt"/>
              </a:rPr>
              <a:t>P </a:t>
            </a:r>
            <a:r>
              <a:rPr lang="en-US" altLang="ja-JP" sz="1800" dirty="0">
                <a:latin typeface="+mn-lt"/>
              </a:rPr>
              <a:t>are lossless formats</a:t>
            </a:r>
            <a:r>
              <a:rPr lang="en-US" altLang="ja-JP" sz="1800" dirty="0" smtClean="0">
                <a:latin typeface="+mn-lt"/>
              </a:rPr>
              <a:t>.</a:t>
            </a:r>
            <a:endParaRPr lang="en-US" altLang="en-US" sz="1800" dirty="0">
              <a:latin typeface="+mn-lt"/>
            </a:endParaRPr>
          </a:p>
        </p:txBody>
      </p:sp>
    </p:spTree>
    <p:extLst>
      <p:ext uri="{BB962C8B-B14F-4D97-AF65-F5344CB8AC3E}">
        <p14:creationId xmlns:p14="http://schemas.microsoft.com/office/powerpoint/2010/main" val="26311866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Decoding: Getting the Message Back</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199" y="1600200"/>
            <a:ext cx="8338457" cy="1854323"/>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Create a new </a:t>
            </a:r>
            <a:r>
              <a:rPr lang="en-US" altLang="ja-JP" sz="2400" kern="1200" dirty="0" smtClean="0">
                <a:solidFill>
                  <a:srgbClr val="000000"/>
                </a:solidFill>
                <a:latin typeface="Arial (Body)"/>
                <a:ea typeface="ＭＳ Ｐゴシック" charset="-128"/>
              </a:rPr>
              <a:t>“message” </a:t>
            </a:r>
            <a:r>
              <a:rPr lang="en-US" altLang="ja-JP" sz="2400" kern="1200" dirty="0">
                <a:solidFill>
                  <a:srgbClr val="000000"/>
                </a:solidFill>
                <a:latin typeface="Arial (Body)"/>
                <a:ea typeface="ＭＳ Ｐゴシック" charset="-128"/>
              </a:rPr>
              <a:t>picture of same size as the encoded image.</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For each pixel, if the red value is </a:t>
            </a:r>
            <a:r>
              <a:rPr lang="en-US" altLang="en-US" sz="2400" b="1" kern="1200" dirty="0">
                <a:solidFill>
                  <a:srgbClr val="000000"/>
                </a:solidFill>
                <a:latin typeface="Arial (Body)"/>
                <a:ea typeface="ＭＳ Ｐゴシック" charset="-128"/>
              </a:rPr>
              <a:t>odd</a:t>
            </a:r>
            <a:r>
              <a:rPr lang="en-US" altLang="en-US" sz="2400" kern="1200" dirty="0">
                <a:solidFill>
                  <a:srgbClr val="000000"/>
                </a:solidFill>
                <a:latin typeface="Arial (Body)"/>
                <a:ea typeface="ＭＳ Ｐゴシック" charset="-128"/>
              </a:rPr>
              <a:t>, make the pixel in the message at the same x,y </a:t>
            </a:r>
            <a:r>
              <a:rPr lang="en-US" altLang="en-US" sz="2400" b="1" kern="1200" dirty="0">
                <a:solidFill>
                  <a:srgbClr val="000000"/>
                </a:solidFill>
                <a:latin typeface="Arial (Body)"/>
                <a:ea typeface="ＭＳ Ｐゴシック" charset="-128"/>
              </a:rPr>
              <a:t>black.</a:t>
            </a:r>
          </a:p>
        </p:txBody>
      </p:sp>
      <p:pic>
        <p:nvPicPr>
          <p:cNvPr id="5" name="Picture 4" descr="Computer code. The code has 10 lines. The lines read as follows. Line 1. D e f decode left parenthesis encoded I m g right parenthesis colon. Line 2, indented once. hash Takes in an encoded image period Return the original message. Line 3, indented once. message equals make Empty Picture left parenthesis get Width left parenthesis encoded I m g right parenthesis comma get Height left parenthesis encoded I m g right parenthesis right parenthesis. Line 4, indented once. for x in range left parenthesis 0 comma get Width left parenthesis encoded I m g right parenthesis right parenthesis colon. Line 5, indented twice. for y in range left parenthesis 0 comma get Height left parenthesis encoded I m g right parenthesis right parenthesis colon. Line 6, indented 3 times. e n c, P x l equals get Pixel left parenthesis encoded I m g comma x comma y right parenthesis. Line 7, indented 3 times. m s g, P x l equals get Pixel left parenthesis message comma x comma y right parenthesis. Line 8, indented 3 times. if left parenthesis get Red left parenthesis e n c, P x l right parenthesis percent sign 2 right parenthesis equals equals 1 colon. Line 9, indented 4 times. set Color left parenthesis m s g, P x l comma black right parenthesis. Line 10, indented twice. return message."/>
          <p:cNvPicPr>
            <a:picLocks noChangeAspect="1"/>
          </p:cNvPicPr>
          <p:nvPr/>
        </p:nvPicPr>
        <p:blipFill rotWithShape="1">
          <a:blip r:embed="rId2"/>
          <a:srcRect t="2916" b="2822"/>
          <a:stretch/>
        </p:blipFill>
        <p:spPr>
          <a:xfrm>
            <a:off x="696467" y="3582647"/>
            <a:ext cx="7453528" cy="2503359"/>
          </a:xfrm>
          <a:prstGeom prst="rect">
            <a:avLst/>
          </a:prstGeom>
        </p:spPr>
      </p:pic>
    </p:spTree>
    <p:extLst>
      <p:ext uri="{BB962C8B-B14F-4D97-AF65-F5344CB8AC3E}">
        <p14:creationId xmlns:p14="http://schemas.microsoft.com/office/powerpoint/2010/main" val="23406983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Encoding Sound in a Picture</a:t>
            </a:r>
            <a:endParaRPr lang="en-US" altLang="en-US" kern="1200" dirty="0">
              <a:latin typeface="Times New Roman" panose="02020603050405020304" pitchFamily="18" charset="0"/>
              <a:ea typeface="ＭＳ Ｐゴシック" charset="-128"/>
            </a:endParaRPr>
          </a:p>
        </p:txBody>
      </p:sp>
      <p:pic>
        <p:nvPicPr>
          <p:cNvPr id="6" name="Picture 5" descr="Computer code. The code has 16 lines. The lines read as follows. Line 1. D e f encode Sound left parenthesis sound comma picture right parenthesis colon. Line 2, indented once. sound Index equals 0. Line 3, indented once. for p, in get Pixels left parenthesis picture right parenthesis colon. Line 4, indented once. hash Clear out the red L S B. Line 5, indented once. r equals get Red left parenthesis p right parenthesis. Line 6, indented once. if left parenthesis left parenthesis r percent sign 2 right parenthesis equals equals 1 right parenthesis colon. Line 7, indented twice. set Red left parenthesis p comma r dash 1 right parenthesis. Line 8, indented once. for p, in get Pixels left parenthesis picture right parenthesis colon. Line 9, indented once. hash Did we run out of sound question mark. Line 10, indented once. if sound Index equals equals get Length left parenthesis sound right parenthesis colon. Line 11, indented twice. break. Line 12, indented once. hash Get the sample value. Line 13, indented once. value equals get Sample Value At left parenthesis sound comma sound Index right parenthesis. Line 14, indented once. if value Right angle bracket 0 colon. Line 15, indented twice. set Red left parenthesis p comma get Red left parenthesis p right parenthesis plus 1 right parenthesis. Line 16, indented once. sound Index equals sound Index plus 1."/>
          <p:cNvPicPr>
            <a:picLocks noChangeAspect="1"/>
          </p:cNvPicPr>
          <p:nvPr/>
        </p:nvPicPr>
        <p:blipFill rotWithShape="1">
          <a:blip r:embed="rId2"/>
          <a:srcRect t="1095" r="20865" b="3549"/>
          <a:stretch/>
        </p:blipFill>
        <p:spPr>
          <a:xfrm>
            <a:off x="457200" y="1661173"/>
            <a:ext cx="5532094" cy="4442372"/>
          </a:xfrm>
          <a:prstGeom prst="rect">
            <a:avLst/>
          </a:prstGeom>
        </p:spPr>
      </p:pic>
    </p:spTree>
    <p:extLst>
      <p:ext uri="{BB962C8B-B14F-4D97-AF65-F5344CB8AC3E}">
        <p14:creationId xmlns:p14="http://schemas.microsoft.com/office/powerpoint/2010/main" val="33342565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Decoding Sound from a Picture</a:t>
            </a:r>
            <a:endParaRPr lang="en-US" altLang="en-US" kern="1200" dirty="0">
              <a:latin typeface="Times New Roman" panose="02020603050405020304" pitchFamily="18" charset="0"/>
              <a:ea typeface="ＭＳ Ｐゴシック" charset="-128"/>
            </a:endParaRPr>
          </a:p>
        </p:txBody>
      </p:sp>
      <p:pic>
        <p:nvPicPr>
          <p:cNvPr id="6" name="Picture 5" descr="Computer code. The code has 14 lines. The lines read as follows. Line 1. D e f decode Sound left parenthesis picture right parenthesis colon. Line 2, indented once. sound equals make Empty Sound By Seconds left parenthesis 5 right parenthesis. Line 3, indented once. s n d Index equals 0. Line 4, indented once. for p, in get Pixels left parenthesis picture right parenthesis colon. Line 5, indented twice. hash Did we run out of sound question mark. Line 6, indented twice. if s n d Index equals equals get Length left parenthesis sound right parenthesis colon. Line 7, indented 3 times. break. Line 8, indented twice. hash Is it mostly red comma mostly blue comma or mostly green question mark. Line 9, indented twice. if left parenthesis left parenthesis get Red left parenthesis p right parenthesis percent sign 2 right parenthesis equals equals 1 right parenthesis colon. Line 10, indented 3 times. set Sample Value At left parenthesis sound comma s n d Index comma 32000 right parenthesis. Line 11, indented twice. else colon. Line 12, indented 3 times. set Sample Value At left parenthesis sound comma s n d Index comma dash 32000 right parenthesis. Line 13, indented twice. s n d Index equals s n d Index plus 1. Line 14, indented once. return left parenthesis sound right parenthesis."/>
          <p:cNvPicPr>
            <a:picLocks noChangeAspect="1"/>
          </p:cNvPicPr>
          <p:nvPr/>
        </p:nvPicPr>
        <p:blipFill>
          <a:blip r:embed="rId2"/>
          <a:stretch>
            <a:fillRect/>
          </a:stretch>
        </p:blipFill>
        <p:spPr>
          <a:xfrm>
            <a:off x="569320" y="1689295"/>
            <a:ext cx="7645596" cy="4408324"/>
          </a:xfrm>
          <a:prstGeom prst="rect">
            <a:avLst/>
          </a:prstGeom>
        </p:spPr>
      </p:pic>
    </p:spTree>
    <p:extLst>
      <p:ext uri="{BB962C8B-B14F-4D97-AF65-F5344CB8AC3E}">
        <p14:creationId xmlns:p14="http://schemas.microsoft.com/office/powerpoint/2010/main" val="5563719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a:t>
            </a:r>
            <a:endParaRPr lang="en-US"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mj-ea"/>
                <a:cs typeface="+mj-cs"/>
              </a:rPr>
              <a:t>Internet: A Collection of Networks</a:t>
            </a:r>
          </a:p>
        </p:txBody>
      </p:sp>
      <p:sp>
        <p:nvSpPr>
          <p:cNvPr id="3" name="Text Placeholder 2"/>
          <p:cNvSpPr>
            <a:spLocks noGrp="1"/>
          </p:cNvSpPr>
          <p:nvPr>
            <p:ph type="body" idx="1"/>
          </p:nvPr>
        </p:nvSpPr>
        <p:spPr>
          <a:xfrm>
            <a:off x="457200" y="1600200"/>
            <a:ext cx="8461948" cy="4047232"/>
          </a:xfrm>
        </p:spPr>
        <p:txBody>
          <a:bodyPr wrap="square" lIns="91425" tIns="91425" rIns="91425" bIns="91425">
            <a:spAutoFit/>
          </a:bodyPr>
          <a:lstStyle/>
          <a:p>
            <a:pPr marL="255651" lvl="0" indent="-255651">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The Internet is a network of networks.</a:t>
            </a:r>
          </a:p>
          <a:p>
            <a:pPr marL="255651" lvl="0" indent="-255651">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If you put a device in your home so that your computers can talk to one another, you have a network.</a:t>
            </a:r>
          </a:p>
          <a:p>
            <a:pPr marL="741553" lvl="1" indent="-284353">
              <a:spcAft>
                <a:spcPct val="0"/>
              </a:spcAft>
              <a:buFont typeface="Arial" panose="020B0604020202020204" pitchFamily="34" charset="0"/>
              <a:buChar char="–"/>
              <a:defRPr/>
            </a:pPr>
            <a:r>
              <a:rPr lang="en-US" sz="2400" kern="1200" dirty="0">
                <a:solidFill>
                  <a:srgbClr val="000000"/>
                </a:solidFill>
                <a:latin typeface="Arial (Body)"/>
                <a:ea typeface="+mn-ea"/>
                <a:cs typeface="+mn-cs"/>
              </a:rPr>
              <a:t>A wireless base station, or an Ethernet </a:t>
            </a:r>
            <a:r>
              <a:rPr lang="en-US" sz="2400" b="1" kern="1200" dirty="0">
                <a:solidFill>
                  <a:srgbClr val="000000"/>
                </a:solidFill>
                <a:latin typeface="Arial (Body)"/>
                <a:ea typeface="+mn-ea"/>
                <a:cs typeface="+mn-cs"/>
              </a:rPr>
              <a:t>router</a:t>
            </a:r>
            <a:r>
              <a:rPr lang="en-US" sz="2400" kern="1200" dirty="0">
                <a:solidFill>
                  <a:srgbClr val="000000"/>
                </a:solidFill>
                <a:latin typeface="Arial (Body)"/>
                <a:ea typeface="+mn-ea"/>
                <a:cs typeface="+mn-cs"/>
              </a:rPr>
              <a:t>, perhaps.</a:t>
            </a:r>
          </a:p>
          <a:p>
            <a:pPr marL="741553" lvl="1" indent="-284353">
              <a:spcAft>
                <a:spcPct val="0"/>
              </a:spcAft>
              <a:buFont typeface="Arial" panose="020B0604020202020204" pitchFamily="34" charset="0"/>
              <a:buChar char="–"/>
              <a:defRPr/>
            </a:pPr>
            <a:r>
              <a:rPr lang="en-US" sz="2400" kern="1200" dirty="0">
                <a:solidFill>
                  <a:srgbClr val="000000"/>
                </a:solidFill>
                <a:latin typeface="Arial (Body)"/>
                <a:ea typeface="+mn-ea"/>
                <a:cs typeface="+mn-cs"/>
              </a:rPr>
              <a:t>You can probably reach printers on your network, or copy files between computers.</a:t>
            </a:r>
          </a:p>
          <a:p>
            <a:pPr marL="255651" lvl="0" indent="-255651">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If you now connect your network (through </a:t>
            </a:r>
            <a:r>
              <a:rPr lang="en-US" sz="2400" b="1" kern="1200" dirty="0">
                <a:solidFill>
                  <a:srgbClr val="000000"/>
                </a:solidFill>
                <a:latin typeface="Arial (Body)"/>
                <a:ea typeface="+mn-ea"/>
                <a:cs typeface="+mn-cs"/>
              </a:rPr>
              <a:t>an Internet Service Provider</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a:t>
            </a:r>
            <a:r>
              <a:rPr lang="en-US" sz="2400" kern="1200" dirty="0">
                <a:solidFill>
                  <a:srgbClr val="000000"/>
                </a:solidFill>
                <a:latin typeface="Arial (Body)"/>
                <a:ea typeface="+mn-ea"/>
                <a:cs typeface="+mn-cs"/>
              </a:rPr>
              <a:t>to the global Internet, your network becomes yet another part of the whole Internet.</a:t>
            </a:r>
          </a:p>
        </p:txBody>
      </p:sp>
    </p:spTree>
    <p:extLst>
      <p:ext uri="{BB962C8B-B14F-4D97-AF65-F5344CB8AC3E}">
        <p14:creationId xmlns:p14="http://schemas.microsoft.com/office/powerpoint/2010/main" val="2058883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a:latin typeface="Times New Roman" panose="02020603050405020304" pitchFamily="18" charset="0"/>
                <a:ea typeface="+mj-ea"/>
                <a:cs typeface="+mj-cs"/>
              </a:rPr>
              <a:t>Internet </a:t>
            </a:r>
            <a:r>
              <a:rPr lang="en-US" kern="1200" dirty="0" smtClean="0">
                <a:latin typeface="Times New Roman" panose="02020603050405020304" pitchFamily="18" charset="0"/>
                <a:ea typeface="+mj-ea"/>
                <a:cs typeface="+mj-cs"/>
              </a:rPr>
              <a:t>is </a:t>
            </a:r>
            <a:r>
              <a:rPr lang="en-US" kern="1200" dirty="0">
                <a:latin typeface="Times New Roman" panose="02020603050405020304" pitchFamily="18" charset="0"/>
                <a:ea typeface="+mj-ea"/>
                <a:cs typeface="+mj-cs"/>
              </a:rPr>
              <a:t>Based on Agreements on Encodings</a:t>
            </a:r>
          </a:p>
        </p:txBody>
      </p:sp>
      <p:sp>
        <p:nvSpPr>
          <p:cNvPr id="3" name="Text Placeholder 2"/>
          <p:cNvSpPr>
            <a:spLocks noGrp="1"/>
          </p:cNvSpPr>
          <p:nvPr>
            <p:ph type="body" idx="1"/>
          </p:nvPr>
        </p:nvSpPr>
        <p:spPr>
          <a:xfrm>
            <a:off x="457199" y="1600200"/>
            <a:ext cx="8386998" cy="4724340"/>
          </a:xfrm>
        </p:spPr>
        <p:txBody>
          <a:bodyPr wrap="square" lIns="91425" tIns="91425" rIns="91425" bIns="91425">
            <a:spAutoFit/>
          </a:bodyPr>
          <a:lstStyle/>
          <a:p>
            <a:pPr fontAlgn="base">
              <a:spcAft>
                <a:spcPct val="0"/>
              </a:spcAft>
              <a:tabLst/>
            </a:pPr>
            <a:r>
              <a:rPr lang="en-US" altLang="en-US" sz="2000" kern="1200" dirty="0">
                <a:solidFill>
                  <a:srgbClr val="000000"/>
                </a:solidFill>
                <a:latin typeface="Arial (Body)"/>
                <a:ea typeface="ＭＳ Ｐゴシック" charset="-128"/>
              </a:rPr>
              <a:t>The Internet is built on a set of agreements about:</a:t>
            </a:r>
          </a:p>
          <a:p>
            <a:pPr marL="740664" lvl="1" fontAlgn="base">
              <a:spcAft>
                <a:spcPct val="0"/>
              </a:spcAft>
            </a:pPr>
            <a:r>
              <a:rPr lang="en-US" altLang="en-US" sz="2000" kern="1200" dirty="0">
                <a:solidFill>
                  <a:srgbClr val="000000"/>
                </a:solidFill>
                <a:latin typeface="Arial (Body)"/>
                <a:ea typeface="ＭＳ Ｐゴシック" charset="-128"/>
                <a:cs typeface="+mn-cs"/>
              </a:rPr>
              <a:t>How computers will be addressed</a:t>
            </a:r>
          </a:p>
          <a:p>
            <a:pPr lvl="2" fontAlgn="base">
              <a:spcAft>
                <a:spcPct val="0"/>
              </a:spcAft>
            </a:pPr>
            <a:r>
              <a:rPr lang="en-US" altLang="en-US" sz="2000" kern="1200" dirty="0">
                <a:solidFill>
                  <a:srgbClr val="000000"/>
                </a:solidFill>
                <a:latin typeface="Arial (Body)"/>
                <a:ea typeface="ＭＳ Ｐゴシック" charset="-128"/>
                <a:cs typeface="+mn-cs"/>
              </a:rPr>
              <a:t>A set of four numbers (each one byte now, soon to grow) separated by periods, e.g., 10.1.0.5.</a:t>
            </a:r>
          </a:p>
          <a:p>
            <a:pPr lvl="2" fontAlgn="base">
              <a:spcAft>
                <a:spcPct val="0"/>
              </a:spcAft>
            </a:pPr>
            <a:r>
              <a:rPr lang="en-US" altLang="en-US" sz="2000" kern="1200" dirty="0">
                <a:solidFill>
                  <a:srgbClr val="000000"/>
                </a:solidFill>
                <a:latin typeface="Arial (Body)"/>
                <a:ea typeface="ＭＳ Ｐゴシック" charset="-128"/>
                <a:cs typeface="+mn-cs"/>
              </a:rPr>
              <a:t>A way of associating </a:t>
            </a:r>
            <a:r>
              <a:rPr lang="en-US" altLang="en-US" sz="2000" b="1" kern="1200" dirty="0">
                <a:solidFill>
                  <a:srgbClr val="000000"/>
                </a:solidFill>
                <a:latin typeface="Arial (Body)"/>
                <a:ea typeface="ＭＳ Ｐゴシック" charset="-128"/>
                <a:cs typeface="+mn-cs"/>
              </a:rPr>
              <a:t>domain names </a:t>
            </a:r>
            <a:r>
              <a:rPr lang="en-US" altLang="en-US" sz="2000" kern="1200" dirty="0">
                <a:solidFill>
                  <a:srgbClr val="000000"/>
                </a:solidFill>
                <a:latin typeface="Arial (Body)"/>
                <a:ea typeface="ＭＳ Ｐゴシック" charset="-128"/>
                <a:cs typeface="+mn-cs"/>
              </a:rPr>
              <a:t>with these numbers, like </a:t>
            </a:r>
            <a:r>
              <a:rPr lang="en-US" altLang="en-US" sz="2000" kern="1200" dirty="0">
                <a:solidFill>
                  <a:srgbClr val="000000"/>
                </a:solidFill>
                <a:latin typeface="Arial (Body)"/>
                <a:ea typeface="ＭＳ Ｐゴシック" charset="-128"/>
                <a:cs typeface="+mn-cs"/>
                <a:hlinkClick r:id="rId2" tooltip="https://edition.cnn.com/"/>
              </a:rPr>
              <a:t>www.cnn.com</a:t>
            </a:r>
            <a:r>
              <a:rPr lang="en-US" altLang="en-US" sz="2000" kern="1200" dirty="0">
                <a:solidFill>
                  <a:srgbClr val="000000"/>
                </a:solidFill>
                <a:latin typeface="Arial (Body)"/>
                <a:ea typeface="ＭＳ Ｐゴシック" charset="-128"/>
                <a:cs typeface="+mn-cs"/>
              </a:rPr>
              <a:t> (which really is a name that resolves to a set of four numbers), using </a:t>
            </a:r>
            <a:r>
              <a:rPr lang="en-US" altLang="en-US" sz="2000" b="1" kern="1200" dirty="0">
                <a:solidFill>
                  <a:srgbClr val="000000"/>
                </a:solidFill>
                <a:latin typeface="Arial (Body)"/>
                <a:ea typeface="ＭＳ Ｐゴシック" charset="-128"/>
                <a:cs typeface="+mn-cs"/>
              </a:rPr>
              <a:t>domain name servers.</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ea typeface="ＭＳ Ｐゴシック" charset="-128"/>
                <a:cs typeface="+mn-cs"/>
              </a:rPr>
              <a:t>How computers will communicate</a:t>
            </a:r>
          </a:p>
          <a:p>
            <a:pPr lvl="2" fontAlgn="base">
              <a:spcAft>
                <a:spcPct val="0"/>
              </a:spcAft>
            </a:pPr>
            <a:r>
              <a:rPr lang="en-US" altLang="en-US" sz="2000" kern="1200" dirty="0">
                <a:solidFill>
                  <a:srgbClr val="000000"/>
                </a:solidFill>
                <a:latin typeface="Arial (Body)"/>
                <a:ea typeface="ＭＳ Ｐゴシック" charset="-128"/>
                <a:cs typeface="+mn-cs"/>
              </a:rPr>
              <a:t>That data will be put into packets with various pieces in them.</a:t>
            </a:r>
          </a:p>
          <a:p>
            <a:pPr lvl="2" fontAlgn="base">
              <a:spcAft>
                <a:spcPct val="0"/>
              </a:spcAft>
            </a:pPr>
            <a:r>
              <a:rPr lang="en-US" altLang="en-US" sz="2000" kern="1200" dirty="0">
                <a:solidFill>
                  <a:srgbClr val="000000"/>
                </a:solidFill>
                <a:latin typeface="Arial (Body)"/>
                <a:ea typeface="ＭＳ Ｐゴシック" charset="-128"/>
                <a:cs typeface="+mn-cs"/>
              </a:rPr>
              <a:t>That computers will format their data and talk to one another using </a:t>
            </a:r>
            <a:r>
              <a:rPr lang="en-US" altLang="en-US" sz="2000" b="1" kern="1200" dirty="0" smtClean="0">
                <a:solidFill>
                  <a:srgbClr val="000000"/>
                </a:solidFill>
                <a:latin typeface="Arial (Body)"/>
                <a:ea typeface="ＭＳ Ｐゴシック" charset="-128"/>
                <a:cs typeface="+mn-cs"/>
              </a:rPr>
              <a:t>T</a:t>
            </a:r>
            <a:r>
              <a:rPr lang="en-US" altLang="en-US" sz="100" b="1" kern="1200" dirty="0" smtClean="0">
                <a:solidFill>
                  <a:srgbClr val="000000"/>
                </a:solidFill>
                <a:latin typeface="Arial (Body)"/>
                <a:ea typeface="ＭＳ Ｐゴシック" charset="-128"/>
                <a:cs typeface="+mn-cs"/>
              </a:rPr>
              <a:t> </a:t>
            </a:r>
            <a:r>
              <a:rPr lang="en-US" altLang="en-US" sz="2000" b="1" kern="1200" dirty="0" smtClean="0">
                <a:solidFill>
                  <a:srgbClr val="000000"/>
                </a:solidFill>
                <a:latin typeface="Arial (Body)"/>
                <a:ea typeface="ＭＳ Ｐゴシック" charset="-128"/>
                <a:cs typeface="+mn-cs"/>
              </a:rPr>
              <a:t>C</a:t>
            </a:r>
            <a:r>
              <a:rPr lang="en-US" altLang="en-US" sz="100" b="1" kern="1200" dirty="0" smtClean="0">
                <a:solidFill>
                  <a:srgbClr val="000000"/>
                </a:solidFill>
                <a:latin typeface="Arial (Body)"/>
                <a:ea typeface="ＭＳ Ｐゴシック" charset="-128"/>
                <a:cs typeface="+mn-cs"/>
              </a:rPr>
              <a:t> </a:t>
            </a:r>
            <a:r>
              <a:rPr lang="en-US" altLang="en-US" sz="2000" b="1" kern="1200" dirty="0" smtClean="0">
                <a:solidFill>
                  <a:srgbClr val="000000"/>
                </a:solidFill>
                <a:latin typeface="Arial (Body)"/>
                <a:ea typeface="ＭＳ Ｐゴシック" charset="-128"/>
                <a:cs typeface="+mn-cs"/>
              </a:rPr>
              <a:t>P/I</a:t>
            </a:r>
            <a:r>
              <a:rPr lang="en-US" altLang="en-US" sz="100" b="1" kern="1200" dirty="0" smtClean="0">
                <a:solidFill>
                  <a:srgbClr val="000000"/>
                </a:solidFill>
                <a:latin typeface="Arial (Body)"/>
                <a:ea typeface="ＭＳ Ｐゴシック" charset="-128"/>
                <a:cs typeface="+mn-cs"/>
              </a:rPr>
              <a:t> </a:t>
            </a:r>
            <a:r>
              <a:rPr lang="en-US" altLang="en-US" sz="2000" b="1" kern="1200" dirty="0" smtClean="0">
                <a:solidFill>
                  <a:srgbClr val="000000"/>
                </a:solidFill>
                <a:latin typeface="Arial (Body)"/>
                <a:ea typeface="ＭＳ Ｐゴシック" charset="-128"/>
                <a:cs typeface="+mn-cs"/>
              </a:rPr>
              <a:t>P</a:t>
            </a:r>
            <a:endParaRPr lang="en-US" altLang="en-US" sz="2000" b="1" kern="1200" dirty="0">
              <a:solidFill>
                <a:srgbClr val="000000"/>
              </a:solidFill>
              <a:latin typeface="Arial (Body)"/>
              <a:ea typeface="ＭＳ Ｐゴシック" charset="-128"/>
              <a:cs typeface="+mn-cs"/>
            </a:endParaRP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ea typeface="ＭＳ Ｐゴシック" charset="-128"/>
                <a:cs typeface="+mn-cs"/>
              </a:rPr>
              <a:t>How packets are routed around the network to find their destination.</a:t>
            </a:r>
          </a:p>
        </p:txBody>
      </p:sp>
    </p:spTree>
    <p:extLst>
      <p:ext uri="{BB962C8B-B14F-4D97-AF65-F5344CB8AC3E}">
        <p14:creationId xmlns:p14="http://schemas.microsoft.com/office/powerpoint/2010/main" val="3392030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The Internet </a:t>
            </a:r>
            <a:r>
              <a:rPr lang="en-US" altLang="en-US" kern="1200" dirty="0" smtClean="0">
                <a:latin typeface="Times New Roman" panose="02020603050405020304" pitchFamily="18" charset="0"/>
                <a:ea typeface="ＭＳ Ｐゴシック" charset="-128"/>
              </a:rPr>
              <a:t>is not </a:t>
            </a:r>
            <a:r>
              <a:rPr lang="en-US" altLang="en-US" kern="1200" dirty="0">
                <a:latin typeface="Times New Roman" panose="02020603050405020304" pitchFamily="18" charset="0"/>
                <a:ea typeface="ＭＳ Ｐゴシック" charset="-128"/>
              </a:rPr>
              <a:t>New</a:t>
            </a:r>
          </a:p>
        </p:txBody>
      </p:sp>
      <p:sp>
        <p:nvSpPr>
          <p:cNvPr id="3" name="Text Placeholder 2"/>
          <p:cNvSpPr>
            <a:spLocks noGrp="1"/>
          </p:cNvSpPr>
          <p:nvPr>
            <p:ph type="body" idx="1"/>
          </p:nvPr>
        </p:nvSpPr>
        <p:spPr>
          <a:xfrm>
            <a:off x="457200" y="1600200"/>
            <a:ext cx="8012243" cy="4525963"/>
          </a:xfrm>
        </p:spPr>
        <p:txBody>
          <a:bodyPr/>
          <a:lstStyle/>
          <a:p>
            <a:pPr eaLnBrk="1" hangingPunct="1"/>
            <a:r>
              <a:rPr lang="en-US" altLang="en-US" sz="2400" dirty="0">
                <a:latin typeface="+mn-lt"/>
              </a:rPr>
              <a:t>The Internet agreements date back 40 years.</a:t>
            </a:r>
          </a:p>
          <a:p>
            <a:pPr eaLnBrk="1" hangingPunct="1"/>
            <a:r>
              <a:rPr lang="en-US" altLang="en-US" sz="2400" dirty="0">
                <a:latin typeface="+mn-lt"/>
              </a:rPr>
              <a:t>It was originally set up for military applications.</a:t>
            </a:r>
          </a:p>
          <a:p>
            <a:pPr lvl="1" eaLnBrk="1" hangingPunct="1"/>
            <a:r>
              <a:rPr lang="en-US" altLang="en-US" sz="2400" dirty="0">
                <a:latin typeface="+mn-lt"/>
              </a:rPr>
              <a:t>One of the features of the Internet is that packets find their destination even if part of the Internet is destroyed, damaged, or subject to censorship.</a:t>
            </a:r>
          </a:p>
          <a:p>
            <a:pPr eaLnBrk="1" hangingPunct="1"/>
            <a:r>
              <a:rPr lang="en-US" altLang="en-US" sz="2400" dirty="0">
                <a:latin typeface="+mn-lt"/>
              </a:rPr>
              <a:t>The Internet originally had only a handful of computers (</a:t>
            </a:r>
            <a:r>
              <a:rPr lang="en-US" altLang="en-US" sz="2400" b="1" dirty="0">
                <a:latin typeface="+mn-lt"/>
              </a:rPr>
              <a:t>nodes</a:t>
            </a:r>
            <a:r>
              <a:rPr lang="en-US" altLang="en-US" sz="2400" dirty="0">
                <a:latin typeface="+mn-lt"/>
              </a:rPr>
              <a:t>)</a:t>
            </a:r>
            <a:r>
              <a:rPr lang="en-US" altLang="en-US" sz="2400" b="1" dirty="0">
                <a:latin typeface="+mn-lt"/>
              </a:rPr>
              <a:t> </a:t>
            </a:r>
            <a:r>
              <a:rPr lang="en-US" altLang="en-US" sz="2400" dirty="0">
                <a:latin typeface="+mn-lt"/>
              </a:rPr>
              <a:t>on it, but it has grown dramatically in recent years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823076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508 Lectur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extLst>
    <a:ext uri="{05A4C25C-085E-4340-85A3-A5531E510DB2}">
      <thm15:themeFamily xmlns:thm15="http://schemas.microsoft.com/office/thememl/2012/main" name="Presentation_Temp" id="{841517FF-3A20-4F34-AD92-9702F7011F6B}" vid="{CF7028F9-6930-4001-8C35-6850134F465D}"/>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8895</TotalTime>
  <Words>3524</Words>
  <Application>Microsoft Office PowerPoint</Application>
  <PresentationFormat>On-screen Show (4:3)</PresentationFormat>
  <Paragraphs>293</Paragraphs>
  <Slides>64</Slides>
  <Notes>2</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64</vt:i4>
      </vt:variant>
    </vt:vector>
  </HeadingPairs>
  <TitlesOfParts>
    <vt:vector size="75" baseType="lpstr">
      <vt:lpstr>ＭＳ Ｐゴシック</vt:lpstr>
      <vt:lpstr>Arial</vt:lpstr>
      <vt:lpstr>Arial (Body)</vt:lpstr>
      <vt:lpstr>Noto Sans Symbols</vt:lpstr>
      <vt:lpstr>Times New Roman</vt:lpstr>
      <vt:lpstr>Verdana</vt:lpstr>
      <vt:lpstr>Wingdings</vt:lpstr>
      <vt:lpstr>508 Lecture</vt:lpstr>
      <vt:lpstr>1_508 Lecture</vt:lpstr>
      <vt:lpstr>2_508 Lecture</vt:lpstr>
      <vt:lpstr>Equation</vt:lpstr>
      <vt:lpstr>Introduction to Computing and Programming in Python™: A Multimedia Approach</vt:lpstr>
      <vt:lpstr>Learning Objectives</vt:lpstr>
      <vt:lpstr>Networks: Two or More Computers Communicating</vt:lpstr>
      <vt:lpstr>Networks, Networks Everywhere</vt:lpstr>
      <vt:lpstr>Networks have Layers</vt:lpstr>
      <vt:lpstr>Ethernet: A Common Mid-Level Protocol</vt:lpstr>
      <vt:lpstr>Internet: A Collection of Networks</vt:lpstr>
      <vt:lpstr>Internet is Based on Agreements on Encodings</vt:lpstr>
      <vt:lpstr>The Internet is not New</vt:lpstr>
      <vt:lpstr>Protocols on the Internet</vt:lpstr>
      <vt:lpstr>Then there’s the Web</vt:lpstr>
      <vt:lpstr>HyperText: Non-Linear Text</vt:lpstr>
      <vt:lpstr>The Point of the Web is Hypertext</vt:lpstr>
      <vt:lpstr>Hypertext Transfer Protocol (H T T P)</vt:lpstr>
      <vt:lpstr>Uniform Resource Locators (U R L)</vt:lpstr>
      <vt:lpstr>Example U R Ls</vt:lpstr>
      <vt:lpstr>What if there is no Path?</vt:lpstr>
      <vt:lpstr>A Browser is a Client</vt:lpstr>
      <vt:lpstr>You Don’t Need a Browser to Use the Internet</vt:lpstr>
      <vt:lpstr>Opening a U R L and Reading it</vt:lpstr>
      <vt:lpstr>Automating Access to C S V Data</vt:lpstr>
      <vt:lpstr>Using U R L and C S V libraries</vt:lpstr>
      <vt:lpstr>Accessing a C S V File from Disk</vt:lpstr>
      <vt:lpstr>Accessing C S V File from the Guardian</vt:lpstr>
      <vt:lpstr>Storing a File is Different</vt:lpstr>
      <vt:lpstr>F T P and H T T P Servers</vt:lpstr>
      <vt:lpstr>Uploading to an F T P Server</vt:lpstr>
      <vt:lpstr>The Interactive Web</vt:lpstr>
      <vt:lpstr>Interactive Web Requires Programs to Generate H T M L</vt:lpstr>
      <vt:lpstr>Using Text to Map Between any Media</vt:lpstr>
      <vt:lpstr>Why Care About Media Transformations?</vt:lpstr>
      <vt:lpstr>Mapping Sound to Text</vt:lpstr>
      <vt:lpstr>Copying a Sound to Text</vt:lpstr>
      <vt:lpstr>What to do with Sound as Text</vt:lpstr>
      <vt:lpstr>We Can Process the Sound in Excel</vt:lpstr>
      <vt:lpstr>Some Forms of Excel May not Work</vt:lpstr>
      <vt:lpstr>Reading Text Back into a Sound</vt:lpstr>
      <vt:lpstr>Issues in Reading the Text Back into a Sound</vt:lpstr>
      <vt:lpstr>Reading the Text Back as a Sound</vt:lpstr>
      <vt:lpstr>While (Soundindex &lt; getLength(Sound)) and (fileIndex &lt; len(Contents)):</vt:lpstr>
      <vt:lpstr>We Could do Pictures, but More Complicated</vt:lpstr>
      <vt:lpstr>Mapping from Text to Anything</vt:lpstr>
      <vt:lpstr>We Simply Decide on a Representation: How Do We Map Sample Values to Colors?</vt:lpstr>
      <vt:lpstr>Break</vt:lpstr>
      <vt:lpstr>Representing “This is a Test”</vt:lpstr>
      <vt:lpstr>Any Visualization of Sound is Merely an Encoding</vt:lpstr>
      <vt:lpstr>Any Visualization of Any Kind is Merely an Encoding</vt:lpstr>
      <vt:lpstr>Lists Can Do Anything!</vt:lpstr>
      <vt:lpstr>This Really Does Work</vt:lpstr>
      <vt:lpstr>Can We Go from Pictures into Lists?</vt:lpstr>
      <vt:lpstr>Pictures to Lists</vt:lpstr>
      <vt:lpstr>Running PictureTolist</vt:lpstr>
      <vt:lpstr>Can We Go Back Again? Sure!</vt:lpstr>
      <vt:lpstr>The Numbers Could Have Come from Anywhere</vt:lpstr>
      <vt:lpstr>All We’re Doing is Changing Encodings</vt:lpstr>
      <vt:lpstr>Kurt Gödel</vt:lpstr>
      <vt:lpstr>Hiding Text in a Picture</vt:lpstr>
      <vt:lpstr>Our Algorithm for Hiding Text</vt:lpstr>
      <vt:lpstr>Function to Encode the Message</vt:lpstr>
      <vt:lpstr>Doing the Encoding</vt:lpstr>
      <vt:lpstr>Decoding: Getting the Message Back</vt:lpstr>
      <vt:lpstr>Encoding Sound in a Picture</vt:lpstr>
      <vt:lpstr>Decoding Sound from a Picture</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Computing and Programming in Python™: A Multimedia Approach, 4e</dc:title>
  <dc:subject>Computer Science</dc:subject>
  <dc:creator>Guzdial/Ericson</dc:creator>
  <cp:keywords>Introduction to Computing and Programming in Python™</cp:keywords>
  <cp:lastModifiedBy>P, Pavendan (Cognizant)</cp:lastModifiedBy>
  <cp:revision>1004</cp:revision>
  <dcterms:modified xsi:type="dcterms:W3CDTF">2018-04-17T11:46:52Z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