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47"/>
  </p:notesMasterIdLst>
  <p:handoutMasterIdLst>
    <p:handoutMasterId r:id="rId48"/>
  </p:handoutMasterIdLst>
  <p:sldIdLst>
    <p:sldId id="301" r:id="rId3"/>
    <p:sldId id="307" r:id="rId4"/>
    <p:sldId id="308" r:id="rId5"/>
    <p:sldId id="348" r:id="rId6"/>
    <p:sldId id="309" r:id="rId7"/>
    <p:sldId id="310" r:id="rId8"/>
    <p:sldId id="352" r:id="rId9"/>
    <p:sldId id="312" r:id="rId10"/>
    <p:sldId id="313" r:id="rId11"/>
    <p:sldId id="314" r:id="rId12"/>
    <p:sldId id="315" r:id="rId13"/>
    <p:sldId id="316" r:id="rId14"/>
    <p:sldId id="317" r:id="rId15"/>
    <p:sldId id="318" r:id="rId16"/>
    <p:sldId id="319" r:id="rId17"/>
    <p:sldId id="353" r:id="rId18"/>
    <p:sldId id="321" r:id="rId19"/>
    <p:sldId id="322" r:id="rId20"/>
    <p:sldId id="323" r:id="rId21"/>
    <p:sldId id="324" r:id="rId22"/>
    <p:sldId id="325" r:id="rId23"/>
    <p:sldId id="326" r:id="rId24"/>
    <p:sldId id="327" r:id="rId25"/>
    <p:sldId id="328" r:id="rId26"/>
    <p:sldId id="329" r:id="rId27"/>
    <p:sldId id="330" r:id="rId28"/>
    <p:sldId id="331" r:id="rId29"/>
    <p:sldId id="332" r:id="rId30"/>
    <p:sldId id="333" r:id="rId31"/>
    <p:sldId id="334" r:id="rId32"/>
    <p:sldId id="335" r:id="rId33"/>
    <p:sldId id="336" r:id="rId34"/>
    <p:sldId id="337" r:id="rId35"/>
    <p:sldId id="338" r:id="rId36"/>
    <p:sldId id="339" r:id="rId37"/>
    <p:sldId id="340" r:id="rId38"/>
    <p:sldId id="341" r:id="rId39"/>
    <p:sldId id="342" r:id="rId40"/>
    <p:sldId id="343" r:id="rId41"/>
    <p:sldId id="344" r:id="rId42"/>
    <p:sldId id="345" r:id="rId43"/>
    <p:sldId id="346" r:id="rId44"/>
    <p:sldId id="347" r:id="rId45"/>
    <p:sldId id="305" r:id="rId4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345" autoAdjust="0"/>
    <p:restoredTop sz="94337" autoAdjust="0"/>
  </p:normalViewPr>
  <p:slideViewPr>
    <p:cSldViewPr snapToGrid="0" snapToObjects="1">
      <p:cViewPr varScale="1">
        <p:scale>
          <a:sx n="105" d="100"/>
          <a:sy n="105" d="100"/>
        </p:scale>
        <p:origin x="201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4/17/2018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09911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6558836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6813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4" name="TextBox 13"/>
          <p:cNvSpPr txBox="1"/>
          <p:nvPr userDrawn="1"/>
        </p:nvSpPr>
        <p:spPr>
          <a:xfrm>
            <a:off x="1600200" y="6429345"/>
            <a:ext cx="7162800" cy="276999"/>
          </a:xfrm>
          <a:prstGeom prst="rect">
            <a:avLst/>
          </a:prstGeom>
          <a:noFill/>
        </p:spPr>
        <p:txBody>
          <a:bodyPr wrap="square" rtlCol="0">
            <a:spAutoFit/>
          </a:bodyPr>
          <a:lstStyle/>
          <a:p>
            <a:pPr algn="r">
              <a:buClrTx/>
              <a:defRPr/>
            </a:pPr>
            <a:r>
              <a:rPr lang="en-US" altLang="en-US" sz="1200" dirty="0" smtClean="0">
                <a:latin typeface="Verdana" panose="020B0604030504040204" pitchFamily="34" charset="0"/>
                <a:ea typeface="Verdana" panose="020B0604030504040204" pitchFamily="34" charset="0"/>
                <a:cs typeface="Verdana" panose="020B0604030504040204" pitchFamily="34" charset="0"/>
              </a:rPr>
              <a:t>Copyright © 2016, 2013, 2010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5" name="Picture 14"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2431551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smtClean="0"/>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4/17/2018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3" name="Text Placeholder 5"/>
          <p:cNvSpPr>
            <a:spLocks noGrp="1"/>
          </p:cNvSpPr>
          <p:nvPr>
            <p:ph type="body" idx="16" hasCustomPrompt="1"/>
          </p:nvPr>
        </p:nvSpPr>
        <p:spPr>
          <a:xfrm>
            <a:off x="2670048" y="6449931"/>
            <a:ext cx="6089854" cy="231285"/>
          </a:xfrm>
        </p:spPr>
        <p:txBody>
          <a:bodyPr anchor="ctr"/>
          <a:lstStyle>
            <a:lvl1pPr marL="101600" indent="0">
              <a:buNone/>
              <a:defRPr/>
            </a:lvl1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a:t>
            </a:r>
            <a:r>
              <a:rPr lang="en-US" altLang="en-US" sz="1200" dirty="0" smtClean="0">
                <a:solidFill>
                  <a:schemeClr val="tx1"/>
                </a:solidFill>
                <a:latin typeface="Verdana"/>
                <a:ea typeface="Verdana" panose="020B0604030504040204" pitchFamily="34" charset="0"/>
                <a:cs typeface="Verdana" panose="020B0604030504040204" pitchFamily="34" charset="0"/>
              </a:rPr>
              <a:t>2016, 2013, 20110 </a:t>
            </a:r>
            <a:r>
              <a:rPr lang="en-US" altLang="en-US" sz="1200" dirty="0">
                <a:solidFill>
                  <a:schemeClr val="tx1"/>
                </a:solidFill>
                <a:latin typeface="Verdana"/>
                <a:ea typeface="Verdana" panose="020B0604030504040204" pitchFamily="34" charset="0"/>
                <a:cs typeface="Verdana" panose="020B0604030504040204" pitchFamily="34" charset="0"/>
              </a:rPr>
              <a:t>Pearson Education, Inc. All Rights </a:t>
            </a:r>
            <a:r>
              <a:rPr lang="en-US" altLang="en-US" sz="1200" dirty="0" smtClean="0">
                <a:solidFill>
                  <a:schemeClr val="tx1"/>
                </a:solidFill>
                <a:latin typeface="Verdana"/>
                <a:ea typeface="Verdana" panose="020B0604030504040204" pitchFamily="34" charset="0"/>
                <a:cs typeface="Verdana" panose="020B0604030504040204" pitchFamily="34" charset="0"/>
              </a:rPr>
              <a:t>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3050226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baseline="0">
                <a:solidFill>
                  <a:schemeClr val="accent1"/>
                </a:solidFill>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chemeClr val="accent1"/>
              </a:buClr>
              <a:buSzPct val="100000"/>
              <a:defRPr/>
            </a:lvl1pPr>
            <a:lvl2pPr>
              <a:buClr>
                <a:schemeClr val="accent1"/>
              </a:buClr>
              <a:defRPr/>
            </a:lvl2pPr>
            <a:lvl3pPr>
              <a:buClr>
                <a:schemeClr val="accent1"/>
              </a:buClr>
              <a:defRPr/>
            </a:lvl3pPr>
            <a:lvl4pPr>
              <a:buClr>
                <a:schemeClr val="accent1"/>
              </a:buClr>
              <a:defRPr/>
            </a:lvl4pPr>
            <a:lvl5pPr>
              <a:buClr>
                <a:schemeClr val="accent1"/>
              </a:buClr>
              <a:defRPr/>
            </a:lvl5pPr>
            <a:lvl6pPr>
              <a:buClr>
                <a:schemeClr val="accent1"/>
              </a:buClr>
              <a:defRPr/>
            </a:lvl6pPr>
            <a:lvl7pPr>
              <a:buClr>
                <a:schemeClr val="accent1"/>
              </a:buClr>
              <a:defRPr/>
            </a:lvl7pPr>
            <a:lvl8pPr>
              <a:buClr>
                <a:schemeClr val="accent1"/>
              </a:buClr>
              <a:defRPr/>
            </a:lvl8pPr>
            <a:lvl9pPr>
              <a:buClr>
                <a:schemeClr val="accent1"/>
              </a:buCl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9" name="Date Placeholder 3"/>
          <p:cNvSpPr>
            <a:spLocks noGrp="1"/>
          </p:cNvSpPr>
          <p:nvPr>
            <p:ph type="dt" sz="half" idx="10"/>
          </p:nvPr>
        </p:nvSpPr>
        <p:spPr>
          <a:xfrm>
            <a:off x="6335713" y="113072"/>
            <a:ext cx="2133600" cy="182880"/>
          </a:xfrm>
        </p:spPr>
        <p:txBody>
          <a:bodyPr/>
          <a:lstStyle/>
          <a:p>
            <a:fld id="{891838CE-430E-45DE-B6AA-42DD655BB05E}" type="datetime1">
              <a:rPr lang="en-US" smtClean="0"/>
              <a:t>4/17/2018</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8589649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a:solidFill>
                  <a:srgbClr val="3399B5"/>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5241565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smtClean="0"/>
              <a:t>Click to add figure number and title</a:t>
            </a:r>
            <a:endParaRPr lang="en-US" dirty="0"/>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smtClean="0"/>
              <a:t>Click to add caption</a:t>
            </a:r>
            <a:endParaRPr lang="en-US" dirty="0"/>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4/17/2018</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4" name="TextBox 13"/>
          <p:cNvSpPr txBox="1"/>
          <p:nvPr userDrawn="1"/>
        </p:nvSpPr>
        <p:spPr>
          <a:xfrm>
            <a:off x="1600200" y="6429345"/>
            <a:ext cx="7162800" cy="276999"/>
          </a:xfrm>
          <a:prstGeom prst="rect">
            <a:avLst/>
          </a:prstGeom>
          <a:noFill/>
        </p:spPr>
        <p:txBody>
          <a:bodyPr wrap="square" rtlCol="0">
            <a:spAutoFit/>
          </a:bodyPr>
          <a:lstStyle/>
          <a:p>
            <a:pPr algn="r">
              <a:buClrTx/>
              <a:defRPr/>
            </a:pPr>
            <a:r>
              <a:rPr lang="en-US" altLang="en-US" sz="1200" dirty="0" smtClean="0">
                <a:latin typeface="Verdana" panose="020B0604030504040204" pitchFamily="34" charset="0"/>
                <a:ea typeface="Verdana" panose="020B0604030504040204" pitchFamily="34" charset="0"/>
                <a:cs typeface="Verdana" panose="020B0604030504040204" pitchFamily="34" charset="0"/>
              </a:rPr>
              <a:t>Copyright © 2016, 2013, 2010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740544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8832AD23-A511-424E-9DD2-B8CE2D237B20}" type="datetime1">
              <a:rPr lang="en-US" smtClean="0"/>
              <a:t>4/17/2018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3425785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1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4/17/2018</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53605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2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1752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57200" y="3733800"/>
            <a:ext cx="8229600" cy="1752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201332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73720" y="2807084"/>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4"/>
          </p:nvPr>
        </p:nvSpPr>
        <p:spPr>
          <a:xfrm>
            <a:off x="473720" y="4013968"/>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214400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73720" y="264168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4"/>
          </p:nvPr>
        </p:nvSpPr>
        <p:spPr>
          <a:xfrm>
            <a:off x="457200" y="368316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idx="15"/>
          </p:nvPr>
        </p:nvSpPr>
        <p:spPr>
          <a:xfrm>
            <a:off x="457200" y="472464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570403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5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477839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6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49279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7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43400" y="4874552"/>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937505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8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43400" y="4874552"/>
            <a:ext cx="3886200"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876860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9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43400" y="4874552"/>
            <a:ext cx="3886200"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352316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10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43400" y="4874552"/>
            <a:ext cx="3886200"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3045349"/>
            <a:ext cx="3886200" cy="5827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460533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11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76204" y="4473387"/>
            <a:ext cx="3886200"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3045349"/>
            <a:ext cx="3886200" cy="5827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92613" y="5159852"/>
            <a:ext cx="3886200"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569448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12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3"/>
          <p:cNvSpPr>
            <a:spLocks noGrp="1"/>
          </p:cNvSpPr>
          <p:nvPr>
            <p:ph sz="quarter" idx="18"/>
          </p:nvPr>
        </p:nvSpPr>
        <p:spPr>
          <a:xfrm>
            <a:off x="4376204" y="4473387"/>
            <a:ext cx="3886200"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3045349"/>
            <a:ext cx="3886200" cy="5827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92613" y="5159852"/>
            <a:ext cx="3886200"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1"/>
          <p:cNvSpPr>
            <a:spLocks noGrp="1"/>
          </p:cNvSpPr>
          <p:nvPr>
            <p:ph sz="quarter" idx="23"/>
          </p:nvPr>
        </p:nvSpPr>
        <p:spPr>
          <a:xfrm>
            <a:off x="457200" y="3830925"/>
            <a:ext cx="3472396"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Content Placeholder 13"/>
          <p:cNvSpPr>
            <a:spLocks noGrp="1"/>
          </p:cNvSpPr>
          <p:nvPr>
            <p:ph sz="quarter" idx="24"/>
          </p:nvPr>
        </p:nvSpPr>
        <p:spPr>
          <a:xfrm>
            <a:off x="490004" y="4570512"/>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Content Placeholder 13"/>
          <p:cNvSpPr>
            <a:spLocks noGrp="1"/>
          </p:cNvSpPr>
          <p:nvPr>
            <p:ph sz="quarter" idx="25"/>
          </p:nvPr>
        </p:nvSpPr>
        <p:spPr>
          <a:xfrm>
            <a:off x="506413" y="5256977"/>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655318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1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081267"/>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3"/>
          <p:cNvSpPr>
            <a:spLocks noGrp="1"/>
          </p:cNvSpPr>
          <p:nvPr>
            <p:ph sz="quarter" idx="18"/>
          </p:nvPr>
        </p:nvSpPr>
        <p:spPr>
          <a:xfrm>
            <a:off x="4332878" y="3626139"/>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53921" y="1979598"/>
            <a:ext cx="3865157"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2537829"/>
            <a:ext cx="3886200" cy="28985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32878" y="4065083"/>
            <a:ext cx="3886200" cy="2663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1"/>
          <p:cNvSpPr>
            <a:spLocks noGrp="1"/>
          </p:cNvSpPr>
          <p:nvPr>
            <p:ph sz="quarter" idx="23"/>
          </p:nvPr>
        </p:nvSpPr>
        <p:spPr>
          <a:xfrm>
            <a:off x="457200" y="3830925"/>
            <a:ext cx="3472396"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Content Placeholder 13"/>
          <p:cNvSpPr>
            <a:spLocks noGrp="1"/>
          </p:cNvSpPr>
          <p:nvPr>
            <p:ph sz="quarter" idx="24"/>
          </p:nvPr>
        </p:nvSpPr>
        <p:spPr>
          <a:xfrm>
            <a:off x="490004" y="4570512"/>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Content Placeholder 13"/>
          <p:cNvSpPr>
            <a:spLocks noGrp="1"/>
          </p:cNvSpPr>
          <p:nvPr>
            <p:ph sz="quarter" idx="25"/>
          </p:nvPr>
        </p:nvSpPr>
        <p:spPr>
          <a:xfrm>
            <a:off x="506413" y="5256977"/>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Content Placeholder 11"/>
          <p:cNvSpPr>
            <a:spLocks noGrp="1"/>
          </p:cNvSpPr>
          <p:nvPr>
            <p:ph sz="quarter" idx="26"/>
          </p:nvPr>
        </p:nvSpPr>
        <p:spPr>
          <a:xfrm>
            <a:off x="4336752" y="4520930"/>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574909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1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081267"/>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3"/>
          <p:cNvSpPr>
            <a:spLocks noGrp="1"/>
          </p:cNvSpPr>
          <p:nvPr>
            <p:ph sz="quarter" idx="18"/>
          </p:nvPr>
        </p:nvSpPr>
        <p:spPr>
          <a:xfrm>
            <a:off x="4332878" y="3626139"/>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53921" y="1979598"/>
            <a:ext cx="3865157"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2537829"/>
            <a:ext cx="3886200" cy="28985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32878" y="4065083"/>
            <a:ext cx="3886200" cy="2663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1"/>
          <p:cNvSpPr>
            <a:spLocks noGrp="1"/>
          </p:cNvSpPr>
          <p:nvPr>
            <p:ph sz="quarter" idx="23"/>
          </p:nvPr>
        </p:nvSpPr>
        <p:spPr>
          <a:xfrm>
            <a:off x="457200" y="3830925"/>
            <a:ext cx="3472396"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Content Placeholder 13"/>
          <p:cNvSpPr>
            <a:spLocks noGrp="1"/>
          </p:cNvSpPr>
          <p:nvPr>
            <p:ph sz="quarter" idx="24"/>
          </p:nvPr>
        </p:nvSpPr>
        <p:spPr>
          <a:xfrm>
            <a:off x="490004" y="4570512"/>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Content Placeholder 13"/>
          <p:cNvSpPr>
            <a:spLocks noGrp="1"/>
          </p:cNvSpPr>
          <p:nvPr>
            <p:ph sz="quarter" idx="25"/>
          </p:nvPr>
        </p:nvSpPr>
        <p:spPr>
          <a:xfrm>
            <a:off x="506413" y="5256977"/>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Content Placeholder 11"/>
          <p:cNvSpPr>
            <a:spLocks noGrp="1"/>
          </p:cNvSpPr>
          <p:nvPr>
            <p:ph sz="quarter" idx="26"/>
          </p:nvPr>
        </p:nvSpPr>
        <p:spPr>
          <a:xfrm>
            <a:off x="4336752" y="4520930"/>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Content Placeholder 13"/>
          <p:cNvSpPr>
            <a:spLocks noGrp="1"/>
          </p:cNvSpPr>
          <p:nvPr>
            <p:ph sz="quarter" idx="27"/>
          </p:nvPr>
        </p:nvSpPr>
        <p:spPr>
          <a:xfrm>
            <a:off x="4326230" y="5065802"/>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806600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15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081267"/>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3"/>
          <p:cNvSpPr>
            <a:spLocks noGrp="1"/>
          </p:cNvSpPr>
          <p:nvPr>
            <p:ph sz="quarter" idx="18"/>
          </p:nvPr>
        </p:nvSpPr>
        <p:spPr>
          <a:xfrm>
            <a:off x="4332878" y="3626139"/>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53921" y="1979598"/>
            <a:ext cx="3865157"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2537829"/>
            <a:ext cx="3886200" cy="28985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32878" y="4065083"/>
            <a:ext cx="3886200" cy="2663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1"/>
          <p:cNvSpPr>
            <a:spLocks noGrp="1"/>
          </p:cNvSpPr>
          <p:nvPr>
            <p:ph sz="quarter" idx="23"/>
          </p:nvPr>
        </p:nvSpPr>
        <p:spPr>
          <a:xfrm>
            <a:off x="457200" y="3830925"/>
            <a:ext cx="3472396"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Content Placeholder 13"/>
          <p:cNvSpPr>
            <a:spLocks noGrp="1"/>
          </p:cNvSpPr>
          <p:nvPr>
            <p:ph sz="quarter" idx="24"/>
          </p:nvPr>
        </p:nvSpPr>
        <p:spPr>
          <a:xfrm>
            <a:off x="490004" y="4570512"/>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Content Placeholder 13"/>
          <p:cNvSpPr>
            <a:spLocks noGrp="1"/>
          </p:cNvSpPr>
          <p:nvPr>
            <p:ph sz="quarter" idx="25"/>
          </p:nvPr>
        </p:nvSpPr>
        <p:spPr>
          <a:xfrm>
            <a:off x="506413" y="5256977"/>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Content Placeholder 11"/>
          <p:cNvSpPr>
            <a:spLocks noGrp="1"/>
          </p:cNvSpPr>
          <p:nvPr>
            <p:ph sz="quarter" idx="26"/>
          </p:nvPr>
        </p:nvSpPr>
        <p:spPr>
          <a:xfrm>
            <a:off x="4336752" y="4520930"/>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Content Placeholder 13"/>
          <p:cNvSpPr>
            <a:spLocks noGrp="1"/>
          </p:cNvSpPr>
          <p:nvPr>
            <p:ph sz="quarter" idx="27"/>
          </p:nvPr>
        </p:nvSpPr>
        <p:spPr>
          <a:xfrm>
            <a:off x="4326230" y="5065802"/>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4" name="Content Placeholder 13"/>
          <p:cNvSpPr>
            <a:spLocks noGrp="1"/>
          </p:cNvSpPr>
          <p:nvPr>
            <p:ph sz="quarter" idx="28"/>
          </p:nvPr>
        </p:nvSpPr>
        <p:spPr>
          <a:xfrm>
            <a:off x="4326230" y="5504746"/>
            <a:ext cx="3886200" cy="2663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792094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20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5" name="Content Placeholder 2"/>
          <p:cNvSpPr>
            <a:spLocks noGrp="1"/>
          </p:cNvSpPr>
          <p:nvPr>
            <p:ph idx="19"/>
          </p:nvPr>
        </p:nvSpPr>
        <p:spPr>
          <a:xfrm>
            <a:off x="4790255" y="1494526"/>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790256" y="1861415"/>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790255" y="2283032"/>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Content Placeholder 2"/>
          <p:cNvSpPr>
            <a:spLocks noGrp="1"/>
          </p:cNvSpPr>
          <p:nvPr>
            <p:ph idx="26"/>
          </p:nvPr>
        </p:nvSpPr>
        <p:spPr>
          <a:xfrm>
            <a:off x="4790255" y="270554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Content Placeholder 2"/>
          <p:cNvSpPr>
            <a:spLocks noGrp="1"/>
          </p:cNvSpPr>
          <p:nvPr>
            <p:ph idx="27"/>
          </p:nvPr>
        </p:nvSpPr>
        <p:spPr>
          <a:xfrm>
            <a:off x="4790256" y="3072434"/>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4" name="Content Placeholder 2"/>
          <p:cNvSpPr>
            <a:spLocks noGrp="1"/>
          </p:cNvSpPr>
          <p:nvPr>
            <p:ph idx="28"/>
          </p:nvPr>
        </p:nvSpPr>
        <p:spPr>
          <a:xfrm>
            <a:off x="4790255" y="3494051"/>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Content Placeholder 2"/>
          <p:cNvSpPr>
            <a:spLocks noGrp="1"/>
          </p:cNvSpPr>
          <p:nvPr>
            <p:ph idx="29"/>
          </p:nvPr>
        </p:nvSpPr>
        <p:spPr>
          <a:xfrm>
            <a:off x="4790255" y="3908712"/>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6" name="Content Placeholder 2"/>
          <p:cNvSpPr>
            <a:spLocks noGrp="1"/>
          </p:cNvSpPr>
          <p:nvPr>
            <p:ph idx="30"/>
          </p:nvPr>
        </p:nvSpPr>
        <p:spPr>
          <a:xfrm>
            <a:off x="4790256" y="4275601"/>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Content Placeholder 2"/>
          <p:cNvSpPr>
            <a:spLocks noGrp="1"/>
          </p:cNvSpPr>
          <p:nvPr>
            <p:ph idx="31"/>
          </p:nvPr>
        </p:nvSpPr>
        <p:spPr>
          <a:xfrm>
            <a:off x="4790255" y="4697218"/>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8" name="Content Placeholder 2"/>
          <p:cNvSpPr>
            <a:spLocks noGrp="1"/>
          </p:cNvSpPr>
          <p:nvPr>
            <p:ph idx="32"/>
          </p:nvPr>
        </p:nvSpPr>
        <p:spPr>
          <a:xfrm>
            <a:off x="4790255" y="510555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1" name="Content Placeholder 2"/>
          <p:cNvSpPr>
            <a:spLocks noGrp="1"/>
          </p:cNvSpPr>
          <p:nvPr>
            <p:ph idx="33"/>
          </p:nvPr>
        </p:nvSpPr>
        <p:spPr>
          <a:xfrm>
            <a:off x="457200" y="1494526"/>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2" name="Content Placeholder 2"/>
          <p:cNvSpPr>
            <a:spLocks noGrp="1"/>
          </p:cNvSpPr>
          <p:nvPr>
            <p:ph idx="34"/>
          </p:nvPr>
        </p:nvSpPr>
        <p:spPr>
          <a:xfrm>
            <a:off x="457201" y="1861415"/>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3" name="Content Placeholder 2"/>
          <p:cNvSpPr>
            <a:spLocks noGrp="1"/>
          </p:cNvSpPr>
          <p:nvPr>
            <p:ph idx="35"/>
          </p:nvPr>
        </p:nvSpPr>
        <p:spPr>
          <a:xfrm>
            <a:off x="457200" y="2283032"/>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4" name="Content Placeholder 2"/>
          <p:cNvSpPr>
            <a:spLocks noGrp="1"/>
          </p:cNvSpPr>
          <p:nvPr>
            <p:ph idx="36"/>
          </p:nvPr>
        </p:nvSpPr>
        <p:spPr>
          <a:xfrm>
            <a:off x="457200" y="270554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5" name="Content Placeholder 2"/>
          <p:cNvSpPr>
            <a:spLocks noGrp="1"/>
          </p:cNvSpPr>
          <p:nvPr>
            <p:ph idx="37"/>
          </p:nvPr>
        </p:nvSpPr>
        <p:spPr>
          <a:xfrm>
            <a:off x="457201" y="3072434"/>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6" name="Content Placeholder 2"/>
          <p:cNvSpPr>
            <a:spLocks noGrp="1"/>
          </p:cNvSpPr>
          <p:nvPr>
            <p:ph idx="38"/>
          </p:nvPr>
        </p:nvSpPr>
        <p:spPr>
          <a:xfrm>
            <a:off x="457200" y="3494051"/>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7" name="Content Placeholder 2"/>
          <p:cNvSpPr>
            <a:spLocks noGrp="1"/>
          </p:cNvSpPr>
          <p:nvPr>
            <p:ph idx="39"/>
          </p:nvPr>
        </p:nvSpPr>
        <p:spPr>
          <a:xfrm>
            <a:off x="457200" y="3908712"/>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8" name="Content Placeholder 2"/>
          <p:cNvSpPr>
            <a:spLocks noGrp="1"/>
          </p:cNvSpPr>
          <p:nvPr>
            <p:ph idx="40"/>
          </p:nvPr>
        </p:nvSpPr>
        <p:spPr>
          <a:xfrm>
            <a:off x="457201" y="4275601"/>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9" name="Content Placeholder 2"/>
          <p:cNvSpPr>
            <a:spLocks noGrp="1"/>
          </p:cNvSpPr>
          <p:nvPr>
            <p:ph idx="41"/>
          </p:nvPr>
        </p:nvSpPr>
        <p:spPr>
          <a:xfrm>
            <a:off x="457200" y="4697218"/>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0" name="Content Placeholder 2"/>
          <p:cNvSpPr>
            <a:spLocks noGrp="1"/>
          </p:cNvSpPr>
          <p:nvPr>
            <p:ph idx="42"/>
          </p:nvPr>
        </p:nvSpPr>
        <p:spPr>
          <a:xfrm>
            <a:off x="457200" y="510555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250161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4/17/2018</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0" name="TextBox 9"/>
          <p:cNvSpPr txBox="1"/>
          <p:nvPr userDrawn="1"/>
        </p:nvSpPr>
        <p:spPr>
          <a:xfrm>
            <a:off x="1600200" y="6429345"/>
            <a:ext cx="7162800" cy="276999"/>
          </a:xfrm>
          <a:prstGeom prst="rect">
            <a:avLst/>
          </a:prstGeom>
          <a:noFill/>
        </p:spPr>
        <p:txBody>
          <a:bodyPr wrap="square" rtlCol="0">
            <a:spAutoFit/>
          </a:bodyPr>
          <a:lstStyle/>
          <a:p>
            <a:pPr algn="r">
              <a:buClrTx/>
              <a:defRPr/>
            </a:pPr>
            <a:r>
              <a:rPr lang="en-US" altLang="en-US" sz="1200" dirty="0" smtClean="0">
                <a:latin typeface="Verdana" panose="020B0604030504040204" pitchFamily="34" charset="0"/>
                <a:ea typeface="Verdana" panose="020B0604030504040204" pitchFamily="34" charset="0"/>
                <a:cs typeface="Verdana" panose="020B0604030504040204" pitchFamily="34" charset="0"/>
              </a:rPr>
              <a:t>Copyright © 2016, 2013, 2010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0111596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US"/>
          </a:p>
        </p:txBody>
      </p:sp>
      <p:sp>
        <p:nvSpPr>
          <p:cNvPr id="3" name="Date Placeholder 2"/>
          <p:cNvSpPr>
            <a:spLocks noGrp="1"/>
          </p:cNvSpPr>
          <p:nvPr>
            <p:ph type="dt" idx="1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84448157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US"/>
          </a:p>
        </p:txBody>
      </p:sp>
      <p:sp>
        <p:nvSpPr>
          <p:cNvPr id="3" name="Date Placeholder 2"/>
          <p:cNvSpPr>
            <a:spLocks noGrp="1"/>
          </p:cNvSpPr>
          <p:nvPr>
            <p:ph type="dt" idx="1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2277095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479498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7.xml"/><Relationship Id="rId1" Type="http://schemas.openxmlformats.org/officeDocument/2006/relationships/slideLayout" Target="../slideLayouts/slideLayout36.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37">
            <a:alphaModFix/>
          </a:blip>
          <a:srcRect/>
          <a:stretch/>
        </p:blipFill>
        <p:spPr>
          <a:xfrm>
            <a:off x="443972" y="6429709"/>
            <a:ext cx="917999" cy="279914"/>
          </a:xfrm>
          <a:prstGeom prst="rect">
            <a:avLst/>
          </a:prstGeom>
          <a:noFill/>
          <a:ln>
            <a:noFill/>
          </a:ln>
        </p:spPr>
      </p:pic>
      <p:sp>
        <p:nvSpPr>
          <p:cNvPr id="9" name="Text Placeholder 5"/>
          <p:cNvSpPr txBox="1">
            <a:spLocks/>
          </p:cNvSpPr>
          <p:nvPr userDrawn="1"/>
        </p:nvSpPr>
        <p:spPr>
          <a:xfrm>
            <a:off x="2670048" y="6449931"/>
            <a:ext cx="6089854" cy="231285"/>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smtClean="0">
                <a:solidFill>
                  <a:schemeClr val="tx1"/>
                </a:solidFill>
                <a:latin typeface="Verdana"/>
                <a:ea typeface="Verdana" panose="020B0604030504040204" pitchFamily="34" charset="0"/>
                <a:cs typeface="Verdana" panose="020B0604030504040204" pitchFamily="34" charset="0"/>
              </a:rPr>
              <a:t>Copyright © 2016, 2013, 2010 Pearson Education, Inc. </a:t>
            </a:r>
            <a:r>
              <a:rPr lang="en-US" altLang="en-US" sz="1200" dirty="0" smtClean="0">
                <a:solidFill>
                  <a:schemeClr val="tx1"/>
                </a:solidFill>
                <a:latin typeface="Verdana"/>
                <a:ea typeface="Verdana" panose="020B0604030504040204" pitchFamily="34" charset="0"/>
                <a:cs typeface="Verdana" panose="020B0604030504040204" pitchFamily="34" charset="0"/>
              </a:rPr>
              <a:t>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8" r:id="rId4"/>
    <p:sldLayoutId id="2147483669" r:id="rId5"/>
    <p:sldLayoutId id="2147483651" r:id="rId6"/>
    <p:sldLayoutId id="2147483654" r:id="rId7"/>
    <p:sldLayoutId id="2147483655" r:id="rId8"/>
    <p:sldLayoutId id="2147483656" r:id="rId9"/>
    <p:sldLayoutId id="2147483667" r:id="rId10"/>
    <p:sldLayoutId id="2147483657"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4" r:id="rId3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4">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 id="2147483693"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3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mediacomputation.org/"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5.jpg"/><Relationship Id="rId4" Type="http://schemas.openxmlformats.org/officeDocument/2006/relationships/image" Target="../media/image4.jpg"/></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jpg"/><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8.jpg"/><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6169"/>
            <a:ext cx="8302702" cy="1098000"/>
          </a:xfrm>
        </p:spPr>
        <p:txBody>
          <a:bodyPr anchor="b"/>
          <a:lstStyle/>
          <a:p>
            <a:r>
              <a:rPr lang="en-US" sz="3200" dirty="0"/>
              <a:t>Introduction to Computing </a:t>
            </a:r>
            <a:r>
              <a:rPr lang="en-US" sz="3200" dirty="0" smtClean="0"/>
              <a:t>and Programming </a:t>
            </a:r>
            <a:r>
              <a:rPr lang="en-US" sz="3200" dirty="0"/>
              <a:t>in </a:t>
            </a:r>
            <a:r>
              <a:rPr lang="en-US" sz="3200" dirty="0" smtClean="0"/>
              <a:t>Python™: </a:t>
            </a:r>
            <a:r>
              <a:rPr lang="en-US" sz="3200" dirty="0"/>
              <a:t>A </a:t>
            </a:r>
            <a:r>
              <a:rPr lang="en-US" sz="3200" dirty="0" smtClean="0"/>
              <a:t>Multimedia Approach</a:t>
            </a:r>
            <a:endParaRPr lang="en-US" sz="3200" dirty="0"/>
          </a:p>
        </p:txBody>
      </p:sp>
      <p:sp>
        <p:nvSpPr>
          <p:cNvPr id="3" name="Text Placeholder 2"/>
          <p:cNvSpPr>
            <a:spLocks noGrp="1"/>
          </p:cNvSpPr>
          <p:nvPr>
            <p:ph type="body" idx="1"/>
          </p:nvPr>
        </p:nvSpPr>
        <p:spPr>
          <a:xfrm>
            <a:off x="457200" y="1380077"/>
            <a:ext cx="8302702" cy="374286"/>
          </a:xfrm>
        </p:spPr>
        <p:txBody>
          <a:bodyPr/>
          <a:lstStyle/>
          <a:p>
            <a:r>
              <a:rPr lang="en-US" dirty="0" smtClean="0">
                <a:solidFill>
                  <a:schemeClr val="tx2"/>
                </a:solidFill>
                <a:latin typeface="+mn-lt"/>
              </a:rPr>
              <a:t>Fourth Edition</a:t>
            </a:r>
            <a:endParaRPr lang="en-US" dirty="0">
              <a:solidFill>
                <a:schemeClr val="tx2"/>
              </a:solidFill>
              <a:latin typeface="+mn-lt"/>
            </a:endParaRPr>
          </a:p>
        </p:txBody>
      </p:sp>
      <p:sp>
        <p:nvSpPr>
          <p:cNvPr id="4" name="Text Placeholder 3"/>
          <p:cNvSpPr>
            <a:spLocks noGrp="1"/>
          </p:cNvSpPr>
          <p:nvPr>
            <p:ph type="body" idx="2"/>
          </p:nvPr>
        </p:nvSpPr>
        <p:spPr>
          <a:xfrm>
            <a:off x="4876800" y="2285999"/>
            <a:ext cx="3657600" cy="739083"/>
          </a:xfrm>
        </p:spPr>
        <p:txBody>
          <a:bodyPr/>
          <a:lstStyle/>
          <a:p>
            <a:pPr lvl="0" algn="ctr"/>
            <a:r>
              <a:rPr lang="en-US" b="1" dirty="0" smtClean="0">
                <a:latin typeface="+mn-lt"/>
              </a:rPr>
              <a:t>Chapter 2</a:t>
            </a:r>
            <a:endParaRPr lang="en-US" b="1" dirty="0">
              <a:latin typeface="+mn-lt"/>
            </a:endParaRPr>
          </a:p>
        </p:txBody>
      </p:sp>
      <p:sp>
        <p:nvSpPr>
          <p:cNvPr id="5" name="Text Placeholder 4"/>
          <p:cNvSpPr>
            <a:spLocks noGrp="1"/>
          </p:cNvSpPr>
          <p:nvPr>
            <p:ph type="body" idx="3"/>
          </p:nvPr>
        </p:nvSpPr>
        <p:spPr>
          <a:xfrm>
            <a:off x="4876800" y="3143957"/>
            <a:ext cx="3657600" cy="1210329"/>
          </a:xfrm>
        </p:spPr>
        <p:txBody>
          <a:bodyPr/>
          <a:lstStyle/>
          <a:p>
            <a:pPr algn="ctr"/>
            <a:r>
              <a:rPr lang="en-US" altLang="en-US" dirty="0">
                <a:solidFill>
                  <a:schemeClr val="tx1"/>
                </a:solidFill>
                <a:latin typeface="+mn-lt"/>
                <a:ea typeface="ＭＳ Ｐゴシック" charset="-128"/>
              </a:rPr>
              <a:t>Introduction to Programming</a:t>
            </a:r>
            <a:endParaRPr lang="en-US" dirty="0">
              <a:solidFill>
                <a:schemeClr val="tx1"/>
              </a:solidFill>
              <a:latin typeface="+mn-lt"/>
            </a:endParaRPr>
          </a:p>
        </p:txBody>
      </p:sp>
      <p:pic>
        <p:nvPicPr>
          <p:cNvPr id="7" name="Picture 6" descr="Front Cover: Introduction to Computing and Programming in Python™: A Multimedia Approach Fourth Edition by Guzdial and Ericso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524" y="1927940"/>
            <a:ext cx="3510521" cy="4395490"/>
          </a:xfrm>
          <a:prstGeom prst="rect">
            <a:avLst/>
          </a:prstGeom>
          <a:ln w="9525">
            <a:solidFill>
              <a:schemeClr val="tx1"/>
            </a:solidFill>
          </a:ln>
        </p:spPr>
      </p:pic>
      <p:sp>
        <p:nvSpPr>
          <p:cNvPr id="6" name="Text Placeholder 5"/>
          <p:cNvSpPr>
            <a:spLocks noGrp="1"/>
          </p:cNvSpPr>
          <p:nvPr>
            <p:ph type="body" idx="13"/>
          </p:nvPr>
        </p:nvSpPr>
        <p:spPr>
          <a:xfrm>
            <a:off x="2670048" y="6449931"/>
            <a:ext cx="6089854" cy="231285"/>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a:t>
            </a:r>
            <a:r>
              <a:rPr lang="en-US" altLang="en-US" sz="1200" dirty="0" smtClean="0">
                <a:solidFill>
                  <a:schemeClr val="tx1"/>
                </a:solidFill>
                <a:latin typeface="Verdana"/>
                <a:ea typeface="Verdana" panose="020B0604030504040204" pitchFamily="34" charset="0"/>
                <a:cs typeface="Verdana" panose="020B0604030504040204" pitchFamily="34" charset="0"/>
              </a:rPr>
              <a:t>2016, 2013, 2010 </a:t>
            </a:r>
            <a:r>
              <a:rPr lang="en-US" altLang="en-US" sz="1200" dirty="0">
                <a:solidFill>
                  <a:schemeClr val="tx1"/>
                </a:solidFill>
                <a:latin typeface="Verdana"/>
                <a:ea typeface="Verdana" panose="020B0604030504040204" pitchFamily="34" charset="0"/>
                <a:cs typeface="Verdana" panose="020B0604030504040204" pitchFamily="34" charset="0"/>
              </a:rPr>
              <a:t>Pearson Education, Inc. All Rights </a:t>
            </a:r>
            <a:r>
              <a:rPr lang="en-US" altLang="en-US" sz="1200" dirty="0" smtClean="0">
                <a:solidFill>
                  <a:schemeClr val="tx1"/>
                </a:solidFill>
                <a:latin typeface="Verdana"/>
                <a:ea typeface="Verdana" panose="020B0604030504040204" pitchFamily="34" charset="0"/>
                <a:cs typeface="Verdana" panose="020B0604030504040204" pitchFamily="34" charset="0"/>
              </a:rPr>
              <a:t>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
        <p:nvSpPr>
          <p:cNvPr id="8" name="TextBox 7"/>
          <p:cNvSpPr txBox="1"/>
          <p:nvPr/>
        </p:nvSpPr>
        <p:spPr>
          <a:xfrm>
            <a:off x="4876800" y="4828032"/>
            <a:ext cx="3657600" cy="646331"/>
          </a:xfrm>
          <a:prstGeom prst="rect">
            <a:avLst/>
          </a:prstGeom>
          <a:noFill/>
        </p:spPr>
        <p:txBody>
          <a:bodyPr wrap="square" rtlCol="0">
            <a:spAutoFit/>
          </a:bodyPr>
          <a:lstStyle/>
          <a:p>
            <a:r>
              <a:rPr lang="en-US" sz="1200" dirty="0">
                <a:solidFill>
                  <a:schemeClr val="bg1"/>
                </a:solidFill>
                <a:latin typeface="+mn-lt"/>
              </a:rPr>
              <a:t>Slides in this presentation contain hyperlinks. JAWS users should be able to get a list of links by using INSERT+F7</a:t>
            </a:r>
          </a:p>
        </p:txBody>
      </p:sp>
    </p:spTree>
    <p:extLst>
      <p:ext uri="{BB962C8B-B14F-4D97-AF65-F5344CB8AC3E}">
        <p14:creationId xmlns:p14="http://schemas.microsoft.com/office/powerpoint/2010/main" val="41404159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fontAlgn="base">
              <a:spcBef>
                <a:spcPct val="0"/>
              </a:spcBef>
              <a:spcAft>
                <a:spcPct val="0"/>
              </a:spcAft>
              <a:buClrTx/>
            </a:pPr>
            <a:r>
              <a:rPr lang="en-US" altLang="en-US" kern="1200" dirty="0">
                <a:latin typeface="Times New Roman" panose="02020603050405020304" pitchFamily="18" charset="0"/>
                <a:ea typeface="ＭＳ Ｐゴシック" charset="-128"/>
              </a:rPr>
              <a:t>We Will Program in J</a:t>
            </a:r>
            <a:r>
              <a:rPr lang="en-US" altLang="en-US" sz="100" kern="1200" dirty="0">
                <a:latin typeface="Times New Roman" panose="02020603050405020304" pitchFamily="18" charset="0"/>
                <a:ea typeface="ＭＳ Ｐゴシック" charset="-128"/>
              </a:rPr>
              <a:t> </a:t>
            </a:r>
            <a:r>
              <a:rPr lang="en-US" altLang="en-US" kern="1200" dirty="0">
                <a:latin typeface="Times New Roman" panose="02020603050405020304" pitchFamily="18" charset="0"/>
                <a:ea typeface="ＭＳ Ｐゴシック" charset="-128"/>
              </a:rPr>
              <a:t>E</a:t>
            </a:r>
            <a:r>
              <a:rPr lang="en-US" altLang="en-US" sz="100" kern="1200" dirty="0">
                <a:latin typeface="Times New Roman" panose="02020603050405020304" pitchFamily="18" charset="0"/>
                <a:ea typeface="ＭＳ Ｐゴシック" charset="-128"/>
              </a:rPr>
              <a:t> </a:t>
            </a:r>
            <a:r>
              <a:rPr lang="en-US" altLang="en-US" kern="1200" dirty="0">
                <a:latin typeface="Times New Roman" panose="02020603050405020304" pitchFamily="18" charset="0"/>
                <a:ea typeface="ＭＳ Ｐゴシック" charset="-128"/>
              </a:rPr>
              <a:t>S</a:t>
            </a:r>
          </a:p>
        </p:txBody>
      </p:sp>
      <p:sp>
        <p:nvSpPr>
          <p:cNvPr id="3" name="Text Placeholder 2"/>
          <p:cNvSpPr>
            <a:spLocks noGrp="1"/>
          </p:cNvSpPr>
          <p:nvPr>
            <p:ph type="body" idx="1"/>
          </p:nvPr>
        </p:nvSpPr>
        <p:spPr>
          <a:xfrm>
            <a:off x="457200" y="1600200"/>
            <a:ext cx="8229600" cy="2416016"/>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b="1" kern="1200" dirty="0" smtClean="0">
                <a:solidFill>
                  <a:srgbClr val="000000"/>
                </a:solidFill>
                <a:latin typeface="Arial (Body)"/>
                <a:ea typeface="ＭＳ Ｐゴシック" charset="-128"/>
              </a:rPr>
              <a:t>J</a:t>
            </a:r>
            <a:r>
              <a:rPr lang="en-US" altLang="en-US" sz="100" b="1" kern="1200" dirty="0" smtClean="0">
                <a:solidFill>
                  <a:srgbClr val="000000"/>
                </a:solidFill>
                <a:latin typeface="Arial (Body)"/>
                <a:ea typeface="ＭＳ Ｐゴシック" charset="-128"/>
              </a:rPr>
              <a:t> </a:t>
            </a:r>
            <a:r>
              <a:rPr lang="en-US" altLang="en-US" sz="2400" b="1" kern="1200" dirty="0" smtClean="0">
                <a:solidFill>
                  <a:srgbClr val="000000"/>
                </a:solidFill>
                <a:latin typeface="Arial (Body)"/>
                <a:ea typeface="ＭＳ Ｐゴシック" charset="-128"/>
              </a:rPr>
              <a:t>E</a:t>
            </a:r>
            <a:r>
              <a:rPr lang="en-US" altLang="en-US" sz="100" b="1" kern="1200" dirty="0" smtClean="0">
                <a:solidFill>
                  <a:srgbClr val="000000"/>
                </a:solidFill>
                <a:latin typeface="Arial (Body)"/>
                <a:ea typeface="ＭＳ Ｐゴシック" charset="-128"/>
              </a:rPr>
              <a:t> </a:t>
            </a:r>
            <a:r>
              <a:rPr lang="en-US" altLang="en-US" sz="2400" b="1" kern="1200" dirty="0" smtClean="0">
                <a:solidFill>
                  <a:srgbClr val="000000"/>
                </a:solidFill>
                <a:latin typeface="Arial (Body)"/>
                <a:ea typeface="ＭＳ Ｐゴシック" charset="-128"/>
              </a:rPr>
              <a:t>S</a:t>
            </a:r>
            <a:r>
              <a:rPr lang="en-US" altLang="en-US" sz="2400" kern="1200" dirty="0" smtClean="0">
                <a:solidFill>
                  <a:srgbClr val="000000"/>
                </a:solidFill>
                <a:latin typeface="Arial (Body)"/>
                <a:ea typeface="ＭＳ Ｐゴシック" charset="-128"/>
              </a:rPr>
              <a:t>: </a:t>
            </a:r>
            <a:r>
              <a:rPr lang="en-US" altLang="en-US" sz="2400" kern="1200" dirty="0">
                <a:solidFill>
                  <a:srgbClr val="000000"/>
                </a:solidFill>
                <a:latin typeface="Arial (Body)"/>
                <a:ea typeface="ＭＳ Ｐゴシック" charset="-128"/>
              </a:rPr>
              <a:t>Jython Environment for Students</a:t>
            </a: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ＭＳ Ｐゴシック" charset="-128"/>
              </a:rPr>
              <a:t>A simple </a:t>
            </a:r>
            <a:r>
              <a:rPr lang="en-US" altLang="en-US" sz="2400" b="1" kern="1200" dirty="0">
                <a:solidFill>
                  <a:srgbClr val="000000"/>
                </a:solidFill>
                <a:latin typeface="Arial (Body)"/>
                <a:ea typeface="ＭＳ Ｐゴシック" charset="-128"/>
              </a:rPr>
              <a:t>editor</a:t>
            </a:r>
            <a:r>
              <a:rPr lang="en-US" altLang="en-US" sz="2400" kern="1200" dirty="0">
                <a:solidFill>
                  <a:srgbClr val="000000"/>
                </a:solidFill>
                <a:latin typeface="Arial (Body)"/>
                <a:ea typeface="ＭＳ Ｐゴシック" charset="-128"/>
              </a:rPr>
              <a:t> (for entering in our </a:t>
            </a:r>
            <a:r>
              <a:rPr lang="en-US" altLang="en-US" sz="2400" b="1" kern="1200" dirty="0">
                <a:solidFill>
                  <a:srgbClr val="000000"/>
                </a:solidFill>
                <a:latin typeface="Arial (Body)"/>
                <a:ea typeface="ＭＳ Ｐゴシック" charset="-128"/>
              </a:rPr>
              <a:t>programs</a:t>
            </a:r>
            <a:r>
              <a:rPr lang="en-US" altLang="en-US" sz="2400" kern="1200" dirty="0">
                <a:solidFill>
                  <a:srgbClr val="000000"/>
                </a:solidFill>
                <a:latin typeface="Arial (Body)"/>
                <a:ea typeface="ＭＳ Ｐゴシック" charset="-128"/>
              </a:rPr>
              <a:t> or </a:t>
            </a:r>
            <a:r>
              <a:rPr lang="en-US" altLang="en-US" sz="2400" b="1" kern="1200" dirty="0">
                <a:solidFill>
                  <a:srgbClr val="000000"/>
                </a:solidFill>
                <a:latin typeface="Arial (Body)"/>
                <a:ea typeface="ＭＳ Ｐゴシック" charset="-128"/>
              </a:rPr>
              <a:t>recipes</a:t>
            </a:r>
            <a:r>
              <a:rPr lang="en-US" altLang="en-US" sz="2400" kern="1200" dirty="0">
                <a:solidFill>
                  <a:srgbClr val="000000"/>
                </a:solidFill>
                <a:latin typeface="Arial (Body)"/>
                <a:ea typeface="ＭＳ Ｐゴシック" charset="-128"/>
              </a:rPr>
              <a:t>): We’</a:t>
            </a:r>
            <a:r>
              <a:rPr lang="en-US" altLang="ja-JP" sz="2400" kern="1200" dirty="0">
                <a:solidFill>
                  <a:srgbClr val="000000"/>
                </a:solidFill>
                <a:latin typeface="Arial (Body)"/>
                <a:ea typeface="ＭＳ Ｐゴシック" charset="-128"/>
              </a:rPr>
              <a:t>ll call that the </a:t>
            </a:r>
            <a:r>
              <a:rPr lang="en-US" altLang="ja-JP" sz="2400" b="1" kern="1200" dirty="0">
                <a:solidFill>
                  <a:srgbClr val="000000"/>
                </a:solidFill>
                <a:latin typeface="Arial (Body)"/>
                <a:ea typeface="ＭＳ Ｐゴシック" charset="-128"/>
              </a:rPr>
              <a:t>program area</a:t>
            </a: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ＭＳ Ｐゴシック" charset="-128"/>
              </a:rPr>
              <a:t>A </a:t>
            </a:r>
            <a:r>
              <a:rPr lang="en-US" altLang="en-US" sz="2400" b="1" kern="1200" dirty="0">
                <a:solidFill>
                  <a:srgbClr val="000000"/>
                </a:solidFill>
                <a:latin typeface="Arial (Body)"/>
                <a:ea typeface="ＭＳ Ｐゴシック" charset="-128"/>
              </a:rPr>
              <a:t>command</a:t>
            </a:r>
            <a:r>
              <a:rPr lang="en-US" altLang="en-US" sz="2400" kern="1200" dirty="0">
                <a:solidFill>
                  <a:srgbClr val="000000"/>
                </a:solidFill>
                <a:latin typeface="Arial (Body)"/>
                <a:ea typeface="ＭＳ Ｐゴシック" charset="-128"/>
              </a:rPr>
              <a:t> area for entering in commands for Python to execute.</a:t>
            </a:r>
          </a:p>
        </p:txBody>
      </p:sp>
    </p:spTree>
    <p:extLst>
      <p:ext uri="{BB962C8B-B14F-4D97-AF65-F5344CB8AC3E}">
        <p14:creationId xmlns:p14="http://schemas.microsoft.com/office/powerpoint/2010/main" val="3389586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chor="b">
            <a:spAutoFit/>
          </a:bodyPr>
          <a:lstStyle/>
          <a:p>
            <a:pPr lvl="0">
              <a:spcBef>
                <a:spcPct val="0"/>
              </a:spcBef>
              <a:buClrTx/>
              <a:defRPr/>
            </a:pPr>
            <a:r>
              <a:rPr lang="en-US" kern="1200" dirty="0" smtClean="0">
                <a:latin typeface="Times New Roman" panose="02020603050405020304" pitchFamily="18" charset="0"/>
                <a:ea typeface="ＭＳ Ｐゴシック" charset="0"/>
                <a:cs typeface="+mj-cs"/>
              </a:rPr>
              <a:t>J</a:t>
            </a:r>
            <a:r>
              <a:rPr lang="en-US" sz="100" kern="1200" dirty="0" smtClean="0">
                <a:latin typeface="Times New Roman" panose="02020603050405020304" pitchFamily="18" charset="0"/>
                <a:ea typeface="ＭＳ Ｐゴシック" charset="0"/>
                <a:cs typeface="+mj-cs"/>
              </a:rPr>
              <a:t> </a:t>
            </a:r>
            <a:r>
              <a:rPr lang="en-US" kern="1200" dirty="0" smtClean="0">
                <a:latin typeface="Times New Roman" panose="02020603050405020304" pitchFamily="18" charset="0"/>
                <a:ea typeface="ＭＳ Ｐゴシック" charset="0"/>
                <a:cs typeface="+mj-cs"/>
              </a:rPr>
              <a:t>E</a:t>
            </a:r>
            <a:r>
              <a:rPr lang="en-US" sz="100" kern="1200" dirty="0" smtClean="0">
                <a:latin typeface="Times New Roman" panose="02020603050405020304" pitchFamily="18" charset="0"/>
                <a:ea typeface="ＭＳ Ｐゴシック" charset="0"/>
                <a:cs typeface="+mj-cs"/>
              </a:rPr>
              <a:t> </a:t>
            </a:r>
            <a:r>
              <a:rPr lang="en-US" kern="1200" dirty="0" smtClean="0">
                <a:latin typeface="Times New Roman" panose="02020603050405020304" pitchFamily="18" charset="0"/>
                <a:ea typeface="ＭＳ Ｐゴシック" charset="0"/>
                <a:cs typeface="+mj-cs"/>
              </a:rPr>
              <a:t>S - Jython Environment for Students</a:t>
            </a:r>
            <a:endParaRPr lang="en-US" kern="1200" dirty="0">
              <a:latin typeface="Times New Roman" panose="02020603050405020304" pitchFamily="18" charset="0"/>
              <a:ea typeface="ＭＳ Ｐゴシック" charset="0"/>
              <a:cs typeface="+mj-cs"/>
            </a:endParaRPr>
          </a:p>
        </p:txBody>
      </p:sp>
      <p:pic>
        <p:nvPicPr>
          <p:cNvPr id="5" name="Picture 4" descr="A screenshot of a window titled J E S Jython environment for students. The window has a upper section labeled as program area and a lower sections labeled as command area.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6931" y="1705726"/>
            <a:ext cx="5470138" cy="4334824"/>
          </a:xfrm>
          <a:prstGeom prst="rect">
            <a:avLst/>
          </a:prstGeom>
        </p:spPr>
      </p:pic>
    </p:spTree>
    <p:extLst>
      <p:ext uri="{BB962C8B-B14F-4D97-AF65-F5344CB8AC3E}">
        <p14:creationId xmlns:p14="http://schemas.microsoft.com/office/powerpoint/2010/main" val="1776955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defRPr/>
            </a:pPr>
            <a:r>
              <a:rPr lang="en-US" kern="1200" dirty="0">
                <a:latin typeface="Times New Roman" panose="02020603050405020304" pitchFamily="18" charset="0"/>
                <a:ea typeface="ＭＳ Ｐゴシック" charset="0"/>
              </a:rPr>
              <a:t>J</a:t>
            </a:r>
            <a:r>
              <a:rPr lang="en-US" sz="100" kern="1200" dirty="0">
                <a:latin typeface="Times New Roman" panose="02020603050405020304" pitchFamily="18" charset="0"/>
                <a:ea typeface="ＭＳ Ｐゴシック" charset="0"/>
              </a:rPr>
              <a:t> </a:t>
            </a:r>
            <a:r>
              <a:rPr lang="en-US" kern="1200" dirty="0">
                <a:latin typeface="Times New Roman" panose="02020603050405020304" pitchFamily="18" charset="0"/>
                <a:ea typeface="ＭＳ Ｐゴシック" charset="0"/>
              </a:rPr>
              <a:t>E</a:t>
            </a:r>
            <a:r>
              <a:rPr lang="en-US" sz="100" kern="1200" dirty="0">
                <a:latin typeface="Times New Roman" panose="02020603050405020304" pitchFamily="18" charset="0"/>
                <a:ea typeface="ＭＳ Ｐゴシック" charset="0"/>
              </a:rPr>
              <a:t> </a:t>
            </a:r>
            <a:r>
              <a:rPr lang="en-US" kern="1200" dirty="0">
                <a:latin typeface="Times New Roman" panose="02020603050405020304" pitchFamily="18" charset="0"/>
                <a:ea typeface="ＭＳ Ｐゴシック" charset="0"/>
              </a:rPr>
              <a:t>S</a:t>
            </a:r>
            <a:r>
              <a:rPr lang="en-US" kern="1200" dirty="0" smtClean="0">
                <a:latin typeface="Times New Roman" panose="02020603050405020304" pitchFamily="18" charset="0"/>
                <a:ea typeface="+mj-ea"/>
                <a:cs typeface="+mj-cs"/>
              </a:rPr>
              <a:t> </a:t>
            </a:r>
            <a:r>
              <a:rPr lang="en-US" kern="1200" dirty="0">
                <a:latin typeface="Times New Roman" panose="02020603050405020304" pitchFamily="18" charset="0"/>
                <a:ea typeface="+mj-ea"/>
                <a:cs typeface="+mj-cs"/>
              </a:rPr>
              <a:t>with Help Displayed</a:t>
            </a:r>
          </a:p>
        </p:txBody>
      </p:sp>
      <p:sp>
        <p:nvSpPr>
          <p:cNvPr id="3" name="Text Placeholder 2"/>
          <p:cNvSpPr>
            <a:spLocks noGrp="1"/>
          </p:cNvSpPr>
          <p:nvPr>
            <p:ph type="body" idx="1"/>
          </p:nvPr>
        </p:nvSpPr>
        <p:spPr>
          <a:xfrm>
            <a:off x="457200" y="1600200"/>
            <a:ext cx="8229600" cy="553968"/>
          </a:xfrm>
        </p:spPr>
        <p:txBody>
          <a:bodyPr wrap="square" lIns="91425" tIns="91425" rIns="91425" bIns="91425">
            <a:spAutoFit/>
          </a:bodyPr>
          <a:lstStyle/>
          <a:p>
            <a:pPr marL="0" lvl="0" indent="0" eaLnBrk="0" fontAlgn="base" hangingPunct="0">
              <a:spcAft>
                <a:spcPct val="0"/>
              </a:spcAft>
              <a:buNone/>
            </a:pPr>
            <a:r>
              <a:rPr lang="en-US" altLang="en-US" sz="2400" b="1" kern="1200" dirty="0">
                <a:solidFill>
                  <a:srgbClr val="000000"/>
                </a:solidFill>
                <a:latin typeface="Arial (Body)"/>
                <a:ea typeface="ＭＳ Ｐゴシック" charset="-128"/>
                <a:cs typeface="+mn-cs"/>
              </a:rPr>
              <a:t>Use Window Layout to get the view you </a:t>
            </a:r>
            <a:r>
              <a:rPr lang="en-US" altLang="en-US" sz="2400" b="1" kern="1200" dirty="0" smtClean="0">
                <a:solidFill>
                  <a:srgbClr val="000000"/>
                </a:solidFill>
                <a:latin typeface="Arial (Body)"/>
                <a:ea typeface="ＭＳ Ｐゴシック" charset="-128"/>
                <a:cs typeface="+mn-cs"/>
              </a:rPr>
              <a:t>want</a:t>
            </a:r>
          </a:p>
        </p:txBody>
      </p:sp>
      <p:pic>
        <p:nvPicPr>
          <p:cNvPr id="5" name="Picture 2" descr="A screenshot of a window titled, J E S dash Jython environment for students dash I n c r red. The window is vertically divided into 2 sections and has a button, explain set red. The left section is occupied by 2 separate tabs namely program area and command area. The right section is help area. Program area has 3 buttons, load program, watcher and stop.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4636" y="2408731"/>
            <a:ext cx="5034727" cy="3593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85642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fontAlgn="base">
              <a:spcBef>
                <a:spcPct val="0"/>
              </a:spcBef>
              <a:spcAft>
                <a:spcPct val="0"/>
              </a:spcAft>
              <a:buClrTx/>
            </a:pPr>
            <a:r>
              <a:rPr lang="en-US" altLang="en-US" kern="1200" dirty="0" smtClean="0">
                <a:latin typeface="Times New Roman" panose="02020603050405020304" pitchFamily="18" charset="0"/>
                <a:ea typeface="ＭＳ Ｐゴシック" charset="-128"/>
              </a:rPr>
              <a:t>Tour of </a:t>
            </a:r>
            <a:r>
              <a:rPr lang="en-US" kern="1200" dirty="0">
                <a:latin typeface="Times New Roman" panose="02020603050405020304" pitchFamily="18" charset="0"/>
                <a:ea typeface="ＭＳ Ｐゴシック" charset="0"/>
              </a:rPr>
              <a:t>J</a:t>
            </a:r>
            <a:r>
              <a:rPr lang="en-US" sz="100" kern="1200" dirty="0">
                <a:latin typeface="Times New Roman" panose="02020603050405020304" pitchFamily="18" charset="0"/>
                <a:ea typeface="ＭＳ Ｐゴシック" charset="0"/>
              </a:rPr>
              <a:t> </a:t>
            </a:r>
            <a:r>
              <a:rPr lang="en-US" kern="1200" dirty="0">
                <a:latin typeface="Times New Roman" panose="02020603050405020304" pitchFamily="18" charset="0"/>
                <a:ea typeface="ＭＳ Ｐゴシック" charset="0"/>
              </a:rPr>
              <a:t>E</a:t>
            </a:r>
            <a:r>
              <a:rPr lang="en-US" sz="100" kern="1200" dirty="0">
                <a:latin typeface="Times New Roman" panose="02020603050405020304" pitchFamily="18" charset="0"/>
                <a:ea typeface="ＭＳ Ｐゴシック" charset="0"/>
              </a:rPr>
              <a:t> </a:t>
            </a:r>
            <a:r>
              <a:rPr lang="en-US" kern="1200" dirty="0">
                <a:latin typeface="Times New Roman" panose="02020603050405020304" pitchFamily="18" charset="0"/>
                <a:ea typeface="ＭＳ Ｐゴシック" charset="0"/>
              </a:rPr>
              <a:t>S</a:t>
            </a:r>
            <a:endParaRPr lang="en-US" altLang="en-US" kern="1200" dirty="0">
              <a:latin typeface="Times New Roman" panose="02020603050405020304" pitchFamily="18" charset="0"/>
              <a:ea typeface="ＭＳ Ｐゴシック" charset="-128"/>
            </a:endParaRPr>
          </a:p>
        </p:txBody>
      </p:sp>
      <p:sp>
        <p:nvSpPr>
          <p:cNvPr id="3" name="Text Placeholder 2"/>
          <p:cNvSpPr>
            <a:spLocks noGrp="1"/>
          </p:cNvSpPr>
          <p:nvPr>
            <p:ph type="body" idx="1"/>
          </p:nvPr>
        </p:nvSpPr>
        <p:spPr/>
        <p:txBody>
          <a:bodyPr wrap="square" lIns="91425" tIns="91425" rIns="91425" bIns="91425">
            <a:spAutoFit/>
          </a:bodyPr>
          <a:lstStyle/>
          <a:p>
            <a:pPr marL="255651" lvl="0" indent="-255651" fontAlgn="base">
              <a:spcAft>
                <a:spcPct val="0"/>
              </a:spcAft>
              <a:buFont typeface="Arial" panose="020B0604020202020204" pitchFamily="34" charset="0"/>
              <a:buChar char="•"/>
            </a:pPr>
            <a:r>
              <a:rPr lang="en-US" altLang="en-US" sz="2400" kern="1200" dirty="0">
                <a:solidFill>
                  <a:srgbClr val="000000"/>
                </a:solidFill>
                <a:latin typeface="Arial (Body)"/>
                <a:ea typeface="ＭＳ Ｐゴシック" charset="-128"/>
              </a:rPr>
              <a:t>Save and Save As</a:t>
            </a:r>
          </a:p>
          <a:p>
            <a:pPr marL="255651" lvl="0" indent="-255651" fontAlgn="base">
              <a:spcAft>
                <a:spcPct val="0"/>
              </a:spcAft>
              <a:buFont typeface="Arial" panose="020B0604020202020204" pitchFamily="34" charset="0"/>
              <a:buChar char="•"/>
            </a:pPr>
            <a:r>
              <a:rPr lang="en-US" altLang="en-US" sz="2400" kern="1200" dirty="0">
                <a:solidFill>
                  <a:srgbClr val="000000"/>
                </a:solidFill>
                <a:latin typeface="Arial (Body)"/>
                <a:ea typeface="ＭＳ Ｐゴシック" charset="-128"/>
              </a:rPr>
              <a:t>Cut/Copy/Paste with shortcut keys</a:t>
            </a:r>
          </a:p>
          <a:p>
            <a:pPr marL="255651" lvl="0" indent="-255651" fontAlgn="base">
              <a:spcAft>
                <a:spcPct val="0"/>
              </a:spcAft>
              <a:buFont typeface="Arial" panose="020B0604020202020204" pitchFamily="34" charset="0"/>
              <a:buChar char="•"/>
            </a:pPr>
            <a:r>
              <a:rPr lang="en-US" altLang="en-US" sz="2400" kern="1200" dirty="0">
                <a:solidFill>
                  <a:srgbClr val="000000"/>
                </a:solidFill>
                <a:latin typeface="Arial (Body)"/>
                <a:ea typeface="ＭＳ Ｐゴシック" charset="-128"/>
              </a:rPr>
              <a:t>Help</a:t>
            </a:r>
          </a:p>
        </p:txBody>
      </p:sp>
      <p:sp>
        <p:nvSpPr>
          <p:cNvPr id="4" name="Text Placeholder 3"/>
          <p:cNvSpPr>
            <a:spLocks noGrp="1"/>
          </p:cNvSpPr>
          <p:nvPr>
            <p:ph type="body" idx="2"/>
          </p:nvPr>
        </p:nvSpPr>
        <p:spPr>
          <a:xfrm>
            <a:off x="457200" y="4346175"/>
            <a:ext cx="8229600" cy="1670532"/>
          </a:xfrm>
        </p:spPr>
        <p:txBody>
          <a:bodyPr wrap="square" lIns="91425" tIns="91425" rIns="91425" bIns="91425">
            <a:spAutoFit/>
          </a:bodyPr>
          <a:lstStyle/>
          <a:p>
            <a:pPr marL="0" lvl="0" indent="0" eaLnBrk="0" fontAlgn="base" hangingPunct="0">
              <a:spcAft>
                <a:spcPct val="0"/>
              </a:spcAft>
              <a:buNone/>
            </a:pPr>
            <a:r>
              <a:rPr lang="en-US" altLang="en-US" sz="2400" kern="1200" dirty="0">
                <a:solidFill>
                  <a:srgbClr val="000000"/>
                </a:solidFill>
                <a:latin typeface="+mn-lt"/>
                <a:ea typeface="+mn-ea"/>
                <a:cs typeface="+mn-cs"/>
              </a:rPr>
              <a:t>If </a:t>
            </a:r>
            <a:r>
              <a:rPr lang="en-US" altLang="en-US" sz="2400" kern="1200" dirty="0" smtClean="0">
                <a:solidFill>
                  <a:srgbClr val="000000"/>
                </a:solidFill>
                <a:latin typeface="+mn-lt"/>
                <a:ea typeface="+mn-ea"/>
                <a:cs typeface="+mn-cs"/>
              </a:rPr>
              <a:t>J</a:t>
            </a:r>
            <a:r>
              <a:rPr lang="en-US" altLang="en-US" sz="100" kern="1200" dirty="0" smtClean="0">
                <a:solidFill>
                  <a:srgbClr val="000000"/>
                </a:solidFill>
                <a:latin typeface="+mn-lt"/>
                <a:ea typeface="+mn-ea"/>
                <a:cs typeface="+mn-cs"/>
              </a:rPr>
              <a:t> </a:t>
            </a:r>
            <a:r>
              <a:rPr lang="en-US" altLang="en-US" sz="2400" kern="1200" dirty="0" smtClean="0">
                <a:solidFill>
                  <a:srgbClr val="000000"/>
                </a:solidFill>
                <a:latin typeface="+mn-lt"/>
                <a:ea typeface="+mn-ea"/>
                <a:cs typeface="+mn-cs"/>
              </a:rPr>
              <a:t>E</a:t>
            </a:r>
            <a:r>
              <a:rPr lang="en-US" altLang="en-US" sz="100" kern="1200" dirty="0" smtClean="0">
                <a:solidFill>
                  <a:srgbClr val="000000"/>
                </a:solidFill>
                <a:latin typeface="+mn-lt"/>
                <a:ea typeface="+mn-ea"/>
                <a:cs typeface="+mn-cs"/>
              </a:rPr>
              <a:t> </a:t>
            </a:r>
            <a:r>
              <a:rPr lang="en-US" altLang="en-US" sz="2400" kern="1200" dirty="0" smtClean="0">
                <a:solidFill>
                  <a:srgbClr val="000000"/>
                </a:solidFill>
                <a:latin typeface="+mn-lt"/>
                <a:ea typeface="+mn-ea"/>
                <a:cs typeface="+mn-cs"/>
              </a:rPr>
              <a:t>S runs </a:t>
            </a:r>
            <a:r>
              <a:rPr lang="en-US" altLang="en-US" sz="2400" kern="1200" dirty="0">
                <a:solidFill>
                  <a:srgbClr val="000000"/>
                </a:solidFill>
                <a:latin typeface="+mn-lt"/>
                <a:ea typeface="+mn-ea"/>
                <a:cs typeface="+mn-cs"/>
              </a:rPr>
              <a:t>slow, close other applications.</a:t>
            </a:r>
            <a:br>
              <a:rPr lang="en-US" altLang="en-US" sz="2400" kern="1200" dirty="0">
                <a:solidFill>
                  <a:srgbClr val="000000"/>
                </a:solidFill>
                <a:latin typeface="+mn-lt"/>
                <a:ea typeface="+mn-ea"/>
                <a:cs typeface="+mn-cs"/>
              </a:rPr>
            </a:br>
            <a:r>
              <a:rPr lang="en-US" altLang="en-US" sz="2400" kern="1200" dirty="0">
                <a:solidFill>
                  <a:srgbClr val="000000"/>
                </a:solidFill>
                <a:latin typeface="+mn-lt"/>
                <a:ea typeface="+mn-ea"/>
                <a:cs typeface="+mn-cs"/>
              </a:rPr>
              <a:t>Web browsers (like Firefox or Internet Explorer) and iTunes and chat tools and… all take up memory. Closing some of them saves memory for </a:t>
            </a:r>
            <a:r>
              <a:rPr lang="en-US" altLang="en-US" sz="2400" kern="1200" dirty="0">
                <a:solidFill>
                  <a:srgbClr val="000000"/>
                </a:solidFill>
                <a:latin typeface="+mn-lt"/>
              </a:rPr>
              <a:t>J</a:t>
            </a:r>
            <a:r>
              <a:rPr lang="en-US" altLang="en-US" sz="100" kern="1200" dirty="0">
                <a:solidFill>
                  <a:srgbClr val="000000"/>
                </a:solidFill>
                <a:latin typeface="+mn-lt"/>
              </a:rPr>
              <a:t> </a:t>
            </a:r>
            <a:r>
              <a:rPr lang="en-US" altLang="en-US" sz="2400" kern="1200" dirty="0">
                <a:solidFill>
                  <a:srgbClr val="000000"/>
                </a:solidFill>
                <a:latin typeface="+mn-lt"/>
              </a:rPr>
              <a:t>E</a:t>
            </a:r>
            <a:r>
              <a:rPr lang="en-US" altLang="en-US" sz="100" kern="1200" dirty="0">
                <a:solidFill>
                  <a:srgbClr val="000000"/>
                </a:solidFill>
                <a:latin typeface="+mn-lt"/>
              </a:rPr>
              <a:t> </a:t>
            </a:r>
            <a:r>
              <a:rPr lang="en-US" altLang="en-US" sz="2400" kern="1200" dirty="0">
                <a:solidFill>
                  <a:srgbClr val="000000"/>
                </a:solidFill>
                <a:latin typeface="+mn-lt"/>
              </a:rPr>
              <a:t>S</a:t>
            </a:r>
            <a:r>
              <a:rPr lang="en-US" altLang="en-US" sz="2400" kern="1200" dirty="0" smtClean="0">
                <a:solidFill>
                  <a:srgbClr val="000000"/>
                </a:solidFill>
                <a:latin typeface="+mn-lt"/>
                <a:ea typeface="+mn-ea"/>
                <a:cs typeface="+mn-cs"/>
              </a:rPr>
              <a:t>.</a:t>
            </a:r>
            <a:endParaRPr lang="en-US" altLang="en-US" sz="2400" kern="1200" dirty="0">
              <a:solidFill>
                <a:srgbClr val="000000"/>
              </a:solidFill>
              <a:latin typeface="+mn-lt"/>
              <a:ea typeface="+mn-ea"/>
              <a:cs typeface="+mn-cs"/>
            </a:endParaRPr>
          </a:p>
        </p:txBody>
      </p:sp>
    </p:spTree>
    <p:extLst>
      <p:ext uri="{BB962C8B-B14F-4D97-AF65-F5344CB8AC3E}">
        <p14:creationId xmlns:p14="http://schemas.microsoft.com/office/powerpoint/2010/main" val="2280364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fontAlgn="base">
              <a:spcBef>
                <a:spcPct val="0"/>
              </a:spcBef>
              <a:spcAft>
                <a:spcPct val="0"/>
              </a:spcAft>
              <a:buClrTx/>
            </a:pPr>
            <a:r>
              <a:rPr lang="en-US" altLang="en-US" kern="1200" dirty="0">
                <a:latin typeface="Times New Roman" panose="02020603050405020304" pitchFamily="18" charset="0"/>
                <a:ea typeface="ＭＳ Ｐゴシック" charset="-128"/>
              </a:rPr>
              <a:t>Python Understands Commands</a:t>
            </a:r>
          </a:p>
        </p:txBody>
      </p:sp>
      <p:sp>
        <p:nvSpPr>
          <p:cNvPr id="3" name="Text Placeholder 2"/>
          <p:cNvSpPr>
            <a:spLocks noGrp="1"/>
          </p:cNvSpPr>
          <p:nvPr>
            <p:ph type="body" idx="1"/>
          </p:nvPr>
        </p:nvSpPr>
        <p:spPr>
          <a:xfrm>
            <a:off x="457200" y="1600200"/>
            <a:ext cx="8229600" cy="1115660"/>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ＭＳ Ｐゴシック" charset="-128"/>
              </a:rPr>
              <a:t>We can name data with =</a:t>
            </a: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ＭＳ Ｐゴシック" charset="-128"/>
              </a:rPr>
              <a:t>We can print values, expressions, anything with </a:t>
            </a:r>
            <a:r>
              <a:rPr lang="en-US" altLang="en-US" sz="2400" b="1" kern="1200" dirty="0">
                <a:solidFill>
                  <a:srgbClr val="000000"/>
                </a:solidFill>
                <a:latin typeface="Arial (Body)"/>
                <a:ea typeface="ＭＳ Ｐゴシック" charset="-128"/>
              </a:rPr>
              <a:t>print</a:t>
            </a:r>
          </a:p>
        </p:txBody>
      </p:sp>
    </p:spTree>
    <p:extLst>
      <p:ext uri="{BB962C8B-B14F-4D97-AF65-F5344CB8AC3E}">
        <p14:creationId xmlns:p14="http://schemas.microsoft.com/office/powerpoint/2010/main" val="29436462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defRPr/>
            </a:pPr>
            <a:r>
              <a:rPr lang="en-US" kern="1200" dirty="0">
                <a:latin typeface="Times New Roman" panose="02020603050405020304" pitchFamily="18" charset="0"/>
                <a:ea typeface="ＭＳ Ｐゴシック" charset="0"/>
                <a:cs typeface="+mj-cs"/>
              </a:rPr>
              <a:t>Names Can Be (Nearly) Whatever We Want</a:t>
            </a:r>
          </a:p>
        </p:txBody>
      </p:sp>
      <p:sp>
        <p:nvSpPr>
          <p:cNvPr id="3" name="Text Placeholder 2"/>
          <p:cNvSpPr>
            <a:spLocks noGrp="1"/>
          </p:cNvSpPr>
          <p:nvPr>
            <p:ph type="body" idx="1"/>
          </p:nvPr>
        </p:nvSpPr>
        <p:spPr>
          <a:xfrm>
            <a:off x="457200" y="1600200"/>
            <a:ext cx="8229600" cy="3385512"/>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mn-lt"/>
                <a:ea typeface="ＭＳ Ｐゴシック" charset="-128"/>
              </a:rPr>
              <a:t>Must start with a letter</a:t>
            </a: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mn-lt"/>
                <a:ea typeface="ＭＳ Ｐゴシック" charset="-128"/>
              </a:rPr>
              <a:t>Be careful not to use command names as your own names</a:t>
            </a:r>
          </a:p>
          <a:p>
            <a:pPr marL="741553" lvl="1" indent="-284353" fontAlgn="base">
              <a:spcAft>
                <a:spcPct val="0"/>
              </a:spcAft>
              <a:buFont typeface="Arial" panose="020B0604020202020204" pitchFamily="34" charset="0"/>
              <a:buChar char="–"/>
            </a:pPr>
            <a:r>
              <a:rPr lang="en-US" altLang="en-US" sz="2400" kern="1200" dirty="0">
                <a:solidFill>
                  <a:srgbClr val="000000"/>
                </a:solidFill>
                <a:latin typeface="+mn-lt"/>
                <a:ea typeface="ＭＳ Ｐゴシック" charset="-128"/>
                <a:cs typeface="+mn-cs"/>
              </a:rPr>
              <a:t>print = 1 </a:t>
            </a:r>
            <a:r>
              <a:rPr lang="en-US" altLang="en-US" sz="2400" kern="1200" dirty="0" smtClean="0">
                <a:solidFill>
                  <a:srgbClr val="000000"/>
                </a:solidFill>
                <a:latin typeface="+mn-lt"/>
                <a:ea typeface="ＭＳ Ｐゴシック" charset="-128"/>
                <a:cs typeface="+mn-cs"/>
              </a:rPr>
              <a:t>won</a:t>
            </a:r>
            <a:r>
              <a:rPr lang="en-US" altLang="ja-JP" sz="2400" kern="1200" dirty="0" smtClean="0">
                <a:solidFill>
                  <a:srgbClr val="000000"/>
                </a:solidFill>
                <a:latin typeface="+mn-lt"/>
                <a:ea typeface="ＭＳ Ｐゴシック" charset="-128"/>
                <a:cs typeface="+mn-cs"/>
              </a:rPr>
              <a:t>’t </a:t>
            </a:r>
            <a:r>
              <a:rPr lang="en-US" altLang="ja-JP" sz="2400" kern="1200" dirty="0">
                <a:solidFill>
                  <a:srgbClr val="000000"/>
                </a:solidFill>
                <a:latin typeface="+mn-lt"/>
                <a:ea typeface="ＭＳ Ｐゴシック" charset="-128"/>
                <a:cs typeface="+mn-cs"/>
              </a:rPr>
              <a:t>work</a:t>
            </a:r>
          </a:p>
          <a:p>
            <a:pPr marL="255651" lvl="0" indent="-255651" fontAlgn="base">
              <a:spcAft>
                <a:spcPct val="0"/>
              </a:spcAft>
              <a:buFont typeface="Arial" panose="020B0604020202020204" pitchFamily="34" charset="0"/>
              <a:buChar char="•"/>
              <a:tabLst/>
            </a:pPr>
            <a:r>
              <a:rPr lang="en-US" altLang="en-US" sz="2400" b="1" kern="1200" dirty="0">
                <a:solidFill>
                  <a:srgbClr val="000000"/>
                </a:solidFill>
                <a:latin typeface="+mn-lt"/>
                <a:ea typeface="ＭＳ Ｐゴシック" charset="-128"/>
              </a:rPr>
              <a:t>Case matters</a:t>
            </a:r>
          </a:p>
          <a:p>
            <a:pPr marL="741553" lvl="1" indent="-284353" fontAlgn="base">
              <a:spcAft>
                <a:spcPct val="0"/>
              </a:spcAft>
              <a:buFont typeface="Arial" panose="020B0604020202020204" pitchFamily="34" charset="0"/>
              <a:buChar char="–"/>
            </a:pPr>
            <a:r>
              <a:rPr lang="en-US" altLang="ja-JP" sz="2400" kern="1200" dirty="0" smtClean="0">
                <a:solidFill>
                  <a:srgbClr val="000000"/>
                </a:solidFill>
                <a:latin typeface="+mn-lt"/>
                <a:ea typeface="ＭＳ Ｐゴシック" charset="-128"/>
                <a:cs typeface="+mn-cs"/>
              </a:rPr>
              <a:t>“Print” </a:t>
            </a:r>
            <a:r>
              <a:rPr lang="en-US" altLang="ja-JP" sz="2400" kern="1200" dirty="0">
                <a:solidFill>
                  <a:srgbClr val="000000"/>
                </a:solidFill>
                <a:latin typeface="+mn-lt"/>
                <a:ea typeface="ＭＳ Ｐゴシック" charset="-128"/>
                <a:cs typeface="+mn-cs"/>
              </a:rPr>
              <a:t>is not the same as </a:t>
            </a:r>
            <a:r>
              <a:rPr lang="en-US" altLang="ja-JP" sz="2400" kern="1200" dirty="0" smtClean="0">
                <a:solidFill>
                  <a:srgbClr val="000000"/>
                </a:solidFill>
                <a:latin typeface="+mn-lt"/>
                <a:ea typeface="ＭＳ Ｐゴシック" charset="-128"/>
                <a:cs typeface="+mn-cs"/>
              </a:rPr>
              <a:t>“print”</a:t>
            </a:r>
            <a:endParaRPr lang="en-US" altLang="ja-JP" sz="2400" kern="1200" dirty="0">
              <a:solidFill>
                <a:srgbClr val="000000"/>
              </a:solidFill>
              <a:latin typeface="+mn-lt"/>
              <a:ea typeface="ＭＳ Ｐゴシック" charset="-128"/>
              <a:cs typeface="+mn-cs"/>
            </a:endParaRPr>
          </a:p>
          <a:p>
            <a:pPr marL="741553" lvl="1" indent="-284353" fontAlgn="base">
              <a:spcAft>
                <a:spcPct val="0"/>
              </a:spcAft>
              <a:buFont typeface="Arial" panose="020B0604020202020204" pitchFamily="34" charset="0"/>
              <a:buChar char="–"/>
            </a:pPr>
            <a:r>
              <a:rPr lang="en-US" altLang="ja-JP" sz="2400" kern="1200" dirty="0" smtClean="0">
                <a:solidFill>
                  <a:srgbClr val="000000"/>
                </a:solidFill>
                <a:latin typeface="+mn-lt"/>
                <a:ea typeface="ＭＳ Ｐゴシック" charset="-128"/>
                <a:cs typeface="+mn-cs"/>
              </a:rPr>
              <a:t>“myPicture” </a:t>
            </a:r>
            <a:r>
              <a:rPr lang="en-US" altLang="ja-JP" sz="2400" kern="1200" dirty="0">
                <a:solidFill>
                  <a:srgbClr val="000000"/>
                </a:solidFill>
                <a:latin typeface="+mn-lt"/>
                <a:ea typeface="ＭＳ Ｐゴシック" charset="-128"/>
                <a:cs typeface="+mn-cs"/>
              </a:rPr>
              <a:t>is not the same as </a:t>
            </a:r>
            <a:r>
              <a:rPr lang="en-US" altLang="ja-JP" sz="2400" kern="1200" dirty="0" smtClean="0">
                <a:solidFill>
                  <a:srgbClr val="000000"/>
                </a:solidFill>
                <a:latin typeface="+mn-lt"/>
                <a:ea typeface="ＭＳ Ｐゴシック" charset="-128"/>
                <a:cs typeface="+mn-cs"/>
              </a:rPr>
              <a:t>“mypicture”</a:t>
            </a:r>
            <a:endParaRPr lang="en-US" altLang="ja-JP" sz="2400" kern="1200" dirty="0">
              <a:solidFill>
                <a:srgbClr val="000000"/>
              </a:solidFill>
              <a:latin typeface="+mn-lt"/>
              <a:ea typeface="ＭＳ Ｐゴシック" charset="-128"/>
              <a:cs typeface="+mn-cs"/>
            </a:endParaRPr>
          </a:p>
        </p:txBody>
      </p:sp>
    </p:spTree>
    <p:extLst>
      <p:ext uri="{BB962C8B-B14F-4D97-AF65-F5344CB8AC3E}">
        <p14:creationId xmlns:p14="http://schemas.microsoft.com/office/powerpoint/2010/main" val="31227478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Using </a:t>
            </a:r>
            <a:r>
              <a:rPr lang="en-US" dirty="0" smtClean="0"/>
              <a:t>J</a:t>
            </a:r>
            <a:r>
              <a:rPr lang="en-US" sz="100" dirty="0" smtClean="0"/>
              <a:t> </a:t>
            </a:r>
            <a:r>
              <a:rPr lang="en-US" dirty="0" smtClean="0"/>
              <a:t>E</a:t>
            </a:r>
            <a:r>
              <a:rPr lang="en-US" sz="100" dirty="0" smtClean="0"/>
              <a:t> </a:t>
            </a:r>
            <a:r>
              <a:rPr lang="en-US" dirty="0" smtClean="0"/>
              <a:t>S</a:t>
            </a:r>
            <a:endParaRPr lang="en-US" dirty="0"/>
          </a:p>
        </p:txBody>
      </p:sp>
      <p:pic>
        <p:nvPicPr>
          <p:cNvPr id="4" name="Picture 3" descr="Computer code has 6 lines and their outputs. Each line has a corresponding description attached. The lines read as follows. Line 1. right angle bracket right angle bracket right angle bracket print 34 plus 56; output, 90; description, adding integer. Line 2. right angle bracket right angle bracket right angle bracket print 34 period 1 over 46 period 5; output, 0 period 7 3 3 3 3 3 3 3 3 3 3 3 3 3 3 3 3 4; description, dividing float. Line 3. right angle bracket right angle bracket right angle bracket print 22 asterisk 33; output, 726; description, multiplying integers. Line 4. right angle bracket right angle bracket right angle bracket print 14 minus 15; output, negative 1; description, subtracting integers. Line 5. right angle bracket right angle bracket right angle bracket print double quote Hello double quote; output hello; description, printing a string. Line 6. right angle bracket right angle bracket right angle bracket print double quote Hello double quote plus double quote Mark double quote; output, hello mark description Adding two strings is called concatenating.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3929" y="1776499"/>
            <a:ext cx="6876140" cy="4289077"/>
          </a:xfrm>
          <a:prstGeom prst="rect">
            <a:avLst/>
          </a:prstGeom>
        </p:spPr>
      </p:pic>
    </p:spTree>
    <p:extLst>
      <p:ext uri="{BB962C8B-B14F-4D97-AF65-F5344CB8AC3E}">
        <p14:creationId xmlns:p14="http://schemas.microsoft.com/office/powerpoint/2010/main" val="12888620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a:spcBef>
                <a:spcPct val="0"/>
              </a:spcBef>
              <a:buClrTx/>
              <a:defRPr/>
            </a:pPr>
            <a:r>
              <a:rPr lang="en-US" kern="1200" dirty="0">
                <a:latin typeface="Times New Roman" panose="02020603050405020304" pitchFamily="18" charset="0"/>
                <a:ea typeface="ＭＳ Ｐゴシック" charset="0"/>
                <a:cs typeface="+mj-cs"/>
              </a:rPr>
              <a:t>Values and Names with Same Value </a:t>
            </a:r>
            <a:r>
              <a:rPr lang="en-US" kern="1200" dirty="0" smtClean="0">
                <a:latin typeface="Times New Roman" panose="02020603050405020304" pitchFamily="18" charset="0"/>
                <a:ea typeface="ＭＳ Ｐゴシック" charset="0"/>
                <a:cs typeface="+mj-cs"/>
              </a:rPr>
              <a:t>are </a:t>
            </a:r>
            <a:r>
              <a:rPr lang="en-US" kern="1200" dirty="0">
                <a:latin typeface="Times New Roman" panose="02020603050405020304" pitchFamily="18" charset="0"/>
                <a:ea typeface="ＭＳ Ｐゴシック" charset="0"/>
                <a:cs typeface="+mj-cs"/>
              </a:rPr>
              <a:t>Interchangeable</a:t>
            </a:r>
          </a:p>
        </p:txBody>
      </p:sp>
      <p:pic>
        <p:nvPicPr>
          <p:cNvPr id="12" name="Picture 11" descr="Computer code has 4 lines and their outputs. The lines read as follows. Line 1. right angle bracket right angle bracket right angle bracket print 12 asterisk 3; output, 36. Line 2. right angle bracket right angle bracket right angle bracket value equals 12, no output. Line 3. right angle bracket right angle bracket right angle bracket print value; output, 12. Line 4. right angle bracket right angle bracket right angle bracket print value asterisk 3; output, 3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299" y="1906270"/>
            <a:ext cx="3060700" cy="3175000"/>
          </a:xfrm>
          <a:prstGeom prst="rect">
            <a:avLst/>
          </a:prstGeom>
        </p:spPr>
      </p:pic>
      <p:cxnSp>
        <p:nvCxnSpPr>
          <p:cNvPr id="5" name="Straight Connector 4"/>
          <p:cNvCxnSpPr/>
          <p:nvPr/>
        </p:nvCxnSpPr>
        <p:spPr>
          <a:xfrm>
            <a:off x="3886201" y="1665014"/>
            <a:ext cx="1" cy="32257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Picture 12" descr="Computer code has 4 lines and their outputs. The lines read as follows. Line 1. right angle bracket right angle bracket right angle bracket name equals double quote Mark double quote. Line 2. right angle bracket right angle bracket right angle bracket print name; output, Mark. Line 3. right angle bracket right angle bracket right angle bracket print name asterisk 3; output, Mark Mark Mark. Line 4. right angle bracket right angle bracket right angle bracket print double quote Mark double quote asterisk 3; output, Mark Mark Mark."/>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7510" y="1906270"/>
            <a:ext cx="3289300" cy="2984500"/>
          </a:xfrm>
          <a:prstGeom prst="rect">
            <a:avLst/>
          </a:prstGeom>
        </p:spPr>
      </p:pic>
    </p:spTree>
    <p:extLst>
      <p:ext uri="{BB962C8B-B14F-4D97-AF65-F5344CB8AC3E}">
        <p14:creationId xmlns:p14="http://schemas.microsoft.com/office/powerpoint/2010/main" val="25087038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eaLnBrk="0" fontAlgn="base" hangingPunct="0">
              <a:spcBef>
                <a:spcPct val="0"/>
              </a:spcBef>
              <a:spcAft>
                <a:spcPct val="0"/>
              </a:spcAft>
              <a:buClrTx/>
            </a:pPr>
            <a:r>
              <a:rPr lang="en-US" altLang="en-US" kern="1200" dirty="0">
                <a:latin typeface="Times New Roman" panose="02020603050405020304" pitchFamily="18" charset="0"/>
                <a:ea typeface="ＭＳ Ｐゴシック" charset="-128"/>
              </a:rPr>
              <a:t>= </a:t>
            </a:r>
            <a:r>
              <a:rPr lang="en-US" altLang="en-US" kern="1200" dirty="0" smtClean="0">
                <a:latin typeface="Times New Roman" panose="02020603050405020304" pitchFamily="18" charset="0"/>
                <a:ea typeface="ＭＳ Ｐゴシック" charset="-128"/>
              </a:rPr>
              <a:t>is </a:t>
            </a:r>
            <a:r>
              <a:rPr lang="en-US" altLang="en-US" kern="1200" dirty="0">
                <a:latin typeface="Times New Roman" panose="02020603050405020304" pitchFamily="18" charset="0"/>
                <a:ea typeface="ＭＳ Ｐゴシック" charset="-128"/>
              </a:rPr>
              <a:t>Assignment, Not Equality</a:t>
            </a:r>
          </a:p>
        </p:txBody>
      </p:sp>
      <p:sp>
        <p:nvSpPr>
          <p:cNvPr id="3" name="Text Placeholder 2"/>
          <p:cNvSpPr>
            <a:spLocks noGrp="1"/>
          </p:cNvSpPr>
          <p:nvPr>
            <p:ph type="body" idx="1"/>
          </p:nvPr>
        </p:nvSpPr>
        <p:spPr/>
        <p:txBody>
          <a:bodyPr wrap="square" lIns="91425" tIns="91425" rIns="91425" bIns="91425">
            <a:spAutoFit/>
          </a:bodyPr>
          <a:lstStyle/>
          <a:p>
            <a:pPr marL="255651" lvl="0" indent="-255651" eaLnBrk="0" fontAlgn="base" hangingPunct="0">
              <a:spcAft>
                <a:spcPct val="0"/>
              </a:spcAft>
              <a:buFont typeface="Arial" panose="020B0604020202020204" pitchFamily="34" charset="0"/>
              <a:buChar char="•"/>
              <a:tabLst/>
            </a:pPr>
            <a:r>
              <a:rPr lang="en-US" altLang="en-US" sz="2200" kern="1200" dirty="0">
                <a:solidFill>
                  <a:srgbClr val="000000"/>
                </a:solidFill>
                <a:latin typeface="Arial (Body)"/>
                <a:ea typeface="ＭＳ Ｐゴシック" charset="-128"/>
              </a:rPr>
              <a:t>When you see “=“ in Python, read it as:</a:t>
            </a:r>
          </a:p>
          <a:p>
            <a:pPr marL="741553" lvl="1" indent="-284353" eaLnBrk="0" fontAlgn="base" hangingPunct="0">
              <a:spcAft>
                <a:spcPct val="0"/>
              </a:spcAft>
              <a:buFont typeface="Arial" panose="020B0604020202020204" pitchFamily="34" charset="0"/>
              <a:buChar char="–"/>
            </a:pPr>
            <a:r>
              <a:rPr lang="en-US" altLang="en-US" sz="2200" kern="1200" dirty="0">
                <a:solidFill>
                  <a:srgbClr val="000000"/>
                </a:solidFill>
                <a:latin typeface="Arial (Body)"/>
                <a:ea typeface="ＭＳ Ｐゴシック" charset="-128"/>
                <a:cs typeface="+mn-cs"/>
              </a:rPr>
              <a:t>“Figure out the value on the right.”</a:t>
            </a:r>
          </a:p>
          <a:p>
            <a:pPr marL="741553" lvl="1" indent="-284353" eaLnBrk="0" fontAlgn="base" hangingPunct="0">
              <a:spcAft>
                <a:spcPct val="0"/>
              </a:spcAft>
              <a:buFont typeface="Arial" panose="020B0604020202020204" pitchFamily="34" charset="0"/>
              <a:buChar char="–"/>
            </a:pPr>
            <a:r>
              <a:rPr lang="en-US" altLang="en-US" sz="2200" kern="1200" dirty="0">
                <a:solidFill>
                  <a:srgbClr val="000000"/>
                </a:solidFill>
                <a:latin typeface="Arial (Body)"/>
                <a:ea typeface="ＭＳ Ｐゴシック" charset="-128"/>
                <a:cs typeface="+mn-cs"/>
              </a:rPr>
              <a:t>“Give it the name on the left.”</a:t>
            </a:r>
          </a:p>
          <a:p>
            <a:pPr marL="255651" lvl="0" indent="-255651" eaLnBrk="0" fontAlgn="base" hangingPunct="0">
              <a:spcAft>
                <a:spcPct val="0"/>
              </a:spcAft>
              <a:buFont typeface="Arial" panose="020B0604020202020204" pitchFamily="34" charset="0"/>
              <a:buChar char="•"/>
              <a:tabLst/>
            </a:pPr>
            <a:r>
              <a:rPr lang="en-US" altLang="en-US" sz="2200" kern="1200" dirty="0" smtClean="0">
                <a:solidFill>
                  <a:srgbClr val="000000"/>
                </a:solidFill>
                <a:latin typeface="Arial (Body)"/>
                <a:ea typeface="ＭＳ Ｐゴシック" charset="-128"/>
              </a:rPr>
              <a:t>So: size </a:t>
            </a:r>
            <a:r>
              <a:rPr lang="en-US" altLang="en-US" sz="2200" kern="1200" dirty="0">
                <a:solidFill>
                  <a:srgbClr val="000000"/>
                </a:solidFill>
                <a:latin typeface="Arial (Body)"/>
                <a:ea typeface="ＭＳ Ｐゴシック" charset="-128"/>
              </a:rPr>
              <a:t>= 12.5</a:t>
            </a:r>
          </a:p>
          <a:p>
            <a:pPr marL="741553" lvl="1" indent="-284353" eaLnBrk="0" fontAlgn="base" hangingPunct="0">
              <a:spcAft>
                <a:spcPct val="0"/>
              </a:spcAft>
              <a:buFont typeface="Arial" panose="020B0604020202020204" pitchFamily="34" charset="0"/>
              <a:buChar char="–"/>
            </a:pPr>
            <a:r>
              <a:rPr lang="en-US" altLang="en-US" sz="2200" kern="1200" dirty="0">
                <a:solidFill>
                  <a:srgbClr val="000000"/>
                </a:solidFill>
                <a:latin typeface="Arial (Body)"/>
                <a:ea typeface="ＭＳ Ｐゴシック" charset="-128"/>
                <a:cs typeface="+mn-cs"/>
              </a:rPr>
              <a:t>“Figure out the value on the right</a:t>
            </a:r>
            <a:r>
              <a:rPr lang="en-US" altLang="en-US" sz="2200" kern="1200" dirty="0" smtClean="0">
                <a:solidFill>
                  <a:srgbClr val="000000"/>
                </a:solidFill>
                <a:latin typeface="Arial (Body)"/>
                <a:ea typeface="ＭＳ Ｐゴシック" charset="-128"/>
                <a:cs typeface="+mn-cs"/>
              </a:rPr>
              <a:t>.” </a:t>
            </a:r>
            <a:r>
              <a:rPr lang="en-US" altLang="en-US" sz="2200" kern="1200" dirty="0">
                <a:solidFill>
                  <a:srgbClr val="000000"/>
                </a:solidFill>
                <a:latin typeface="Arial (Body)"/>
                <a:ea typeface="ＭＳ Ｐゴシック" charset="-128"/>
                <a:cs typeface="+mn-cs"/>
              </a:rPr>
              <a:t>That’s 12.5</a:t>
            </a:r>
          </a:p>
          <a:p>
            <a:pPr marL="741553" lvl="1" indent="-284353" eaLnBrk="0" fontAlgn="base" hangingPunct="0">
              <a:spcAft>
                <a:spcPct val="0"/>
              </a:spcAft>
              <a:buFont typeface="Arial" panose="020B0604020202020204" pitchFamily="34" charset="0"/>
              <a:buChar char="–"/>
            </a:pPr>
            <a:r>
              <a:rPr lang="en-US" altLang="en-US" sz="2200" kern="1200" dirty="0">
                <a:solidFill>
                  <a:srgbClr val="000000"/>
                </a:solidFill>
                <a:latin typeface="Arial (Body)"/>
                <a:ea typeface="ＭＳ Ｐゴシック" charset="-128"/>
                <a:cs typeface="+mn-cs"/>
              </a:rPr>
              <a:t>“Give it the name on the left.” That’s </a:t>
            </a:r>
            <a:r>
              <a:rPr lang="en-US" altLang="en-US" sz="2200" b="1" kern="1200" dirty="0">
                <a:solidFill>
                  <a:srgbClr val="000000"/>
                </a:solidFill>
                <a:latin typeface="Arial (Body)"/>
                <a:ea typeface="ＭＳ Ｐゴシック" charset="-128"/>
                <a:cs typeface="+mn-cs"/>
              </a:rPr>
              <a:t>size</a:t>
            </a:r>
          </a:p>
          <a:p>
            <a:pPr marL="255651" lvl="0" indent="-255651" eaLnBrk="0" fontAlgn="base" hangingPunct="0">
              <a:spcAft>
                <a:spcPct val="0"/>
              </a:spcAft>
              <a:buFont typeface="Arial" panose="020B0604020202020204" pitchFamily="34" charset="0"/>
              <a:buChar char="•"/>
              <a:tabLst/>
            </a:pPr>
            <a:r>
              <a:rPr lang="en-US" altLang="en-US" sz="2200" kern="1200" dirty="0">
                <a:solidFill>
                  <a:srgbClr val="000000"/>
                </a:solidFill>
                <a:latin typeface="Arial (Body)"/>
                <a:ea typeface="ＭＳ Ｐゴシック" charset="-128"/>
              </a:rPr>
              <a:t>So: total = size * 34</a:t>
            </a:r>
          </a:p>
          <a:p>
            <a:pPr marL="741553" lvl="1" indent="-284353" eaLnBrk="0" fontAlgn="base" hangingPunct="0">
              <a:spcAft>
                <a:spcPct val="0"/>
              </a:spcAft>
              <a:buFont typeface="Arial" panose="020B0604020202020204" pitchFamily="34" charset="0"/>
              <a:buChar char="–"/>
            </a:pPr>
            <a:r>
              <a:rPr lang="en-US" altLang="en-US" sz="2200" kern="1200" dirty="0">
                <a:solidFill>
                  <a:srgbClr val="000000"/>
                </a:solidFill>
                <a:latin typeface="Arial (Body)"/>
                <a:ea typeface="ＭＳ Ｐゴシック" charset="-128"/>
                <a:cs typeface="+mn-cs"/>
              </a:rPr>
              <a:t>“Figure out the value on the right</a:t>
            </a:r>
            <a:r>
              <a:rPr lang="en-US" altLang="en-US" sz="2200" kern="1200" dirty="0" smtClean="0">
                <a:solidFill>
                  <a:srgbClr val="000000"/>
                </a:solidFill>
                <a:latin typeface="Arial (Body)"/>
                <a:ea typeface="ＭＳ Ｐゴシック" charset="-128"/>
                <a:cs typeface="+mn-cs"/>
              </a:rPr>
              <a:t>.” </a:t>
            </a:r>
            <a:r>
              <a:rPr lang="en-US" altLang="en-US" sz="2200" kern="1200" dirty="0">
                <a:solidFill>
                  <a:srgbClr val="000000"/>
                </a:solidFill>
                <a:latin typeface="Arial (Body)"/>
                <a:ea typeface="ＭＳ Ｐゴシック" charset="-128"/>
                <a:cs typeface="+mn-cs"/>
              </a:rPr>
              <a:t>That’s 425 (</a:t>
            </a:r>
            <a:r>
              <a:rPr lang="en-US" altLang="en-US" sz="2200" b="1" kern="1200" dirty="0">
                <a:solidFill>
                  <a:srgbClr val="000000"/>
                </a:solidFill>
                <a:latin typeface="Arial (Body)"/>
                <a:ea typeface="ＭＳ Ｐゴシック" charset="-128"/>
                <a:cs typeface="+mn-cs"/>
              </a:rPr>
              <a:t>size</a:t>
            </a:r>
            <a:r>
              <a:rPr lang="en-US" altLang="en-US" sz="2200" kern="1200" dirty="0">
                <a:solidFill>
                  <a:srgbClr val="000000"/>
                </a:solidFill>
                <a:latin typeface="Arial (Body)"/>
                <a:ea typeface="ＭＳ Ｐゴシック" charset="-128"/>
                <a:cs typeface="+mn-cs"/>
              </a:rPr>
              <a:t> * 34 is </a:t>
            </a:r>
            <a:r>
              <a:rPr lang="en-US" altLang="en-US" sz="2200" b="1" kern="1200" dirty="0">
                <a:solidFill>
                  <a:srgbClr val="000000"/>
                </a:solidFill>
                <a:latin typeface="Arial (Body)"/>
                <a:ea typeface="ＭＳ Ｐゴシック" charset="-128"/>
                <a:cs typeface="+mn-cs"/>
              </a:rPr>
              <a:t>12.5</a:t>
            </a:r>
            <a:r>
              <a:rPr lang="en-US" altLang="en-US" sz="2200" kern="1200" dirty="0">
                <a:solidFill>
                  <a:srgbClr val="000000"/>
                </a:solidFill>
                <a:latin typeface="Arial (Body)"/>
                <a:ea typeface="ＭＳ Ｐゴシック" charset="-128"/>
                <a:cs typeface="+mn-cs"/>
              </a:rPr>
              <a:t> * 34)</a:t>
            </a:r>
          </a:p>
          <a:p>
            <a:pPr marL="741553" lvl="1" indent="-284353" eaLnBrk="0" fontAlgn="base" hangingPunct="0">
              <a:spcAft>
                <a:spcPct val="0"/>
              </a:spcAft>
              <a:buFont typeface="Arial" panose="020B0604020202020204" pitchFamily="34" charset="0"/>
              <a:buChar char="–"/>
            </a:pPr>
            <a:r>
              <a:rPr lang="en-US" altLang="en-US" sz="2200" kern="1200" dirty="0">
                <a:solidFill>
                  <a:srgbClr val="000000"/>
                </a:solidFill>
                <a:latin typeface="Arial (Body)"/>
                <a:ea typeface="ＭＳ Ｐゴシック" charset="-128"/>
                <a:cs typeface="+mn-cs"/>
              </a:rPr>
              <a:t>“Give it the name on the left.” That’s </a:t>
            </a:r>
            <a:r>
              <a:rPr lang="en-US" altLang="en-US" sz="2200" b="1" kern="1200" dirty="0" smtClean="0">
                <a:solidFill>
                  <a:srgbClr val="000000"/>
                </a:solidFill>
                <a:latin typeface="Arial (Body)"/>
                <a:ea typeface="ＭＳ Ｐゴシック" charset="-128"/>
                <a:cs typeface="+mn-cs"/>
              </a:rPr>
              <a:t>total</a:t>
            </a:r>
            <a:endParaRPr lang="en-US" altLang="en-US" sz="2200" b="1" kern="1200" dirty="0">
              <a:solidFill>
                <a:srgbClr val="000000"/>
              </a:solidFill>
              <a:latin typeface="Arial (Body)"/>
              <a:ea typeface="ＭＳ Ｐゴシック" charset="-128"/>
              <a:cs typeface="+mn-cs"/>
            </a:endParaRPr>
          </a:p>
        </p:txBody>
      </p:sp>
    </p:spTree>
    <p:extLst>
      <p:ext uri="{BB962C8B-B14F-4D97-AF65-F5344CB8AC3E}">
        <p14:creationId xmlns:p14="http://schemas.microsoft.com/office/powerpoint/2010/main" val="37062356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defRPr/>
            </a:pPr>
            <a:r>
              <a:rPr lang="en-US" kern="1200" dirty="0">
                <a:latin typeface="Times New Roman" panose="02020603050405020304" pitchFamily="18" charset="0"/>
                <a:ea typeface="+mj-ea"/>
                <a:cs typeface="+mj-cs"/>
              </a:rPr>
              <a:t>Math May Be Surprising Sometimes</a:t>
            </a:r>
          </a:p>
        </p:txBody>
      </p:sp>
      <p:sp>
        <p:nvSpPr>
          <p:cNvPr id="3" name="Text Placeholder 2"/>
          <p:cNvSpPr>
            <a:spLocks noGrp="1"/>
          </p:cNvSpPr>
          <p:nvPr>
            <p:ph type="body" idx="1"/>
          </p:nvPr>
        </p:nvSpPr>
        <p:spPr>
          <a:xfrm>
            <a:off x="457200" y="1600200"/>
            <a:ext cx="8229600" cy="923299"/>
          </a:xfrm>
        </p:spPr>
        <p:txBody>
          <a:bodyPr wrap="square" lIns="91425" tIns="91425" rIns="91425" bIns="91425">
            <a:spAutoFit/>
          </a:bodyPr>
          <a:lstStyle/>
          <a:p>
            <a:pPr marL="0" lvl="0" indent="0" eaLnBrk="0" fontAlgn="base" hangingPunct="0">
              <a:spcAft>
                <a:spcPct val="0"/>
              </a:spcAft>
              <a:buNone/>
            </a:pPr>
            <a:r>
              <a:rPr lang="en-US" altLang="en-US" sz="2400" kern="1200" dirty="0">
                <a:solidFill>
                  <a:srgbClr val="000000"/>
                </a:solidFill>
                <a:latin typeface="Arial (Body)"/>
                <a:ea typeface="ＭＳ Ｐゴシック" charset="-128"/>
                <a:cs typeface="+mn-cs"/>
              </a:rPr>
              <a:t>If you only use integers (numbers without decimal points</a:t>
            </a:r>
            <a:r>
              <a:rPr lang="en-US" altLang="en-US" sz="2400" kern="1200" dirty="0" smtClean="0">
                <a:solidFill>
                  <a:srgbClr val="000000"/>
                </a:solidFill>
                <a:latin typeface="Arial (Body)"/>
                <a:ea typeface="ＭＳ Ｐゴシック" charset="-128"/>
                <a:cs typeface="+mn-cs"/>
              </a:rPr>
              <a:t>), Jython </a:t>
            </a:r>
            <a:r>
              <a:rPr lang="en-US" altLang="en-US" sz="2400" kern="1200" dirty="0">
                <a:solidFill>
                  <a:srgbClr val="000000"/>
                </a:solidFill>
                <a:latin typeface="Arial (Body)"/>
                <a:ea typeface="ＭＳ Ｐゴシック" charset="-128"/>
                <a:cs typeface="+mn-cs"/>
              </a:rPr>
              <a:t>thinks you only want integers.</a:t>
            </a:r>
          </a:p>
        </p:txBody>
      </p:sp>
      <p:pic>
        <p:nvPicPr>
          <p:cNvPr id="4" name="Picture 3" descr="Computer code has 4 lines. The lines read as follows. Line 1. right angle bracket right angle bracket right angle bracket print 1.0 forward slash 2.0. Line 2. 0.5. Line 3. right angle bracket right angle bracket right angle bracket print 1 forward slash 2. Line 4. 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2512" y="3074837"/>
            <a:ext cx="3720072" cy="1883983"/>
          </a:xfrm>
          <a:prstGeom prst="rect">
            <a:avLst/>
          </a:prstGeom>
        </p:spPr>
      </p:pic>
    </p:spTree>
    <p:extLst>
      <p:ext uri="{BB962C8B-B14F-4D97-AF65-F5344CB8AC3E}">
        <p14:creationId xmlns:p14="http://schemas.microsoft.com/office/powerpoint/2010/main" val="511419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fontAlgn="base">
              <a:spcBef>
                <a:spcPct val="0"/>
              </a:spcBef>
              <a:spcAft>
                <a:spcPct val="0"/>
              </a:spcAft>
              <a:buClrTx/>
            </a:pPr>
            <a:r>
              <a:rPr lang="en-US" altLang="en-US" kern="1200" dirty="0" smtClean="0">
                <a:solidFill>
                  <a:srgbClr val="007FA3"/>
                </a:solidFill>
                <a:latin typeface="Times New Roman" panose="02020603050405020304" pitchFamily="18" charset="0"/>
                <a:ea typeface="ＭＳ Ｐゴシック" charset="-128"/>
              </a:rPr>
              <a:t>Learning Objectives</a:t>
            </a:r>
            <a:endParaRPr lang="en-US" altLang="en-US" sz="2000" b="0" kern="1200" dirty="0">
              <a:solidFill>
                <a:srgbClr val="007FA3"/>
              </a:solidFill>
              <a:latin typeface="Times New Roman" panose="02020603050405020304" pitchFamily="18" charset="0"/>
              <a:ea typeface="ＭＳ Ｐゴシック" charset="-128"/>
            </a:endParaRPr>
          </a:p>
        </p:txBody>
      </p:sp>
      <p:sp>
        <p:nvSpPr>
          <p:cNvPr id="5" name="Content Placeholder 4"/>
          <p:cNvSpPr>
            <a:spLocks noGrp="1"/>
          </p:cNvSpPr>
          <p:nvPr>
            <p:ph idx="1"/>
          </p:nvPr>
        </p:nvSpPr>
        <p:spPr>
          <a:xfrm>
            <a:off x="457200" y="1600200"/>
            <a:ext cx="8229600" cy="4785852"/>
          </a:xfrm>
        </p:spPr>
        <p:txBody>
          <a:bodyPr/>
          <a:lstStyle/>
          <a:p>
            <a:pPr marL="0" indent="0">
              <a:spcBef>
                <a:spcPts val="1200"/>
              </a:spcBef>
              <a:buNone/>
            </a:pPr>
            <a:r>
              <a:rPr lang="en-US" sz="2400" b="1" dirty="0" smtClean="0">
                <a:solidFill>
                  <a:schemeClr val="tx2"/>
                </a:solidFill>
                <a:latin typeface="+mn-lt"/>
              </a:rPr>
              <a:t>2.1</a:t>
            </a:r>
            <a:r>
              <a:rPr lang="en-US" sz="2400" dirty="0" smtClean="0">
                <a:latin typeface="+mn-lt"/>
              </a:rPr>
              <a:t> To make and show pictures.</a:t>
            </a:r>
          </a:p>
          <a:p>
            <a:pPr marL="0" indent="0">
              <a:spcBef>
                <a:spcPts val="1200"/>
              </a:spcBef>
              <a:buNone/>
            </a:pPr>
            <a:r>
              <a:rPr lang="en-US" sz="2400" b="1" dirty="0" smtClean="0">
                <a:solidFill>
                  <a:schemeClr val="tx2"/>
                </a:solidFill>
                <a:latin typeface="+mn-lt"/>
              </a:rPr>
              <a:t>2.2</a:t>
            </a:r>
            <a:r>
              <a:rPr lang="en-US" sz="2400" dirty="0" smtClean="0">
                <a:latin typeface="+mn-lt"/>
              </a:rPr>
              <a:t> To make and play sounds.</a:t>
            </a:r>
          </a:p>
          <a:p>
            <a:pPr marL="0" indent="0">
              <a:spcBef>
                <a:spcPts val="1200"/>
              </a:spcBef>
              <a:buNone/>
            </a:pPr>
            <a:r>
              <a:rPr lang="en-US" sz="2400" b="1" dirty="0" smtClean="0">
                <a:solidFill>
                  <a:schemeClr val="tx2"/>
                </a:solidFill>
                <a:latin typeface="+mn-lt"/>
              </a:rPr>
              <a:t>2.3</a:t>
            </a:r>
            <a:r>
              <a:rPr lang="en-US" sz="2400" dirty="0" smtClean="0">
                <a:latin typeface="+mn-lt"/>
              </a:rPr>
              <a:t> To </a:t>
            </a:r>
            <a:r>
              <a:rPr lang="en-US" sz="2400" dirty="0">
                <a:latin typeface="+mn-lt"/>
              </a:rPr>
              <a:t>use </a:t>
            </a:r>
            <a:r>
              <a:rPr lang="en-US" sz="2400" dirty="0" smtClean="0">
                <a:latin typeface="+mn-lt"/>
              </a:rPr>
              <a:t>J</a:t>
            </a:r>
            <a:r>
              <a:rPr lang="en-US" sz="100" dirty="0" smtClean="0">
                <a:latin typeface="+mn-lt"/>
              </a:rPr>
              <a:t> </a:t>
            </a:r>
            <a:r>
              <a:rPr lang="en-US" sz="2400" dirty="0" smtClean="0">
                <a:latin typeface="+mn-lt"/>
              </a:rPr>
              <a:t>E</a:t>
            </a:r>
            <a:r>
              <a:rPr lang="en-US" sz="100" dirty="0" smtClean="0">
                <a:latin typeface="+mn-lt"/>
              </a:rPr>
              <a:t> </a:t>
            </a:r>
            <a:r>
              <a:rPr lang="en-US" sz="2400" dirty="0" smtClean="0">
                <a:latin typeface="+mn-lt"/>
              </a:rPr>
              <a:t>S </a:t>
            </a:r>
            <a:r>
              <a:rPr lang="en-US" sz="2400" dirty="0">
                <a:latin typeface="+mn-lt"/>
              </a:rPr>
              <a:t>to enter and execute programs.</a:t>
            </a:r>
          </a:p>
          <a:p>
            <a:pPr marL="0" indent="0">
              <a:spcBef>
                <a:spcPts val="1200"/>
              </a:spcBef>
              <a:buNone/>
            </a:pPr>
            <a:r>
              <a:rPr lang="en-US" sz="2400" b="1" dirty="0" smtClean="0">
                <a:solidFill>
                  <a:schemeClr val="tx2"/>
                </a:solidFill>
                <a:latin typeface="+mn-lt"/>
              </a:rPr>
              <a:t>2.4</a:t>
            </a:r>
            <a:r>
              <a:rPr lang="en-US" sz="2400" dirty="0" smtClean="0">
                <a:latin typeface="+mn-lt"/>
              </a:rPr>
              <a:t> To </a:t>
            </a:r>
            <a:r>
              <a:rPr lang="en-US" sz="2400" dirty="0">
                <a:latin typeface="+mn-lt"/>
              </a:rPr>
              <a:t>create and use variables to store values </a:t>
            </a:r>
            <a:r>
              <a:rPr lang="en-US" sz="2400" dirty="0" smtClean="0">
                <a:latin typeface="+mn-lt"/>
              </a:rPr>
              <a:t>and objects</a:t>
            </a:r>
            <a:r>
              <a:rPr lang="en-US" sz="2400" dirty="0">
                <a:latin typeface="+mn-lt"/>
              </a:rPr>
              <a:t>, such as </a:t>
            </a:r>
            <a:r>
              <a:rPr lang="en-US" sz="2400" dirty="0" smtClean="0">
                <a:latin typeface="+mn-lt"/>
              </a:rPr>
              <a:t>pictures and </a:t>
            </a:r>
            <a:r>
              <a:rPr lang="en-US" sz="2400" dirty="0">
                <a:latin typeface="+mn-lt"/>
              </a:rPr>
              <a:t>sounds</a:t>
            </a:r>
            <a:r>
              <a:rPr lang="en-US" sz="2400" dirty="0" smtClean="0">
                <a:latin typeface="+mn-lt"/>
              </a:rPr>
              <a:t>.</a:t>
            </a:r>
          </a:p>
          <a:p>
            <a:pPr marL="0" indent="0">
              <a:spcBef>
                <a:spcPts val="1200"/>
              </a:spcBef>
              <a:buNone/>
            </a:pPr>
            <a:r>
              <a:rPr lang="en-US" sz="2400" b="1" dirty="0">
                <a:solidFill>
                  <a:schemeClr val="tx2"/>
                </a:solidFill>
                <a:latin typeface="+mn-lt"/>
              </a:rPr>
              <a:t>2.5</a:t>
            </a:r>
            <a:r>
              <a:rPr lang="en-US" sz="2400" dirty="0">
                <a:latin typeface="+mn-lt"/>
              </a:rPr>
              <a:t> To create functions.</a:t>
            </a:r>
          </a:p>
          <a:p>
            <a:pPr marL="0" indent="0">
              <a:spcBef>
                <a:spcPts val="1200"/>
              </a:spcBef>
              <a:buNone/>
            </a:pPr>
            <a:r>
              <a:rPr lang="en-US" sz="2400" b="1" dirty="0">
                <a:solidFill>
                  <a:schemeClr val="tx2"/>
                </a:solidFill>
                <a:latin typeface="+mn-lt"/>
              </a:rPr>
              <a:t>2.6</a:t>
            </a:r>
            <a:r>
              <a:rPr lang="en-US" sz="2400" dirty="0">
                <a:latin typeface="+mn-lt"/>
              </a:rPr>
              <a:t> To recognize different types (encodings) of data, such as integers, floating-point numbers, and media objects.</a:t>
            </a:r>
          </a:p>
          <a:p>
            <a:pPr marL="0" indent="0">
              <a:spcBef>
                <a:spcPts val="1200"/>
              </a:spcBef>
              <a:buNone/>
            </a:pPr>
            <a:r>
              <a:rPr lang="en-US" sz="2400" b="1" dirty="0">
                <a:solidFill>
                  <a:schemeClr val="tx2"/>
                </a:solidFill>
                <a:latin typeface="+mn-lt"/>
              </a:rPr>
              <a:t>2.7 </a:t>
            </a:r>
            <a:r>
              <a:rPr lang="en-US" sz="2400" dirty="0">
                <a:latin typeface="+mn-lt"/>
              </a:rPr>
              <a:t>To sequence operations in a </a:t>
            </a:r>
            <a:r>
              <a:rPr lang="en-US" sz="2400" dirty="0" smtClean="0">
                <a:latin typeface="+mn-lt"/>
              </a:rPr>
              <a:t>function</a:t>
            </a:r>
            <a:endParaRPr lang="en-US" sz="2400" dirty="0">
              <a:latin typeface="+mn-lt"/>
            </a:endParaRPr>
          </a:p>
        </p:txBody>
      </p:sp>
    </p:spTree>
    <p:extLst>
      <p:ext uri="{BB962C8B-B14F-4D97-AF65-F5344CB8AC3E}">
        <p14:creationId xmlns:p14="http://schemas.microsoft.com/office/powerpoint/2010/main" val="41447504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eaLnBrk="0" fontAlgn="base" hangingPunct="0">
              <a:spcBef>
                <a:spcPct val="0"/>
              </a:spcBef>
              <a:spcAft>
                <a:spcPct val="0"/>
              </a:spcAft>
              <a:buClrTx/>
            </a:pPr>
            <a:r>
              <a:rPr lang="en-US" altLang="en-US" kern="1200" dirty="0" smtClean="0">
                <a:latin typeface="Times New Roman" panose="02020603050405020304" pitchFamily="18" charset="0"/>
                <a:ea typeface="ＭＳ Ｐゴシック" charset="-128"/>
              </a:rPr>
              <a:t>Which One Comes Closest to but Doesn’t Reach 1?</a:t>
            </a:r>
            <a:endParaRPr lang="en-US" altLang="en-US" kern="1200" dirty="0">
              <a:latin typeface="Times New Roman" panose="02020603050405020304" pitchFamily="18" charset="0"/>
              <a:ea typeface="ＭＳ Ｐゴシック" charset="-128"/>
            </a:endParaRPr>
          </a:p>
        </p:txBody>
      </p:sp>
      <p:sp>
        <p:nvSpPr>
          <p:cNvPr id="3" name="Text Placeholder 2"/>
          <p:cNvSpPr>
            <a:spLocks noGrp="1"/>
          </p:cNvSpPr>
          <p:nvPr>
            <p:ph type="body" idx="1"/>
          </p:nvPr>
        </p:nvSpPr>
        <p:spPr>
          <a:xfrm>
            <a:off x="457200" y="1600200"/>
            <a:ext cx="2638697" cy="2239044"/>
          </a:xfrm>
        </p:spPr>
        <p:txBody>
          <a:bodyPr wrap="square" lIns="91425" tIns="91425" rIns="91425" bIns="91425">
            <a:spAutoFit/>
          </a:bodyPr>
          <a:lstStyle/>
          <a:p>
            <a:pPr marL="432054" lvl="0" indent="-432054" eaLnBrk="0" fontAlgn="base" hangingPunct="0">
              <a:spcAft>
                <a:spcPct val="0"/>
              </a:spcAft>
              <a:buSzPts val="2400"/>
              <a:buFont typeface="Calibri" panose="020F0502020204030204" pitchFamily="34" charset="0"/>
              <a:buAutoNum type="arabicPeriod"/>
            </a:pPr>
            <a:r>
              <a:rPr lang="hu-HU" altLang="en-US" sz="2400" kern="1200" dirty="0" smtClean="0">
                <a:solidFill>
                  <a:srgbClr val="000000"/>
                </a:solidFill>
                <a:latin typeface="Arial (Body)"/>
                <a:ea typeface="ＭＳ Ｐゴシック" charset="-128"/>
              </a:rPr>
              <a:t>print 4 / 6</a:t>
            </a:r>
            <a:endParaRPr lang="hu-HU" altLang="en-US" sz="2400" kern="1200" dirty="0">
              <a:solidFill>
                <a:srgbClr val="000000"/>
              </a:solidFill>
              <a:latin typeface="Arial (Body)"/>
              <a:ea typeface="ＭＳ Ｐゴシック" charset="-128"/>
            </a:endParaRPr>
          </a:p>
          <a:p>
            <a:pPr marL="432054" lvl="0" indent="-432054" eaLnBrk="0" fontAlgn="base" hangingPunct="0">
              <a:spcAft>
                <a:spcPct val="0"/>
              </a:spcAft>
              <a:buSzPts val="2400"/>
              <a:buFont typeface="Calibri" panose="020F0502020204030204" pitchFamily="34" charset="0"/>
              <a:buAutoNum type="arabicPeriod"/>
            </a:pPr>
            <a:r>
              <a:rPr lang="hu-HU" altLang="en-US" sz="2400" kern="1200" dirty="0">
                <a:solidFill>
                  <a:srgbClr val="000000"/>
                </a:solidFill>
                <a:latin typeface="Arial (Body)"/>
                <a:ea typeface="ＭＳ Ｐゴシック" charset="-128"/>
              </a:rPr>
              <a:t>print 4 / </a:t>
            </a:r>
            <a:r>
              <a:rPr lang="hu-HU" altLang="en-US" sz="2400" kern="1200" dirty="0" smtClean="0">
                <a:solidFill>
                  <a:srgbClr val="000000"/>
                </a:solidFill>
                <a:latin typeface="Arial (Body)"/>
                <a:ea typeface="ＭＳ Ｐゴシック" charset="-128"/>
              </a:rPr>
              <a:t>6.0</a:t>
            </a:r>
            <a:endParaRPr lang="hu-HU" altLang="en-US" sz="2400" kern="1200" dirty="0">
              <a:solidFill>
                <a:srgbClr val="000000"/>
              </a:solidFill>
              <a:latin typeface="Arial (Body)"/>
              <a:ea typeface="ＭＳ Ｐゴシック" charset="-128"/>
            </a:endParaRPr>
          </a:p>
          <a:p>
            <a:pPr marL="432054" lvl="0" indent="-432054" eaLnBrk="0" fontAlgn="base" hangingPunct="0">
              <a:spcAft>
                <a:spcPct val="0"/>
              </a:spcAft>
              <a:buSzPts val="2400"/>
              <a:buFont typeface="Calibri" panose="020F0502020204030204" pitchFamily="34" charset="0"/>
              <a:buAutoNum type="arabicPeriod"/>
            </a:pPr>
            <a:r>
              <a:rPr lang="hu-HU" altLang="en-US" sz="2400" kern="1200" dirty="0">
                <a:solidFill>
                  <a:srgbClr val="000000"/>
                </a:solidFill>
                <a:latin typeface="Arial (Body)"/>
                <a:ea typeface="ＭＳ Ｐゴシック" charset="-128"/>
              </a:rPr>
              <a:t>print 4 % </a:t>
            </a:r>
            <a:r>
              <a:rPr lang="hu-HU" altLang="en-US" sz="2400" kern="1200" dirty="0" smtClean="0">
                <a:solidFill>
                  <a:srgbClr val="000000"/>
                </a:solidFill>
                <a:latin typeface="Arial (Body)"/>
                <a:ea typeface="ＭＳ Ｐゴシック" charset="-128"/>
              </a:rPr>
              <a:t>3</a:t>
            </a:r>
            <a:endParaRPr lang="hu-HU" altLang="en-US" sz="2400" kern="1200" dirty="0">
              <a:solidFill>
                <a:srgbClr val="000000"/>
              </a:solidFill>
              <a:latin typeface="Arial (Body)"/>
              <a:ea typeface="ＭＳ Ｐゴシック" charset="-128"/>
            </a:endParaRPr>
          </a:p>
          <a:p>
            <a:pPr marL="432054" lvl="0" indent="-432054" eaLnBrk="0" fontAlgn="base" hangingPunct="0">
              <a:spcAft>
                <a:spcPct val="0"/>
              </a:spcAft>
              <a:buSzPts val="2400"/>
              <a:buFont typeface="Calibri" panose="020F0502020204030204" pitchFamily="34" charset="0"/>
              <a:buAutoNum type="arabicPeriod"/>
            </a:pPr>
            <a:r>
              <a:rPr lang="hu-HU" altLang="en-US" sz="2400" kern="1200" dirty="0">
                <a:solidFill>
                  <a:srgbClr val="000000"/>
                </a:solidFill>
                <a:latin typeface="Arial (Body)"/>
                <a:ea typeface="ＭＳ Ｐゴシック" charset="-128"/>
              </a:rPr>
              <a:t>print 4 % 3.5</a:t>
            </a:r>
            <a:endParaRPr lang="en-US" altLang="en-US" sz="2400" kern="1200" dirty="0">
              <a:solidFill>
                <a:srgbClr val="000000"/>
              </a:solidFill>
              <a:latin typeface="Arial (Body)"/>
              <a:ea typeface="ＭＳ Ｐゴシック" charset="-128"/>
            </a:endParaRPr>
          </a:p>
        </p:txBody>
      </p:sp>
      <p:pic>
        <p:nvPicPr>
          <p:cNvPr id="4" name="Picture 3" descr="A four index cards numbered as read from 1 to 4. "/>
          <p:cNvPicPr>
            <a:picLocks noChangeAspect="1"/>
          </p:cNvPicPr>
          <p:nvPr/>
        </p:nvPicPr>
        <p:blipFill>
          <a:blip r:embed="rId2"/>
          <a:stretch>
            <a:fillRect/>
          </a:stretch>
        </p:blipFill>
        <p:spPr>
          <a:xfrm>
            <a:off x="4533601" y="1706102"/>
            <a:ext cx="2278679" cy="3972665"/>
          </a:xfrm>
          <a:prstGeom prst="rect">
            <a:avLst/>
          </a:prstGeom>
        </p:spPr>
      </p:pic>
    </p:spTree>
    <p:extLst>
      <p:ext uri="{BB962C8B-B14F-4D97-AF65-F5344CB8AC3E}">
        <p14:creationId xmlns:p14="http://schemas.microsoft.com/office/powerpoint/2010/main" val="16750823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fontAlgn="base">
              <a:spcBef>
                <a:spcPct val="0"/>
              </a:spcBef>
              <a:spcAft>
                <a:spcPct val="0"/>
              </a:spcAft>
              <a:buClrTx/>
            </a:pPr>
            <a:r>
              <a:rPr lang="en-US" altLang="en-US" kern="1200" dirty="0">
                <a:latin typeface="Times New Roman" panose="02020603050405020304" pitchFamily="18" charset="0"/>
                <a:ea typeface="ＭＳ Ｐゴシック" charset="-128"/>
              </a:rPr>
              <a:t>Command Area Editing</a:t>
            </a:r>
          </a:p>
        </p:txBody>
      </p:sp>
      <p:sp>
        <p:nvSpPr>
          <p:cNvPr id="3" name="Text Placeholder 2"/>
          <p:cNvSpPr>
            <a:spLocks noGrp="1"/>
          </p:cNvSpPr>
          <p:nvPr>
            <p:ph type="body" idx="1"/>
          </p:nvPr>
        </p:nvSpPr>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ＭＳ Ｐゴシック" charset="-128"/>
              </a:rPr>
              <a:t>Up/down arrows walk through </a:t>
            </a:r>
            <a:r>
              <a:rPr lang="en-US" altLang="en-US" sz="2400" b="1" kern="1200" dirty="0">
                <a:solidFill>
                  <a:srgbClr val="000000"/>
                </a:solidFill>
                <a:latin typeface="Arial (Body)"/>
                <a:ea typeface="ＭＳ Ｐゴシック" charset="-128"/>
              </a:rPr>
              <a:t>command history</a:t>
            </a: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ＭＳ Ｐゴシック" charset="-128"/>
              </a:rPr>
              <a:t>You can edit the line at the bottom</a:t>
            </a:r>
          </a:p>
          <a:p>
            <a:pPr marL="741553" lvl="1" indent="-284353" fontAlgn="base">
              <a:spcAft>
                <a:spcPct val="0"/>
              </a:spcAft>
              <a:buFont typeface="Arial" panose="020B0604020202020204" pitchFamily="34" charset="0"/>
              <a:buChar char="–"/>
            </a:pPr>
            <a:r>
              <a:rPr lang="en-US" altLang="en-US" sz="2400" kern="1200" dirty="0">
                <a:solidFill>
                  <a:srgbClr val="000000"/>
                </a:solidFill>
                <a:latin typeface="Arial (Body)"/>
                <a:ea typeface="ＭＳ Ｐゴシック" charset="-128"/>
                <a:cs typeface="+mn-cs"/>
              </a:rPr>
              <a:t>Just put the cursor at the end of the line before hitting Return/Enter.</a:t>
            </a:r>
          </a:p>
        </p:txBody>
      </p:sp>
    </p:spTree>
    <p:extLst>
      <p:ext uri="{BB962C8B-B14F-4D97-AF65-F5344CB8AC3E}">
        <p14:creationId xmlns:p14="http://schemas.microsoft.com/office/powerpoint/2010/main" val="23208094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fontAlgn="base">
              <a:spcBef>
                <a:spcPct val="0"/>
              </a:spcBef>
              <a:spcAft>
                <a:spcPct val="0"/>
              </a:spcAft>
              <a:buClrTx/>
            </a:pPr>
            <a:r>
              <a:rPr lang="en-US" altLang="en-US" kern="1200" dirty="0">
                <a:latin typeface="Times New Roman" panose="02020603050405020304" pitchFamily="18" charset="0"/>
                <a:ea typeface="ＭＳ Ｐゴシック" charset="-128"/>
              </a:rPr>
              <a:t>J</a:t>
            </a:r>
            <a:r>
              <a:rPr lang="en-US" altLang="en-US" sz="100" kern="1200" dirty="0">
                <a:latin typeface="Times New Roman" panose="02020603050405020304" pitchFamily="18" charset="0"/>
                <a:ea typeface="ＭＳ Ｐゴシック" charset="-128"/>
              </a:rPr>
              <a:t> </a:t>
            </a:r>
            <a:r>
              <a:rPr lang="en-US" altLang="en-US" kern="1200" dirty="0">
                <a:latin typeface="Times New Roman" panose="02020603050405020304" pitchFamily="18" charset="0"/>
                <a:ea typeface="ＭＳ Ｐゴシック" charset="-128"/>
              </a:rPr>
              <a:t>E</a:t>
            </a:r>
            <a:r>
              <a:rPr lang="en-US" altLang="en-US" sz="100" kern="1200" dirty="0">
                <a:latin typeface="Times New Roman" panose="02020603050405020304" pitchFamily="18" charset="0"/>
                <a:ea typeface="ＭＳ Ｐゴシック" charset="-128"/>
              </a:rPr>
              <a:t> </a:t>
            </a:r>
            <a:r>
              <a:rPr lang="en-US" altLang="en-US" kern="1200" dirty="0">
                <a:latin typeface="Times New Roman" panose="02020603050405020304" pitchFamily="18" charset="0"/>
                <a:ea typeface="ＭＳ Ｐゴシック" charset="-128"/>
              </a:rPr>
              <a:t>S Functions</a:t>
            </a:r>
          </a:p>
        </p:txBody>
      </p:sp>
      <p:sp>
        <p:nvSpPr>
          <p:cNvPr id="3" name="Text Placeholder 2"/>
          <p:cNvSpPr>
            <a:spLocks noGrp="1"/>
          </p:cNvSpPr>
          <p:nvPr>
            <p:ph type="body" idx="1"/>
          </p:nvPr>
        </p:nvSpPr>
        <p:spPr>
          <a:xfrm>
            <a:off x="457200" y="1600200"/>
            <a:ext cx="8229600" cy="3716372"/>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ＭＳ Ｐゴシック" charset="-128"/>
              </a:rPr>
              <a:t>A bunch of functions are pre-defined in </a:t>
            </a:r>
            <a:r>
              <a:rPr lang="en-US" altLang="en-US" sz="2400" kern="1200" dirty="0" smtClean="0">
                <a:solidFill>
                  <a:srgbClr val="000000"/>
                </a:solidFill>
                <a:latin typeface="Arial (Body)"/>
                <a:ea typeface="ＭＳ Ｐゴシック" charset="-128"/>
              </a:rPr>
              <a:t>J</a:t>
            </a:r>
            <a:r>
              <a:rPr lang="en-US" altLang="en-US" sz="100" kern="1200" dirty="0" smtClean="0">
                <a:solidFill>
                  <a:srgbClr val="000000"/>
                </a:solidFill>
                <a:latin typeface="Arial (Body)"/>
                <a:ea typeface="ＭＳ Ｐゴシック" charset="-128"/>
              </a:rPr>
              <a:t> </a:t>
            </a:r>
            <a:r>
              <a:rPr lang="en-US" altLang="en-US" sz="2400" kern="1200" dirty="0" smtClean="0">
                <a:solidFill>
                  <a:srgbClr val="000000"/>
                </a:solidFill>
                <a:latin typeface="Arial (Body)"/>
                <a:ea typeface="ＭＳ Ｐゴシック" charset="-128"/>
              </a:rPr>
              <a:t>E</a:t>
            </a:r>
            <a:r>
              <a:rPr lang="en-US" altLang="en-US" sz="100" kern="1200" dirty="0" smtClean="0">
                <a:solidFill>
                  <a:srgbClr val="000000"/>
                </a:solidFill>
                <a:latin typeface="Arial (Body)"/>
                <a:ea typeface="ＭＳ Ｐゴシック" charset="-128"/>
              </a:rPr>
              <a:t> </a:t>
            </a:r>
            <a:r>
              <a:rPr lang="en-US" altLang="en-US" sz="2400" kern="1200" dirty="0" smtClean="0">
                <a:solidFill>
                  <a:srgbClr val="000000"/>
                </a:solidFill>
                <a:latin typeface="Arial (Body)"/>
                <a:ea typeface="ＭＳ Ｐゴシック" charset="-128"/>
              </a:rPr>
              <a:t>S for </a:t>
            </a:r>
            <a:r>
              <a:rPr lang="en-US" altLang="en-US" sz="2400" kern="1200" dirty="0">
                <a:solidFill>
                  <a:srgbClr val="000000"/>
                </a:solidFill>
                <a:latin typeface="Arial (Body)"/>
                <a:ea typeface="ＭＳ Ｐゴシック" charset="-128"/>
              </a:rPr>
              <a:t>sound and picture manipulations</a:t>
            </a:r>
          </a:p>
          <a:p>
            <a:pPr marL="741553" lvl="1" indent="-284353" fontAlgn="base">
              <a:spcAft>
                <a:spcPct val="0"/>
              </a:spcAft>
              <a:buFont typeface="Arial" panose="020B0604020202020204" pitchFamily="34" charset="0"/>
              <a:buChar char="–"/>
            </a:pPr>
            <a:r>
              <a:rPr lang="en-US" altLang="en-US" sz="2400" kern="1200" dirty="0">
                <a:solidFill>
                  <a:srgbClr val="000000"/>
                </a:solidFill>
                <a:latin typeface="Arial (Body)"/>
                <a:ea typeface="ＭＳ Ｐゴシック" charset="-128"/>
                <a:cs typeface="+mn-cs"/>
              </a:rPr>
              <a:t>pickAFile()</a:t>
            </a:r>
          </a:p>
          <a:p>
            <a:pPr marL="741553" lvl="1" indent="-284353" fontAlgn="base">
              <a:spcAft>
                <a:spcPct val="0"/>
              </a:spcAft>
              <a:buFont typeface="Arial" panose="020B0604020202020204" pitchFamily="34" charset="0"/>
              <a:buChar char="–"/>
            </a:pPr>
            <a:r>
              <a:rPr lang="en-US" altLang="en-US" sz="2400" kern="1200" dirty="0">
                <a:solidFill>
                  <a:srgbClr val="000000"/>
                </a:solidFill>
                <a:latin typeface="Arial (Body)"/>
                <a:ea typeface="ＭＳ Ｐゴシック" charset="-128"/>
                <a:cs typeface="+mn-cs"/>
              </a:rPr>
              <a:t>makePicture()</a:t>
            </a:r>
          </a:p>
          <a:p>
            <a:pPr marL="741553" lvl="1" indent="-284353" fontAlgn="base">
              <a:spcAft>
                <a:spcPct val="0"/>
              </a:spcAft>
              <a:buFont typeface="Arial" panose="020B0604020202020204" pitchFamily="34" charset="0"/>
              <a:buChar char="–"/>
            </a:pPr>
            <a:r>
              <a:rPr lang="en-US" altLang="en-US" sz="2400" kern="1200" dirty="0" smtClean="0">
                <a:solidFill>
                  <a:srgbClr val="000000"/>
                </a:solidFill>
                <a:latin typeface="Arial (Body)"/>
                <a:ea typeface="ＭＳ Ｐゴシック" charset="-128"/>
                <a:cs typeface="+mn-cs"/>
              </a:rPr>
              <a:t>makeSound()</a:t>
            </a:r>
          </a:p>
          <a:p>
            <a:pPr marL="741553" lvl="1" indent="-284353" fontAlgn="base">
              <a:spcAft>
                <a:spcPct val="0"/>
              </a:spcAft>
              <a:buFont typeface="Arial" panose="020B0604020202020204" pitchFamily="34" charset="0"/>
              <a:buChar char="–"/>
            </a:pPr>
            <a:r>
              <a:rPr lang="en-US" altLang="en-US" sz="2400" kern="1200" dirty="0" smtClean="0">
                <a:solidFill>
                  <a:srgbClr val="000000"/>
                </a:solidFill>
                <a:latin typeface="Arial (Body)"/>
                <a:ea typeface="ＭＳ Ｐゴシック" charset="-128"/>
                <a:cs typeface="+mn-cs"/>
              </a:rPr>
              <a:t>show()</a:t>
            </a:r>
          </a:p>
          <a:p>
            <a:pPr marL="741553" lvl="1" indent="-284353" fontAlgn="base">
              <a:spcAft>
                <a:spcPct val="0"/>
              </a:spcAft>
              <a:buFont typeface="Arial" panose="020B0604020202020204" pitchFamily="34" charset="0"/>
              <a:buChar char="–"/>
            </a:pPr>
            <a:r>
              <a:rPr lang="en-US" altLang="en-US" sz="2400" kern="1200" dirty="0" smtClean="0">
                <a:solidFill>
                  <a:srgbClr val="000000"/>
                </a:solidFill>
                <a:latin typeface="Arial (Body)"/>
                <a:ea typeface="ＭＳ Ｐゴシック" charset="-128"/>
                <a:cs typeface="+mn-cs"/>
              </a:rPr>
              <a:t>play</a:t>
            </a:r>
            <a:r>
              <a:rPr lang="en-US" altLang="en-US" sz="2400" kern="1200" dirty="0">
                <a:solidFill>
                  <a:srgbClr val="000000"/>
                </a:solidFill>
                <a:latin typeface="Arial (Body)"/>
                <a:ea typeface="ＭＳ Ｐゴシック" charset="-128"/>
                <a:cs typeface="+mn-cs"/>
              </a:rPr>
              <a:t>()</a:t>
            </a: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ＭＳ Ｐゴシック" charset="-128"/>
              </a:rPr>
              <a:t>Some of these functions accept </a:t>
            </a:r>
            <a:r>
              <a:rPr lang="en-US" altLang="en-US" sz="2400" b="1" kern="1200" dirty="0">
                <a:solidFill>
                  <a:srgbClr val="000000"/>
                </a:solidFill>
                <a:latin typeface="Arial (Body)"/>
                <a:ea typeface="ＭＳ Ｐゴシック" charset="-128"/>
              </a:rPr>
              <a:t>input</a:t>
            </a:r>
            <a:r>
              <a:rPr lang="en-US" altLang="en-US" sz="2400" kern="1200" dirty="0">
                <a:solidFill>
                  <a:srgbClr val="000000"/>
                </a:solidFill>
                <a:latin typeface="Arial (Body)"/>
                <a:ea typeface="ＭＳ Ｐゴシック" charset="-128"/>
              </a:rPr>
              <a:t> values</a:t>
            </a:r>
          </a:p>
        </p:txBody>
      </p:sp>
    </p:spTree>
    <p:extLst>
      <p:ext uri="{BB962C8B-B14F-4D97-AF65-F5344CB8AC3E}">
        <p14:creationId xmlns:p14="http://schemas.microsoft.com/office/powerpoint/2010/main" val="38151619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kern="1200" dirty="0">
                <a:latin typeface="Times New Roman" panose="02020603050405020304" pitchFamily="18" charset="0"/>
                <a:ea typeface="ＭＳ Ｐゴシック" charset="-128"/>
              </a:rPr>
              <a:t>What to </a:t>
            </a:r>
            <a:r>
              <a:rPr lang="en-US" altLang="en-US" kern="1200" dirty="0" smtClean="0">
                <a:latin typeface="Times New Roman" panose="02020603050405020304" pitchFamily="18" charset="0"/>
                <a:ea typeface="ＭＳ Ｐゴシック" charset="-128"/>
              </a:rPr>
              <a:t>do </a:t>
            </a:r>
            <a:r>
              <a:rPr lang="en-US" altLang="en-US" kern="1200" dirty="0">
                <a:latin typeface="Times New Roman" panose="02020603050405020304" pitchFamily="18" charset="0"/>
                <a:ea typeface="ＭＳ Ｐゴシック" charset="-128"/>
              </a:rPr>
              <a:t>to Show a Picture</a:t>
            </a:r>
          </a:p>
        </p:txBody>
      </p:sp>
      <p:sp>
        <p:nvSpPr>
          <p:cNvPr id="3" name="Text Placeholder 2"/>
          <p:cNvSpPr>
            <a:spLocks noGrp="1"/>
          </p:cNvSpPr>
          <p:nvPr>
            <p:ph type="body" idx="1"/>
          </p:nvPr>
        </p:nvSpPr>
        <p:spPr>
          <a:xfrm>
            <a:off x="457200" y="1600200"/>
            <a:ext cx="8229600" cy="2608376"/>
          </a:xfrm>
        </p:spPr>
        <p:txBody>
          <a:bodyPr wrap="square" lIns="91425" tIns="91425" rIns="91425" bIns="91425">
            <a:spAutoFit/>
          </a:bodyPr>
          <a:lstStyle/>
          <a:p>
            <a:pPr marL="457200" lvl="0" indent="-457200" fontAlgn="base">
              <a:spcAft>
                <a:spcPct val="0"/>
              </a:spcAft>
              <a:buFont typeface="+mj-lt"/>
              <a:buAutoNum type="arabicPeriod"/>
              <a:tabLst/>
            </a:pPr>
            <a:r>
              <a:rPr lang="en-US" altLang="en-US" sz="2400" kern="1200" dirty="0" smtClean="0">
                <a:solidFill>
                  <a:srgbClr val="000000"/>
                </a:solidFill>
                <a:latin typeface="+mn-lt"/>
                <a:ea typeface="ＭＳ Ｐゴシック" charset="-128"/>
              </a:rPr>
              <a:t>Find </a:t>
            </a:r>
            <a:r>
              <a:rPr lang="en-US" altLang="en-US" sz="2400" kern="1200" dirty="0">
                <a:solidFill>
                  <a:srgbClr val="000000"/>
                </a:solidFill>
                <a:latin typeface="+mn-lt"/>
                <a:ea typeface="ＭＳ Ｐゴシック" charset="-128"/>
              </a:rPr>
              <a:t>a file with a picture.</a:t>
            </a:r>
          </a:p>
          <a:p>
            <a:pPr marL="457200" lvl="0" indent="-457200" fontAlgn="base">
              <a:spcAft>
                <a:spcPct val="0"/>
              </a:spcAft>
              <a:buFont typeface="+mj-lt"/>
              <a:buAutoNum type="arabicPeriod"/>
              <a:tabLst/>
            </a:pPr>
            <a:r>
              <a:rPr lang="en-US" altLang="en-US" sz="2400" kern="1200" dirty="0" smtClean="0">
                <a:solidFill>
                  <a:srgbClr val="000000"/>
                </a:solidFill>
                <a:latin typeface="+mn-lt"/>
                <a:ea typeface="ＭＳ Ｐゴシック" charset="-128"/>
              </a:rPr>
              <a:t>Pick it.</a:t>
            </a:r>
          </a:p>
          <a:p>
            <a:pPr marL="457200" lvl="0" indent="-457200" fontAlgn="base">
              <a:spcAft>
                <a:spcPct val="0"/>
              </a:spcAft>
              <a:buFont typeface="+mj-lt"/>
              <a:buAutoNum type="arabicPeriod"/>
              <a:tabLst/>
            </a:pPr>
            <a:r>
              <a:rPr lang="en-US" altLang="en-US" sz="2400" kern="1200" dirty="0" smtClean="0">
                <a:solidFill>
                  <a:srgbClr val="000000"/>
                </a:solidFill>
                <a:latin typeface="+mn-lt"/>
                <a:ea typeface="ＭＳ Ｐゴシック" charset="-128"/>
              </a:rPr>
              <a:t>Get </a:t>
            </a:r>
            <a:r>
              <a:rPr lang="en-US" altLang="en-US" sz="2400" kern="1200" dirty="0">
                <a:solidFill>
                  <a:srgbClr val="000000"/>
                </a:solidFill>
                <a:latin typeface="+mn-lt"/>
                <a:ea typeface="ＭＳ Ｐゴシック" charset="-128"/>
              </a:rPr>
              <a:t>the bytes from that file into memory and label it as a type: </a:t>
            </a:r>
            <a:r>
              <a:rPr lang="en-US" altLang="ja-JP" sz="2400" kern="1200" dirty="0" smtClean="0">
                <a:solidFill>
                  <a:srgbClr val="000000"/>
                </a:solidFill>
                <a:latin typeface="+mn-lt"/>
                <a:ea typeface="ＭＳ Ｐゴシック" charset="-128"/>
              </a:rPr>
              <a:t>“picture”</a:t>
            </a:r>
            <a:endParaRPr lang="en-US" altLang="ja-JP" sz="2400" kern="1200" dirty="0">
              <a:solidFill>
                <a:srgbClr val="000000"/>
              </a:solidFill>
              <a:latin typeface="+mn-lt"/>
              <a:ea typeface="ＭＳ Ｐゴシック" charset="-128"/>
            </a:endParaRPr>
          </a:p>
          <a:p>
            <a:pPr marL="457200" lvl="0" indent="-457200" fontAlgn="base">
              <a:spcAft>
                <a:spcPct val="0"/>
              </a:spcAft>
              <a:buFont typeface="+mj-lt"/>
              <a:buAutoNum type="arabicPeriod"/>
              <a:tabLst/>
            </a:pPr>
            <a:r>
              <a:rPr lang="en-US" altLang="en-US" sz="2400" kern="1200" dirty="0" smtClean="0">
                <a:solidFill>
                  <a:srgbClr val="000000"/>
                </a:solidFill>
                <a:latin typeface="+mn-lt"/>
                <a:ea typeface="ＭＳ Ｐゴシック" charset="-128"/>
              </a:rPr>
              <a:t>Show </a:t>
            </a:r>
            <a:r>
              <a:rPr lang="en-US" altLang="en-US" sz="2400" kern="1200" dirty="0">
                <a:solidFill>
                  <a:srgbClr val="000000"/>
                </a:solidFill>
                <a:latin typeface="+mn-lt"/>
                <a:ea typeface="ＭＳ Ｐゴシック" charset="-128"/>
              </a:rPr>
              <a:t>the picture</a:t>
            </a:r>
          </a:p>
        </p:txBody>
      </p:sp>
    </p:spTree>
    <p:extLst>
      <p:ext uri="{BB962C8B-B14F-4D97-AF65-F5344CB8AC3E}">
        <p14:creationId xmlns:p14="http://schemas.microsoft.com/office/powerpoint/2010/main" val="13474369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87543"/>
            <a:ext cx="8229600" cy="707856"/>
          </a:xfrm>
        </p:spPr>
        <p:txBody>
          <a:bodyPr tIns="91425" anchor="b">
            <a:spAutoFit/>
          </a:bodyPr>
          <a:lstStyle/>
          <a:p>
            <a:pPr lvl="0">
              <a:spcBef>
                <a:spcPct val="0"/>
              </a:spcBef>
              <a:buClrTx/>
              <a:defRPr/>
            </a:pPr>
            <a:r>
              <a:rPr lang="en-US" kern="1200" dirty="0" smtClean="0">
                <a:latin typeface="Times New Roman" panose="02020603050405020304" pitchFamily="18" charset="0"/>
                <a:ea typeface="ＭＳ Ｐゴシック" charset="0"/>
                <a:cs typeface="+mj-cs"/>
              </a:rPr>
              <a:t>PickAfile</a:t>
            </a:r>
            <a:r>
              <a:rPr lang="en-US" kern="1200" dirty="0">
                <a:latin typeface="Times New Roman" panose="02020603050405020304" pitchFamily="18" charset="0"/>
                <a:ea typeface="ＭＳ Ｐゴシック" charset="0"/>
                <a:cs typeface="+mj-cs"/>
              </a:rPr>
              <a:t>() Leads to the File Picker!</a:t>
            </a:r>
          </a:p>
        </p:txBody>
      </p:sp>
      <p:pic>
        <p:nvPicPr>
          <p:cNvPr id="4" name="Picture 2" descr="A screenshot of a file picker window. The window has 2 dropdown boxes, a text file and 2 buttons open and cancel. From the folder media sources, the file beach dot j p g is highlighted. Another text box labeled file name, displays the file name, beach dot j p g. A dropdown box labeled files of type displays, all files.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0620" y="1654841"/>
            <a:ext cx="5842759" cy="4325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082563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fontAlgn="base">
              <a:spcBef>
                <a:spcPct val="0"/>
              </a:spcBef>
              <a:spcAft>
                <a:spcPct val="0"/>
              </a:spcAft>
              <a:buClrTx/>
            </a:pPr>
            <a:r>
              <a:rPr lang="en-US" altLang="en-US" kern="1200" dirty="0">
                <a:latin typeface="Times New Roman" panose="02020603050405020304" pitchFamily="18" charset="0"/>
                <a:ea typeface="ＭＳ Ｐゴシック" charset="-128"/>
              </a:rPr>
              <a:t>Picture Functions</a:t>
            </a:r>
          </a:p>
        </p:txBody>
      </p:sp>
      <p:sp>
        <p:nvSpPr>
          <p:cNvPr id="3" name="Text Placeholder 2"/>
          <p:cNvSpPr>
            <a:spLocks noGrp="1"/>
          </p:cNvSpPr>
          <p:nvPr>
            <p:ph type="body" idx="1"/>
          </p:nvPr>
        </p:nvSpPr>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ＭＳ Ｐゴシック" charset="-128"/>
              </a:rPr>
              <a:t>makePicture(filename) creates and returns a picture object, from the </a:t>
            </a:r>
            <a:r>
              <a:rPr lang="en-US" altLang="en-US" sz="2400" kern="1200" dirty="0" smtClean="0">
                <a:solidFill>
                  <a:srgbClr val="000000"/>
                </a:solidFill>
                <a:latin typeface="Arial (Body)"/>
                <a:ea typeface="ＭＳ Ｐゴシック" charset="-128"/>
              </a:rPr>
              <a:t>J</a:t>
            </a:r>
            <a:r>
              <a:rPr lang="en-US" altLang="en-US" sz="100" kern="1200" dirty="0" smtClean="0">
                <a:solidFill>
                  <a:srgbClr val="000000"/>
                </a:solidFill>
                <a:latin typeface="Arial (Body)"/>
                <a:ea typeface="ＭＳ Ｐゴシック" charset="-128"/>
              </a:rPr>
              <a:t> </a:t>
            </a:r>
            <a:r>
              <a:rPr lang="en-US" altLang="en-US" sz="2400" kern="1200" dirty="0" smtClean="0">
                <a:solidFill>
                  <a:srgbClr val="000000"/>
                </a:solidFill>
                <a:latin typeface="Arial (Body)"/>
                <a:ea typeface="ＭＳ Ｐゴシック" charset="-128"/>
              </a:rPr>
              <a:t>P</a:t>
            </a:r>
            <a:r>
              <a:rPr lang="en-US" altLang="en-US" sz="100" kern="1200" dirty="0" smtClean="0">
                <a:solidFill>
                  <a:srgbClr val="000000"/>
                </a:solidFill>
                <a:latin typeface="Arial (Body)"/>
                <a:ea typeface="ＭＳ Ｐゴシック" charset="-128"/>
              </a:rPr>
              <a:t> </a:t>
            </a:r>
            <a:r>
              <a:rPr lang="en-US" altLang="en-US" sz="2400" kern="1200" dirty="0" smtClean="0">
                <a:solidFill>
                  <a:srgbClr val="000000"/>
                </a:solidFill>
                <a:latin typeface="Arial (Body)"/>
                <a:ea typeface="ＭＳ Ｐゴシック" charset="-128"/>
              </a:rPr>
              <a:t>E</a:t>
            </a:r>
            <a:r>
              <a:rPr lang="en-US" altLang="en-US" sz="100" kern="1200" dirty="0" smtClean="0">
                <a:solidFill>
                  <a:srgbClr val="000000"/>
                </a:solidFill>
                <a:latin typeface="Arial (Body)"/>
                <a:ea typeface="ＭＳ Ｐゴシック" charset="-128"/>
              </a:rPr>
              <a:t> </a:t>
            </a:r>
            <a:r>
              <a:rPr lang="en-US" altLang="en-US" sz="2400" kern="1200" dirty="0" smtClean="0">
                <a:solidFill>
                  <a:srgbClr val="000000"/>
                </a:solidFill>
                <a:latin typeface="Arial (Body)"/>
                <a:ea typeface="ＭＳ Ｐゴシック" charset="-128"/>
              </a:rPr>
              <a:t>G file </a:t>
            </a:r>
            <a:r>
              <a:rPr lang="en-US" altLang="en-US" sz="2400" kern="1200" dirty="0">
                <a:solidFill>
                  <a:srgbClr val="000000"/>
                </a:solidFill>
                <a:latin typeface="Arial (Body)"/>
                <a:ea typeface="ＭＳ Ｐゴシック" charset="-128"/>
              </a:rPr>
              <a:t>at the filename</a:t>
            </a: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ＭＳ Ｐゴシック" charset="-128"/>
              </a:rPr>
              <a:t>show(picture) displays a picture in a window</a:t>
            </a: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ＭＳ Ｐゴシック" charset="-128"/>
              </a:rPr>
              <a:t>We’</a:t>
            </a:r>
            <a:r>
              <a:rPr lang="en-US" altLang="ja-JP" sz="2400" kern="1200" dirty="0">
                <a:solidFill>
                  <a:srgbClr val="000000"/>
                </a:solidFill>
                <a:latin typeface="Arial (Body)"/>
                <a:ea typeface="ＭＳ Ｐゴシック" charset="-128"/>
              </a:rPr>
              <a:t>ll learn functions for manipulating pictures later, like getColor, setColor, and repaint</a:t>
            </a:r>
            <a:endParaRPr lang="en-US" altLang="en-US" sz="2400" kern="1200" dirty="0">
              <a:solidFill>
                <a:srgbClr val="000000"/>
              </a:solidFill>
              <a:latin typeface="Arial (Body)"/>
              <a:ea typeface="ＭＳ Ｐゴシック" charset="-128"/>
            </a:endParaRPr>
          </a:p>
        </p:txBody>
      </p:sp>
    </p:spTree>
    <p:extLst>
      <p:ext uri="{BB962C8B-B14F-4D97-AF65-F5344CB8AC3E}">
        <p14:creationId xmlns:p14="http://schemas.microsoft.com/office/powerpoint/2010/main" val="10863879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fontAlgn="base">
              <a:spcBef>
                <a:spcPct val="0"/>
              </a:spcBef>
              <a:spcAft>
                <a:spcPct val="0"/>
              </a:spcAft>
              <a:buClrTx/>
            </a:pPr>
            <a:r>
              <a:rPr lang="en-US" altLang="en-US" kern="1200" dirty="0">
                <a:latin typeface="Times New Roman" panose="02020603050405020304" pitchFamily="18" charset="0"/>
                <a:ea typeface="ＭＳ Ｐゴシック" charset="-128"/>
              </a:rPr>
              <a:t>Sound Functions</a:t>
            </a:r>
          </a:p>
        </p:txBody>
      </p:sp>
      <p:sp>
        <p:nvSpPr>
          <p:cNvPr id="3" name="Text Placeholder 2"/>
          <p:cNvSpPr>
            <a:spLocks noGrp="1"/>
          </p:cNvSpPr>
          <p:nvPr>
            <p:ph type="body" idx="1"/>
          </p:nvPr>
        </p:nvSpPr>
        <p:spPr>
          <a:xfrm>
            <a:off x="457200" y="1600200"/>
            <a:ext cx="8229600" cy="2977708"/>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ＭＳ Ｐゴシック" charset="-128"/>
              </a:rPr>
              <a:t>makeSound(filename) creates and returns a sound object, from the </a:t>
            </a:r>
            <a:r>
              <a:rPr lang="en-US" altLang="en-US" sz="2400" kern="1200" dirty="0" smtClean="0">
                <a:solidFill>
                  <a:srgbClr val="000000"/>
                </a:solidFill>
                <a:latin typeface="Arial (Body)"/>
                <a:ea typeface="ＭＳ Ｐゴシック" charset="-128"/>
              </a:rPr>
              <a:t>W</a:t>
            </a:r>
            <a:r>
              <a:rPr lang="en-US" altLang="en-US" sz="100" kern="1200" dirty="0" smtClean="0">
                <a:solidFill>
                  <a:srgbClr val="000000"/>
                </a:solidFill>
                <a:latin typeface="Arial (Body)"/>
                <a:ea typeface="ＭＳ Ｐゴシック" charset="-128"/>
              </a:rPr>
              <a:t> </a:t>
            </a:r>
            <a:r>
              <a:rPr lang="en-US" altLang="en-US" sz="2400" kern="1200" dirty="0" smtClean="0">
                <a:solidFill>
                  <a:srgbClr val="000000"/>
                </a:solidFill>
                <a:latin typeface="Arial (Body)"/>
                <a:ea typeface="ＭＳ Ｐゴシック" charset="-128"/>
              </a:rPr>
              <a:t>A</a:t>
            </a:r>
            <a:r>
              <a:rPr lang="en-US" altLang="en-US" sz="100" kern="1200" dirty="0" smtClean="0">
                <a:solidFill>
                  <a:srgbClr val="000000"/>
                </a:solidFill>
                <a:latin typeface="Arial (Body)"/>
                <a:ea typeface="ＭＳ Ｐゴシック" charset="-128"/>
              </a:rPr>
              <a:t> </a:t>
            </a:r>
            <a:r>
              <a:rPr lang="en-US" altLang="en-US" sz="2400" kern="1200" dirty="0" smtClean="0">
                <a:solidFill>
                  <a:srgbClr val="000000"/>
                </a:solidFill>
                <a:latin typeface="Arial (Body)"/>
                <a:ea typeface="ＭＳ Ｐゴシック" charset="-128"/>
              </a:rPr>
              <a:t>V file </a:t>
            </a:r>
            <a:r>
              <a:rPr lang="en-US" altLang="en-US" sz="2400" kern="1200" dirty="0">
                <a:solidFill>
                  <a:srgbClr val="000000"/>
                </a:solidFill>
                <a:latin typeface="Arial (Body)"/>
                <a:ea typeface="ＭＳ Ｐゴシック" charset="-128"/>
              </a:rPr>
              <a:t>at the filename</a:t>
            </a: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ＭＳ Ｐゴシック" charset="-128"/>
              </a:rPr>
              <a:t>play(sound) makes the sound play (but doesn’</a:t>
            </a:r>
            <a:r>
              <a:rPr lang="en-US" altLang="ja-JP" sz="2400" kern="1200" dirty="0">
                <a:solidFill>
                  <a:srgbClr val="000000"/>
                </a:solidFill>
                <a:latin typeface="Arial (Body)"/>
                <a:ea typeface="ＭＳ Ｐゴシック" charset="-128"/>
              </a:rPr>
              <a:t>t wait until it’s done)</a:t>
            </a: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ＭＳ Ｐゴシック" charset="-128"/>
              </a:rPr>
              <a:t>blockingPlay(sound) waits for the sound to finish</a:t>
            </a:r>
          </a:p>
          <a:p>
            <a:pPr marL="255651" lvl="0" indent="-255651" fontAlgn="base">
              <a:spcAft>
                <a:spcPct val="0"/>
              </a:spcAft>
              <a:buFont typeface="Arial" panose="020B0604020202020204" pitchFamily="34" charset="0"/>
              <a:buChar char="•"/>
              <a:tabLst/>
            </a:pPr>
            <a:r>
              <a:rPr lang="en-US" altLang="en-US" sz="2400" kern="1200" dirty="0" smtClean="0">
                <a:solidFill>
                  <a:srgbClr val="000000"/>
                </a:solidFill>
                <a:latin typeface="Arial (Body)"/>
                <a:ea typeface="ＭＳ Ｐゴシック" charset="-128"/>
              </a:rPr>
              <a:t>We</a:t>
            </a:r>
            <a:r>
              <a:rPr lang="en-US" altLang="ja-JP" sz="2400" kern="1200" dirty="0" smtClean="0">
                <a:solidFill>
                  <a:srgbClr val="000000"/>
                </a:solidFill>
                <a:latin typeface="Arial (Body)"/>
                <a:ea typeface="ＭＳ Ｐゴシック" charset="-128"/>
              </a:rPr>
              <a:t>’ll </a:t>
            </a:r>
            <a:r>
              <a:rPr lang="en-US" altLang="ja-JP" sz="2400" kern="1200" dirty="0">
                <a:solidFill>
                  <a:srgbClr val="000000"/>
                </a:solidFill>
                <a:latin typeface="Arial (Body)"/>
                <a:ea typeface="ＭＳ Ｐゴシック" charset="-128"/>
              </a:rPr>
              <a:t>learn more later like getSample and setSample</a:t>
            </a:r>
            <a:endParaRPr lang="en-US" altLang="en-US" sz="2400" kern="1200" dirty="0">
              <a:solidFill>
                <a:srgbClr val="000000"/>
              </a:solidFill>
              <a:latin typeface="Arial (Body)"/>
              <a:ea typeface="ＭＳ Ｐゴシック" charset="-128"/>
            </a:endParaRPr>
          </a:p>
        </p:txBody>
      </p:sp>
    </p:spTree>
    <p:extLst>
      <p:ext uri="{BB962C8B-B14F-4D97-AF65-F5344CB8AC3E}">
        <p14:creationId xmlns:p14="http://schemas.microsoft.com/office/powerpoint/2010/main" val="39114792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chor="b">
            <a:spAutoFit/>
          </a:bodyPr>
          <a:lstStyle/>
          <a:p>
            <a:pPr lvl="0" fontAlgn="base">
              <a:spcBef>
                <a:spcPct val="0"/>
              </a:spcBef>
              <a:spcAft>
                <a:spcPct val="0"/>
              </a:spcAft>
              <a:buClrTx/>
            </a:pPr>
            <a:r>
              <a:rPr lang="en-US" altLang="en-US" kern="1200" dirty="0">
                <a:latin typeface="Times New Roman" panose="02020603050405020304" pitchFamily="18" charset="0"/>
                <a:ea typeface="ＭＳ Ｐゴシック" charset="-128"/>
              </a:rPr>
              <a:t>Demonstrating Simple J</a:t>
            </a:r>
            <a:r>
              <a:rPr lang="en-US" altLang="en-US" sz="100" kern="1200" dirty="0">
                <a:latin typeface="Times New Roman" panose="02020603050405020304" pitchFamily="18" charset="0"/>
                <a:ea typeface="ＭＳ Ｐゴシック" charset="-128"/>
              </a:rPr>
              <a:t> </a:t>
            </a:r>
            <a:r>
              <a:rPr lang="en-US" altLang="en-US" kern="1200" dirty="0">
                <a:latin typeface="Times New Roman" panose="02020603050405020304" pitchFamily="18" charset="0"/>
                <a:ea typeface="ＭＳ Ｐゴシック" charset="-128"/>
              </a:rPr>
              <a:t>E</a:t>
            </a:r>
            <a:r>
              <a:rPr lang="en-US" altLang="en-US" sz="100" kern="1200" dirty="0">
                <a:latin typeface="Times New Roman" panose="02020603050405020304" pitchFamily="18" charset="0"/>
                <a:ea typeface="ＭＳ Ｐゴシック" charset="-128"/>
              </a:rPr>
              <a:t> </a:t>
            </a:r>
            <a:r>
              <a:rPr lang="en-US" altLang="en-US" kern="1200" dirty="0">
                <a:latin typeface="Times New Roman" panose="02020603050405020304" pitchFamily="18" charset="0"/>
                <a:ea typeface="ＭＳ Ｐゴシック" charset="-128"/>
              </a:rPr>
              <a:t>S </a:t>
            </a:r>
            <a:r>
              <a:rPr lang="en-US" altLang="en-US" sz="2000" b="0" kern="1200" dirty="0">
                <a:latin typeface="Times New Roman" panose="02020603050405020304" pitchFamily="18" charset="0"/>
                <a:ea typeface="ＭＳ Ｐゴシック" charset="-128"/>
              </a:rPr>
              <a:t>(1 of </a:t>
            </a:r>
            <a:r>
              <a:rPr lang="en-US" altLang="en-US" sz="2000" b="0" kern="1200" dirty="0" smtClean="0">
                <a:latin typeface="Times New Roman" panose="02020603050405020304" pitchFamily="18" charset="0"/>
                <a:ea typeface="ＭＳ Ｐゴシック" charset="-128"/>
              </a:rPr>
              <a:t>2)</a:t>
            </a:r>
            <a:endParaRPr lang="en-US" altLang="en-US" sz="2000" b="0" kern="1200" dirty="0">
              <a:latin typeface="Times New Roman" panose="02020603050405020304" pitchFamily="18" charset="0"/>
              <a:ea typeface="ＭＳ Ｐゴシック" charset="-128"/>
            </a:endParaRPr>
          </a:p>
        </p:txBody>
      </p:sp>
      <p:pic>
        <p:nvPicPr>
          <p:cNvPr id="7" name="Picture 6" descr="Computer code has 9 lines. The lines read as follows. Line 1. right angle bracket right angle bracket right angle bracket my file name equals pick A File left parenthesis right parenthesis. Line 2. right angle bracket right angle bracket right angle bracket print my file name. Line 3. forward slash Users forward slash guzdial forward slash media sources forward slash barbara period j p g. Line 4. right angle bracket right angle bracket right angle bracket my picture equals make Picture left parenthesis my file name right parenthesis. Line 5. right angle bracket right angle bracket right angle bracket print my picture. Line 6. Picture comma filename forward slash Users forward slash guzdial forward slash media sources forward slash barbara period j p g. Line 7. height 294 width 222. Line 8. right angle bracket right angle bracket right angle bracket show left parenthesis my picture right parenthesi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888" y="1715132"/>
            <a:ext cx="8056912" cy="3506114"/>
          </a:xfrm>
          <a:prstGeom prst="rect">
            <a:avLst/>
          </a:prstGeom>
        </p:spPr>
      </p:pic>
    </p:spTree>
    <p:extLst>
      <p:ext uri="{BB962C8B-B14F-4D97-AF65-F5344CB8AC3E}">
        <p14:creationId xmlns:p14="http://schemas.microsoft.com/office/powerpoint/2010/main" val="23373319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fontAlgn="base">
              <a:spcBef>
                <a:spcPct val="0"/>
              </a:spcBef>
              <a:spcAft>
                <a:spcPct val="0"/>
              </a:spcAft>
              <a:buClrTx/>
            </a:pPr>
            <a:r>
              <a:rPr lang="en-US" altLang="en-US" kern="1200" dirty="0">
                <a:latin typeface="Times New Roman" panose="02020603050405020304" pitchFamily="18" charset="0"/>
                <a:ea typeface="ＭＳ Ｐゴシック" charset="-128"/>
              </a:rPr>
              <a:t>Demonstrating Simple J</a:t>
            </a:r>
            <a:r>
              <a:rPr lang="en-US" altLang="en-US" sz="100" kern="1200" dirty="0">
                <a:latin typeface="Times New Roman" panose="02020603050405020304" pitchFamily="18" charset="0"/>
                <a:ea typeface="ＭＳ Ｐゴシック" charset="-128"/>
              </a:rPr>
              <a:t> </a:t>
            </a:r>
            <a:r>
              <a:rPr lang="en-US" altLang="en-US" kern="1200" dirty="0">
                <a:latin typeface="Times New Roman" panose="02020603050405020304" pitchFamily="18" charset="0"/>
                <a:ea typeface="ＭＳ Ｐゴシック" charset="-128"/>
              </a:rPr>
              <a:t>E</a:t>
            </a:r>
            <a:r>
              <a:rPr lang="en-US" altLang="en-US" sz="100" kern="1200" dirty="0">
                <a:latin typeface="Times New Roman" panose="02020603050405020304" pitchFamily="18" charset="0"/>
                <a:ea typeface="ＭＳ Ｐゴシック" charset="-128"/>
              </a:rPr>
              <a:t> </a:t>
            </a:r>
            <a:r>
              <a:rPr lang="en-US" altLang="en-US" kern="1200" dirty="0">
                <a:latin typeface="Times New Roman" panose="02020603050405020304" pitchFamily="18" charset="0"/>
                <a:ea typeface="ＭＳ Ｐゴシック" charset="-128"/>
              </a:rPr>
              <a:t>S</a:t>
            </a:r>
            <a:r>
              <a:rPr lang="en-US" altLang="en-US" kern="1200" dirty="0" smtClean="0">
                <a:latin typeface="Times New Roman" panose="02020603050405020304" pitchFamily="18" charset="0"/>
                <a:ea typeface="ＭＳ Ｐゴシック" charset="-128"/>
              </a:rPr>
              <a:t> </a:t>
            </a:r>
            <a:r>
              <a:rPr lang="en-US" altLang="en-US" sz="2000" b="0" kern="1200" dirty="0" smtClean="0">
                <a:latin typeface="Times New Roman" panose="02020603050405020304" pitchFamily="18" charset="0"/>
                <a:ea typeface="ＭＳ Ｐゴシック" charset="-128"/>
              </a:rPr>
              <a:t>(2 of 2)</a:t>
            </a:r>
            <a:endParaRPr lang="en-US" altLang="en-US" sz="2000" b="0" kern="1200" dirty="0">
              <a:latin typeface="Times New Roman" panose="02020603050405020304" pitchFamily="18" charset="0"/>
              <a:ea typeface="ＭＳ Ｐゴシック" charset="-128"/>
            </a:endParaRPr>
          </a:p>
        </p:txBody>
      </p:sp>
      <p:sp>
        <p:nvSpPr>
          <p:cNvPr id="4" name="Text Placeholder 3"/>
          <p:cNvSpPr>
            <a:spLocks noGrp="1"/>
          </p:cNvSpPr>
          <p:nvPr>
            <p:ph type="body" idx="1"/>
          </p:nvPr>
        </p:nvSpPr>
        <p:spPr>
          <a:xfrm>
            <a:off x="457200" y="1600200"/>
            <a:ext cx="3805084" cy="4293453"/>
          </a:xfrm>
        </p:spPr>
        <p:txBody>
          <a:bodyPr wrap="square" lIns="91425" tIns="91425" rIns="91425" bIns="91425">
            <a:spAutoFit/>
          </a:bodyPr>
          <a:lstStyle/>
          <a:p>
            <a:pPr marL="0" lvl="0" indent="0" eaLnBrk="0" fontAlgn="base" hangingPunct="0">
              <a:spcAft>
                <a:spcPct val="0"/>
              </a:spcAft>
              <a:buNone/>
            </a:pPr>
            <a:r>
              <a:rPr lang="en-US" altLang="en-US" sz="2200" kern="1200" dirty="0" smtClean="0">
                <a:solidFill>
                  <a:srgbClr val="000000"/>
                </a:solidFill>
                <a:latin typeface="Arial (Body)"/>
                <a:ea typeface="ＭＳ Ｐゴシック" charset="-128"/>
                <a:cs typeface="+mn-cs"/>
              </a:rPr>
              <a:t>pickAFile() </a:t>
            </a:r>
            <a:r>
              <a:rPr lang="en-US" altLang="en-US" sz="2200" b="1" kern="1200" dirty="0" smtClean="0">
                <a:solidFill>
                  <a:srgbClr val="000000"/>
                </a:solidFill>
                <a:latin typeface="Arial (Body)"/>
                <a:ea typeface="ＭＳ Ｐゴシック" charset="-128"/>
                <a:cs typeface="+mn-cs"/>
              </a:rPr>
              <a:t>returns</a:t>
            </a:r>
            <a:r>
              <a:rPr lang="en-US" altLang="en-US" sz="2200" kern="1200" dirty="0" smtClean="0">
                <a:solidFill>
                  <a:srgbClr val="000000"/>
                </a:solidFill>
                <a:latin typeface="Arial (Body)"/>
                <a:ea typeface="ＭＳ Ｐゴシック" charset="-128"/>
                <a:cs typeface="+mn-cs"/>
              </a:rPr>
              <a:t> a filename, which can be used as </a:t>
            </a:r>
            <a:r>
              <a:rPr lang="en-US" altLang="en-US" sz="2200" b="1" kern="1200" dirty="0" smtClean="0">
                <a:solidFill>
                  <a:srgbClr val="000000"/>
                </a:solidFill>
                <a:latin typeface="Arial (Body)"/>
                <a:ea typeface="ＭＳ Ｐゴシック" charset="-128"/>
                <a:cs typeface="+mn-cs"/>
              </a:rPr>
              <a:t>input</a:t>
            </a:r>
            <a:r>
              <a:rPr lang="en-US" altLang="en-US" sz="2200" kern="1200" dirty="0" smtClean="0">
                <a:solidFill>
                  <a:srgbClr val="000000"/>
                </a:solidFill>
                <a:latin typeface="Arial (Body)"/>
                <a:ea typeface="ＭＳ Ｐゴシック" charset="-128"/>
                <a:cs typeface="+mn-cs"/>
              </a:rPr>
              <a:t> to makePicture() to make a picture or makeSound() to make a sound.</a:t>
            </a:r>
          </a:p>
          <a:p>
            <a:pPr marL="0" lvl="0" indent="0" eaLnBrk="0" fontAlgn="base" hangingPunct="0">
              <a:spcAft>
                <a:spcPct val="0"/>
              </a:spcAft>
              <a:buNone/>
            </a:pPr>
            <a:r>
              <a:rPr lang="en-US" altLang="en-US" sz="2200" kern="1200" dirty="0" smtClean="0">
                <a:solidFill>
                  <a:srgbClr val="000000"/>
                </a:solidFill>
                <a:latin typeface="Arial (Body)"/>
                <a:ea typeface="ＭＳ Ｐゴシック" charset="-128"/>
                <a:cs typeface="+mn-cs"/>
              </a:rPr>
              <a:t>Printing a picture just proves there</a:t>
            </a:r>
            <a:r>
              <a:rPr lang="en-US" altLang="ja-JP" sz="2200" kern="1200" dirty="0" smtClean="0">
                <a:solidFill>
                  <a:srgbClr val="000000"/>
                </a:solidFill>
                <a:latin typeface="Arial (Body)"/>
                <a:ea typeface="ＭＳ Ｐゴシック" charset="-128"/>
                <a:cs typeface="+mn-cs"/>
              </a:rPr>
              <a:t>’s a picture there.</a:t>
            </a:r>
          </a:p>
          <a:p>
            <a:pPr marL="0" lvl="0" indent="0" eaLnBrk="0" fontAlgn="base" hangingPunct="0">
              <a:spcAft>
                <a:spcPct val="0"/>
              </a:spcAft>
              <a:buNone/>
            </a:pPr>
            <a:r>
              <a:rPr lang="en-US" altLang="en-US" sz="2200" kern="1200" dirty="0" smtClean="0">
                <a:solidFill>
                  <a:srgbClr val="000000"/>
                </a:solidFill>
                <a:latin typeface="Arial (Body)"/>
                <a:ea typeface="ＭＳ Ｐゴシック" charset="-128"/>
                <a:cs typeface="+mn-cs"/>
              </a:rPr>
              <a:t>show() and play() don</a:t>
            </a:r>
            <a:r>
              <a:rPr lang="en-US" altLang="ja-JP" sz="2200" kern="1200" dirty="0" smtClean="0">
                <a:solidFill>
                  <a:srgbClr val="000000"/>
                </a:solidFill>
                <a:latin typeface="Arial (Body)"/>
                <a:ea typeface="ＭＳ Ｐゴシック" charset="-128"/>
                <a:cs typeface="+mn-cs"/>
              </a:rPr>
              <a:t>’t </a:t>
            </a:r>
            <a:r>
              <a:rPr lang="en-US" altLang="ja-JP" sz="2200" b="1" kern="1200" dirty="0" smtClean="0">
                <a:solidFill>
                  <a:srgbClr val="000000"/>
                </a:solidFill>
                <a:latin typeface="Arial (Body)"/>
                <a:ea typeface="ＭＳ Ｐゴシック" charset="-128"/>
                <a:cs typeface="+mn-cs"/>
              </a:rPr>
              <a:t>return</a:t>
            </a:r>
            <a:r>
              <a:rPr lang="en-US" altLang="ja-JP" sz="2200" kern="1200" dirty="0" smtClean="0">
                <a:solidFill>
                  <a:srgbClr val="000000"/>
                </a:solidFill>
                <a:latin typeface="Arial (Body)"/>
                <a:ea typeface="ＭＳ Ｐゴシック" charset="-128"/>
                <a:cs typeface="+mn-cs"/>
              </a:rPr>
              <a:t> anything, so they print </a:t>
            </a:r>
            <a:r>
              <a:rPr lang="en-US" altLang="ja-JP" sz="2200" b="1" kern="1200" dirty="0" smtClean="0">
                <a:solidFill>
                  <a:srgbClr val="000000"/>
                </a:solidFill>
                <a:latin typeface="Arial (Body)"/>
                <a:ea typeface="ＭＳ Ｐゴシック" charset="-128"/>
                <a:cs typeface="+mn-cs"/>
              </a:rPr>
              <a:t>None</a:t>
            </a:r>
            <a:r>
              <a:rPr lang="en-US" altLang="ja-JP" sz="2200" kern="1200" dirty="0" smtClean="0">
                <a:solidFill>
                  <a:srgbClr val="000000"/>
                </a:solidFill>
                <a:latin typeface="Arial (Body)"/>
                <a:ea typeface="ＭＳ Ｐゴシック" charset="-128"/>
                <a:cs typeface="+mn-cs"/>
              </a:rPr>
              <a:t>.</a:t>
            </a:r>
            <a:endParaRPr lang="en-US" altLang="en-US" sz="2200" kern="1200" dirty="0">
              <a:solidFill>
                <a:srgbClr val="000000"/>
              </a:solidFill>
              <a:latin typeface="Arial (Body)"/>
              <a:ea typeface="ＭＳ Ｐゴシック" charset="-128"/>
              <a:cs typeface="+mn-cs"/>
            </a:endParaRPr>
          </a:p>
        </p:txBody>
      </p:sp>
      <p:pic>
        <p:nvPicPr>
          <p:cNvPr id="6" name="Picture 5" descr="Computer code has 16 lines. The lines read as follows. Line 1. right angle bracket right angle bracket right angle bracket print pick A File left parenthesis right parenthesis. Line 2. Users guzdial media sources barbara period j p g. Line 3. right angle bracket right angle bracket right angle bracket print make Picture left parenthesis pick A File left parenthesis right parenthesis right parenthesis. Line 4. Picture comma file name. Line 5. forward slash Users guzdial media sources barbara period j p g. Line 6. height 294 width 222. Line 7. right angle bracket right angle bracket right angle bracket show left parenthesis make Picture left parenthesis pick A File left parenthesis right parenthesis right parenthesis right parenthesis. Line 8. right angle bracket right angle bracket right angle bracket print. Line 9. show left parenthesis make Picture left parenthesis pick A File left parenthesis right parenthesis right parenthesis right parenthesis. Line 10. None. Line 11. right angle bracket right angle bracket right angle bracket print pick A File left parenthesis right parenthesis. Line 12. Users guzdial media sources forward slash hello period w a v. Line 13. right angle bracket right angle bracket right angle bracket print make Sound left parenthesis pick A File left parenthesis right parenthesis right parenthesis. Line 14. Sound of length 5 4 7 5 7. Line 15. right angle bracket right angle bracket right angle bracket print play left parenthesis make Sound left parenthesis pick A File left parenthesis right parenthesis right parenthesis right parenthesis. Line 16. Non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1151" y="1600200"/>
            <a:ext cx="3905649" cy="4194446"/>
          </a:xfrm>
          <a:prstGeom prst="rect">
            <a:avLst/>
          </a:prstGeom>
        </p:spPr>
      </p:pic>
    </p:spTree>
    <p:extLst>
      <p:ext uri="{BB962C8B-B14F-4D97-AF65-F5344CB8AC3E}">
        <p14:creationId xmlns:p14="http://schemas.microsoft.com/office/powerpoint/2010/main" val="16428279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07965"/>
          </a:xfrm>
        </p:spPr>
        <p:txBody>
          <a:bodyPr tIns="91425">
            <a:spAutoFit/>
          </a:bodyPr>
          <a:lstStyle/>
          <a:p>
            <a:pPr lvl="0">
              <a:spcBef>
                <a:spcPct val="0"/>
              </a:spcBef>
              <a:buClrTx/>
              <a:defRPr/>
            </a:pPr>
            <a:r>
              <a:rPr lang="en-US" sz="3000" kern="1200" dirty="0" smtClean="0">
                <a:latin typeface="Times New Roman" panose="02020603050405020304" pitchFamily="18" charset="0"/>
                <a:ea typeface="ＭＳ Ｐゴシック" charset="0"/>
                <a:cs typeface="+mj-cs"/>
              </a:rPr>
              <a:t>Completely the Same: Values, Names for those Values, Functions that Return those Values</a:t>
            </a:r>
            <a:endParaRPr lang="en-US" sz="3000" kern="1200" dirty="0">
              <a:latin typeface="Times New Roman" panose="02020603050405020304" pitchFamily="18" charset="0"/>
              <a:ea typeface="ＭＳ Ｐゴシック" charset="0"/>
              <a:cs typeface="+mj-cs"/>
            </a:endParaRPr>
          </a:p>
        </p:txBody>
      </p:sp>
      <p:pic>
        <p:nvPicPr>
          <p:cNvPr id="6" name="Picture 5" descr="Computer code has 9 lines. The lines read as follows. Line 1. right angle bracket right angle bracket right angle bracket file equals pick A File left parenthesis right parenthesis. Line 2. right angle bracket right angle bracket right angle bracket print file. Line 3. C colon backslash Documents and Settings backslash Mark Guzdial backslash My. Line 4. Documents backslash media sources backslash barbara period j p g. Line 5. right angle bracket right angle bracket right angle bracket show left parenthesis make Picture left parenthesis file right parenthesis right parenthesis. Line 6. right angle bracket right angle bracket right angle bracket show left parenthesis make Picture left parenthesis r double quote C colon backslash Documents and Line 7. Settings backslash Mark Guzdial backslash My. Line 8. Documents backslash media sources backslash barbara period j p g double quote right parenthesis right parenthesis. Line 9. right angle bracket right angle bracket right angle bracket show left parenthesis make Picture left parenthesis pick A File left parenthesis right parenthesis right parenthesis right parenthesi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872635"/>
            <a:ext cx="6159500" cy="3378200"/>
          </a:xfrm>
          <a:prstGeom prst="rect">
            <a:avLst/>
          </a:prstGeom>
        </p:spPr>
      </p:pic>
    </p:spTree>
    <p:extLst>
      <p:ext uri="{BB962C8B-B14F-4D97-AF65-F5344CB8AC3E}">
        <p14:creationId xmlns:p14="http://schemas.microsoft.com/office/powerpoint/2010/main" val="3667625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fontAlgn="base">
              <a:spcBef>
                <a:spcPct val="0"/>
              </a:spcBef>
              <a:spcAft>
                <a:spcPct val="0"/>
              </a:spcAft>
              <a:buClrTx/>
            </a:pPr>
            <a:r>
              <a:rPr lang="en-US" altLang="en-US" kern="1200" smtClean="0">
                <a:latin typeface="Times New Roman" panose="02020603050405020304" pitchFamily="18" charset="0"/>
                <a:ea typeface="ＭＳ Ｐゴシック" charset="-128"/>
              </a:rPr>
              <a:t>Installation </a:t>
            </a:r>
            <a:r>
              <a:rPr lang="en-US" altLang="en-US" sz="2000" b="0" kern="1200" smtClean="0">
                <a:latin typeface="Times New Roman" panose="02020603050405020304" pitchFamily="18" charset="0"/>
                <a:ea typeface="ＭＳ Ｐゴシック" charset="-128"/>
              </a:rPr>
              <a:t>(1 of 2)</a:t>
            </a:r>
            <a:endParaRPr lang="en-US" altLang="en-US" sz="2000" b="0" kern="1200">
              <a:latin typeface="Times New Roman" panose="02020603050405020304" pitchFamily="18" charset="0"/>
              <a:ea typeface="ＭＳ Ｐゴシック" charset="-128"/>
            </a:endParaRPr>
          </a:p>
        </p:txBody>
      </p:sp>
      <p:sp>
        <p:nvSpPr>
          <p:cNvPr id="3" name="Content Placeholder 2"/>
          <p:cNvSpPr>
            <a:spLocks noGrp="1"/>
          </p:cNvSpPr>
          <p:nvPr>
            <p:ph type="body" idx="1"/>
          </p:nvPr>
        </p:nvSpPr>
        <p:spPr>
          <a:xfrm>
            <a:off x="457200" y="1600200"/>
            <a:ext cx="6843252" cy="4708951"/>
          </a:xfrm>
        </p:spPr>
        <p:txBody>
          <a:bodyPr wrap="square" lIns="91425" tIns="91425" rIns="91425" bIns="91425">
            <a:spAutoFit/>
          </a:bodyPr>
          <a:lstStyle/>
          <a:p>
            <a:pPr marL="255651" lvl="0" indent="-255651" fontAlgn="base">
              <a:spcAft>
                <a:spcPct val="0"/>
              </a:spcAft>
              <a:buFont typeface="Arial" panose="020B0604020202020204" pitchFamily="34" charset="0"/>
              <a:buChar char="•"/>
            </a:pPr>
            <a:r>
              <a:rPr lang="en-US" altLang="en-US" sz="2400" kern="1200" dirty="0">
                <a:solidFill>
                  <a:srgbClr val="000000"/>
                </a:solidFill>
                <a:latin typeface="+mn-lt"/>
                <a:ea typeface="ＭＳ Ｐゴシック" charset="-128"/>
              </a:rPr>
              <a:t>Installing </a:t>
            </a:r>
            <a:r>
              <a:rPr lang="en-US" altLang="en-US" sz="2400" kern="1200" dirty="0" smtClean="0">
                <a:solidFill>
                  <a:srgbClr val="000000"/>
                </a:solidFill>
                <a:latin typeface="+mn-lt"/>
                <a:ea typeface="ＭＳ Ｐゴシック" charset="-128"/>
              </a:rPr>
              <a:t>J</a:t>
            </a:r>
            <a:r>
              <a:rPr lang="en-US" altLang="en-US" sz="100" kern="1200" dirty="0" smtClean="0">
                <a:solidFill>
                  <a:srgbClr val="000000"/>
                </a:solidFill>
                <a:latin typeface="+mn-lt"/>
                <a:ea typeface="ＭＳ Ｐゴシック" charset="-128"/>
              </a:rPr>
              <a:t> </a:t>
            </a:r>
            <a:r>
              <a:rPr lang="en-US" altLang="en-US" sz="2400" kern="1200" dirty="0" smtClean="0">
                <a:solidFill>
                  <a:srgbClr val="000000"/>
                </a:solidFill>
                <a:latin typeface="+mn-lt"/>
                <a:ea typeface="ＭＳ Ｐゴシック" charset="-128"/>
              </a:rPr>
              <a:t>E</a:t>
            </a:r>
            <a:r>
              <a:rPr lang="en-US" altLang="en-US" sz="100" kern="1200" dirty="0" smtClean="0">
                <a:solidFill>
                  <a:srgbClr val="000000"/>
                </a:solidFill>
                <a:latin typeface="+mn-lt"/>
                <a:ea typeface="ＭＳ Ｐゴシック" charset="-128"/>
              </a:rPr>
              <a:t> </a:t>
            </a:r>
            <a:r>
              <a:rPr lang="en-US" altLang="en-US" sz="2400" kern="1200" dirty="0" smtClean="0">
                <a:solidFill>
                  <a:srgbClr val="000000"/>
                </a:solidFill>
                <a:latin typeface="+mn-lt"/>
                <a:ea typeface="ＭＳ Ｐゴシック" charset="-128"/>
              </a:rPr>
              <a:t>S and </a:t>
            </a:r>
            <a:r>
              <a:rPr lang="en-US" altLang="en-US" sz="2400" kern="1200" dirty="0">
                <a:solidFill>
                  <a:srgbClr val="000000"/>
                </a:solidFill>
                <a:latin typeface="+mn-lt"/>
                <a:ea typeface="ＭＳ Ｐゴシック" charset="-128"/>
              </a:rPr>
              <a:t>starting it up</a:t>
            </a:r>
          </a:p>
          <a:p>
            <a:pPr marL="741553" lvl="1" indent="-284353" fontAlgn="base">
              <a:spcAft>
                <a:spcPct val="0"/>
              </a:spcAft>
              <a:buFont typeface="Arial" panose="020B0604020202020204" pitchFamily="34" charset="0"/>
              <a:buChar char="–"/>
            </a:pPr>
            <a:r>
              <a:rPr lang="en-US" altLang="en-US" sz="2400" kern="1200" dirty="0">
                <a:solidFill>
                  <a:srgbClr val="000000"/>
                </a:solidFill>
                <a:latin typeface="+mn-lt"/>
                <a:ea typeface="ＭＳ Ｐゴシック" charset="-128"/>
                <a:cs typeface="+mn-cs"/>
              </a:rPr>
              <a:t>Go to </a:t>
            </a:r>
            <a:r>
              <a:rPr lang="en-US" altLang="en-US" sz="2400" b="1" kern="1200" dirty="0">
                <a:solidFill>
                  <a:srgbClr val="000000"/>
                </a:solidFill>
                <a:latin typeface="+mn-lt"/>
                <a:ea typeface="ＭＳ Ｐゴシック" charset="-128"/>
                <a:cs typeface="+mn-cs"/>
                <a:hlinkClick r:id="rId3" tooltip="http://www.mediacomputation.org"/>
              </a:rPr>
              <a:t>http://www.mediacomputation.org</a:t>
            </a:r>
            <a:r>
              <a:rPr lang="en-US" altLang="en-US" sz="2400" b="1" kern="1200" dirty="0">
                <a:solidFill>
                  <a:srgbClr val="000000"/>
                </a:solidFill>
                <a:latin typeface="+mn-lt"/>
                <a:ea typeface="ＭＳ Ｐゴシック" charset="-128"/>
                <a:cs typeface="+mn-cs"/>
              </a:rPr>
              <a:t> </a:t>
            </a:r>
            <a:r>
              <a:rPr lang="en-US" altLang="en-US" sz="2400" kern="1200" dirty="0">
                <a:solidFill>
                  <a:srgbClr val="000000"/>
                </a:solidFill>
                <a:latin typeface="+mn-lt"/>
                <a:ea typeface="ＭＳ Ｐゴシック" charset="-128"/>
                <a:cs typeface="+mn-cs"/>
              </a:rPr>
              <a:t>and get the version of </a:t>
            </a:r>
            <a:r>
              <a:rPr lang="en-US" altLang="en-US" sz="2400" kern="1200" dirty="0">
                <a:solidFill>
                  <a:srgbClr val="000000"/>
                </a:solidFill>
                <a:latin typeface="+mn-lt"/>
                <a:ea typeface="ＭＳ Ｐゴシック" charset="-128"/>
              </a:rPr>
              <a:t>J</a:t>
            </a:r>
            <a:r>
              <a:rPr lang="en-US" altLang="en-US" sz="100" kern="1200" dirty="0">
                <a:solidFill>
                  <a:srgbClr val="000000"/>
                </a:solidFill>
                <a:latin typeface="+mn-lt"/>
                <a:ea typeface="ＭＳ Ｐゴシック" charset="-128"/>
              </a:rPr>
              <a:t> </a:t>
            </a:r>
            <a:r>
              <a:rPr lang="en-US" altLang="en-US" sz="2400" kern="1200" dirty="0">
                <a:solidFill>
                  <a:srgbClr val="000000"/>
                </a:solidFill>
                <a:latin typeface="+mn-lt"/>
                <a:ea typeface="ＭＳ Ｐゴシック" charset="-128"/>
              </a:rPr>
              <a:t>E</a:t>
            </a:r>
            <a:r>
              <a:rPr lang="en-US" altLang="en-US" sz="100" kern="1200" dirty="0">
                <a:solidFill>
                  <a:srgbClr val="000000"/>
                </a:solidFill>
                <a:latin typeface="+mn-lt"/>
                <a:ea typeface="ＭＳ Ｐゴシック" charset="-128"/>
              </a:rPr>
              <a:t> </a:t>
            </a:r>
            <a:r>
              <a:rPr lang="en-US" altLang="en-US" sz="2400" kern="1200" dirty="0">
                <a:solidFill>
                  <a:srgbClr val="000000"/>
                </a:solidFill>
                <a:latin typeface="+mn-lt"/>
                <a:ea typeface="ＭＳ Ｐゴシック" charset="-128"/>
              </a:rPr>
              <a:t>S</a:t>
            </a:r>
            <a:r>
              <a:rPr lang="en-US" altLang="en-US" sz="2400" kern="1200" dirty="0" smtClean="0">
                <a:solidFill>
                  <a:srgbClr val="000000"/>
                </a:solidFill>
                <a:latin typeface="+mn-lt"/>
                <a:ea typeface="ＭＳ Ｐゴシック" charset="-128"/>
                <a:cs typeface="+mn-cs"/>
              </a:rPr>
              <a:t> for </a:t>
            </a:r>
            <a:r>
              <a:rPr lang="en-US" altLang="en-US" sz="2400" kern="1200" dirty="0">
                <a:solidFill>
                  <a:srgbClr val="000000"/>
                </a:solidFill>
                <a:latin typeface="+mn-lt"/>
                <a:ea typeface="ＭＳ Ｐゴシック" charset="-128"/>
                <a:cs typeface="+mn-cs"/>
              </a:rPr>
              <a:t>your computer.</a:t>
            </a:r>
          </a:p>
          <a:p>
            <a:pPr marL="1144800" lvl="2" indent="-230400" fontAlgn="base">
              <a:spcAft>
                <a:spcPct val="0"/>
              </a:spcAft>
              <a:buFont typeface="Wingdings" panose="05000000000000000000" pitchFamily="2" charset="2"/>
              <a:buChar char="§"/>
            </a:pPr>
            <a:r>
              <a:rPr lang="en-US" altLang="en-US" sz="2400" kern="1200" dirty="0">
                <a:solidFill>
                  <a:srgbClr val="000000"/>
                </a:solidFill>
                <a:latin typeface="+mn-lt"/>
                <a:ea typeface="ＭＳ Ｐゴシック" charset="-128"/>
                <a:cs typeface="+mn-cs"/>
              </a:rPr>
              <a:t>If you know that you have a Java compiler (e.g., a </a:t>
            </a:r>
            <a:r>
              <a:rPr lang="en-US" altLang="ja-JP" sz="2400" kern="1200" dirty="0" smtClean="0">
                <a:solidFill>
                  <a:srgbClr val="000000"/>
                </a:solidFill>
                <a:latin typeface="+mn-lt"/>
                <a:ea typeface="ＭＳ Ｐゴシック" charset="-128"/>
                <a:cs typeface="+mn-cs"/>
              </a:rPr>
              <a:t>“J</a:t>
            </a:r>
            <a:r>
              <a:rPr lang="en-US" altLang="ja-JP" sz="100" kern="1200" dirty="0" smtClean="0">
                <a:solidFill>
                  <a:srgbClr val="000000"/>
                </a:solidFill>
                <a:latin typeface="+mn-lt"/>
                <a:ea typeface="ＭＳ Ｐゴシック" charset="-128"/>
                <a:cs typeface="+mn-cs"/>
              </a:rPr>
              <a:t> </a:t>
            </a:r>
            <a:r>
              <a:rPr lang="en-US" altLang="ja-JP" sz="2400" kern="1200" dirty="0" smtClean="0">
                <a:solidFill>
                  <a:srgbClr val="000000"/>
                </a:solidFill>
                <a:latin typeface="+mn-lt"/>
                <a:ea typeface="ＭＳ Ｐゴシック" charset="-128"/>
                <a:cs typeface="+mn-cs"/>
              </a:rPr>
              <a:t>D</a:t>
            </a:r>
            <a:r>
              <a:rPr lang="en-US" altLang="ja-JP" sz="100" kern="1200" dirty="0" smtClean="0">
                <a:solidFill>
                  <a:srgbClr val="000000"/>
                </a:solidFill>
                <a:latin typeface="+mn-lt"/>
                <a:ea typeface="ＭＳ Ｐゴシック" charset="-128"/>
                <a:cs typeface="+mn-cs"/>
              </a:rPr>
              <a:t> </a:t>
            </a:r>
            <a:r>
              <a:rPr lang="en-US" altLang="ja-JP" sz="2400" kern="1200" dirty="0" smtClean="0">
                <a:solidFill>
                  <a:srgbClr val="000000"/>
                </a:solidFill>
                <a:latin typeface="+mn-lt"/>
                <a:ea typeface="ＭＳ Ｐゴシック" charset="-128"/>
                <a:cs typeface="+mn-cs"/>
              </a:rPr>
              <a:t>K” </a:t>
            </a:r>
            <a:r>
              <a:rPr lang="en-US" altLang="ja-JP" sz="2400" kern="1200" dirty="0">
                <a:solidFill>
                  <a:srgbClr val="000000"/>
                </a:solidFill>
                <a:latin typeface="+mn-lt"/>
                <a:ea typeface="ＭＳ Ｐゴシック" charset="-128"/>
                <a:cs typeface="+mn-cs"/>
              </a:rPr>
              <a:t>or an </a:t>
            </a:r>
            <a:r>
              <a:rPr lang="en-US" altLang="ja-JP" sz="2400" kern="1200" dirty="0" smtClean="0">
                <a:solidFill>
                  <a:srgbClr val="000000"/>
                </a:solidFill>
                <a:latin typeface="+mn-lt"/>
                <a:ea typeface="ＭＳ Ｐゴシック" charset="-128"/>
                <a:cs typeface="+mn-cs"/>
              </a:rPr>
              <a:t>“I</a:t>
            </a:r>
            <a:r>
              <a:rPr lang="en-US" altLang="ja-JP" sz="100" kern="1200" dirty="0" smtClean="0">
                <a:solidFill>
                  <a:srgbClr val="000000"/>
                </a:solidFill>
                <a:latin typeface="+mn-lt"/>
                <a:ea typeface="ＭＳ Ｐゴシック" charset="-128"/>
                <a:cs typeface="+mn-cs"/>
              </a:rPr>
              <a:t> </a:t>
            </a:r>
            <a:r>
              <a:rPr lang="en-US" altLang="ja-JP" sz="2400" kern="1200" dirty="0" smtClean="0">
                <a:solidFill>
                  <a:srgbClr val="000000"/>
                </a:solidFill>
                <a:latin typeface="+mn-lt"/>
                <a:ea typeface="ＭＳ Ｐゴシック" charset="-128"/>
                <a:cs typeface="+mn-cs"/>
              </a:rPr>
              <a:t>D</a:t>
            </a:r>
            <a:r>
              <a:rPr lang="en-US" altLang="ja-JP" sz="100" kern="1200" dirty="0" smtClean="0">
                <a:solidFill>
                  <a:srgbClr val="000000"/>
                </a:solidFill>
                <a:latin typeface="+mn-lt"/>
                <a:ea typeface="ＭＳ Ｐゴシック" charset="-128"/>
                <a:cs typeface="+mn-cs"/>
              </a:rPr>
              <a:t> </a:t>
            </a:r>
            <a:r>
              <a:rPr lang="en-US" altLang="ja-JP" sz="2400" kern="1200" dirty="0" smtClean="0">
                <a:solidFill>
                  <a:srgbClr val="000000"/>
                </a:solidFill>
                <a:latin typeface="+mn-lt"/>
                <a:ea typeface="ＭＳ Ｐゴシック" charset="-128"/>
                <a:cs typeface="+mn-cs"/>
              </a:rPr>
              <a:t>E”)</a:t>
            </a:r>
            <a:endParaRPr lang="en-US" altLang="ja-JP" sz="2400" kern="1200" dirty="0">
              <a:solidFill>
                <a:srgbClr val="000000"/>
              </a:solidFill>
              <a:latin typeface="+mn-lt"/>
              <a:ea typeface="ＭＳ Ｐゴシック" charset="-128"/>
              <a:cs typeface="+mn-cs"/>
            </a:endParaRPr>
          </a:p>
          <a:p>
            <a:pPr marL="741553" lvl="1" indent="-284353" fontAlgn="base">
              <a:spcAft>
                <a:spcPct val="0"/>
              </a:spcAft>
              <a:buFont typeface="Arial" panose="020B0604020202020204" pitchFamily="34" charset="0"/>
              <a:buChar char="–"/>
            </a:pPr>
            <a:r>
              <a:rPr lang="en-US" altLang="en-US" sz="2400" kern="1200" dirty="0">
                <a:solidFill>
                  <a:srgbClr val="000000"/>
                </a:solidFill>
                <a:latin typeface="+mn-lt"/>
                <a:ea typeface="ＭＳ Ｐゴシック" charset="-128"/>
                <a:cs typeface="+mn-cs"/>
              </a:rPr>
              <a:t>Windows </a:t>
            </a:r>
            <a:r>
              <a:rPr lang="en-US" altLang="en-US" sz="2400" kern="1200" dirty="0" smtClean="0">
                <a:solidFill>
                  <a:srgbClr val="000000"/>
                </a:solidFill>
                <a:latin typeface="+mn-lt"/>
                <a:ea typeface="ＭＳ Ｐゴシック" charset="-128"/>
                <a:cs typeface="+mn-cs"/>
              </a:rPr>
              <a:t>users:</a:t>
            </a:r>
            <a:endParaRPr lang="en-US" altLang="en-US" sz="2400" kern="1200" dirty="0">
              <a:solidFill>
                <a:srgbClr val="000000"/>
              </a:solidFill>
              <a:latin typeface="+mn-lt"/>
              <a:ea typeface="ＭＳ Ｐゴシック" charset="-128"/>
              <a:cs typeface="+mn-cs"/>
            </a:endParaRPr>
          </a:p>
          <a:p>
            <a:pPr marL="1144800" lvl="2" indent="-230400" fontAlgn="base">
              <a:spcAft>
                <a:spcPct val="0"/>
              </a:spcAft>
              <a:buFont typeface="Wingdings" panose="05000000000000000000" pitchFamily="2" charset="2"/>
              <a:buChar char="§"/>
            </a:pPr>
            <a:r>
              <a:rPr lang="en-US" altLang="en-US" sz="2400" kern="1200" dirty="0">
                <a:solidFill>
                  <a:srgbClr val="000000"/>
                </a:solidFill>
                <a:latin typeface="+mn-lt"/>
                <a:ea typeface="ＭＳ Ｐゴシック" charset="-128"/>
                <a:cs typeface="+mn-cs"/>
              </a:rPr>
              <a:t>Just copy the folder</a:t>
            </a:r>
          </a:p>
          <a:p>
            <a:pPr marL="1144800" lvl="2" indent="-230400" fontAlgn="base">
              <a:spcAft>
                <a:spcPct val="0"/>
              </a:spcAft>
              <a:buFont typeface="Wingdings" panose="05000000000000000000" pitchFamily="2" charset="2"/>
              <a:buChar char="§"/>
            </a:pPr>
            <a:r>
              <a:rPr lang="en-US" altLang="en-US" sz="2400" kern="1200" dirty="0">
                <a:solidFill>
                  <a:srgbClr val="000000"/>
                </a:solidFill>
                <a:latin typeface="+mn-lt"/>
                <a:ea typeface="ＭＳ Ｐゴシック" charset="-128"/>
                <a:cs typeface="+mn-cs"/>
              </a:rPr>
              <a:t>Double-click </a:t>
            </a:r>
            <a:r>
              <a:rPr lang="en-US" altLang="en-US" sz="2400" kern="1200" dirty="0">
                <a:solidFill>
                  <a:srgbClr val="000000"/>
                </a:solidFill>
                <a:latin typeface="+mn-lt"/>
                <a:ea typeface="ＭＳ Ｐゴシック" charset="-128"/>
              </a:rPr>
              <a:t>J</a:t>
            </a:r>
            <a:r>
              <a:rPr lang="en-US" altLang="en-US" sz="100" kern="1200" dirty="0">
                <a:solidFill>
                  <a:srgbClr val="000000"/>
                </a:solidFill>
                <a:latin typeface="+mn-lt"/>
                <a:ea typeface="ＭＳ Ｐゴシック" charset="-128"/>
              </a:rPr>
              <a:t> </a:t>
            </a:r>
            <a:r>
              <a:rPr lang="en-US" altLang="en-US" sz="2400" kern="1200" dirty="0">
                <a:solidFill>
                  <a:srgbClr val="000000"/>
                </a:solidFill>
                <a:latin typeface="+mn-lt"/>
                <a:ea typeface="ＭＳ Ｐゴシック" charset="-128"/>
              </a:rPr>
              <a:t>E</a:t>
            </a:r>
            <a:r>
              <a:rPr lang="en-US" altLang="en-US" sz="100" kern="1200" dirty="0">
                <a:solidFill>
                  <a:srgbClr val="000000"/>
                </a:solidFill>
                <a:latin typeface="+mn-lt"/>
                <a:ea typeface="ＭＳ Ｐゴシック" charset="-128"/>
              </a:rPr>
              <a:t> </a:t>
            </a:r>
            <a:r>
              <a:rPr lang="en-US" altLang="en-US" sz="2400" kern="1200" dirty="0">
                <a:solidFill>
                  <a:srgbClr val="000000"/>
                </a:solidFill>
                <a:latin typeface="+mn-lt"/>
                <a:ea typeface="ＭＳ Ｐゴシック" charset="-128"/>
              </a:rPr>
              <a:t>S</a:t>
            </a:r>
            <a:r>
              <a:rPr lang="en-US" altLang="en-US" sz="2400" kern="1200" dirty="0" smtClean="0">
                <a:solidFill>
                  <a:srgbClr val="000000"/>
                </a:solidFill>
                <a:latin typeface="+mn-lt"/>
                <a:ea typeface="ＭＳ Ｐゴシック" charset="-128"/>
                <a:cs typeface="+mn-cs"/>
              </a:rPr>
              <a:t> application</a:t>
            </a:r>
          </a:p>
          <a:p>
            <a:pPr marL="1602000" lvl="2" indent="-230400" fontAlgn="base">
              <a:spcAft>
                <a:spcPct val="0"/>
              </a:spcAft>
              <a:buFont typeface="Arial" panose="020B0604020202020204" pitchFamily="34" charset="0"/>
              <a:buChar char="–"/>
            </a:pPr>
            <a:r>
              <a:rPr lang="en-US" altLang="en-US" sz="2400" dirty="0">
                <a:latin typeface="+mn-lt"/>
                <a:ea typeface="ＭＳ Ｐゴシック" charset="-128"/>
              </a:rPr>
              <a:t>If trouble, try jes2.bat or </a:t>
            </a:r>
            <a:r>
              <a:rPr lang="en-US" altLang="en-US" sz="2400" dirty="0" smtClean="0">
                <a:latin typeface="+mn-lt"/>
                <a:ea typeface="ＭＳ Ｐゴシック" charset="-128"/>
              </a:rPr>
              <a:t>jes-customjava.bat</a:t>
            </a:r>
            <a:endParaRPr lang="en-US" altLang="en-US" sz="2400" dirty="0">
              <a:latin typeface="+mn-lt"/>
              <a:ea typeface="ＭＳ Ｐゴシック" charset="-128"/>
            </a:endParaRPr>
          </a:p>
        </p:txBody>
      </p:sp>
      <p:pic>
        <p:nvPicPr>
          <p:cNvPr id="4" name="Picture 3" descr="An icon titled J E S period e x e. "/>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78559" y="3173012"/>
            <a:ext cx="1208241" cy="622427"/>
          </a:xfrm>
          <a:prstGeom prst="rect">
            <a:avLst/>
          </a:prstGeom>
        </p:spPr>
      </p:pic>
      <p:pic>
        <p:nvPicPr>
          <p:cNvPr id="5" name="Picture 4" descr="An icon titled J E S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06690" y="4033362"/>
            <a:ext cx="755131" cy="890376"/>
          </a:xfrm>
          <a:prstGeom prst="rect">
            <a:avLst/>
          </a:prstGeom>
        </p:spPr>
      </p:pic>
    </p:spTree>
    <p:extLst>
      <p:ext uri="{BB962C8B-B14F-4D97-AF65-F5344CB8AC3E}">
        <p14:creationId xmlns:p14="http://schemas.microsoft.com/office/powerpoint/2010/main" val="284485311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87543"/>
            <a:ext cx="8229600" cy="707856"/>
          </a:xfrm>
        </p:spPr>
        <p:txBody>
          <a:bodyPr tIns="91425" anchor="b">
            <a:spAutoFit/>
          </a:bodyPr>
          <a:lstStyle/>
          <a:p>
            <a:pPr lvl="0">
              <a:spcBef>
                <a:spcPct val="0"/>
              </a:spcBef>
              <a:buClrTx/>
              <a:defRPr/>
            </a:pPr>
            <a:r>
              <a:rPr lang="en-US" kern="1200" dirty="0">
                <a:latin typeface="Times New Roman" panose="02020603050405020304" pitchFamily="18" charset="0"/>
                <a:ea typeface="ＭＳ Ｐゴシック" charset="0"/>
                <a:cs typeface="+mj-cs"/>
              </a:rPr>
              <a:t>Picking, Making, Showing a Picture</a:t>
            </a:r>
          </a:p>
        </p:txBody>
      </p:sp>
      <p:pic>
        <p:nvPicPr>
          <p:cNvPr id="4" name="Picture 2" descr="A screenshot of a window titled, J E S Jython environment for students. A second overlapping window titled, none displays a picture of a boy siting in a chair. A code is displayed in the command area of the first window. The code has 7 lines. The lines read as follows. Line 1. right angle bracket right angle bracket right angle bracket file equals pick a file left parenthesis right parenthesis. Line 2. right angle bracket right angle bracket right angle bracket print file. Line 3. c colon backslash I p hyphen book backslash media source backslash matt hyphen spaceman period j p g. Line 4. right angle bracket right angle bracket right angle bracket picture equals make picture left parenthesis file right parenthesis. Line 5. right angle bracket right angle bracket right angle bracket print picture. Line 6. picture comma file name c semicolon backslash I p hyphen book backslash media source backslash matt hyphen spaceman period j p g height 232 width 207. Line 7. right angle bracket right angle bracket right angle bracket show left parenthesis picture right parenthes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3092" y="1678506"/>
            <a:ext cx="6077816" cy="4500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38933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kern="1200" dirty="0" smtClean="0">
                <a:latin typeface="Times New Roman" panose="02020603050405020304" pitchFamily="18" charset="0"/>
                <a:ea typeface="ＭＳ Ｐゴシック" charset="-128"/>
              </a:rPr>
              <a:t>Grabbing Media </a:t>
            </a:r>
            <a:r>
              <a:rPr lang="en-US" altLang="en-US" kern="1200" dirty="0">
                <a:latin typeface="Times New Roman" panose="02020603050405020304" pitchFamily="18" charset="0"/>
                <a:ea typeface="ＭＳ Ｐゴシック" charset="-128"/>
              </a:rPr>
              <a:t>f</a:t>
            </a:r>
            <a:r>
              <a:rPr lang="en-US" altLang="en-US" kern="1200" dirty="0" smtClean="0">
                <a:latin typeface="Times New Roman" panose="02020603050405020304" pitchFamily="18" charset="0"/>
                <a:ea typeface="ＭＳ Ｐゴシック" charset="-128"/>
              </a:rPr>
              <a:t>rom the Web</a:t>
            </a:r>
            <a:endParaRPr lang="en-US" altLang="en-US" kern="1200" dirty="0">
              <a:latin typeface="Times New Roman" panose="02020603050405020304" pitchFamily="18" charset="0"/>
              <a:ea typeface="ＭＳ Ｐゴシック" charset="-128"/>
            </a:endParaRPr>
          </a:p>
        </p:txBody>
      </p:sp>
      <p:sp>
        <p:nvSpPr>
          <p:cNvPr id="3" name="Content Placeholder 2"/>
          <p:cNvSpPr>
            <a:spLocks noGrp="1"/>
          </p:cNvSpPr>
          <p:nvPr>
            <p:ph type="body" idx="1"/>
          </p:nvPr>
        </p:nvSpPr>
        <p:spPr>
          <a:xfrm>
            <a:off x="457200" y="1447800"/>
            <a:ext cx="3962400" cy="2416016"/>
          </a:xfrm>
        </p:spPr>
        <p:txBody>
          <a:bodyPr wrap="square" lIns="91425" tIns="91425" rIns="91425" bIns="91425">
            <a:spAutoFit/>
          </a:bodyPr>
          <a:lstStyle/>
          <a:p>
            <a:pPr marL="255651" lvl="0" indent="-255651" fontAlgn="base">
              <a:spcAft>
                <a:spcPct val="0"/>
              </a:spcAft>
              <a:buFont typeface="Arial" panose="020B0604020202020204" pitchFamily="34" charset="0"/>
              <a:buChar char="•"/>
            </a:pPr>
            <a:r>
              <a:rPr lang="en-US" altLang="en-US" sz="2400" kern="1200" dirty="0">
                <a:solidFill>
                  <a:srgbClr val="000000"/>
                </a:solidFill>
                <a:latin typeface="Arial (Body)"/>
                <a:ea typeface="ＭＳ Ｐゴシック" charset="-128"/>
              </a:rPr>
              <a:t>Right-click (Windows) or Control-Click (Mac)</a:t>
            </a:r>
          </a:p>
          <a:p>
            <a:pPr marL="255651" lvl="0" indent="-255651" fontAlgn="base">
              <a:spcAft>
                <a:spcPct val="0"/>
              </a:spcAft>
              <a:buFont typeface="Arial" panose="020B0604020202020204" pitchFamily="34" charset="0"/>
              <a:buChar char="•"/>
            </a:pPr>
            <a:r>
              <a:rPr lang="en-US" altLang="en-US" sz="2400" kern="1200" dirty="0">
                <a:solidFill>
                  <a:srgbClr val="000000"/>
                </a:solidFill>
                <a:latin typeface="Arial (Body)"/>
                <a:ea typeface="ＭＳ Ｐゴシック" charset="-128"/>
              </a:rPr>
              <a:t>Save Target As…</a:t>
            </a:r>
          </a:p>
          <a:p>
            <a:pPr marL="255651" lvl="0" indent="-255651" fontAlgn="base">
              <a:spcAft>
                <a:spcPct val="0"/>
              </a:spcAft>
              <a:buFont typeface="Arial" panose="020B0604020202020204" pitchFamily="34" charset="0"/>
              <a:buChar char="•"/>
            </a:pPr>
            <a:r>
              <a:rPr lang="en-US" altLang="en-US" sz="2400" kern="1200" dirty="0">
                <a:solidFill>
                  <a:srgbClr val="000000"/>
                </a:solidFill>
                <a:latin typeface="Arial (Body)"/>
                <a:ea typeface="ＭＳ Ｐゴシック" charset="-128"/>
              </a:rPr>
              <a:t>Can </a:t>
            </a:r>
            <a:r>
              <a:rPr lang="en-US" altLang="en-US" sz="2400" b="1" kern="1200" dirty="0">
                <a:solidFill>
                  <a:srgbClr val="000000"/>
                </a:solidFill>
                <a:latin typeface="Arial (Body)"/>
                <a:ea typeface="ＭＳ Ｐゴシック" charset="-128"/>
              </a:rPr>
              <a:t>only</a:t>
            </a:r>
            <a:r>
              <a:rPr lang="en-US" altLang="en-US" sz="2400" kern="1200" dirty="0">
                <a:solidFill>
                  <a:srgbClr val="000000"/>
                </a:solidFill>
                <a:latin typeface="Arial (Body)"/>
                <a:ea typeface="ＭＳ Ｐゴシック" charset="-128"/>
              </a:rPr>
              <a:t> do </a:t>
            </a:r>
            <a:r>
              <a:rPr lang="en-US" altLang="en-US" sz="2400" kern="1200" dirty="0" smtClean="0">
                <a:solidFill>
                  <a:srgbClr val="000000"/>
                </a:solidFill>
                <a:latin typeface="Arial (Body)"/>
                <a:ea typeface="ＭＳ Ｐゴシック" charset="-128"/>
              </a:rPr>
              <a:t>J</a:t>
            </a:r>
            <a:r>
              <a:rPr lang="en-US" altLang="en-US" sz="100" kern="1200" dirty="0" smtClean="0">
                <a:solidFill>
                  <a:srgbClr val="000000"/>
                </a:solidFill>
                <a:latin typeface="Arial (Body)"/>
                <a:ea typeface="ＭＳ Ｐゴシック" charset="-128"/>
              </a:rPr>
              <a:t> </a:t>
            </a:r>
            <a:r>
              <a:rPr lang="en-US" altLang="en-US" sz="2400" kern="1200" dirty="0" smtClean="0">
                <a:solidFill>
                  <a:srgbClr val="000000"/>
                </a:solidFill>
                <a:latin typeface="Arial (Body)"/>
                <a:ea typeface="ＭＳ Ｐゴシック" charset="-128"/>
              </a:rPr>
              <a:t>P</a:t>
            </a:r>
            <a:r>
              <a:rPr lang="en-US" altLang="en-US" sz="100" kern="1200" dirty="0" smtClean="0">
                <a:solidFill>
                  <a:srgbClr val="000000"/>
                </a:solidFill>
                <a:latin typeface="Arial (Body)"/>
                <a:ea typeface="ＭＳ Ｐゴシック" charset="-128"/>
              </a:rPr>
              <a:t> </a:t>
            </a:r>
            <a:r>
              <a:rPr lang="en-US" altLang="en-US" sz="2400" kern="1200" dirty="0" smtClean="0">
                <a:solidFill>
                  <a:srgbClr val="000000"/>
                </a:solidFill>
                <a:latin typeface="Arial (Body)"/>
                <a:ea typeface="ＭＳ Ｐゴシック" charset="-128"/>
              </a:rPr>
              <a:t>E</a:t>
            </a:r>
            <a:r>
              <a:rPr lang="en-US" altLang="en-US" sz="100" kern="1200" dirty="0" smtClean="0">
                <a:solidFill>
                  <a:srgbClr val="000000"/>
                </a:solidFill>
                <a:latin typeface="Arial (Body)"/>
                <a:ea typeface="ＭＳ Ｐゴシック" charset="-128"/>
              </a:rPr>
              <a:t> </a:t>
            </a:r>
            <a:r>
              <a:rPr lang="en-US" altLang="en-US" sz="2400" kern="1200" dirty="0" smtClean="0">
                <a:solidFill>
                  <a:srgbClr val="000000"/>
                </a:solidFill>
                <a:latin typeface="Arial (Body)"/>
                <a:ea typeface="ＭＳ Ｐゴシック" charset="-128"/>
              </a:rPr>
              <a:t>G images </a:t>
            </a:r>
            <a:r>
              <a:rPr lang="en-US" altLang="en-US" sz="2400" kern="1200" dirty="0">
                <a:solidFill>
                  <a:srgbClr val="000000"/>
                </a:solidFill>
                <a:latin typeface="Arial (Body)"/>
                <a:ea typeface="ＭＳ Ｐゴシック" charset="-128"/>
              </a:rPr>
              <a:t>(.jpe, .jpg, .jpeg)</a:t>
            </a:r>
          </a:p>
        </p:txBody>
      </p:sp>
      <p:sp>
        <p:nvSpPr>
          <p:cNvPr id="4" name="Text Placeholder 3"/>
          <p:cNvSpPr>
            <a:spLocks noGrp="1"/>
          </p:cNvSpPr>
          <p:nvPr>
            <p:ph type="body" idx="2"/>
          </p:nvPr>
        </p:nvSpPr>
        <p:spPr>
          <a:xfrm>
            <a:off x="457200" y="4008120"/>
            <a:ext cx="3855720" cy="2163763"/>
          </a:xfrm>
        </p:spPr>
        <p:txBody>
          <a:bodyPr/>
          <a:lstStyle/>
          <a:p>
            <a:pPr marL="0" indent="0">
              <a:buNone/>
            </a:pPr>
            <a:r>
              <a:rPr lang="en-US" altLang="en-US" sz="2400" dirty="0">
                <a:latin typeface="+mn-lt"/>
              </a:rPr>
              <a:t>Most images on the Internet are copyright. You can download and use them for your use </a:t>
            </a:r>
            <a:r>
              <a:rPr lang="en-US" altLang="en-US" sz="2400" b="1" dirty="0">
                <a:latin typeface="+mn-lt"/>
              </a:rPr>
              <a:t>only</a:t>
            </a:r>
            <a:r>
              <a:rPr lang="en-US" altLang="en-US" sz="2400" dirty="0">
                <a:latin typeface="+mn-lt"/>
              </a:rPr>
              <a:t> without permission</a:t>
            </a:r>
            <a:r>
              <a:rPr lang="en-US" altLang="en-US" sz="2400" dirty="0" smtClean="0">
                <a:latin typeface="+mn-lt"/>
              </a:rPr>
              <a:t>.</a:t>
            </a:r>
            <a:endParaRPr lang="en-US" altLang="en-US" sz="2400" dirty="0">
              <a:latin typeface="+mn-lt"/>
            </a:endParaRPr>
          </a:p>
        </p:txBody>
      </p:sp>
      <p:pic>
        <p:nvPicPr>
          <p:cNvPr id="6" name="Picture 4" descr="A screenshot illustrates grabbing media from the web. A right click menu is displayed in the window. The option, save target as is highlighted in the right click men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4807268" y="1913573"/>
            <a:ext cx="3476625" cy="2924175"/>
          </a:xfrm>
          <a:prstGeom prst="rect">
            <a:avLst/>
          </a:prstGeom>
          <a:noFill/>
        </p:spPr>
      </p:pic>
    </p:spTree>
    <p:extLst>
      <p:ext uri="{BB962C8B-B14F-4D97-AF65-F5344CB8AC3E}">
        <p14:creationId xmlns:p14="http://schemas.microsoft.com/office/powerpoint/2010/main" val="38593385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a:spcBef>
                <a:spcPct val="0"/>
              </a:spcBef>
              <a:buClrTx/>
              <a:defRPr/>
            </a:pPr>
            <a:r>
              <a:rPr lang="en-US" kern="1200" dirty="0">
                <a:latin typeface="Times New Roman" panose="02020603050405020304" pitchFamily="18" charset="0"/>
                <a:ea typeface="ＭＳ Ｐゴシック" charset="0"/>
                <a:cs typeface="+mj-cs"/>
              </a:rPr>
              <a:t>Writing a Recipe: Making Our Own </a:t>
            </a:r>
            <a:r>
              <a:rPr lang="en-US" kern="1200" dirty="0" smtClean="0">
                <a:latin typeface="Times New Roman" panose="02020603050405020304" pitchFamily="18" charset="0"/>
                <a:ea typeface="ＭＳ Ｐゴシック" charset="0"/>
                <a:cs typeface="+mj-cs"/>
              </a:rPr>
              <a:t>Functions</a:t>
            </a:r>
            <a:endParaRPr lang="en-US" kern="1200" dirty="0">
              <a:latin typeface="Times New Roman" panose="02020603050405020304" pitchFamily="18" charset="0"/>
              <a:ea typeface="ＭＳ Ｐゴシック" charset="0"/>
              <a:cs typeface="+mj-cs"/>
            </a:endParaRPr>
          </a:p>
        </p:txBody>
      </p:sp>
      <p:sp>
        <p:nvSpPr>
          <p:cNvPr id="3" name="Text Placeholder 2"/>
          <p:cNvSpPr>
            <a:spLocks noGrp="1"/>
          </p:cNvSpPr>
          <p:nvPr>
            <p:ph type="body" idx="1"/>
          </p:nvPr>
        </p:nvSpPr>
        <p:spPr>
          <a:xfrm>
            <a:off x="457200" y="1600199"/>
            <a:ext cx="4038600" cy="4562757"/>
          </a:xfrm>
        </p:spPr>
        <p:txBody>
          <a:bodyPr wrap="square" lIns="91425" tIns="91425" rIns="91425" bIns="91425">
            <a:spAutoFit/>
          </a:bodyPr>
          <a:lstStyle/>
          <a:p>
            <a:pPr marL="255651" lvl="0" indent="-255651" fontAlgn="base">
              <a:spcAft>
                <a:spcPct val="0"/>
              </a:spcAft>
              <a:buFont typeface="Arial" panose="020B0604020202020204" pitchFamily="34" charset="0"/>
              <a:buChar char="•"/>
            </a:pPr>
            <a:r>
              <a:rPr lang="en-US" altLang="en-US" sz="2200" kern="1200" dirty="0">
                <a:solidFill>
                  <a:srgbClr val="000000"/>
                </a:solidFill>
                <a:latin typeface="+mn-lt"/>
                <a:ea typeface="ＭＳ Ｐゴシック" charset="-128"/>
              </a:rPr>
              <a:t>To make a function, use the command </a:t>
            </a:r>
            <a:r>
              <a:rPr lang="en-US" altLang="en-US" sz="2200" b="1" kern="1200" dirty="0">
                <a:solidFill>
                  <a:srgbClr val="000000"/>
                </a:solidFill>
                <a:latin typeface="+mn-lt"/>
                <a:ea typeface="ＭＳ Ｐゴシック" charset="-128"/>
              </a:rPr>
              <a:t>def</a:t>
            </a:r>
          </a:p>
          <a:p>
            <a:pPr marL="255651" lvl="0" indent="-255651" fontAlgn="base">
              <a:spcAft>
                <a:spcPct val="0"/>
              </a:spcAft>
              <a:buFont typeface="Arial" panose="020B0604020202020204" pitchFamily="34" charset="0"/>
              <a:buChar char="•"/>
            </a:pPr>
            <a:r>
              <a:rPr lang="en-US" altLang="en-US" sz="2200" kern="1200" dirty="0">
                <a:solidFill>
                  <a:srgbClr val="000000"/>
                </a:solidFill>
                <a:latin typeface="+mn-lt"/>
                <a:ea typeface="ＭＳ Ｐゴシック" charset="-128"/>
              </a:rPr>
              <a:t>Then, the name of the function, and the names of the input values between parentheses </a:t>
            </a:r>
            <a:r>
              <a:rPr lang="en-US" altLang="en-US" sz="2200" kern="1200" dirty="0" smtClean="0">
                <a:solidFill>
                  <a:srgbClr val="000000"/>
                </a:solidFill>
                <a:latin typeface="+mn-lt"/>
                <a:ea typeface="ＭＳ Ｐゴシック" charset="-128"/>
              </a:rPr>
              <a:t>(</a:t>
            </a:r>
            <a:r>
              <a:rPr lang="en-US" altLang="ja-JP" sz="2200" kern="1200" dirty="0" smtClean="0">
                <a:solidFill>
                  <a:srgbClr val="000000"/>
                </a:solidFill>
                <a:latin typeface="+mn-lt"/>
                <a:ea typeface="ＭＳ Ｐゴシック" charset="-128"/>
              </a:rPr>
              <a:t>“(</a:t>
            </a:r>
            <a:r>
              <a:rPr lang="en-US" altLang="ja-JP" sz="2200" kern="1200" dirty="0">
                <a:solidFill>
                  <a:srgbClr val="000000"/>
                </a:solidFill>
                <a:latin typeface="+mn-lt"/>
                <a:ea typeface="ＭＳ Ｐゴシック" charset="-128"/>
              </a:rPr>
              <a:t>input1</a:t>
            </a:r>
            <a:r>
              <a:rPr lang="en-US" altLang="ja-JP" sz="2200" kern="1200" dirty="0" smtClean="0">
                <a:solidFill>
                  <a:srgbClr val="000000"/>
                </a:solidFill>
                <a:latin typeface="+mn-lt"/>
                <a:ea typeface="ＭＳ Ｐゴシック" charset="-128"/>
              </a:rPr>
              <a:t>)”)</a:t>
            </a:r>
            <a:endParaRPr lang="en-US" altLang="ja-JP" sz="2200" kern="1200" dirty="0">
              <a:solidFill>
                <a:srgbClr val="000000"/>
              </a:solidFill>
              <a:latin typeface="+mn-lt"/>
              <a:ea typeface="ＭＳ Ｐゴシック" charset="-128"/>
            </a:endParaRPr>
          </a:p>
          <a:p>
            <a:pPr marL="255651" lvl="0" indent="-255651" fontAlgn="base">
              <a:spcAft>
                <a:spcPct val="0"/>
              </a:spcAft>
              <a:buFont typeface="Arial" panose="020B0604020202020204" pitchFamily="34" charset="0"/>
              <a:buChar char="•"/>
            </a:pPr>
            <a:r>
              <a:rPr lang="en-US" altLang="en-US" sz="2200" kern="1200" dirty="0">
                <a:solidFill>
                  <a:srgbClr val="000000"/>
                </a:solidFill>
                <a:latin typeface="+mn-lt"/>
                <a:ea typeface="ＭＳ Ｐゴシック" charset="-128"/>
              </a:rPr>
              <a:t>End the line with a colon </a:t>
            </a:r>
            <a:r>
              <a:rPr lang="en-US" altLang="en-US" sz="2200" kern="1200" dirty="0" smtClean="0">
                <a:solidFill>
                  <a:srgbClr val="000000"/>
                </a:solidFill>
                <a:latin typeface="+mn-lt"/>
                <a:ea typeface="ＭＳ Ｐゴシック" charset="-128"/>
              </a:rPr>
              <a:t>(</a:t>
            </a:r>
            <a:r>
              <a:rPr lang="en-US" altLang="ja-JP" sz="2200" kern="1200" dirty="0" smtClean="0">
                <a:solidFill>
                  <a:srgbClr val="000000"/>
                </a:solidFill>
                <a:latin typeface="+mn-lt"/>
                <a:ea typeface="ＭＳ Ｐゴシック" charset="-128"/>
              </a:rPr>
              <a:t>“:”)</a:t>
            </a:r>
            <a:endParaRPr lang="en-US" altLang="ja-JP" sz="2200" kern="1200" dirty="0">
              <a:solidFill>
                <a:srgbClr val="000000"/>
              </a:solidFill>
              <a:latin typeface="+mn-lt"/>
              <a:ea typeface="ＭＳ Ｐゴシック" charset="-128"/>
            </a:endParaRPr>
          </a:p>
          <a:p>
            <a:pPr marL="255651" lvl="0" indent="-255651" fontAlgn="base">
              <a:spcAft>
                <a:spcPct val="0"/>
              </a:spcAft>
              <a:buFont typeface="Arial" panose="020B0604020202020204" pitchFamily="34" charset="0"/>
              <a:buChar char="•"/>
            </a:pPr>
            <a:r>
              <a:rPr lang="en-US" altLang="en-US" sz="2200" kern="1200" dirty="0">
                <a:solidFill>
                  <a:srgbClr val="000000"/>
                </a:solidFill>
                <a:latin typeface="+mn-lt"/>
                <a:ea typeface="ＭＳ Ｐゴシック" charset="-128"/>
              </a:rPr>
              <a:t>The </a:t>
            </a:r>
            <a:r>
              <a:rPr lang="en-US" altLang="en-US" sz="2200" b="1" kern="1200" dirty="0">
                <a:solidFill>
                  <a:srgbClr val="000000"/>
                </a:solidFill>
                <a:latin typeface="+mn-lt"/>
                <a:ea typeface="ＭＳ Ｐゴシック" charset="-128"/>
              </a:rPr>
              <a:t>body</a:t>
            </a:r>
            <a:r>
              <a:rPr lang="en-US" altLang="en-US" sz="2200" kern="1200" dirty="0">
                <a:solidFill>
                  <a:srgbClr val="000000"/>
                </a:solidFill>
                <a:latin typeface="+mn-lt"/>
                <a:ea typeface="ＭＳ Ｐゴシック" charset="-128"/>
              </a:rPr>
              <a:t> of the recipe is indented (Hint: Use two spaces)</a:t>
            </a:r>
          </a:p>
          <a:p>
            <a:pPr marL="741553" lvl="1" indent="-284353" fontAlgn="base">
              <a:spcAft>
                <a:spcPct val="0"/>
              </a:spcAft>
              <a:buFont typeface="Arial" panose="020B0604020202020204" pitchFamily="34" charset="0"/>
              <a:buChar char="–"/>
            </a:pPr>
            <a:r>
              <a:rPr lang="en-US" altLang="en-US" sz="2200" kern="1200" dirty="0" smtClean="0">
                <a:solidFill>
                  <a:srgbClr val="000000"/>
                </a:solidFill>
                <a:latin typeface="+mn-lt"/>
                <a:ea typeface="ＭＳ Ｐゴシック" charset="-128"/>
                <a:cs typeface="+mn-cs"/>
              </a:rPr>
              <a:t>That</a:t>
            </a:r>
            <a:r>
              <a:rPr lang="en-US" altLang="ja-JP" sz="2200" kern="1200" dirty="0" smtClean="0">
                <a:solidFill>
                  <a:srgbClr val="000000"/>
                </a:solidFill>
                <a:latin typeface="+mn-lt"/>
                <a:ea typeface="ＭＳ Ｐゴシック" charset="-128"/>
                <a:cs typeface="+mn-cs"/>
              </a:rPr>
              <a:t>’s </a:t>
            </a:r>
            <a:r>
              <a:rPr lang="en-US" altLang="ja-JP" sz="2200" kern="1200" dirty="0">
                <a:solidFill>
                  <a:srgbClr val="000000"/>
                </a:solidFill>
                <a:latin typeface="+mn-lt"/>
                <a:ea typeface="ＭＳ Ｐゴシック" charset="-128"/>
                <a:cs typeface="+mn-cs"/>
              </a:rPr>
              <a:t>called a </a:t>
            </a:r>
            <a:r>
              <a:rPr lang="en-US" altLang="ja-JP" sz="2200" b="1" kern="1200" dirty="0">
                <a:solidFill>
                  <a:srgbClr val="000000"/>
                </a:solidFill>
                <a:latin typeface="+mn-lt"/>
                <a:ea typeface="ＭＳ Ｐゴシック" charset="-128"/>
                <a:cs typeface="+mn-cs"/>
              </a:rPr>
              <a:t>block</a:t>
            </a:r>
            <a:endParaRPr lang="en-US" altLang="en-US" sz="2200" b="1" kern="1200" dirty="0">
              <a:solidFill>
                <a:srgbClr val="000000"/>
              </a:solidFill>
              <a:latin typeface="+mn-lt"/>
              <a:ea typeface="ＭＳ Ｐゴシック" charset="-128"/>
              <a:cs typeface="+mn-cs"/>
            </a:endParaRPr>
          </a:p>
        </p:txBody>
      </p:sp>
      <p:pic>
        <p:nvPicPr>
          <p:cNvPr id="5" name="Picture 8" descr="A screenshot of a window titled, J E S Jython environment for students untitled. The window has a command area and a program area. A second window displays a picture. A code is displayed in the command area of the first window. Codes are displayed in both command and programming area. Code in the program area has 4 lines. The lines read as follows. Line 1. D e f pick and show left parenthesis right parenthesis colon. Line 2, indented once. my file equals pick a file left parenthesis right parenthesis. Line 3, indented once. my pic t equals make picture left parenthesis my file right parenthesis. Line 4, indented once. show left parenthesis my pic t right parenthesis. Code in the command area has 3 lines. The lines read as follows. Line 1. right angle bracket right angle bracket right angle bracket show v a r s left parenthesis right parenthesis. Line 2. right angle bracket right angle bracket right angle bracket pick and show left parenthesis right parenthesis. Line 3. right angle bracket right angle bracket right angle bracket pick and show left parenthesis right parenthes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4911196" y="2038440"/>
            <a:ext cx="3512608" cy="3588841"/>
          </a:xfrm>
          <a:prstGeom prst="rect">
            <a:avLst/>
          </a:prstGeom>
          <a:noFill/>
          <a:ln>
            <a:noFill/>
          </a:ln>
        </p:spPr>
      </p:pic>
    </p:spTree>
    <p:extLst>
      <p:ext uri="{BB962C8B-B14F-4D97-AF65-F5344CB8AC3E}">
        <p14:creationId xmlns:p14="http://schemas.microsoft.com/office/powerpoint/2010/main" val="39653681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kern="1200" dirty="0">
                <a:latin typeface="Times New Roman" panose="02020603050405020304" pitchFamily="18" charset="0"/>
                <a:ea typeface="ＭＳ Ｐゴシック" charset="-128"/>
              </a:rPr>
              <a:t>Blocking </a:t>
            </a:r>
            <a:r>
              <a:rPr lang="en-US" altLang="en-US" kern="1200" dirty="0" smtClean="0">
                <a:latin typeface="Times New Roman" panose="02020603050405020304" pitchFamily="18" charset="0"/>
                <a:ea typeface="ＭＳ Ｐゴシック" charset="-128"/>
              </a:rPr>
              <a:t>is </a:t>
            </a:r>
            <a:r>
              <a:rPr lang="en-US" altLang="en-US" kern="1200" dirty="0">
                <a:latin typeface="Times New Roman" panose="02020603050405020304" pitchFamily="18" charset="0"/>
                <a:ea typeface="ＭＳ Ｐゴシック" charset="-128"/>
              </a:rPr>
              <a:t>Indicated for </a:t>
            </a:r>
            <a:r>
              <a:rPr lang="en-US" altLang="en-US" kern="1200" dirty="0" smtClean="0">
                <a:latin typeface="Times New Roman" panose="02020603050405020304" pitchFamily="18" charset="0"/>
                <a:ea typeface="ＭＳ Ｐゴシック" charset="-128"/>
              </a:rPr>
              <a:t>you </a:t>
            </a:r>
            <a:r>
              <a:rPr lang="en-US" altLang="en-US" kern="1200" dirty="0">
                <a:latin typeface="Times New Roman" panose="02020603050405020304" pitchFamily="18" charset="0"/>
                <a:ea typeface="ＭＳ Ｐゴシック" charset="-128"/>
              </a:rPr>
              <a:t>in J</a:t>
            </a:r>
            <a:r>
              <a:rPr lang="en-US" altLang="en-US" sz="100" kern="1200" dirty="0">
                <a:latin typeface="Times New Roman" panose="02020603050405020304" pitchFamily="18" charset="0"/>
                <a:ea typeface="ＭＳ Ｐゴシック" charset="-128"/>
              </a:rPr>
              <a:t> </a:t>
            </a:r>
            <a:r>
              <a:rPr lang="en-US" altLang="en-US" kern="1200" dirty="0">
                <a:latin typeface="Times New Roman" panose="02020603050405020304" pitchFamily="18" charset="0"/>
                <a:ea typeface="ＭＳ Ｐゴシック" charset="-128"/>
              </a:rPr>
              <a:t>E</a:t>
            </a:r>
            <a:r>
              <a:rPr lang="en-US" altLang="en-US" sz="100" kern="1200" dirty="0">
                <a:latin typeface="Times New Roman" panose="02020603050405020304" pitchFamily="18" charset="0"/>
                <a:ea typeface="ＭＳ Ｐゴシック" charset="-128"/>
              </a:rPr>
              <a:t> </a:t>
            </a:r>
            <a:r>
              <a:rPr lang="en-US" altLang="en-US" kern="1200" dirty="0">
                <a:latin typeface="Times New Roman" panose="02020603050405020304" pitchFamily="18" charset="0"/>
                <a:ea typeface="ＭＳ Ｐゴシック" charset="-128"/>
              </a:rPr>
              <a:t>S</a:t>
            </a:r>
          </a:p>
        </p:txBody>
      </p:sp>
      <p:sp>
        <p:nvSpPr>
          <p:cNvPr id="3" name="Text Placeholder 2"/>
          <p:cNvSpPr>
            <a:spLocks noGrp="1"/>
          </p:cNvSpPr>
          <p:nvPr>
            <p:ph type="body" idx="1"/>
          </p:nvPr>
        </p:nvSpPr>
        <p:spPr>
          <a:xfrm>
            <a:off x="457200" y="1600200"/>
            <a:ext cx="4153989" cy="2962319"/>
          </a:xfrm>
        </p:spPr>
        <p:txBody>
          <a:bodyPr wrap="square" lIns="91425" tIns="91425" rIns="91425" bIns="91425">
            <a:spAutoFit/>
          </a:bodyPr>
          <a:lstStyle/>
          <a:p>
            <a:pPr marL="255651" lvl="0" indent="-255651" fontAlgn="base">
              <a:spcAft>
                <a:spcPct val="0"/>
              </a:spcAft>
              <a:buFont typeface="Arial" panose="020B0604020202020204" pitchFamily="34" charset="0"/>
              <a:buChar char="•"/>
            </a:pPr>
            <a:r>
              <a:rPr lang="en-US" altLang="en-US" sz="2400" kern="1200" dirty="0">
                <a:solidFill>
                  <a:srgbClr val="000000"/>
                </a:solidFill>
                <a:latin typeface="Arial (Body)"/>
                <a:ea typeface="ＭＳ Ｐゴシック" charset="-128"/>
              </a:rPr>
              <a:t>Statements that are indented the same, are in the same block.</a:t>
            </a:r>
          </a:p>
          <a:p>
            <a:pPr marL="255651" lvl="0" indent="-255651" fontAlgn="base">
              <a:spcAft>
                <a:spcPct val="0"/>
              </a:spcAft>
              <a:buFont typeface="Arial" panose="020B0604020202020204" pitchFamily="34" charset="0"/>
              <a:buChar char="•"/>
            </a:pPr>
            <a:r>
              <a:rPr lang="en-US" altLang="en-US" sz="2400" kern="1200" dirty="0">
                <a:solidFill>
                  <a:srgbClr val="000000"/>
                </a:solidFill>
                <a:latin typeface="Arial (Body)"/>
                <a:ea typeface="ＭＳ Ｐゴシック" charset="-128"/>
              </a:rPr>
              <a:t>Statements that are in the same block as where the line where the cursor is are enclosed in a blue box.</a:t>
            </a:r>
          </a:p>
        </p:txBody>
      </p:sp>
      <p:pic>
        <p:nvPicPr>
          <p:cNvPr id="5" name="Picture 5" descr="A screenshot of a program displays a code. The code has 4 lines. The lines read as follows. Line 1. D e f pick and show left parenthesis right parenthesis colon. Line 2, indented once. my file equals pick a file left parenthesis right parenthesis. Line 3, indented once. my pic t equals make picture left parenthesis my file right parenthesis. Line 4, indented once. show left parenthesis my pic t right parenthes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4849447" y="2355852"/>
            <a:ext cx="3712306" cy="1954208"/>
          </a:xfrm>
          <a:prstGeom prst="rect">
            <a:avLst/>
          </a:prstGeom>
          <a:noFill/>
          <a:ln>
            <a:noFill/>
          </a:ln>
        </p:spPr>
      </p:pic>
    </p:spTree>
    <p:extLst>
      <p:ext uri="{BB962C8B-B14F-4D97-AF65-F5344CB8AC3E}">
        <p14:creationId xmlns:p14="http://schemas.microsoft.com/office/powerpoint/2010/main" val="36631326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3129"/>
            <a:ext cx="8229600" cy="1169521"/>
          </a:xfrm>
        </p:spPr>
        <p:txBody>
          <a:bodyPr tIns="91425">
            <a:spAutoFit/>
          </a:bodyPr>
          <a:lstStyle/>
          <a:p>
            <a:pPr lvl="0" fontAlgn="base">
              <a:spcBef>
                <a:spcPct val="0"/>
              </a:spcBef>
              <a:spcAft>
                <a:spcPct val="0"/>
              </a:spcAft>
              <a:buClrTx/>
            </a:pPr>
            <a:r>
              <a:rPr lang="en-US" altLang="en-US" sz="3200" kern="1200" dirty="0">
                <a:latin typeface="Times New Roman" panose="02020603050405020304" pitchFamily="18" charset="0"/>
                <a:ea typeface="ＭＳ Ｐゴシック" charset="-128"/>
              </a:rPr>
              <a:t>The Most Common J</a:t>
            </a:r>
            <a:r>
              <a:rPr lang="en-US" altLang="en-US" sz="100" kern="1200" dirty="0">
                <a:latin typeface="Times New Roman" panose="02020603050405020304" pitchFamily="18" charset="0"/>
                <a:ea typeface="ＭＳ Ｐゴシック" charset="-128"/>
              </a:rPr>
              <a:t> </a:t>
            </a:r>
            <a:r>
              <a:rPr lang="en-US" altLang="en-US" sz="3200" kern="1200" dirty="0">
                <a:latin typeface="Times New Roman" panose="02020603050405020304" pitchFamily="18" charset="0"/>
                <a:ea typeface="ＭＳ Ｐゴシック" charset="-128"/>
              </a:rPr>
              <a:t>E</a:t>
            </a:r>
            <a:r>
              <a:rPr lang="en-US" altLang="en-US" sz="100" kern="1200" dirty="0">
                <a:latin typeface="Times New Roman" panose="02020603050405020304" pitchFamily="18" charset="0"/>
                <a:ea typeface="ＭＳ Ｐゴシック" charset="-128"/>
              </a:rPr>
              <a:t> </a:t>
            </a:r>
            <a:r>
              <a:rPr lang="en-US" altLang="en-US" sz="3200" kern="1200" dirty="0">
                <a:latin typeface="Times New Roman" panose="02020603050405020304" pitchFamily="18" charset="0"/>
                <a:ea typeface="ＭＳ Ｐゴシック" charset="-128"/>
              </a:rPr>
              <a:t>S Bug: Forgetting to Load</a:t>
            </a:r>
          </a:p>
        </p:txBody>
      </p:sp>
      <p:sp>
        <p:nvSpPr>
          <p:cNvPr id="3" name="Content Placeholder 2"/>
          <p:cNvSpPr>
            <a:spLocks noGrp="1"/>
          </p:cNvSpPr>
          <p:nvPr>
            <p:ph idx="1"/>
          </p:nvPr>
        </p:nvSpPr>
        <p:spPr>
          <a:xfrm>
            <a:off x="457200" y="1615123"/>
            <a:ext cx="4191000" cy="4747423"/>
          </a:xfrm>
        </p:spPr>
        <p:txBody>
          <a:bodyPr wrap="square" lIns="91425" tIns="91425" rIns="91425" bIns="91425">
            <a:spAutoFit/>
          </a:bodyPr>
          <a:lstStyle/>
          <a:p>
            <a:pPr marL="255651" lvl="0" indent="-255651">
              <a:spcAft>
                <a:spcPct val="0"/>
              </a:spcAft>
              <a:buFont typeface="Arial" panose="020B0604020202020204" pitchFamily="34" charset="0"/>
              <a:buChar char="•"/>
              <a:defRPr/>
            </a:pPr>
            <a:r>
              <a:rPr lang="en-US" sz="2200" kern="1200" dirty="0">
                <a:solidFill>
                  <a:srgbClr val="000000"/>
                </a:solidFill>
                <a:latin typeface="Arial (Body)"/>
                <a:ea typeface="ＭＳ Ｐゴシック" charset="0"/>
                <a:cs typeface="+mn-cs"/>
              </a:rPr>
              <a:t>Your function does </a:t>
            </a:r>
            <a:r>
              <a:rPr lang="en-US" sz="2200" b="1" kern="1200" dirty="0" smtClean="0">
                <a:solidFill>
                  <a:srgbClr val="000000"/>
                </a:solidFill>
                <a:latin typeface="Arial (Body)"/>
                <a:ea typeface="ＭＳ Ｐゴシック" charset="0"/>
                <a:cs typeface="+mn-cs"/>
              </a:rPr>
              <a:t>N</a:t>
            </a:r>
            <a:r>
              <a:rPr lang="en-US" sz="100" b="1" kern="1200" dirty="0" smtClean="0">
                <a:solidFill>
                  <a:srgbClr val="000000"/>
                </a:solidFill>
                <a:latin typeface="Arial (Body)"/>
                <a:ea typeface="ＭＳ Ｐゴシック" charset="0"/>
                <a:cs typeface="+mn-cs"/>
              </a:rPr>
              <a:t> </a:t>
            </a:r>
            <a:r>
              <a:rPr lang="en-US" sz="2200" b="1" kern="1200" dirty="0" smtClean="0">
                <a:solidFill>
                  <a:srgbClr val="000000"/>
                </a:solidFill>
                <a:latin typeface="Arial (Body)"/>
                <a:ea typeface="ＭＳ Ｐゴシック" charset="0"/>
                <a:cs typeface="+mn-cs"/>
              </a:rPr>
              <a:t>O</a:t>
            </a:r>
            <a:r>
              <a:rPr lang="en-US" sz="100" b="1" kern="1200" dirty="0" smtClean="0">
                <a:solidFill>
                  <a:srgbClr val="000000"/>
                </a:solidFill>
                <a:latin typeface="Arial (Body)"/>
                <a:ea typeface="ＭＳ Ｐゴシック" charset="0"/>
                <a:cs typeface="+mn-cs"/>
              </a:rPr>
              <a:t> </a:t>
            </a:r>
            <a:r>
              <a:rPr lang="en-US" sz="2200" b="1" kern="1200" dirty="0" smtClean="0">
                <a:solidFill>
                  <a:srgbClr val="000000"/>
                </a:solidFill>
                <a:latin typeface="Arial (Body)"/>
                <a:ea typeface="ＭＳ Ｐゴシック" charset="0"/>
                <a:cs typeface="+mn-cs"/>
              </a:rPr>
              <a:t>T</a:t>
            </a:r>
            <a:r>
              <a:rPr lang="en-US" sz="2200" kern="1200" dirty="0" smtClean="0">
                <a:solidFill>
                  <a:srgbClr val="000000"/>
                </a:solidFill>
                <a:latin typeface="Arial (Body)"/>
                <a:ea typeface="ＭＳ Ｐゴシック" charset="0"/>
                <a:cs typeface="+mn-cs"/>
              </a:rPr>
              <a:t> exist </a:t>
            </a:r>
            <a:r>
              <a:rPr lang="en-US" sz="2200" kern="1200" dirty="0">
                <a:solidFill>
                  <a:srgbClr val="000000"/>
                </a:solidFill>
                <a:latin typeface="Arial (Body)"/>
                <a:ea typeface="ＭＳ Ｐゴシック" charset="0"/>
                <a:cs typeface="+mn-cs"/>
              </a:rPr>
              <a:t>for </a:t>
            </a:r>
            <a:r>
              <a:rPr lang="en-US" sz="2200" kern="1200" dirty="0" smtClean="0">
                <a:solidFill>
                  <a:srgbClr val="000000"/>
                </a:solidFill>
                <a:latin typeface="Arial (Body)"/>
                <a:ea typeface="ＭＳ Ｐゴシック" charset="0"/>
                <a:cs typeface="+mn-cs"/>
              </a:rPr>
              <a:t>J</a:t>
            </a:r>
            <a:r>
              <a:rPr lang="en-US" sz="100" kern="1200" dirty="0" smtClean="0">
                <a:solidFill>
                  <a:srgbClr val="000000"/>
                </a:solidFill>
                <a:latin typeface="Arial (Body)"/>
                <a:ea typeface="ＭＳ Ｐゴシック" charset="0"/>
                <a:cs typeface="+mn-cs"/>
              </a:rPr>
              <a:t> </a:t>
            </a:r>
            <a:r>
              <a:rPr lang="en-US" sz="2200" kern="1200" dirty="0" smtClean="0">
                <a:solidFill>
                  <a:srgbClr val="000000"/>
                </a:solidFill>
                <a:latin typeface="Arial (Body)"/>
                <a:ea typeface="ＭＳ Ｐゴシック" charset="0"/>
                <a:cs typeface="+mn-cs"/>
              </a:rPr>
              <a:t>E</a:t>
            </a:r>
            <a:r>
              <a:rPr lang="en-US" sz="100" kern="1200" dirty="0" smtClean="0">
                <a:solidFill>
                  <a:srgbClr val="000000"/>
                </a:solidFill>
                <a:latin typeface="Arial (Body)"/>
                <a:ea typeface="ＭＳ Ｐゴシック" charset="0"/>
                <a:cs typeface="+mn-cs"/>
              </a:rPr>
              <a:t> </a:t>
            </a:r>
            <a:r>
              <a:rPr lang="en-US" sz="2200" kern="1200" dirty="0" smtClean="0">
                <a:solidFill>
                  <a:srgbClr val="000000"/>
                </a:solidFill>
                <a:latin typeface="Arial (Body)"/>
                <a:ea typeface="ＭＳ Ｐゴシック" charset="0"/>
                <a:cs typeface="+mn-cs"/>
              </a:rPr>
              <a:t>S until </a:t>
            </a:r>
            <a:r>
              <a:rPr lang="en-US" sz="2200" kern="1200" dirty="0">
                <a:solidFill>
                  <a:srgbClr val="000000"/>
                </a:solidFill>
                <a:latin typeface="Arial (Body)"/>
                <a:ea typeface="ＭＳ Ｐゴシック" charset="0"/>
                <a:cs typeface="+mn-cs"/>
              </a:rPr>
              <a:t>you </a:t>
            </a:r>
            <a:r>
              <a:rPr lang="en-US" sz="2200" b="1" kern="1200" dirty="0">
                <a:solidFill>
                  <a:srgbClr val="000000"/>
                </a:solidFill>
                <a:latin typeface="Arial (Body)"/>
                <a:ea typeface="ＭＳ Ｐゴシック" charset="0"/>
                <a:cs typeface="+mn-cs"/>
              </a:rPr>
              <a:t>load</a:t>
            </a:r>
            <a:r>
              <a:rPr lang="en-US" sz="2200" kern="1200" dirty="0">
                <a:solidFill>
                  <a:srgbClr val="000000"/>
                </a:solidFill>
                <a:latin typeface="Arial (Body)"/>
                <a:ea typeface="ＭＳ Ｐゴシック" charset="0"/>
                <a:cs typeface="+mn-cs"/>
              </a:rPr>
              <a:t> it</a:t>
            </a:r>
          </a:p>
          <a:p>
            <a:pPr marL="741553" lvl="1" indent="-284353">
              <a:spcAft>
                <a:spcPct val="0"/>
              </a:spcAft>
              <a:buFont typeface="Arial" panose="020B0604020202020204" pitchFamily="34" charset="0"/>
              <a:buChar char="–"/>
              <a:defRPr/>
            </a:pPr>
            <a:r>
              <a:rPr lang="en-US" sz="2200" kern="1200" dirty="0">
                <a:solidFill>
                  <a:srgbClr val="000000"/>
                </a:solidFill>
                <a:latin typeface="Arial (Body)"/>
                <a:ea typeface="ＭＳ Ｐゴシック" charset="0"/>
                <a:cs typeface="+mn-cs"/>
              </a:rPr>
              <a:t>Before you load it, the program is just a bunch of characters.</a:t>
            </a:r>
          </a:p>
          <a:p>
            <a:pPr marL="741553" lvl="1" indent="-284353">
              <a:spcAft>
                <a:spcPct val="0"/>
              </a:spcAft>
              <a:buFont typeface="Arial" panose="020B0604020202020204" pitchFamily="34" charset="0"/>
              <a:buChar char="–"/>
              <a:defRPr/>
            </a:pPr>
            <a:r>
              <a:rPr lang="en-US" sz="2200" kern="1200" dirty="0">
                <a:solidFill>
                  <a:srgbClr val="000000"/>
                </a:solidFill>
                <a:latin typeface="Arial (Body)"/>
                <a:ea typeface="ＭＳ Ｐゴシック" charset="0"/>
                <a:cs typeface="+mn-cs"/>
              </a:rPr>
              <a:t>Loading </a:t>
            </a:r>
            <a:r>
              <a:rPr lang="en-US" sz="2200" b="1" kern="1200" dirty="0">
                <a:solidFill>
                  <a:srgbClr val="000000"/>
                </a:solidFill>
                <a:latin typeface="Arial (Body)"/>
                <a:ea typeface="ＭＳ Ｐゴシック" charset="0"/>
                <a:cs typeface="+mn-cs"/>
              </a:rPr>
              <a:t>encodes</a:t>
            </a:r>
            <a:r>
              <a:rPr lang="en-US" sz="2200" kern="1200" dirty="0">
                <a:solidFill>
                  <a:srgbClr val="000000"/>
                </a:solidFill>
                <a:latin typeface="Arial (Body)"/>
                <a:ea typeface="ＭＳ Ｐゴシック" charset="0"/>
                <a:cs typeface="+mn-cs"/>
              </a:rPr>
              <a:t> it as an executable function</a:t>
            </a:r>
          </a:p>
          <a:p>
            <a:pPr marL="255651" lvl="0" indent="-255651">
              <a:spcAft>
                <a:spcPct val="0"/>
              </a:spcAft>
              <a:buFont typeface="Arial" panose="020B0604020202020204" pitchFamily="34" charset="0"/>
              <a:buChar char="•"/>
              <a:defRPr/>
            </a:pPr>
            <a:r>
              <a:rPr lang="en-US" sz="2200" kern="1200" dirty="0">
                <a:solidFill>
                  <a:srgbClr val="000000"/>
                </a:solidFill>
                <a:latin typeface="Arial (Body)"/>
                <a:ea typeface="ＭＳ Ｐゴシック" charset="0"/>
                <a:cs typeface="+mn-cs"/>
              </a:rPr>
              <a:t>Save and Save As</a:t>
            </a:r>
          </a:p>
          <a:p>
            <a:pPr marL="741553" lvl="1" indent="-284353">
              <a:spcAft>
                <a:spcPct val="0"/>
              </a:spcAft>
              <a:buFont typeface="Arial" panose="020B0604020202020204" pitchFamily="34" charset="0"/>
              <a:buChar char="–"/>
              <a:defRPr/>
            </a:pPr>
            <a:r>
              <a:rPr lang="en-US" sz="2200" kern="1200" dirty="0">
                <a:solidFill>
                  <a:srgbClr val="000000"/>
                </a:solidFill>
                <a:latin typeface="Arial (Body)"/>
                <a:ea typeface="ＭＳ Ｐゴシック" charset="0"/>
                <a:cs typeface="+mn-cs"/>
              </a:rPr>
              <a:t>You must Save before Loading</a:t>
            </a:r>
          </a:p>
          <a:p>
            <a:pPr marL="741553" lvl="1" indent="-284353">
              <a:spcAft>
                <a:spcPct val="0"/>
              </a:spcAft>
              <a:buFont typeface="Arial" panose="020B0604020202020204" pitchFamily="34" charset="0"/>
              <a:buChar char="–"/>
              <a:defRPr/>
            </a:pPr>
            <a:r>
              <a:rPr lang="en-US" sz="2200" kern="1200" dirty="0">
                <a:solidFill>
                  <a:srgbClr val="000000"/>
                </a:solidFill>
                <a:latin typeface="Arial (Body)"/>
                <a:ea typeface="ＭＳ Ｐゴシック" charset="0"/>
                <a:cs typeface="+mn-cs"/>
              </a:rPr>
              <a:t>You must Load before you can use your </a:t>
            </a:r>
            <a:r>
              <a:rPr lang="en-US" sz="2200" kern="1200" dirty="0" smtClean="0">
                <a:solidFill>
                  <a:srgbClr val="000000"/>
                </a:solidFill>
                <a:latin typeface="Arial (Body)"/>
                <a:ea typeface="ＭＳ Ｐゴシック" charset="0"/>
                <a:cs typeface="+mn-cs"/>
              </a:rPr>
              <a:t>function</a:t>
            </a:r>
            <a:endParaRPr lang="en-US" sz="2200" kern="1200" dirty="0">
              <a:solidFill>
                <a:srgbClr val="000000"/>
              </a:solidFill>
              <a:latin typeface="Arial (Body)"/>
              <a:ea typeface="ＭＳ Ｐゴシック" charset="0"/>
              <a:cs typeface="+mn-cs"/>
            </a:endParaRPr>
          </a:p>
        </p:txBody>
      </p:sp>
      <p:pic>
        <p:nvPicPr>
          <p:cNvPr id="6" name="Picture 5" descr="A screenshot of a window titled, J E S Jython environment for student, untitled. The window has a program area and a command area. The program area has the buttons, load program, un loaded, watcher and stop. The command area has a button, explain right angle bracket click left angle bracket. A code in the program area has 4 lines. The lines read as follows. Line 1. D e f pick and show left parenthesis right parenthesis colon. Line 2, indented once. file name equals pick a file left parenthesis right parenthesis. Line 3, indented once. my picture equals make picture left parenthesis file name right parenthesis. Line 4, indented once. show left parenthesis my picture right parenthesis. The command area displays 3 Lines. Line 1. Right angle bracket Right angle bracket Right angle bracket pick and show left parenthesis right parenthesis. Line2. The error was pick and show. Line 3. Name not found globally. Line 3. A local or global name could not be found. You need to define the function or variable before you try to use it in any way."/>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46919" y="2001777"/>
            <a:ext cx="3603087" cy="1955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ontent Placeholder 3"/>
          <p:cNvSpPr>
            <a:spLocks noGrp="1"/>
          </p:cNvSpPr>
          <p:nvPr>
            <p:ph idx="13"/>
          </p:nvPr>
        </p:nvSpPr>
        <p:spPr>
          <a:xfrm>
            <a:off x="5055323" y="4648200"/>
            <a:ext cx="3383280" cy="861744"/>
          </a:xfrm>
        </p:spPr>
        <p:txBody>
          <a:bodyPr wrap="square" lIns="91425" tIns="91425" rIns="91425" bIns="91425">
            <a:spAutoFit/>
          </a:bodyPr>
          <a:lstStyle/>
          <a:p>
            <a:pPr marL="0" lvl="0" indent="0" eaLnBrk="0" fontAlgn="base" hangingPunct="0">
              <a:spcAft>
                <a:spcPct val="0"/>
              </a:spcAft>
              <a:buNone/>
            </a:pPr>
            <a:r>
              <a:rPr lang="en-US" altLang="en-US" sz="2200" b="1" kern="1200" dirty="0">
                <a:solidFill>
                  <a:srgbClr val="000000"/>
                </a:solidFill>
                <a:latin typeface="Arial (Body)"/>
                <a:ea typeface="ＭＳ Ｐゴシック" charset="-128"/>
                <a:cs typeface="+mn-cs"/>
              </a:rPr>
              <a:t>An </a:t>
            </a:r>
            <a:r>
              <a:rPr lang="en-US" altLang="ja-JP" sz="2200" b="1" kern="1200" dirty="0" smtClean="0">
                <a:solidFill>
                  <a:srgbClr val="000000"/>
                </a:solidFill>
                <a:latin typeface="Arial (Body)"/>
                <a:ea typeface="ＭＳ Ｐゴシック" charset="-128"/>
                <a:cs typeface="+mn-cs"/>
              </a:rPr>
              <a:t>“Unloaded” </a:t>
            </a:r>
            <a:r>
              <a:rPr lang="en-US" altLang="ja-JP" sz="2200" b="1" kern="1200" dirty="0">
                <a:solidFill>
                  <a:srgbClr val="000000"/>
                </a:solidFill>
                <a:latin typeface="Arial (Body)"/>
                <a:ea typeface="ＭＳ Ｐゴシック" charset="-128"/>
                <a:cs typeface="+mn-cs"/>
              </a:rPr>
              <a:t>function </a:t>
            </a:r>
            <a:r>
              <a:rPr lang="en-US" altLang="ja-JP" sz="2200" b="1" kern="1200" dirty="0" smtClean="0">
                <a:solidFill>
                  <a:srgbClr val="000000"/>
                </a:solidFill>
                <a:latin typeface="Arial (Body)"/>
                <a:ea typeface="ＭＳ Ｐゴシック" charset="-128"/>
                <a:cs typeface="+mn-cs"/>
              </a:rPr>
              <a:t>doesn’t </a:t>
            </a:r>
            <a:r>
              <a:rPr lang="en-US" altLang="ja-JP" sz="2200" b="1" kern="1200" dirty="0">
                <a:solidFill>
                  <a:srgbClr val="000000"/>
                </a:solidFill>
                <a:latin typeface="Arial (Body)"/>
                <a:ea typeface="ＭＳ Ｐゴシック" charset="-128"/>
                <a:cs typeface="+mn-cs"/>
              </a:rPr>
              <a:t>exist yet.</a:t>
            </a:r>
            <a:endParaRPr lang="en-US" altLang="en-US" sz="2200" b="1" kern="1200" dirty="0">
              <a:solidFill>
                <a:srgbClr val="000000"/>
              </a:solidFill>
              <a:latin typeface="Arial (Body)"/>
              <a:ea typeface="ＭＳ Ｐゴシック" charset="-128"/>
              <a:cs typeface="+mn-cs"/>
            </a:endParaRPr>
          </a:p>
        </p:txBody>
      </p:sp>
    </p:spTree>
    <p:extLst>
      <p:ext uri="{BB962C8B-B14F-4D97-AF65-F5344CB8AC3E}">
        <p14:creationId xmlns:p14="http://schemas.microsoft.com/office/powerpoint/2010/main" val="6408705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fontAlgn="base">
              <a:spcBef>
                <a:spcPct val="0"/>
              </a:spcBef>
              <a:spcAft>
                <a:spcPct val="0"/>
              </a:spcAft>
              <a:buClrTx/>
            </a:pPr>
            <a:r>
              <a:rPr lang="en-US" altLang="en-US" kern="1200" dirty="0">
                <a:latin typeface="Times New Roman" panose="02020603050405020304" pitchFamily="18" charset="0"/>
                <a:ea typeface="ＭＳ Ｐゴシック" charset="-128"/>
              </a:rPr>
              <a:t>Making Functions the Easy Way</a:t>
            </a:r>
          </a:p>
        </p:txBody>
      </p:sp>
      <p:sp>
        <p:nvSpPr>
          <p:cNvPr id="3" name="Text Placeholder 2"/>
          <p:cNvSpPr>
            <a:spLocks noGrp="1"/>
          </p:cNvSpPr>
          <p:nvPr>
            <p:ph type="body" idx="1"/>
          </p:nvPr>
        </p:nvSpPr>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ＭＳ Ｐゴシック" charset="-128"/>
              </a:rPr>
              <a:t>Get something working by typing commands</a:t>
            </a: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ＭＳ Ｐゴシック" charset="-128"/>
              </a:rPr>
              <a:t>Enter the </a:t>
            </a:r>
            <a:r>
              <a:rPr lang="en-US" altLang="en-US" sz="2400" b="1" kern="1200" dirty="0">
                <a:solidFill>
                  <a:srgbClr val="000000"/>
                </a:solidFill>
                <a:latin typeface="Arial (Body)"/>
                <a:ea typeface="ＭＳ Ｐゴシック" charset="-128"/>
              </a:rPr>
              <a:t>def</a:t>
            </a:r>
            <a:r>
              <a:rPr lang="en-US" altLang="en-US" sz="2400" kern="1200" dirty="0">
                <a:solidFill>
                  <a:srgbClr val="000000"/>
                </a:solidFill>
                <a:latin typeface="Arial (Body)"/>
                <a:ea typeface="ＭＳ Ｐゴシック" charset="-128"/>
              </a:rPr>
              <a:t> command.</a:t>
            </a: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ＭＳ Ｐゴシック" charset="-128"/>
              </a:rPr>
              <a:t>Copy-paste the right commands up into the recipe</a:t>
            </a:r>
          </a:p>
        </p:txBody>
      </p:sp>
    </p:spTree>
    <p:extLst>
      <p:ext uri="{BB962C8B-B14F-4D97-AF65-F5344CB8AC3E}">
        <p14:creationId xmlns:p14="http://schemas.microsoft.com/office/powerpoint/2010/main" val="22247362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chor="b">
            <a:spAutoFit/>
          </a:bodyPr>
          <a:lstStyle/>
          <a:p>
            <a:pPr lvl="0">
              <a:spcBef>
                <a:spcPct val="0"/>
              </a:spcBef>
              <a:buClrTx/>
              <a:defRPr/>
            </a:pPr>
            <a:r>
              <a:rPr lang="en-US" kern="1200" dirty="0">
                <a:latin typeface="Times New Roman" panose="02020603050405020304" pitchFamily="18" charset="0"/>
                <a:ea typeface="+mj-ea"/>
                <a:cs typeface="+mj-cs"/>
              </a:rPr>
              <a:t>A Recipe for Playing Picked Sound Files</a:t>
            </a:r>
          </a:p>
        </p:txBody>
      </p:sp>
      <p:pic>
        <p:nvPicPr>
          <p:cNvPr id="6" name="Picture 5" descr="Computer code has 4 lines. The lines read as follows. Line 1. D e f pick and show left parenthesis right parenthesis colon. Line 2, indented once. my file equals pick a file left parenthesis right parenthesis. Line 3, indented once. my sound equals make sound left parenthesis file name right parenthesis. Line 4, indented once. paly left parenthesis my sound right parenthesi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694897"/>
            <a:ext cx="4724809" cy="1741568"/>
          </a:xfrm>
          <a:prstGeom prst="rect">
            <a:avLst/>
          </a:prstGeom>
        </p:spPr>
      </p:pic>
      <p:sp>
        <p:nvSpPr>
          <p:cNvPr id="4" name="Text Placeholder 3"/>
          <p:cNvSpPr>
            <a:spLocks noGrp="1"/>
          </p:cNvSpPr>
          <p:nvPr>
            <p:ph type="body" idx="1"/>
          </p:nvPr>
        </p:nvSpPr>
        <p:spPr>
          <a:xfrm>
            <a:off x="457200" y="5140242"/>
            <a:ext cx="8229600" cy="800189"/>
          </a:xfrm>
        </p:spPr>
        <p:txBody>
          <a:bodyPr wrap="square" lIns="91425" tIns="91425" rIns="91425" bIns="91425">
            <a:spAutoFit/>
          </a:bodyPr>
          <a:lstStyle/>
          <a:p>
            <a:pPr marL="0" lvl="0" indent="0" eaLnBrk="0" fontAlgn="base" hangingPunct="0">
              <a:spcAft>
                <a:spcPct val="0"/>
              </a:spcAft>
              <a:buNone/>
            </a:pPr>
            <a:r>
              <a:rPr lang="en-US" altLang="en-US" sz="2000" b="1" kern="1200" dirty="0">
                <a:solidFill>
                  <a:srgbClr val="000000"/>
                </a:solidFill>
                <a:latin typeface="Arial (Body)"/>
                <a:ea typeface="ＭＳ Ｐゴシック" charset="-128"/>
                <a:cs typeface="+mn-cs"/>
              </a:rPr>
              <a:t>Note: myfile</a:t>
            </a:r>
            <a:r>
              <a:rPr lang="en-US" altLang="en-US" sz="2000" kern="1200" dirty="0">
                <a:solidFill>
                  <a:srgbClr val="000000"/>
                </a:solidFill>
                <a:latin typeface="Arial (Body)"/>
                <a:ea typeface="ＭＳ Ｐゴシック" charset="-128"/>
                <a:cs typeface="+mn-cs"/>
              </a:rPr>
              <a:t> and </a:t>
            </a:r>
            <a:r>
              <a:rPr lang="en-US" altLang="en-US" sz="2000" b="1" kern="1200" dirty="0">
                <a:solidFill>
                  <a:srgbClr val="000000"/>
                </a:solidFill>
                <a:latin typeface="Arial (Body)"/>
                <a:ea typeface="ＭＳ Ｐゴシック" charset="-128"/>
                <a:cs typeface="+mn-cs"/>
              </a:rPr>
              <a:t>mysound</a:t>
            </a:r>
            <a:r>
              <a:rPr lang="en-US" altLang="en-US" sz="2000" kern="1200" dirty="0">
                <a:solidFill>
                  <a:srgbClr val="000000"/>
                </a:solidFill>
                <a:latin typeface="Arial (Body)"/>
                <a:ea typeface="ＭＳ Ｐゴシック" charset="-128"/>
                <a:cs typeface="+mn-cs"/>
              </a:rPr>
              <a:t>, inside </a:t>
            </a:r>
            <a:r>
              <a:rPr lang="en-US" altLang="en-US" sz="2000" b="1" kern="1200" dirty="0">
                <a:solidFill>
                  <a:srgbClr val="000000"/>
                </a:solidFill>
                <a:latin typeface="Arial (Body)"/>
                <a:ea typeface="ＭＳ Ｐゴシック" charset="-128"/>
                <a:cs typeface="+mn-cs"/>
              </a:rPr>
              <a:t>pickAndPlay()</a:t>
            </a:r>
            <a:r>
              <a:rPr lang="en-US" altLang="en-US" sz="2000" kern="1200" dirty="0">
                <a:solidFill>
                  <a:srgbClr val="000000"/>
                </a:solidFill>
                <a:latin typeface="Arial (Body)"/>
                <a:ea typeface="ＭＳ Ｐゴシック" charset="-128"/>
                <a:cs typeface="+mn-cs"/>
              </a:rPr>
              <a:t>, are </a:t>
            </a:r>
            <a:r>
              <a:rPr lang="en-US" altLang="en-US" sz="2000" b="1" kern="1200" dirty="0">
                <a:solidFill>
                  <a:srgbClr val="000000"/>
                </a:solidFill>
                <a:latin typeface="Arial (Body)"/>
                <a:ea typeface="ＭＳ Ｐゴシック" charset="-128"/>
                <a:cs typeface="+mn-cs"/>
              </a:rPr>
              <a:t>completely different</a:t>
            </a:r>
            <a:r>
              <a:rPr lang="en-US" altLang="en-US" sz="2000" kern="1200" dirty="0">
                <a:solidFill>
                  <a:srgbClr val="000000"/>
                </a:solidFill>
                <a:latin typeface="Arial (Body)"/>
                <a:ea typeface="ＭＳ Ｐゴシック" charset="-128"/>
                <a:cs typeface="+mn-cs"/>
              </a:rPr>
              <a:t> from the same names in the command area</a:t>
            </a:r>
            <a:r>
              <a:rPr lang="en-US" altLang="en-US" sz="2000" kern="1200" dirty="0" smtClean="0">
                <a:solidFill>
                  <a:srgbClr val="000000"/>
                </a:solidFill>
                <a:latin typeface="Arial (Body)"/>
                <a:ea typeface="ＭＳ Ｐゴシック" charset="-128"/>
                <a:cs typeface="+mn-cs"/>
              </a:rPr>
              <a:t>.</a:t>
            </a:r>
          </a:p>
        </p:txBody>
      </p:sp>
    </p:spTree>
    <p:extLst>
      <p:ext uri="{BB962C8B-B14F-4D97-AF65-F5344CB8AC3E}">
        <p14:creationId xmlns:p14="http://schemas.microsoft.com/office/powerpoint/2010/main" val="24853991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chor="b">
            <a:spAutoFit/>
          </a:bodyPr>
          <a:lstStyle/>
          <a:p>
            <a:pPr lvl="0">
              <a:spcBef>
                <a:spcPct val="0"/>
              </a:spcBef>
              <a:buClrTx/>
              <a:defRPr/>
            </a:pPr>
            <a:r>
              <a:rPr lang="en-US" kern="1200" dirty="0">
                <a:latin typeface="Times New Roman" panose="02020603050405020304" pitchFamily="18" charset="0"/>
                <a:ea typeface="+mj-ea"/>
                <a:cs typeface="+mj-cs"/>
              </a:rPr>
              <a:t>A Function for Playing Picked Picture Files</a:t>
            </a:r>
          </a:p>
        </p:txBody>
      </p:sp>
      <p:pic>
        <p:nvPicPr>
          <p:cNvPr id="6" name="Picture 5" descr="Computer code has 4 lines. The lines read as follows. Line 1. d e f pick and show left parenthesis right parenthesis colon. Line 2. my file = pick a file left parenthesis right parenthesis. Line 3. my p i c t = make picture left parenthesis my file right parenthesis. Line 4. show left parenthesis my p i c t right parenthesis."/>
          <p:cNvPicPr>
            <a:picLocks noChangeAspect="1"/>
          </p:cNvPicPr>
          <p:nvPr/>
        </p:nvPicPr>
        <p:blipFill>
          <a:blip r:embed="rId2"/>
          <a:stretch>
            <a:fillRect/>
          </a:stretch>
        </p:blipFill>
        <p:spPr>
          <a:xfrm>
            <a:off x="457200" y="1695892"/>
            <a:ext cx="5895343" cy="2316681"/>
          </a:xfrm>
          <a:prstGeom prst="rect">
            <a:avLst/>
          </a:prstGeom>
        </p:spPr>
      </p:pic>
    </p:spTree>
    <p:extLst>
      <p:ext uri="{BB962C8B-B14F-4D97-AF65-F5344CB8AC3E}">
        <p14:creationId xmlns:p14="http://schemas.microsoft.com/office/powerpoint/2010/main" val="17476287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231076"/>
          </a:xfrm>
        </p:spPr>
        <p:txBody>
          <a:bodyPr tIns="91425">
            <a:spAutoFit/>
          </a:bodyPr>
          <a:lstStyle/>
          <a:p>
            <a:pPr lvl="0">
              <a:spcBef>
                <a:spcPct val="0"/>
              </a:spcBef>
              <a:buClrTx/>
              <a:defRPr/>
            </a:pPr>
            <a:r>
              <a:rPr lang="en-US" kern="1200" dirty="0">
                <a:latin typeface="Times New Roman" panose="02020603050405020304" pitchFamily="18" charset="0"/>
                <a:ea typeface="+mj-ea"/>
                <a:cs typeface="+mj-cs"/>
              </a:rPr>
              <a:t>What </a:t>
            </a:r>
            <a:r>
              <a:rPr lang="en-US" kern="1200" dirty="0" smtClean="0">
                <a:latin typeface="Times New Roman" panose="02020603050405020304" pitchFamily="18" charset="0"/>
                <a:ea typeface="+mj-ea"/>
                <a:cs typeface="+mj-cs"/>
              </a:rPr>
              <a:t>if you </a:t>
            </a:r>
            <a:r>
              <a:rPr lang="en-US" kern="1200" dirty="0">
                <a:latin typeface="Times New Roman" panose="02020603050405020304" pitchFamily="18" charset="0"/>
                <a:ea typeface="+mj-ea"/>
                <a:cs typeface="+mj-cs"/>
              </a:rPr>
              <a:t>Forget </a:t>
            </a:r>
            <a:r>
              <a:rPr lang="en-US" kern="1200" dirty="0" smtClean="0">
                <a:latin typeface="Times New Roman" panose="02020603050405020304" pitchFamily="18" charset="0"/>
                <a:ea typeface="+mj-ea"/>
                <a:cs typeface="+mj-cs"/>
              </a:rPr>
              <a:t>your </a:t>
            </a:r>
            <a:r>
              <a:rPr lang="en-US" kern="1200" dirty="0">
                <a:latin typeface="Times New Roman" panose="02020603050405020304" pitchFamily="18" charset="0"/>
                <a:ea typeface="+mj-ea"/>
                <a:cs typeface="+mj-cs"/>
              </a:rPr>
              <a:t>Variable Names? </a:t>
            </a:r>
            <a:r>
              <a:rPr lang="en-US" kern="1200" dirty="0" smtClean="0">
                <a:latin typeface="Times New Roman" panose="02020603050405020304" pitchFamily="18" charset="0"/>
                <a:ea typeface="+mj-ea"/>
                <a:cs typeface="+mj-cs"/>
              </a:rPr>
              <a:t>ShowVars</a:t>
            </a:r>
            <a:r>
              <a:rPr lang="en-US" kern="1200" dirty="0">
                <a:latin typeface="Times New Roman" panose="02020603050405020304" pitchFamily="18" charset="0"/>
                <a:ea typeface="+mj-ea"/>
                <a:cs typeface="+mj-cs"/>
              </a:rPr>
              <a:t>()</a:t>
            </a:r>
          </a:p>
        </p:txBody>
      </p:sp>
      <p:pic>
        <p:nvPicPr>
          <p:cNvPr id="4" name="Picture 3" descr="A screenshot of 2 overlapped windows. Only visible part of the first window is a command box consisting of a 3 line code. The lines read as follows. Line 1. right angle bracket right angle bracket right angle bracket my file equals pick a file. Line 2. right angle bracket right angle bracket right angle bracket my picture equals make picture left parenthesis my file right parenthesis. Line 3. right angle bracket right angle bracket right angle bracket show v a r s left parenthesis right parenthesis. The second window titled, J E S debug window hash 1 hyphen 10 colon 12 colon 43 has 2 tables, 1 and 2. Table,1 has 4 Rows and 3 columns. The columns have the following headings from left to right. Local variable, type, value. The Row entries are as follows. Row 1. Local variable, my file. Type, string. Value, /users/ Guzdial/media source incomplete line Row 2. Local variable, my picture. Type, picture. Value, org. python. core. P y instance incomplete line. Row 3. Local variable, print now. Type, function. Value, &lt; function print now at 4 0 1 incomplete line. Row 4. Local variable, show v a r s. Type, function. Value, &lt;function show v a r s at 6 4 incomplete l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7685" y="1649990"/>
            <a:ext cx="4480681" cy="4435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235739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defRPr/>
            </a:pPr>
            <a:r>
              <a:rPr lang="en-US" kern="1200" dirty="0">
                <a:latin typeface="Times New Roman" panose="02020603050405020304" pitchFamily="18" charset="0"/>
                <a:ea typeface="+mj-ea"/>
                <a:cs typeface="+mj-cs"/>
              </a:rPr>
              <a:t>A Function for a Specific Sound or Picture</a:t>
            </a:r>
          </a:p>
        </p:txBody>
      </p:sp>
      <p:sp>
        <p:nvSpPr>
          <p:cNvPr id="4" name="Content Placeholder 3"/>
          <p:cNvSpPr>
            <a:spLocks noGrp="1"/>
          </p:cNvSpPr>
          <p:nvPr>
            <p:ph idx="13"/>
          </p:nvPr>
        </p:nvSpPr>
        <p:spPr>
          <a:xfrm>
            <a:off x="655320" y="1691640"/>
            <a:ext cx="3276600" cy="2215961"/>
          </a:xfrm>
        </p:spPr>
        <p:txBody>
          <a:bodyPr wrap="square" lIns="91425" tIns="91425" rIns="91425" bIns="91425">
            <a:spAutoFit/>
          </a:bodyPr>
          <a:lstStyle/>
          <a:p>
            <a:pPr marL="0" lvl="0" indent="0" eaLnBrk="0" fontAlgn="base" hangingPunct="0">
              <a:spcAft>
                <a:spcPct val="0"/>
              </a:spcAft>
              <a:buNone/>
            </a:pPr>
            <a:r>
              <a:rPr lang="en-US" altLang="en-US" sz="2200" kern="1200" dirty="0">
                <a:solidFill>
                  <a:srgbClr val="000000"/>
                </a:solidFill>
                <a:latin typeface="Arial (Body)"/>
                <a:ea typeface="ＭＳ Ｐゴシック" charset="-128"/>
                <a:cs typeface="+mn-cs"/>
              </a:rPr>
              <a:t>You can always replace data (a </a:t>
            </a:r>
            <a:r>
              <a:rPr lang="en-US" altLang="en-US" sz="2200" b="1" kern="1200" dirty="0">
                <a:solidFill>
                  <a:srgbClr val="000000"/>
                </a:solidFill>
                <a:latin typeface="Arial (Body)"/>
                <a:ea typeface="ＭＳ Ｐゴシック" charset="-128"/>
                <a:cs typeface="+mn-cs"/>
              </a:rPr>
              <a:t>string</a:t>
            </a:r>
            <a:r>
              <a:rPr lang="en-US" altLang="en-US" sz="2200" kern="1200" dirty="0" smtClean="0">
                <a:solidFill>
                  <a:srgbClr val="000000"/>
                </a:solidFill>
                <a:latin typeface="Arial (Body)"/>
                <a:ea typeface="ＭＳ Ｐゴシック" charset="-128"/>
                <a:cs typeface="+mn-cs"/>
              </a:rPr>
              <a:t> </a:t>
            </a:r>
            <a:r>
              <a:rPr lang="en-US" altLang="en-US" sz="2200" kern="1200" dirty="0">
                <a:solidFill>
                  <a:srgbClr val="000000"/>
                </a:solidFill>
                <a:latin typeface="Arial (Body)"/>
                <a:ea typeface="ＭＳ Ｐゴシック" charset="-128"/>
                <a:cs typeface="+mn-cs"/>
              </a:rPr>
              <a:t>of characters, a number, whatever) with a name (</a:t>
            </a:r>
            <a:r>
              <a:rPr lang="en-US" altLang="en-US" sz="2200" b="1" kern="1200" dirty="0">
                <a:solidFill>
                  <a:srgbClr val="000000"/>
                </a:solidFill>
                <a:latin typeface="Arial (Body)"/>
                <a:ea typeface="ＭＳ Ｐゴシック" charset="-128"/>
                <a:cs typeface="+mn-cs"/>
              </a:rPr>
              <a:t>variable</a:t>
            </a:r>
            <a:r>
              <a:rPr lang="en-US" altLang="en-US" sz="2200" kern="1200" dirty="0">
                <a:solidFill>
                  <a:srgbClr val="000000"/>
                </a:solidFill>
                <a:latin typeface="Arial (Body)"/>
                <a:ea typeface="ＭＳ Ｐゴシック" charset="-128"/>
                <a:cs typeface="+mn-cs"/>
              </a:rPr>
              <a:t>) that holds that data—or vice versa.</a:t>
            </a:r>
          </a:p>
        </p:txBody>
      </p:sp>
      <p:pic>
        <p:nvPicPr>
          <p:cNvPr id="9" name="Picture 8" descr="Computer code has 4 lines. The lines read as follows. Line 1. D e f play sound left parenthesis right parenthesis colon. Line 2, indented once. my file equals Double quote File name Double quote. Line 3, indented once. my sound equals make sound left parenthesis my file right parenthesis. Line 4, indented once. play left parenthesis my sound right parenthesi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1160" y="1748790"/>
            <a:ext cx="3759200" cy="1409700"/>
          </a:xfrm>
          <a:prstGeom prst="rect">
            <a:avLst/>
          </a:prstGeom>
        </p:spPr>
      </p:pic>
      <p:sp>
        <p:nvSpPr>
          <p:cNvPr id="6" name="Content Placeholder 5"/>
          <p:cNvSpPr>
            <a:spLocks noGrp="1"/>
          </p:cNvSpPr>
          <p:nvPr>
            <p:ph idx="15"/>
          </p:nvPr>
        </p:nvSpPr>
        <p:spPr>
          <a:xfrm>
            <a:off x="716280" y="4084320"/>
            <a:ext cx="3674110" cy="1200298"/>
          </a:xfrm>
        </p:spPr>
        <p:txBody>
          <a:bodyPr wrap="square" lIns="91425" tIns="91425" rIns="91425" bIns="91425">
            <a:spAutoFit/>
          </a:bodyPr>
          <a:lstStyle/>
          <a:p>
            <a:pPr marL="0" lvl="0" indent="0" eaLnBrk="0" fontAlgn="base" hangingPunct="0">
              <a:spcAft>
                <a:spcPct val="0"/>
              </a:spcAft>
              <a:buNone/>
            </a:pPr>
            <a:r>
              <a:rPr lang="en-US" altLang="en-US" sz="2200" kern="1200" dirty="0">
                <a:solidFill>
                  <a:srgbClr val="000000"/>
                </a:solidFill>
                <a:latin typeface="+mn-lt"/>
                <a:ea typeface="ＭＳ Ｐゴシック" charset="-128"/>
                <a:cs typeface="+mn-cs"/>
              </a:rPr>
              <a:t>Put r in front of Windows filenames: r</a:t>
            </a:r>
            <a:r>
              <a:rPr lang="ja-JP" altLang="en-US" sz="2200" kern="1200" dirty="0">
                <a:solidFill>
                  <a:srgbClr val="000000"/>
                </a:solidFill>
                <a:latin typeface="+mn-lt"/>
                <a:ea typeface="ＭＳ Ｐゴシック" charset="-128"/>
                <a:cs typeface="+mn-cs"/>
              </a:rPr>
              <a:t>“</a:t>
            </a:r>
            <a:r>
              <a:rPr lang="en-US" altLang="ja-JP" sz="2200" kern="1200" dirty="0">
                <a:solidFill>
                  <a:srgbClr val="000000"/>
                </a:solidFill>
                <a:latin typeface="+mn-lt"/>
                <a:ea typeface="ＭＳ Ｐゴシック" charset="-128"/>
                <a:cs typeface="+mn-cs"/>
              </a:rPr>
              <a:t>C:\mediasources\pic.jpg</a:t>
            </a:r>
            <a:r>
              <a:rPr lang="ja-JP" altLang="en-US" sz="2200" kern="1200" dirty="0">
                <a:solidFill>
                  <a:srgbClr val="000000"/>
                </a:solidFill>
                <a:latin typeface="+mn-lt"/>
                <a:ea typeface="ＭＳ Ｐゴシック" charset="-128"/>
                <a:cs typeface="+mn-cs"/>
              </a:rPr>
              <a:t>”</a:t>
            </a:r>
            <a:endParaRPr lang="en-US" altLang="en-US" sz="2200" kern="1200" dirty="0">
              <a:solidFill>
                <a:srgbClr val="000000"/>
              </a:solidFill>
              <a:latin typeface="+mn-lt"/>
              <a:ea typeface="ＭＳ Ｐゴシック" charset="-128"/>
              <a:cs typeface="+mn-cs"/>
            </a:endParaRPr>
          </a:p>
        </p:txBody>
      </p:sp>
      <p:pic>
        <p:nvPicPr>
          <p:cNvPr id="10" name="Picture 9" descr="Computer code has 4 lines. The lines read as follows. Line 1. D e f show picture left parenthesis right parenthesis colon. Line 2, indented once. my file equals Double quote File name Double quote. Line 3, indented once. my p i c t equals make picture left parenthesis my file right parenthesis. Line 4, indented once. show left parenthesis my p I c t right parenthesi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0390" y="3916680"/>
            <a:ext cx="3594100" cy="1371600"/>
          </a:xfrm>
          <a:prstGeom prst="rect">
            <a:avLst/>
          </a:prstGeom>
        </p:spPr>
      </p:pic>
    </p:spTree>
    <p:extLst>
      <p:ext uri="{BB962C8B-B14F-4D97-AF65-F5344CB8AC3E}">
        <p14:creationId xmlns:p14="http://schemas.microsoft.com/office/powerpoint/2010/main" val="1890728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fontAlgn="base">
              <a:spcBef>
                <a:spcPct val="0"/>
              </a:spcBef>
              <a:spcAft>
                <a:spcPct val="0"/>
              </a:spcAft>
              <a:buClrTx/>
            </a:pPr>
            <a:r>
              <a:rPr lang="en-US" altLang="en-US" kern="1200" smtClean="0">
                <a:latin typeface="Times New Roman" panose="02020603050405020304" pitchFamily="18" charset="0"/>
                <a:ea typeface="ＭＳ Ｐゴシック" charset="-128"/>
              </a:rPr>
              <a:t>Installation </a:t>
            </a:r>
            <a:r>
              <a:rPr lang="en-US" altLang="en-US" sz="2000" b="0" kern="1200" smtClean="0">
                <a:latin typeface="Times New Roman" panose="02020603050405020304" pitchFamily="18" charset="0"/>
                <a:ea typeface="ＭＳ Ｐゴシック" charset="-128"/>
              </a:rPr>
              <a:t>(2 of 2)</a:t>
            </a:r>
            <a:endParaRPr lang="en-US" altLang="en-US" sz="2000" b="0" kern="1200">
              <a:latin typeface="Times New Roman" panose="02020603050405020304" pitchFamily="18" charset="0"/>
              <a:ea typeface="ＭＳ Ｐゴシック" charset="-128"/>
            </a:endParaRPr>
          </a:p>
        </p:txBody>
      </p:sp>
      <p:sp>
        <p:nvSpPr>
          <p:cNvPr id="3" name="Text Placeholder 2"/>
          <p:cNvSpPr>
            <a:spLocks noGrp="1"/>
          </p:cNvSpPr>
          <p:nvPr>
            <p:ph type="body" idx="1"/>
          </p:nvPr>
        </p:nvSpPr>
        <p:spPr>
          <a:xfrm>
            <a:off x="457200" y="1600201"/>
            <a:ext cx="8229600" cy="3581400"/>
          </a:xfrm>
        </p:spPr>
        <p:txBody>
          <a:bodyPr/>
          <a:lstStyle/>
          <a:p>
            <a:pPr lvl="1" eaLnBrk="1" hangingPunct="1"/>
            <a:r>
              <a:rPr lang="en-US" altLang="en-US" sz="2400" dirty="0">
                <a:latin typeface="+mn-lt"/>
                <a:ea typeface="ＭＳ Ｐゴシック" charset="-128"/>
              </a:rPr>
              <a:t>Mac users:</a:t>
            </a:r>
          </a:p>
          <a:p>
            <a:pPr lvl="2" eaLnBrk="1" hangingPunct="1"/>
            <a:r>
              <a:rPr lang="en-US" altLang="en-US" sz="2400" dirty="0">
                <a:latin typeface="+mn-lt"/>
                <a:ea typeface="ＭＳ Ｐゴシック" charset="-128"/>
              </a:rPr>
              <a:t>Just copy the folder</a:t>
            </a:r>
          </a:p>
          <a:p>
            <a:pPr lvl="2" eaLnBrk="1" hangingPunct="1"/>
            <a:r>
              <a:rPr lang="en-US" altLang="en-US" sz="2400" dirty="0">
                <a:latin typeface="+mn-lt"/>
                <a:ea typeface="ＭＳ Ｐゴシック" charset="-128"/>
              </a:rPr>
              <a:t>Double-click </a:t>
            </a:r>
            <a:r>
              <a:rPr lang="en-US" altLang="en-US" sz="2400" dirty="0" smtClean="0">
                <a:latin typeface="+mn-lt"/>
                <a:ea typeface="ＭＳ Ｐゴシック" charset="-128"/>
              </a:rPr>
              <a:t>J</a:t>
            </a:r>
            <a:r>
              <a:rPr lang="en-US" altLang="en-US" sz="100" dirty="0" smtClean="0">
                <a:latin typeface="+mn-lt"/>
                <a:ea typeface="ＭＳ Ｐゴシック" charset="-128"/>
              </a:rPr>
              <a:t> </a:t>
            </a:r>
            <a:r>
              <a:rPr lang="en-US" altLang="en-US" sz="2400" dirty="0" smtClean="0">
                <a:latin typeface="+mn-lt"/>
                <a:ea typeface="ＭＳ Ｐゴシック" charset="-128"/>
              </a:rPr>
              <a:t>E</a:t>
            </a:r>
            <a:r>
              <a:rPr lang="en-US" altLang="en-US" sz="100" dirty="0" smtClean="0">
                <a:latin typeface="+mn-lt"/>
                <a:ea typeface="ＭＳ Ｐゴシック" charset="-128"/>
              </a:rPr>
              <a:t> </a:t>
            </a:r>
            <a:r>
              <a:rPr lang="en-US" altLang="en-US" sz="2400" dirty="0" smtClean="0">
                <a:latin typeface="+mn-lt"/>
                <a:ea typeface="ＭＳ Ｐゴシック" charset="-128"/>
              </a:rPr>
              <a:t>S application</a:t>
            </a:r>
            <a:endParaRPr lang="en-US" altLang="en-US" sz="2400" dirty="0">
              <a:latin typeface="+mn-lt"/>
              <a:ea typeface="ＭＳ Ｐゴシック" charset="-128"/>
            </a:endParaRPr>
          </a:p>
          <a:p>
            <a:pPr eaLnBrk="1" hangingPunct="1"/>
            <a:r>
              <a:rPr lang="en-US" altLang="en-US" sz="2400" dirty="0">
                <a:latin typeface="+mn-lt"/>
                <a:ea typeface="ＭＳ Ｐゴシック" charset="-128"/>
              </a:rPr>
              <a:t>There is always Help</a:t>
            </a:r>
          </a:p>
          <a:p>
            <a:pPr lvl="1" eaLnBrk="1" hangingPunct="1"/>
            <a:r>
              <a:rPr lang="en-US" altLang="en-US" sz="2400" dirty="0">
                <a:latin typeface="+mn-lt"/>
                <a:ea typeface="ＭＳ Ｐゴシック" charset="-128"/>
              </a:rPr>
              <a:t>Lots and lots of excellent help</a:t>
            </a:r>
            <a:endParaRPr lang="en-US" altLang="en-US" sz="2400" kern="1200" dirty="0">
              <a:solidFill>
                <a:srgbClr val="000000"/>
              </a:solidFill>
              <a:latin typeface="+mn-lt"/>
              <a:ea typeface="ＭＳ Ｐゴシック" charset="-128"/>
            </a:endParaRPr>
          </a:p>
        </p:txBody>
      </p:sp>
    </p:spTree>
    <p:extLst>
      <p:ext uri="{BB962C8B-B14F-4D97-AF65-F5344CB8AC3E}">
        <p14:creationId xmlns:p14="http://schemas.microsoft.com/office/powerpoint/2010/main" val="38322076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defRPr/>
            </a:pPr>
            <a:r>
              <a:rPr lang="en-US" kern="1200" dirty="0">
                <a:latin typeface="Times New Roman" panose="02020603050405020304" pitchFamily="18" charset="0"/>
                <a:ea typeface="ＭＳ Ｐゴシック" charset="0"/>
                <a:cs typeface="+mj-cs"/>
              </a:rPr>
              <a:t>What to </a:t>
            </a:r>
            <a:r>
              <a:rPr lang="en-US" kern="1200" dirty="0" smtClean="0">
                <a:latin typeface="Times New Roman" panose="02020603050405020304" pitchFamily="18" charset="0"/>
                <a:ea typeface="ＭＳ Ｐゴシック" charset="0"/>
                <a:cs typeface="+mj-cs"/>
              </a:rPr>
              <a:t>do about </a:t>
            </a:r>
            <a:r>
              <a:rPr lang="en-US" kern="1200" dirty="0">
                <a:latin typeface="Times New Roman" panose="02020603050405020304" pitchFamily="18" charset="0"/>
                <a:ea typeface="ＭＳ Ｐゴシック" charset="0"/>
                <a:cs typeface="+mj-cs"/>
              </a:rPr>
              <a:t>Windows Filenames?</a:t>
            </a:r>
          </a:p>
        </p:txBody>
      </p:sp>
      <p:sp>
        <p:nvSpPr>
          <p:cNvPr id="3" name="Text Placeholder 2"/>
          <p:cNvSpPr>
            <a:spLocks noGrp="1"/>
          </p:cNvSpPr>
          <p:nvPr>
            <p:ph type="body" idx="1"/>
          </p:nvPr>
        </p:nvSpPr>
        <p:spPr>
          <a:xfrm>
            <a:off x="457200" y="1981200"/>
            <a:ext cx="8229600" cy="3485539"/>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ＭＳ Ｐゴシック" charset="-128"/>
              </a:rPr>
              <a:t>Python </a:t>
            </a:r>
            <a:r>
              <a:rPr lang="en-US" altLang="en-US" sz="2400" kern="1200" dirty="0" smtClean="0">
                <a:solidFill>
                  <a:srgbClr val="000000"/>
                </a:solidFill>
                <a:latin typeface="Arial (Body)"/>
                <a:ea typeface="ＭＳ Ｐゴシック" charset="-128"/>
              </a:rPr>
              <a:t>doesn</a:t>
            </a:r>
            <a:r>
              <a:rPr lang="en-US" altLang="ja-JP" sz="2400" kern="1200" dirty="0" smtClean="0">
                <a:solidFill>
                  <a:srgbClr val="000000"/>
                </a:solidFill>
                <a:latin typeface="Arial (Body)"/>
                <a:ea typeface="ＭＳ Ｐゴシック" charset="-128"/>
              </a:rPr>
              <a:t>’t </a:t>
            </a:r>
            <a:r>
              <a:rPr lang="en-US" altLang="ja-JP" sz="2400" kern="1200" dirty="0">
                <a:solidFill>
                  <a:srgbClr val="000000"/>
                </a:solidFill>
                <a:latin typeface="Arial (Body)"/>
                <a:ea typeface="ＭＳ Ｐゴシック" charset="-128"/>
              </a:rPr>
              <a:t>like you to use </a:t>
            </a:r>
            <a:r>
              <a:rPr lang="en-US" altLang="ja-JP" sz="2400" kern="1200" dirty="0" smtClean="0">
                <a:solidFill>
                  <a:srgbClr val="000000"/>
                </a:solidFill>
                <a:latin typeface="Arial (Body)"/>
                <a:ea typeface="ＭＳ Ｐゴシック" charset="-128"/>
              </a:rPr>
              <a:t>“\” </a:t>
            </a:r>
            <a:r>
              <a:rPr lang="en-US" altLang="ja-JP" sz="2400" kern="1200" dirty="0">
                <a:solidFill>
                  <a:srgbClr val="000000"/>
                </a:solidFill>
                <a:latin typeface="Arial (Body)"/>
                <a:ea typeface="ＭＳ Ｐゴシック" charset="-128"/>
              </a:rPr>
              <a:t>in filenames,</a:t>
            </a:r>
            <a:br>
              <a:rPr lang="en-US" altLang="ja-JP" sz="2400" kern="1200" dirty="0">
                <a:solidFill>
                  <a:srgbClr val="000000"/>
                </a:solidFill>
                <a:latin typeface="Arial (Body)"/>
                <a:ea typeface="ＭＳ Ｐゴシック" charset="-128"/>
              </a:rPr>
            </a:br>
            <a:r>
              <a:rPr lang="en-US" altLang="ja-JP" sz="2400" kern="1200" dirty="0">
                <a:solidFill>
                  <a:srgbClr val="000000"/>
                </a:solidFill>
                <a:latin typeface="Arial (Body)"/>
                <a:ea typeface="ＭＳ Ｐゴシック" charset="-128"/>
              </a:rPr>
              <a:t>like </a:t>
            </a:r>
            <a:r>
              <a:rPr lang="en-US" altLang="ja-JP" sz="2400" kern="1200" dirty="0" smtClean="0">
                <a:solidFill>
                  <a:srgbClr val="000000"/>
                </a:solidFill>
                <a:latin typeface="Arial (Body)"/>
                <a:ea typeface="ＭＳ Ｐゴシック" charset="-128"/>
              </a:rPr>
              <a:t>“C</a:t>
            </a:r>
            <a:r>
              <a:rPr lang="en-US" altLang="ja-JP" sz="2400" kern="1200" dirty="0">
                <a:solidFill>
                  <a:srgbClr val="000000"/>
                </a:solidFill>
                <a:latin typeface="Arial (Body)"/>
                <a:ea typeface="ＭＳ Ｐゴシック" charset="-128"/>
              </a:rPr>
              <a:t>:\</a:t>
            </a:r>
            <a:r>
              <a:rPr lang="en-US" altLang="ja-JP" sz="2400" kern="1200" dirty="0" smtClean="0">
                <a:solidFill>
                  <a:srgbClr val="000000"/>
                </a:solidFill>
                <a:latin typeface="Arial (Body)"/>
                <a:ea typeface="ＭＳ Ｐゴシック" charset="-128"/>
              </a:rPr>
              <a:t>mediasources\barbara.jpg”</a:t>
            </a:r>
            <a:endParaRPr lang="en-US" altLang="ja-JP" sz="2400" kern="1200" dirty="0">
              <a:solidFill>
                <a:srgbClr val="000000"/>
              </a:solidFill>
              <a:latin typeface="Arial (Body)"/>
              <a:ea typeface="ＭＳ Ｐゴシック" charset="-128"/>
            </a:endParaRP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ＭＳ Ｐゴシック" charset="-128"/>
              </a:rPr>
              <a:t>What to do?</a:t>
            </a:r>
          </a:p>
          <a:p>
            <a:pPr marL="741553" lvl="1" indent="-284353" fontAlgn="base">
              <a:spcAft>
                <a:spcPct val="0"/>
              </a:spcAft>
              <a:buFont typeface="Arial" panose="020B0604020202020204" pitchFamily="34" charset="0"/>
              <a:buChar char="–"/>
            </a:pPr>
            <a:r>
              <a:rPr lang="en-US" altLang="en-US" sz="2400" kern="1200" dirty="0">
                <a:solidFill>
                  <a:srgbClr val="000000"/>
                </a:solidFill>
                <a:latin typeface="Arial (Body)"/>
                <a:ea typeface="ＭＳ Ｐゴシック" charset="-128"/>
                <a:cs typeface="+mn-cs"/>
              </a:rPr>
              <a:t>Option #1: Put r in front of Windows filenames: </a:t>
            </a:r>
            <a:r>
              <a:rPr lang="en-US" altLang="en-US" sz="2400" kern="1200" dirty="0" smtClean="0">
                <a:solidFill>
                  <a:srgbClr val="000000"/>
                </a:solidFill>
                <a:latin typeface="Arial (Body)"/>
                <a:ea typeface="ＭＳ Ｐゴシック" charset="-128"/>
                <a:cs typeface="+mn-cs"/>
              </a:rPr>
              <a:t>r</a:t>
            </a:r>
            <a:r>
              <a:rPr lang="en-US" altLang="ja-JP" sz="2400" kern="1200" dirty="0" smtClean="0">
                <a:solidFill>
                  <a:srgbClr val="000000"/>
                </a:solidFill>
                <a:latin typeface="Arial (Body)"/>
                <a:ea typeface="ＭＳ Ｐゴシック" charset="-128"/>
                <a:cs typeface="+mn-cs"/>
              </a:rPr>
              <a:t>”C</a:t>
            </a:r>
            <a:r>
              <a:rPr lang="en-US" altLang="ja-JP" sz="2400" kern="1200" dirty="0">
                <a:solidFill>
                  <a:srgbClr val="000000"/>
                </a:solidFill>
                <a:latin typeface="Arial (Body)"/>
                <a:ea typeface="ＭＳ Ｐゴシック" charset="-128"/>
                <a:cs typeface="+mn-cs"/>
              </a:rPr>
              <a:t>:\</a:t>
            </a:r>
            <a:r>
              <a:rPr lang="en-US" altLang="ja-JP" sz="2400" kern="1200" dirty="0" smtClean="0">
                <a:solidFill>
                  <a:srgbClr val="000000"/>
                </a:solidFill>
                <a:latin typeface="Arial (Body)"/>
                <a:ea typeface="ＭＳ Ｐゴシック" charset="-128"/>
                <a:cs typeface="+mn-cs"/>
              </a:rPr>
              <a:t>mediasources\pic.jpg”</a:t>
            </a:r>
            <a:endParaRPr lang="en-US" altLang="ja-JP" sz="2400" kern="1200" dirty="0">
              <a:solidFill>
                <a:srgbClr val="000000"/>
              </a:solidFill>
              <a:latin typeface="Arial (Body)"/>
              <a:ea typeface="ＭＳ Ｐゴシック" charset="-128"/>
              <a:cs typeface="+mn-cs"/>
            </a:endParaRPr>
          </a:p>
          <a:p>
            <a:pPr marL="741553" lvl="1" indent="-284353" fontAlgn="base">
              <a:spcAft>
                <a:spcPct val="0"/>
              </a:spcAft>
              <a:buFont typeface="Arial" panose="020B0604020202020204" pitchFamily="34" charset="0"/>
              <a:buChar char="–"/>
            </a:pPr>
            <a:r>
              <a:rPr lang="en-US" altLang="en-US" sz="2400" kern="1200" dirty="0">
                <a:solidFill>
                  <a:srgbClr val="000000"/>
                </a:solidFill>
                <a:latin typeface="Arial (Body)"/>
                <a:ea typeface="ＭＳ Ｐゴシック" charset="-128"/>
                <a:cs typeface="+mn-cs"/>
              </a:rPr>
              <a:t>Option #2: Use forward slashes</a:t>
            </a:r>
            <a:r>
              <a:rPr lang="en-US" altLang="en-US" sz="2400" kern="1200" dirty="0" smtClean="0">
                <a:solidFill>
                  <a:srgbClr val="000000"/>
                </a:solidFill>
                <a:latin typeface="Arial (Body)"/>
                <a:ea typeface="ＭＳ Ｐゴシック" charset="-128"/>
                <a:cs typeface="+mn-cs"/>
              </a:rPr>
              <a:t>. </a:t>
            </a:r>
            <a:r>
              <a:rPr lang="en-US" altLang="en-US" sz="2400" kern="1200" dirty="0">
                <a:solidFill>
                  <a:srgbClr val="000000"/>
                </a:solidFill>
                <a:latin typeface="Arial (Body)"/>
                <a:ea typeface="ＭＳ Ｐゴシック" charset="-128"/>
                <a:cs typeface="+mn-cs"/>
              </a:rPr>
              <a:t>Python will translate it for you:</a:t>
            </a:r>
            <a:br>
              <a:rPr lang="en-US" altLang="en-US" sz="2400" kern="1200" dirty="0">
                <a:solidFill>
                  <a:srgbClr val="000000"/>
                </a:solidFill>
                <a:latin typeface="Arial (Body)"/>
                <a:ea typeface="ＭＳ Ｐゴシック" charset="-128"/>
                <a:cs typeface="+mn-cs"/>
              </a:rPr>
            </a:br>
            <a:r>
              <a:rPr lang="en-US" altLang="ja-JP" sz="2400" kern="1200" dirty="0" smtClean="0">
                <a:solidFill>
                  <a:srgbClr val="000000"/>
                </a:solidFill>
                <a:latin typeface="Arial (Body)"/>
                <a:ea typeface="ＭＳ Ｐゴシック" charset="-128"/>
                <a:cs typeface="+mn-cs"/>
              </a:rPr>
              <a:t>“C</a:t>
            </a:r>
            <a:r>
              <a:rPr lang="en-US" altLang="ja-JP" sz="2400" kern="1200" dirty="0">
                <a:solidFill>
                  <a:srgbClr val="000000"/>
                </a:solidFill>
                <a:latin typeface="Arial (Body)"/>
                <a:ea typeface="ＭＳ Ｐゴシック" charset="-128"/>
                <a:cs typeface="+mn-cs"/>
              </a:rPr>
              <a:t>:/</a:t>
            </a:r>
            <a:r>
              <a:rPr lang="en-US" altLang="ja-JP" sz="2400" kern="1200" dirty="0" smtClean="0">
                <a:solidFill>
                  <a:srgbClr val="000000"/>
                </a:solidFill>
                <a:latin typeface="Arial (Body)"/>
                <a:ea typeface="ＭＳ Ｐゴシック" charset="-128"/>
                <a:cs typeface="+mn-cs"/>
              </a:rPr>
              <a:t>mediasources/pic.jpg”</a:t>
            </a:r>
            <a:endParaRPr lang="en-US" altLang="en-US" sz="2400" kern="1200" dirty="0">
              <a:solidFill>
                <a:srgbClr val="000000"/>
              </a:solidFill>
              <a:latin typeface="Arial (Body)"/>
              <a:ea typeface="ＭＳ Ｐゴシック" charset="-128"/>
              <a:cs typeface="+mn-cs"/>
            </a:endParaRPr>
          </a:p>
        </p:txBody>
      </p:sp>
    </p:spTree>
    <p:extLst>
      <p:ext uri="{BB962C8B-B14F-4D97-AF65-F5344CB8AC3E}">
        <p14:creationId xmlns:p14="http://schemas.microsoft.com/office/powerpoint/2010/main" val="14973330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defRPr/>
            </a:pPr>
            <a:r>
              <a:rPr lang="en-US" kern="1200" dirty="0">
                <a:latin typeface="Times New Roman" panose="02020603050405020304" pitchFamily="18" charset="0"/>
                <a:ea typeface="+mj-ea"/>
                <a:cs typeface="+mj-cs"/>
              </a:rPr>
              <a:t>A Function </a:t>
            </a:r>
            <a:r>
              <a:rPr lang="en-US" kern="1200" dirty="0" smtClean="0">
                <a:latin typeface="Times New Roman" panose="02020603050405020304" pitchFamily="18" charset="0"/>
                <a:ea typeface="+mj-ea"/>
                <a:cs typeface="+mj-cs"/>
              </a:rPr>
              <a:t>that </a:t>
            </a:r>
            <a:r>
              <a:rPr lang="en-US" kern="1200" dirty="0">
                <a:latin typeface="Times New Roman" panose="02020603050405020304" pitchFamily="18" charset="0"/>
                <a:ea typeface="+mj-ea"/>
                <a:cs typeface="+mj-cs"/>
              </a:rPr>
              <a:t>Takes Input</a:t>
            </a:r>
          </a:p>
        </p:txBody>
      </p:sp>
      <p:sp>
        <p:nvSpPr>
          <p:cNvPr id="4" name="Content Placeholder 3"/>
          <p:cNvSpPr>
            <a:spLocks noGrp="1"/>
          </p:cNvSpPr>
          <p:nvPr>
            <p:ph idx="13"/>
          </p:nvPr>
        </p:nvSpPr>
        <p:spPr>
          <a:xfrm>
            <a:off x="761366" y="1721485"/>
            <a:ext cx="3521075" cy="4262675"/>
          </a:xfrm>
        </p:spPr>
        <p:txBody>
          <a:bodyPr wrap="square" lIns="91425" tIns="91425" rIns="91425" bIns="91425">
            <a:spAutoFit/>
          </a:bodyPr>
          <a:lstStyle/>
          <a:p>
            <a:pPr marL="0" lvl="0" indent="0" eaLnBrk="0" fontAlgn="base" hangingPunct="0">
              <a:spcAft>
                <a:spcPct val="0"/>
              </a:spcAft>
              <a:buNone/>
            </a:pPr>
            <a:r>
              <a:rPr lang="en-US" altLang="en-US" sz="2400" kern="1200" dirty="0">
                <a:solidFill>
                  <a:srgbClr val="000000"/>
                </a:solidFill>
                <a:latin typeface="+mn-lt"/>
                <a:ea typeface="ＭＳ Ｐゴシック" charset="-128"/>
                <a:cs typeface="+mn-cs"/>
              </a:rPr>
              <a:t>What functions do you need? What should be their input</a:t>
            </a:r>
            <a:r>
              <a:rPr lang="en-US" altLang="en-US" sz="2400" kern="1200" dirty="0" smtClean="0">
                <a:solidFill>
                  <a:srgbClr val="000000"/>
                </a:solidFill>
                <a:latin typeface="+mn-lt"/>
                <a:ea typeface="ＭＳ Ｐゴシック" charset="-128"/>
                <a:cs typeface="+mn-cs"/>
              </a:rPr>
              <a:t>?</a:t>
            </a:r>
            <a:endParaRPr lang="en-US" altLang="en-US" sz="2400" kern="1200" dirty="0">
              <a:solidFill>
                <a:srgbClr val="000000"/>
              </a:solidFill>
              <a:latin typeface="+mn-lt"/>
              <a:ea typeface="ＭＳ Ｐゴシック" charset="-128"/>
              <a:cs typeface="+mn-cs"/>
            </a:endParaRPr>
          </a:p>
          <a:p>
            <a:pPr marL="0" lvl="0" indent="0" eaLnBrk="0" fontAlgn="base" hangingPunct="0">
              <a:spcAft>
                <a:spcPct val="0"/>
              </a:spcAft>
              <a:buNone/>
            </a:pPr>
            <a:r>
              <a:rPr lang="en-US" altLang="en-US" sz="2400" kern="1200" dirty="0">
                <a:solidFill>
                  <a:srgbClr val="000000"/>
                </a:solidFill>
                <a:latin typeface="+mn-lt"/>
                <a:ea typeface="ＭＳ Ｐゴシック" charset="-128"/>
                <a:cs typeface="+mn-cs"/>
              </a:rPr>
              <a:t>In general, have enough to do what you want, easily, understandably, and in the fewest commands</a:t>
            </a:r>
            <a:r>
              <a:rPr lang="en-US" altLang="en-US" sz="2400" kern="1200" dirty="0" smtClean="0">
                <a:solidFill>
                  <a:srgbClr val="000000"/>
                </a:solidFill>
                <a:latin typeface="+mn-lt"/>
                <a:ea typeface="ＭＳ Ｐゴシック" charset="-128"/>
                <a:cs typeface="+mn-cs"/>
              </a:rPr>
              <a:t>.</a:t>
            </a:r>
            <a:endParaRPr lang="en-US" altLang="en-US" sz="2400" kern="1200" dirty="0">
              <a:solidFill>
                <a:srgbClr val="000000"/>
              </a:solidFill>
              <a:latin typeface="+mn-lt"/>
              <a:ea typeface="ＭＳ Ｐゴシック" charset="-128"/>
              <a:cs typeface="+mn-cs"/>
            </a:endParaRPr>
          </a:p>
          <a:p>
            <a:pPr marL="0" lvl="0" indent="0" eaLnBrk="0" fontAlgn="base" hangingPunct="0">
              <a:spcAft>
                <a:spcPct val="0"/>
              </a:spcAft>
              <a:buNone/>
            </a:pPr>
            <a:r>
              <a:rPr lang="en-US" altLang="en-US" sz="2400" kern="1200" dirty="0">
                <a:solidFill>
                  <a:srgbClr val="000000"/>
                </a:solidFill>
                <a:latin typeface="+mn-lt"/>
                <a:ea typeface="ＭＳ Ｐゴシック" charset="-128"/>
                <a:cs typeface="+mn-cs"/>
              </a:rPr>
              <a:t>We</a:t>
            </a:r>
            <a:r>
              <a:rPr lang="ja-JP" altLang="en-US" sz="2400" kern="1200" dirty="0">
                <a:solidFill>
                  <a:srgbClr val="000000"/>
                </a:solidFill>
                <a:latin typeface="+mn-lt"/>
                <a:ea typeface="ＭＳ Ｐゴシック" charset="-128"/>
                <a:cs typeface="+mn-cs"/>
              </a:rPr>
              <a:t>’</a:t>
            </a:r>
            <a:r>
              <a:rPr lang="en-US" altLang="ja-JP" sz="2400" kern="1200" dirty="0">
                <a:solidFill>
                  <a:srgbClr val="000000"/>
                </a:solidFill>
                <a:latin typeface="+mn-lt"/>
                <a:ea typeface="ＭＳ Ｐゴシック" charset="-128"/>
                <a:cs typeface="+mn-cs"/>
              </a:rPr>
              <a:t>ll talk more about what that means later.</a:t>
            </a:r>
            <a:endParaRPr lang="en-US" altLang="en-US" sz="2400" kern="1200" dirty="0">
              <a:solidFill>
                <a:srgbClr val="000000"/>
              </a:solidFill>
              <a:latin typeface="+mn-lt"/>
              <a:ea typeface="ＭＳ Ｐゴシック" charset="-128"/>
              <a:cs typeface="+mn-cs"/>
            </a:endParaRPr>
          </a:p>
        </p:txBody>
      </p:sp>
      <p:pic>
        <p:nvPicPr>
          <p:cNvPr id="3" name="Picture 2" descr="Computer code has 3 lines. The lines read as follows. Line 1. D e f play named left parenthesis my file right parenthesis colon. Line 2, indented once. my sound equals make sound left parenthesis my file right parenthesis. Line 3, indented once. play left parenthesis my sound right parenthesis."/>
          <p:cNvPicPr>
            <a:picLocks noChangeAspect="1"/>
          </p:cNvPicPr>
          <p:nvPr/>
        </p:nvPicPr>
        <p:blipFill>
          <a:blip r:embed="rId2"/>
          <a:stretch>
            <a:fillRect/>
          </a:stretch>
        </p:blipFill>
        <p:spPr>
          <a:xfrm>
            <a:off x="4444050" y="1801910"/>
            <a:ext cx="4218298" cy="1547298"/>
          </a:xfrm>
          <a:prstGeom prst="rect">
            <a:avLst/>
          </a:prstGeom>
        </p:spPr>
      </p:pic>
      <p:pic>
        <p:nvPicPr>
          <p:cNvPr id="5" name="Picture 4" descr="Computer code has 3 lines. The lines read as follows. Line 1. D e f play named left parenthesis my file right parenthesis colon. Line 2, indented once. my sound equals make sound left parenthesis my file right parenthesis. Line 3, indented once. play left parenthesis my sound right parenthesis."/>
          <p:cNvPicPr>
            <a:picLocks noChangeAspect="1"/>
          </p:cNvPicPr>
          <p:nvPr/>
        </p:nvPicPr>
        <p:blipFill>
          <a:blip r:embed="rId2"/>
          <a:stretch>
            <a:fillRect/>
          </a:stretch>
        </p:blipFill>
        <p:spPr>
          <a:xfrm>
            <a:off x="4458629" y="3472421"/>
            <a:ext cx="4036740" cy="1480701"/>
          </a:xfrm>
          <a:prstGeom prst="rect">
            <a:avLst/>
          </a:prstGeom>
        </p:spPr>
      </p:pic>
    </p:spTree>
    <p:extLst>
      <p:ext uri="{BB962C8B-B14F-4D97-AF65-F5344CB8AC3E}">
        <p14:creationId xmlns:p14="http://schemas.microsoft.com/office/powerpoint/2010/main" val="35058626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fontAlgn="base">
              <a:spcBef>
                <a:spcPct val="0"/>
              </a:spcBef>
              <a:spcAft>
                <a:spcPct val="0"/>
              </a:spcAft>
              <a:buClrTx/>
            </a:pPr>
            <a:r>
              <a:rPr lang="en-US" altLang="en-US" kern="1200" dirty="0">
                <a:latin typeface="Times New Roman" panose="02020603050405020304" pitchFamily="18" charset="0"/>
                <a:ea typeface="ＭＳ Ｐゴシック" charset="-128"/>
              </a:rPr>
              <a:t>What Can Go Wrong?</a:t>
            </a:r>
          </a:p>
        </p:txBody>
      </p:sp>
      <p:sp>
        <p:nvSpPr>
          <p:cNvPr id="3" name="Text Placeholder 2"/>
          <p:cNvSpPr>
            <a:spLocks noGrp="1"/>
          </p:cNvSpPr>
          <p:nvPr>
            <p:ph type="body" idx="1"/>
          </p:nvPr>
        </p:nvSpPr>
        <p:spPr>
          <a:xfrm>
            <a:off x="457200" y="1600200"/>
            <a:ext cx="8229600" cy="3793316"/>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ＭＳ Ｐゴシック" charset="-128"/>
              </a:rPr>
              <a:t>Did you use the </a:t>
            </a:r>
            <a:r>
              <a:rPr lang="en-US" altLang="en-US" sz="2400" b="1" kern="1200" dirty="0">
                <a:solidFill>
                  <a:srgbClr val="000000"/>
                </a:solidFill>
                <a:latin typeface="Arial (Body)"/>
                <a:ea typeface="ＭＳ Ｐゴシック" charset="-128"/>
              </a:rPr>
              <a:t>exact</a:t>
            </a:r>
            <a:r>
              <a:rPr lang="en-US" altLang="en-US" sz="2400" kern="1200" dirty="0">
                <a:solidFill>
                  <a:srgbClr val="000000"/>
                </a:solidFill>
                <a:latin typeface="Arial (Body)"/>
                <a:ea typeface="ＭＳ Ｐゴシック" charset="-128"/>
              </a:rPr>
              <a:t> same names (case, spelling)?</a:t>
            </a: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ＭＳ Ｐゴシック" charset="-128"/>
              </a:rPr>
              <a:t>All the lines in the block must be </a:t>
            </a:r>
            <a:r>
              <a:rPr lang="en-US" altLang="en-US" sz="2400" b="1" kern="1200" dirty="0">
                <a:solidFill>
                  <a:srgbClr val="000000"/>
                </a:solidFill>
                <a:latin typeface="Arial (Body)"/>
                <a:ea typeface="ＭＳ Ｐゴシック" charset="-128"/>
              </a:rPr>
              <a:t>indented</a:t>
            </a:r>
            <a:r>
              <a:rPr lang="en-US" altLang="en-US" sz="2400" kern="1200" dirty="0">
                <a:solidFill>
                  <a:srgbClr val="000000"/>
                </a:solidFill>
                <a:latin typeface="Arial (Body)"/>
                <a:ea typeface="ＭＳ Ｐゴシック" charset="-128"/>
              </a:rPr>
              <a:t>,</a:t>
            </a:r>
            <a:br>
              <a:rPr lang="en-US" altLang="en-US" sz="2400" kern="1200" dirty="0">
                <a:solidFill>
                  <a:srgbClr val="000000"/>
                </a:solidFill>
                <a:latin typeface="Arial (Body)"/>
                <a:ea typeface="ＭＳ Ｐゴシック" charset="-128"/>
              </a:rPr>
            </a:br>
            <a:r>
              <a:rPr lang="en-US" altLang="en-US" sz="2400" kern="1200" dirty="0">
                <a:solidFill>
                  <a:srgbClr val="000000"/>
                </a:solidFill>
                <a:latin typeface="Arial (Body)"/>
                <a:ea typeface="ＭＳ Ｐゴシック" charset="-128"/>
              </a:rPr>
              <a:t>and </a:t>
            </a:r>
            <a:r>
              <a:rPr lang="en-US" altLang="en-US" sz="2400" b="1" kern="1200" dirty="0">
                <a:solidFill>
                  <a:srgbClr val="000000"/>
                </a:solidFill>
                <a:latin typeface="Arial (Body)"/>
                <a:ea typeface="ＭＳ Ｐゴシック" charset="-128"/>
              </a:rPr>
              <a:t>indented the same amount.</a:t>
            </a: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ＭＳ Ｐゴシック" charset="-128"/>
              </a:rPr>
              <a:t>Variables in the command area </a:t>
            </a:r>
            <a:r>
              <a:rPr lang="en-US" altLang="en-US" sz="2400" kern="1200" dirty="0" smtClean="0">
                <a:solidFill>
                  <a:srgbClr val="000000"/>
                </a:solidFill>
                <a:latin typeface="Arial (Body)"/>
                <a:ea typeface="ＭＳ Ｐゴシック" charset="-128"/>
              </a:rPr>
              <a:t>don</a:t>
            </a:r>
            <a:r>
              <a:rPr lang="en-US" altLang="ja-JP" sz="2400" kern="1200" dirty="0" smtClean="0">
                <a:solidFill>
                  <a:srgbClr val="000000"/>
                </a:solidFill>
                <a:latin typeface="Arial (Body)"/>
                <a:ea typeface="ＭＳ Ｐゴシック" charset="-128"/>
              </a:rPr>
              <a:t>’t </a:t>
            </a:r>
            <a:r>
              <a:rPr lang="en-US" altLang="ja-JP" sz="2400" kern="1200" dirty="0">
                <a:solidFill>
                  <a:srgbClr val="000000"/>
                </a:solidFill>
                <a:latin typeface="Arial (Body)"/>
                <a:ea typeface="ＭＳ Ｐゴシック" charset="-128"/>
              </a:rPr>
              <a:t>exist in your functions, and variables in your functions </a:t>
            </a:r>
            <a:r>
              <a:rPr lang="en-US" altLang="ja-JP" sz="2400" kern="1200" dirty="0" smtClean="0">
                <a:solidFill>
                  <a:srgbClr val="000000"/>
                </a:solidFill>
                <a:latin typeface="Arial (Body)"/>
                <a:ea typeface="ＭＳ Ｐゴシック" charset="-128"/>
              </a:rPr>
              <a:t>don’t </a:t>
            </a:r>
            <a:r>
              <a:rPr lang="en-US" altLang="ja-JP" sz="2400" kern="1200" dirty="0">
                <a:solidFill>
                  <a:srgbClr val="000000"/>
                </a:solidFill>
                <a:latin typeface="Arial (Body)"/>
                <a:ea typeface="ＭＳ Ｐゴシック" charset="-128"/>
              </a:rPr>
              <a:t>exist in the command area.</a:t>
            </a: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ＭＳ Ｐゴシック" charset="-128"/>
              </a:rPr>
              <a:t>The computer </a:t>
            </a:r>
            <a:r>
              <a:rPr lang="en-US" altLang="en-US" sz="2400" kern="1200" dirty="0" smtClean="0">
                <a:solidFill>
                  <a:srgbClr val="000000"/>
                </a:solidFill>
                <a:latin typeface="Arial (Body)"/>
                <a:ea typeface="ＭＳ Ｐゴシック" charset="-128"/>
              </a:rPr>
              <a:t>can</a:t>
            </a:r>
            <a:r>
              <a:rPr lang="en-US" altLang="ja-JP" sz="2400" kern="1200" dirty="0" smtClean="0">
                <a:solidFill>
                  <a:srgbClr val="000000"/>
                </a:solidFill>
                <a:latin typeface="Arial (Body)"/>
                <a:ea typeface="ＭＳ Ｐゴシック" charset="-128"/>
              </a:rPr>
              <a:t>’t </a:t>
            </a:r>
            <a:r>
              <a:rPr lang="en-US" altLang="ja-JP" sz="2400" kern="1200" dirty="0">
                <a:solidFill>
                  <a:srgbClr val="000000"/>
                </a:solidFill>
                <a:latin typeface="Arial (Body)"/>
                <a:ea typeface="ＭＳ Ｐゴシック" charset="-128"/>
              </a:rPr>
              <a:t>read your mind.</a:t>
            </a:r>
          </a:p>
          <a:p>
            <a:pPr marL="741553" lvl="1" indent="-284353" fontAlgn="base">
              <a:spcAft>
                <a:spcPct val="0"/>
              </a:spcAft>
              <a:buFont typeface="Arial" panose="020B0604020202020204" pitchFamily="34" charset="0"/>
              <a:buChar char="–"/>
            </a:pPr>
            <a:r>
              <a:rPr lang="en-US" altLang="en-US" sz="2400" kern="1200" dirty="0">
                <a:solidFill>
                  <a:srgbClr val="000000"/>
                </a:solidFill>
                <a:latin typeface="Arial (Body)"/>
                <a:ea typeface="ＭＳ Ｐゴシック" charset="-128"/>
                <a:cs typeface="+mn-cs"/>
              </a:rPr>
              <a:t>It will only do exactly what you tell it to do.</a:t>
            </a:r>
          </a:p>
        </p:txBody>
      </p:sp>
    </p:spTree>
    <p:extLst>
      <p:ext uri="{BB962C8B-B14F-4D97-AF65-F5344CB8AC3E}">
        <p14:creationId xmlns:p14="http://schemas.microsoft.com/office/powerpoint/2010/main" val="29033611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fontAlgn="base">
              <a:spcBef>
                <a:spcPct val="0"/>
              </a:spcBef>
              <a:spcAft>
                <a:spcPct val="0"/>
              </a:spcAft>
              <a:buClrTx/>
            </a:pPr>
            <a:r>
              <a:rPr lang="en-US" altLang="en-US" kern="1200" dirty="0">
                <a:latin typeface="Times New Roman" panose="02020603050405020304" pitchFamily="18" charset="0"/>
                <a:ea typeface="ＭＳ Ｐゴシック" charset="-128"/>
              </a:rPr>
              <a:t>Most Important Thing to </a:t>
            </a:r>
            <a:r>
              <a:rPr lang="en-US" altLang="en-US" kern="1200" dirty="0" smtClean="0">
                <a:latin typeface="Times New Roman" panose="02020603050405020304" pitchFamily="18" charset="0"/>
                <a:ea typeface="ＭＳ Ｐゴシック" charset="-128"/>
              </a:rPr>
              <a:t>do </a:t>
            </a:r>
            <a:r>
              <a:rPr lang="en-US" altLang="en-US" kern="1200" dirty="0">
                <a:latin typeface="Times New Roman" panose="02020603050405020304" pitchFamily="18" charset="0"/>
                <a:ea typeface="ＭＳ Ｐゴシック" charset="-128"/>
              </a:rPr>
              <a:t>to Pass This Class!</a:t>
            </a:r>
          </a:p>
        </p:txBody>
      </p:sp>
      <p:sp>
        <p:nvSpPr>
          <p:cNvPr id="3" name="Text Placeholder 2"/>
          <p:cNvSpPr>
            <a:spLocks noGrp="1"/>
          </p:cNvSpPr>
          <p:nvPr>
            <p:ph type="body" idx="1"/>
          </p:nvPr>
        </p:nvSpPr>
        <p:spPr>
          <a:xfrm>
            <a:off x="457200" y="1600200"/>
            <a:ext cx="8229600" cy="4162648"/>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b="1" kern="1200" dirty="0" smtClean="0">
                <a:solidFill>
                  <a:srgbClr val="000000"/>
                </a:solidFill>
                <a:latin typeface="Arial (Body)"/>
                <a:ea typeface="ＭＳ Ｐゴシック" charset="-128"/>
              </a:rPr>
              <a:t>Do the Examples!</a:t>
            </a:r>
          </a:p>
          <a:p>
            <a:pPr marL="255651" lvl="0" indent="-255651" fontAlgn="base">
              <a:spcAft>
                <a:spcPct val="0"/>
              </a:spcAft>
              <a:buFont typeface="Arial" panose="020B0604020202020204" pitchFamily="34" charset="0"/>
              <a:buChar char="•"/>
              <a:tabLst/>
            </a:pPr>
            <a:r>
              <a:rPr lang="en-US" altLang="en-US" sz="2400" kern="1200" dirty="0" smtClean="0">
                <a:solidFill>
                  <a:srgbClr val="000000"/>
                </a:solidFill>
                <a:latin typeface="Arial (Body)"/>
                <a:ea typeface="ＭＳ Ｐゴシック" charset="-128"/>
              </a:rPr>
              <a:t>Try </a:t>
            </a:r>
            <a:r>
              <a:rPr lang="en-US" altLang="en-US" sz="2400" kern="1200" dirty="0">
                <a:solidFill>
                  <a:srgbClr val="000000"/>
                </a:solidFill>
                <a:latin typeface="Arial (Body)"/>
                <a:ea typeface="ＭＳ Ｐゴシック" charset="-128"/>
              </a:rPr>
              <a:t>them out for </a:t>
            </a:r>
            <a:r>
              <a:rPr lang="en-US" altLang="en-US" sz="2400" kern="1200" dirty="0" smtClean="0">
                <a:solidFill>
                  <a:srgbClr val="000000"/>
                </a:solidFill>
                <a:latin typeface="Arial (Body)"/>
                <a:ea typeface="ＭＳ Ｐゴシック" charset="-128"/>
              </a:rPr>
              <a:t>yourself. Try </a:t>
            </a:r>
            <a:r>
              <a:rPr lang="en-US" altLang="en-US" sz="2400" kern="1200" dirty="0">
                <a:solidFill>
                  <a:srgbClr val="000000"/>
                </a:solidFill>
                <a:latin typeface="Arial (Body)"/>
                <a:ea typeface="ＭＳ Ｐゴシック" charset="-128"/>
              </a:rPr>
              <a:t>to replicate them. </a:t>
            </a:r>
            <a:r>
              <a:rPr lang="en-US" altLang="en-US" sz="2400" b="1" kern="1200" dirty="0">
                <a:solidFill>
                  <a:srgbClr val="000000"/>
                </a:solidFill>
                <a:latin typeface="Arial (Body)"/>
                <a:ea typeface="ＭＳ Ｐゴシック" charset="-128"/>
              </a:rPr>
              <a:t>Understand them</a:t>
            </a:r>
          </a:p>
          <a:p>
            <a:pPr marL="741553" lvl="1" indent="-284353" fontAlgn="base">
              <a:spcAft>
                <a:spcPct val="0"/>
              </a:spcAft>
              <a:buFont typeface="Arial" panose="020B0604020202020204" pitchFamily="34" charset="0"/>
              <a:buChar char="–"/>
            </a:pPr>
            <a:r>
              <a:rPr lang="en-US" altLang="en-US" sz="2400" kern="1200" dirty="0" smtClean="0">
                <a:solidFill>
                  <a:srgbClr val="000000"/>
                </a:solidFill>
                <a:latin typeface="Arial (Body)"/>
                <a:ea typeface="ＭＳ Ｐゴシック" charset="-128"/>
                <a:cs typeface="+mn-cs"/>
              </a:rPr>
              <a:t>Every Week, Type in at Least </a:t>
            </a:r>
            <a:r>
              <a:rPr lang="en-US" altLang="en-US" sz="2400" b="1" kern="1200" dirty="0" smtClean="0">
                <a:solidFill>
                  <a:srgbClr val="000000"/>
                </a:solidFill>
                <a:latin typeface="Arial (Body)"/>
                <a:ea typeface="ＭＳ Ｐゴシック" charset="-128"/>
                <a:cs typeface="+mn-cs"/>
              </a:rPr>
              <a:t>Two</a:t>
            </a:r>
            <a:r>
              <a:rPr lang="en-US" altLang="en-US" sz="2400" kern="1200" dirty="0" smtClean="0">
                <a:solidFill>
                  <a:srgbClr val="000000"/>
                </a:solidFill>
                <a:latin typeface="Arial (Body)"/>
                <a:ea typeface="ＭＳ Ｐゴシック" charset="-128"/>
                <a:cs typeface="+mn-cs"/>
              </a:rPr>
              <a:t> of the Examples </a:t>
            </a:r>
            <a:r>
              <a:rPr lang="en-US" altLang="en-US" sz="2400" kern="1200" dirty="0">
                <a:solidFill>
                  <a:srgbClr val="000000"/>
                </a:solidFill>
                <a:latin typeface="Arial (Body)"/>
                <a:ea typeface="ＭＳ Ｐゴシック" charset="-128"/>
                <a:cs typeface="+mn-cs"/>
              </a:rPr>
              <a:t>f</a:t>
            </a:r>
            <a:r>
              <a:rPr lang="en-US" altLang="en-US" sz="2400" kern="1200" dirty="0" smtClean="0">
                <a:solidFill>
                  <a:srgbClr val="000000"/>
                </a:solidFill>
                <a:latin typeface="Arial (Body)"/>
                <a:ea typeface="ＭＳ Ｐゴシック" charset="-128"/>
                <a:cs typeface="+mn-cs"/>
              </a:rPr>
              <a:t>rom Class</a:t>
            </a:r>
          </a:p>
          <a:p>
            <a:pPr marL="255651" lvl="0" indent="-255651" fontAlgn="base">
              <a:spcAft>
                <a:spcPct val="0"/>
              </a:spcAft>
              <a:buFont typeface="Arial" panose="020B0604020202020204" pitchFamily="34" charset="0"/>
              <a:buChar char="•"/>
              <a:tabLst/>
            </a:pPr>
            <a:r>
              <a:rPr lang="en-US" altLang="en-US" sz="2400" kern="1200" dirty="0" smtClean="0">
                <a:solidFill>
                  <a:srgbClr val="000000"/>
                </a:solidFill>
                <a:latin typeface="Arial (Body)"/>
                <a:ea typeface="ＭＳ Ｐゴシック" charset="-128"/>
              </a:rPr>
              <a:t>To </a:t>
            </a:r>
            <a:r>
              <a:rPr lang="en-US" altLang="en-US" sz="2400" kern="1200" dirty="0">
                <a:solidFill>
                  <a:srgbClr val="000000"/>
                </a:solidFill>
                <a:latin typeface="Arial (Body)"/>
                <a:ea typeface="ＭＳ Ｐゴシック" charset="-128"/>
              </a:rPr>
              <a:t>understand a program means that you know why each line is there.</a:t>
            </a: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ＭＳ Ｐゴシック" charset="-128"/>
              </a:rPr>
              <a:t>You will encounter all the simple-but-confusing errors </a:t>
            </a:r>
            <a:r>
              <a:rPr lang="pt-BR" altLang="en-US" sz="2400" b="1" kern="1200" dirty="0" smtClean="0">
                <a:solidFill>
                  <a:srgbClr val="000000"/>
                </a:solidFill>
                <a:latin typeface="Arial (Body)"/>
                <a:ea typeface="ＭＳ Ｐゴシック" charset="-128"/>
              </a:rPr>
              <a:t>early</a:t>
            </a:r>
            <a:r>
              <a:rPr lang="pt-BR" altLang="en-US" sz="100" b="1" kern="1200" dirty="0" smtClean="0">
                <a:solidFill>
                  <a:srgbClr val="000000"/>
                </a:solidFill>
                <a:latin typeface="Arial (Body)"/>
                <a:ea typeface="ＭＳ Ｐゴシック" charset="-128"/>
              </a:rPr>
              <a:t> </a:t>
            </a:r>
            <a:r>
              <a:rPr lang="pt-BR" altLang="en-US" sz="2400" b="1" kern="1200" dirty="0" smtClean="0">
                <a:solidFill>
                  <a:srgbClr val="000000"/>
                </a:solidFill>
                <a:latin typeface="Arial (Body)"/>
                <a:ea typeface="ＭＳ Ｐゴシック" charset="-128"/>
              </a:rPr>
              <a:t>—</a:t>
            </a:r>
            <a:r>
              <a:rPr lang="pt-BR" altLang="en-US" sz="100" b="1" kern="1200" dirty="0" smtClean="0">
                <a:solidFill>
                  <a:srgbClr val="000000"/>
                </a:solidFill>
                <a:latin typeface="Arial (Body)"/>
                <a:ea typeface="ＭＳ Ｐゴシック" charset="-128"/>
              </a:rPr>
              <a:t> </a:t>
            </a:r>
            <a:r>
              <a:rPr lang="pt-BR" altLang="en-US" sz="2400" b="1" kern="1200" dirty="0" smtClean="0">
                <a:solidFill>
                  <a:srgbClr val="000000"/>
                </a:solidFill>
                <a:latin typeface="Arial (Body)"/>
                <a:ea typeface="ＭＳ Ｐゴシック" charset="-128"/>
              </a:rPr>
              <a:t>B</a:t>
            </a:r>
            <a:r>
              <a:rPr lang="pt-BR" altLang="en-US" sz="100" b="1" kern="1200" dirty="0" smtClean="0">
                <a:solidFill>
                  <a:srgbClr val="000000"/>
                </a:solidFill>
                <a:latin typeface="Arial (Body)"/>
                <a:ea typeface="ＭＳ Ｐゴシック" charset="-128"/>
              </a:rPr>
              <a:t> </a:t>
            </a:r>
            <a:r>
              <a:rPr lang="pt-BR" altLang="en-US" sz="2400" b="1" kern="1200" dirty="0" smtClean="0">
                <a:solidFill>
                  <a:srgbClr val="000000"/>
                </a:solidFill>
                <a:latin typeface="Arial (Body)"/>
                <a:ea typeface="ＭＳ Ｐゴシック" charset="-128"/>
              </a:rPr>
              <a:t>e</a:t>
            </a:r>
            <a:r>
              <a:rPr lang="pt-BR" altLang="en-US" sz="100" b="1" kern="1200" dirty="0" smtClean="0">
                <a:solidFill>
                  <a:srgbClr val="000000"/>
                </a:solidFill>
                <a:latin typeface="Arial (Body)"/>
                <a:ea typeface="ＭＳ Ｐゴシック" charset="-128"/>
              </a:rPr>
              <a:t> </a:t>
            </a:r>
            <a:r>
              <a:rPr lang="pt-BR" altLang="en-US" sz="2400" b="1" kern="1200" dirty="0" smtClean="0">
                <a:solidFill>
                  <a:srgbClr val="000000"/>
                </a:solidFill>
                <a:latin typeface="Arial (Body)"/>
                <a:ea typeface="ＭＳ Ｐゴシック" charset="-128"/>
              </a:rPr>
              <a:t>f</a:t>
            </a:r>
            <a:r>
              <a:rPr lang="pt-BR" altLang="en-US" sz="100" b="1" kern="1200" dirty="0" smtClean="0">
                <a:solidFill>
                  <a:srgbClr val="000000"/>
                </a:solidFill>
                <a:latin typeface="Arial (Body)"/>
                <a:ea typeface="ＭＳ Ｐゴシック" charset="-128"/>
              </a:rPr>
              <a:t> </a:t>
            </a:r>
            <a:r>
              <a:rPr lang="pt-BR" altLang="en-US" sz="2400" b="1" kern="1200" dirty="0" smtClean="0">
                <a:solidFill>
                  <a:srgbClr val="000000"/>
                </a:solidFill>
                <a:latin typeface="Arial (Body)"/>
                <a:ea typeface="ＭＳ Ｐゴシック" charset="-128"/>
              </a:rPr>
              <a:t>o</a:t>
            </a:r>
            <a:r>
              <a:rPr lang="pt-BR" altLang="en-US" sz="100" b="1" kern="1200" dirty="0" smtClean="0">
                <a:solidFill>
                  <a:srgbClr val="000000"/>
                </a:solidFill>
                <a:latin typeface="Arial (Body)"/>
                <a:ea typeface="ＭＳ Ｐゴシック" charset="-128"/>
              </a:rPr>
              <a:t> </a:t>
            </a:r>
            <a:r>
              <a:rPr lang="pt-BR" altLang="en-US" sz="2400" b="1" kern="1200" dirty="0" smtClean="0">
                <a:solidFill>
                  <a:srgbClr val="000000"/>
                </a:solidFill>
                <a:latin typeface="Arial (Body)"/>
                <a:ea typeface="ＭＳ Ｐゴシック" charset="-128"/>
              </a:rPr>
              <a:t>r</a:t>
            </a:r>
            <a:r>
              <a:rPr lang="pt-BR" altLang="en-US" sz="100" b="1" kern="1200" dirty="0" smtClean="0">
                <a:solidFill>
                  <a:srgbClr val="000000"/>
                </a:solidFill>
                <a:latin typeface="Arial (Body)"/>
                <a:ea typeface="ＭＳ Ｐゴシック" charset="-128"/>
              </a:rPr>
              <a:t> </a:t>
            </a:r>
            <a:r>
              <a:rPr lang="pt-BR" altLang="en-US" sz="2400" b="1" kern="1200" dirty="0" smtClean="0">
                <a:solidFill>
                  <a:srgbClr val="000000"/>
                </a:solidFill>
                <a:latin typeface="Arial (Body)"/>
                <a:ea typeface="ＭＳ Ｐゴシック" charset="-128"/>
              </a:rPr>
              <a:t>e</a:t>
            </a:r>
            <a:r>
              <a:rPr lang="pt-BR" altLang="en-US" sz="2400" b="1" i="1" kern="1200" dirty="0" smtClean="0">
                <a:solidFill>
                  <a:srgbClr val="000000"/>
                </a:solidFill>
                <a:latin typeface="Arial (Body)"/>
                <a:ea typeface="ＭＳ Ｐゴシック" charset="-128"/>
              </a:rPr>
              <a:t> </a:t>
            </a:r>
            <a:r>
              <a:rPr lang="en-US" altLang="en-US" sz="2400" kern="1200" dirty="0" smtClean="0">
                <a:solidFill>
                  <a:srgbClr val="000000"/>
                </a:solidFill>
                <a:latin typeface="Arial (Body)"/>
                <a:ea typeface="ＭＳ Ｐゴシック" charset="-128"/>
              </a:rPr>
              <a:t>you </a:t>
            </a:r>
            <a:r>
              <a:rPr lang="en-US" altLang="en-US" sz="2400" kern="1200" dirty="0">
                <a:solidFill>
                  <a:srgbClr val="000000"/>
                </a:solidFill>
                <a:latin typeface="Arial (Body)"/>
                <a:ea typeface="ＭＳ Ｐゴシック" charset="-128"/>
              </a:rPr>
              <a:t>are rushing to get homework done!!</a:t>
            </a:r>
          </a:p>
        </p:txBody>
      </p:sp>
    </p:spTree>
    <p:extLst>
      <p:ext uri="{BB962C8B-B14F-4D97-AF65-F5344CB8AC3E}">
        <p14:creationId xmlns:p14="http://schemas.microsoft.com/office/powerpoint/2010/main" val="29970456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r>
              <a:rPr lang="en-US" smtClean="0">
                <a:latin typeface="Times New Roman" panose="02020603050405020304" pitchFamily="18" charset="0"/>
              </a:rPr>
              <a:t>Copyright</a:t>
            </a:r>
            <a:endParaRPr lang="en-US" dirty="0">
              <a:latin typeface="Times New Roman" panose="02020603050405020304" pitchFamily="18" charset="0"/>
            </a:endParaRPr>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767157"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9643619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defRPr/>
            </a:pPr>
            <a:r>
              <a:rPr lang="en-US" kern="1200" dirty="0">
                <a:latin typeface="Times New Roman" panose="02020603050405020304" pitchFamily="18" charset="0"/>
                <a:ea typeface="ＭＳ Ｐゴシック" charset="0"/>
                <a:cs typeface="+mj-cs"/>
              </a:rPr>
              <a:t>Much of Programming </a:t>
            </a:r>
            <a:r>
              <a:rPr lang="en-US" kern="1200" dirty="0" smtClean="0">
                <a:latin typeface="Times New Roman" panose="02020603050405020304" pitchFamily="18" charset="0"/>
                <a:ea typeface="ＭＳ Ｐゴシック" charset="0"/>
                <a:cs typeface="+mj-cs"/>
              </a:rPr>
              <a:t>is </a:t>
            </a:r>
            <a:r>
              <a:rPr lang="en-US" kern="1200" dirty="0">
                <a:latin typeface="Times New Roman" panose="02020603050405020304" pitchFamily="18" charset="0"/>
                <a:ea typeface="ＭＳ Ｐゴシック" charset="0"/>
                <a:cs typeface="+mj-cs"/>
              </a:rPr>
              <a:t>About Naming</a:t>
            </a:r>
          </a:p>
        </p:txBody>
      </p:sp>
      <p:sp>
        <p:nvSpPr>
          <p:cNvPr id="3" name="Text Placeholder 2"/>
          <p:cNvSpPr>
            <a:spLocks noGrp="1"/>
          </p:cNvSpPr>
          <p:nvPr>
            <p:ph type="body" idx="1"/>
          </p:nvPr>
        </p:nvSpPr>
        <p:spPr/>
        <p:txBody>
          <a:bodyPr/>
          <a:lstStyle/>
          <a:p>
            <a:pPr eaLnBrk="1" hangingPunct="1"/>
            <a:r>
              <a:rPr lang="en-US" altLang="en-US" sz="2400" dirty="0">
                <a:latin typeface="+mn-lt"/>
                <a:ea typeface="ＭＳ Ｐゴシック" charset="-128"/>
              </a:rPr>
              <a:t>We name our data</a:t>
            </a:r>
          </a:p>
          <a:p>
            <a:pPr lvl="1" eaLnBrk="1" hangingPunct="1"/>
            <a:r>
              <a:rPr lang="en-US" altLang="en-US" sz="2400" dirty="0">
                <a:latin typeface="+mn-lt"/>
                <a:ea typeface="ＭＳ Ｐゴシック" charset="-128"/>
              </a:rPr>
              <a:t>Data: The </a:t>
            </a:r>
            <a:r>
              <a:rPr lang="en-US" altLang="ja-JP" sz="2400" dirty="0" smtClean="0">
                <a:latin typeface="+mn-lt"/>
                <a:ea typeface="ＭＳ Ｐゴシック" charset="-128"/>
              </a:rPr>
              <a:t>“numbers” </a:t>
            </a:r>
            <a:r>
              <a:rPr lang="en-US" altLang="ja-JP" sz="2400" dirty="0">
                <a:latin typeface="+mn-lt"/>
                <a:ea typeface="ＭＳ Ｐゴシック" charset="-128"/>
              </a:rPr>
              <a:t>we manipulate</a:t>
            </a:r>
          </a:p>
          <a:p>
            <a:pPr lvl="1" eaLnBrk="1" hangingPunct="1"/>
            <a:r>
              <a:rPr lang="en-US" altLang="en-US" sz="2400" dirty="0">
                <a:latin typeface="+mn-lt"/>
                <a:ea typeface="ＭＳ Ｐゴシック" charset="-128"/>
              </a:rPr>
              <a:t>We call our names for data </a:t>
            </a:r>
            <a:r>
              <a:rPr lang="en-US" altLang="en-US" sz="2400" b="1" dirty="0">
                <a:latin typeface="+mn-lt"/>
                <a:ea typeface="ＭＳ Ｐゴシック" charset="-128"/>
              </a:rPr>
              <a:t>variables</a:t>
            </a:r>
          </a:p>
          <a:p>
            <a:pPr eaLnBrk="1" hangingPunct="1"/>
            <a:r>
              <a:rPr lang="en-US" altLang="en-US" sz="2400" dirty="0">
                <a:latin typeface="+mn-lt"/>
                <a:ea typeface="ＭＳ Ｐゴシック" charset="-128"/>
              </a:rPr>
              <a:t>We name our recipes</a:t>
            </a:r>
          </a:p>
          <a:p>
            <a:pPr eaLnBrk="1" hangingPunct="1"/>
            <a:r>
              <a:rPr lang="en-US" altLang="en-US" sz="2400" dirty="0">
                <a:latin typeface="+mn-lt"/>
                <a:ea typeface="ＭＳ Ｐゴシック" charset="-128"/>
              </a:rPr>
              <a:t>Quality of names determined much as in Philosophy or Math</a:t>
            </a:r>
          </a:p>
          <a:p>
            <a:pPr lvl="1" eaLnBrk="1" hangingPunct="1"/>
            <a:r>
              <a:rPr lang="en-US" altLang="en-US" sz="2400" dirty="0">
                <a:latin typeface="+mn-lt"/>
                <a:ea typeface="ＭＳ Ｐゴシック" charset="-128"/>
              </a:rPr>
              <a:t>Enough words to describe what you need to describe</a:t>
            </a:r>
          </a:p>
          <a:p>
            <a:pPr lvl="1" eaLnBrk="1" hangingPunct="1"/>
            <a:r>
              <a:rPr lang="en-US" altLang="en-US" sz="2400" dirty="0" smtClean="0">
                <a:latin typeface="+mn-lt"/>
                <a:ea typeface="ＭＳ Ｐゴシック" charset="-128"/>
              </a:rPr>
              <a:t>Understandable</a:t>
            </a:r>
            <a:endParaRPr lang="en-US" altLang="en-US" sz="2400" dirty="0">
              <a:latin typeface="+mn-lt"/>
              <a:ea typeface="ＭＳ Ｐゴシック" charset="-128"/>
            </a:endParaRPr>
          </a:p>
        </p:txBody>
      </p:sp>
    </p:spTree>
    <p:extLst>
      <p:ext uri="{BB962C8B-B14F-4D97-AF65-F5344CB8AC3E}">
        <p14:creationId xmlns:p14="http://schemas.microsoft.com/office/powerpoint/2010/main" val="27727992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fontAlgn="base">
              <a:spcBef>
                <a:spcPct val="0"/>
              </a:spcBef>
              <a:spcAft>
                <a:spcPct val="0"/>
              </a:spcAft>
              <a:buClrTx/>
            </a:pPr>
            <a:r>
              <a:rPr lang="en-US" altLang="en-US" kern="1200" dirty="0">
                <a:latin typeface="Times New Roman" panose="02020603050405020304" pitchFamily="18" charset="0"/>
                <a:ea typeface="ＭＳ Ｐゴシック" charset="-128"/>
              </a:rPr>
              <a:t>Naming Our Encodings</a:t>
            </a:r>
          </a:p>
        </p:txBody>
      </p:sp>
      <p:sp>
        <p:nvSpPr>
          <p:cNvPr id="3" name="Text Placeholder 2"/>
          <p:cNvSpPr>
            <a:spLocks noGrp="1"/>
          </p:cNvSpPr>
          <p:nvPr>
            <p:ph type="body" idx="1"/>
          </p:nvPr>
        </p:nvSpPr>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ＭＳ Ｐゴシック" charset="-128"/>
              </a:rPr>
              <a:t>We even name our encodings</a:t>
            </a:r>
          </a:p>
          <a:p>
            <a:pPr marL="741553" lvl="1" indent="-284353" fontAlgn="base">
              <a:spcAft>
                <a:spcPct val="0"/>
              </a:spcAft>
              <a:buFont typeface="Arial" panose="020B0604020202020204" pitchFamily="34" charset="0"/>
              <a:buChar char="–"/>
            </a:pPr>
            <a:r>
              <a:rPr lang="en-US" altLang="en-US" sz="2400" kern="1200" dirty="0">
                <a:solidFill>
                  <a:srgbClr val="000000"/>
                </a:solidFill>
                <a:latin typeface="Arial (Body)"/>
                <a:ea typeface="ＭＳ Ｐゴシック" charset="-128"/>
                <a:cs typeface="+mn-cs"/>
              </a:rPr>
              <a:t>Sometimes referred to as </a:t>
            </a:r>
            <a:r>
              <a:rPr lang="en-US" altLang="en-US" sz="2400" b="1" kern="1200" dirty="0">
                <a:solidFill>
                  <a:srgbClr val="000000"/>
                </a:solidFill>
                <a:latin typeface="Arial (Body)"/>
                <a:ea typeface="ＭＳ Ｐゴシック" charset="-128"/>
                <a:cs typeface="+mn-cs"/>
              </a:rPr>
              <a:t>types</a:t>
            </a:r>
          </a:p>
          <a:p>
            <a:pPr marL="741553" lvl="1" indent="-284353" fontAlgn="base">
              <a:spcAft>
                <a:spcPct val="0"/>
              </a:spcAft>
              <a:buFont typeface="Arial" panose="020B0604020202020204" pitchFamily="34" charset="0"/>
              <a:buChar char="–"/>
            </a:pPr>
            <a:r>
              <a:rPr lang="en-US" altLang="en-US" sz="2400" kern="1200" dirty="0">
                <a:solidFill>
                  <a:srgbClr val="000000"/>
                </a:solidFill>
                <a:latin typeface="Arial (Body)"/>
                <a:ea typeface="ＭＳ Ｐゴシック" charset="-128"/>
                <a:cs typeface="+mn-cs"/>
              </a:rPr>
              <a:t>Numbers without decimals are called </a:t>
            </a:r>
            <a:r>
              <a:rPr lang="en-US" altLang="en-US" sz="2400" b="1" kern="1200" dirty="0">
                <a:solidFill>
                  <a:srgbClr val="000000"/>
                </a:solidFill>
                <a:latin typeface="Arial (Body)"/>
                <a:ea typeface="ＭＳ Ｐゴシック" charset="-128"/>
                <a:cs typeface="+mn-cs"/>
              </a:rPr>
              <a:t>integers.</a:t>
            </a:r>
          </a:p>
          <a:p>
            <a:pPr marL="741553" lvl="1" indent="-284353" fontAlgn="base">
              <a:spcAft>
                <a:spcPct val="0"/>
              </a:spcAft>
              <a:buFont typeface="Arial" panose="020B0604020202020204" pitchFamily="34" charset="0"/>
              <a:buChar char="–"/>
            </a:pPr>
            <a:r>
              <a:rPr lang="en-US" altLang="en-US" sz="2400" kern="1200" dirty="0">
                <a:solidFill>
                  <a:srgbClr val="000000"/>
                </a:solidFill>
                <a:latin typeface="Arial (Body)"/>
                <a:ea typeface="ＭＳ Ｐゴシック" charset="-128"/>
                <a:cs typeface="+mn-cs"/>
              </a:rPr>
              <a:t>Numbers with decimal points are called </a:t>
            </a:r>
            <a:r>
              <a:rPr lang="en-US" altLang="en-US" sz="2400" b="1" kern="1200" dirty="0">
                <a:solidFill>
                  <a:srgbClr val="000000"/>
                </a:solidFill>
                <a:latin typeface="Arial (Body)"/>
                <a:ea typeface="ＭＳ Ｐゴシック" charset="-128"/>
                <a:cs typeface="+mn-cs"/>
              </a:rPr>
              <a:t>floating point </a:t>
            </a:r>
            <a:r>
              <a:rPr lang="en-US" altLang="en-US" sz="2400" kern="1200" dirty="0">
                <a:solidFill>
                  <a:srgbClr val="000000"/>
                </a:solidFill>
                <a:latin typeface="Arial (Body)"/>
                <a:ea typeface="ＭＳ Ｐゴシック" charset="-128"/>
                <a:cs typeface="+mn-cs"/>
              </a:rPr>
              <a:t>or </a:t>
            </a:r>
            <a:r>
              <a:rPr lang="en-US" altLang="en-US" sz="2400" b="1" kern="1200" dirty="0">
                <a:solidFill>
                  <a:srgbClr val="000000"/>
                </a:solidFill>
                <a:latin typeface="Arial (Body)"/>
                <a:ea typeface="ＭＳ Ｐゴシック" charset="-128"/>
                <a:cs typeface="+mn-cs"/>
              </a:rPr>
              <a:t>floats.</a:t>
            </a:r>
          </a:p>
          <a:p>
            <a:pPr marL="741553" lvl="1" indent="-284353" fontAlgn="base">
              <a:spcAft>
                <a:spcPct val="0"/>
              </a:spcAft>
              <a:buFont typeface="Arial" panose="020B0604020202020204" pitchFamily="34" charset="0"/>
              <a:buChar char="–"/>
            </a:pPr>
            <a:r>
              <a:rPr lang="en-US" altLang="en-US" sz="2400" kern="1200" dirty="0">
                <a:solidFill>
                  <a:srgbClr val="000000"/>
                </a:solidFill>
                <a:latin typeface="Arial (Body)"/>
                <a:ea typeface="ＭＳ Ｐゴシック" charset="-128"/>
                <a:cs typeface="+mn-cs"/>
              </a:rPr>
              <a:t>Collections of letters are called </a:t>
            </a:r>
            <a:r>
              <a:rPr lang="en-US" altLang="en-US" sz="2400" b="1" kern="1200" dirty="0">
                <a:solidFill>
                  <a:srgbClr val="000000"/>
                </a:solidFill>
                <a:latin typeface="Arial (Body)"/>
                <a:ea typeface="ＭＳ Ｐゴシック" charset="-128"/>
                <a:cs typeface="+mn-cs"/>
              </a:rPr>
              <a:t>strings</a:t>
            </a:r>
            <a:r>
              <a:rPr lang="en-US" altLang="en-US" sz="2400" kern="1200" dirty="0">
                <a:solidFill>
                  <a:srgbClr val="000000"/>
                </a:solidFill>
                <a:latin typeface="Arial (Body)"/>
                <a:ea typeface="ＭＳ Ｐゴシック" charset="-128"/>
                <a:cs typeface="+mn-cs"/>
              </a:rPr>
              <a:t>.</a:t>
            </a: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ＭＳ Ｐゴシック" charset="-128"/>
              </a:rPr>
              <a:t>Some programming languages are </a:t>
            </a:r>
            <a:r>
              <a:rPr lang="en-US" altLang="en-US" sz="2400" b="1" kern="1200" dirty="0">
                <a:solidFill>
                  <a:srgbClr val="000000"/>
                </a:solidFill>
                <a:latin typeface="Arial (Body)"/>
                <a:ea typeface="ＭＳ Ｐゴシック" charset="-128"/>
              </a:rPr>
              <a:t>strongly typed</a:t>
            </a:r>
          </a:p>
          <a:p>
            <a:pPr marL="741553" lvl="1" indent="-284353" fontAlgn="base">
              <a:spcAft>
                <a:spcPct val="0"/>
              </a:spcAft>
              <a:buFont typeface="Arial" panose="020B0604020202020204" pitchFamily="34" charset="0"/>
              <a:buChar char="–"/>
            </a:pPr>
            <a:r>
              <a:rPr lang="en-US" altLang="en-US" sz="2400" kern="1200" dirty="0">
                <a:solidFill>
                  <a:srgbClr val="000000"/>
                </a:solidFill>
                <a:latin typeface="Arial (Body)"/>
                <a:ea typeface="ＭＳ Ｐゴシック" charset="-128"/>
                <a:cs typeface="+mn-cs"/>
              </a:rPr>
              <a:t>A name has to be </a:t>
            </a:r>
            <a:r>
              <a:rPr lang="en-US" altLang="en-US" sz="2400" b="1" kern="1200" dirty="0">
                <a:solidFill>
                  <a:srgbClr val="000000"/>
                </a:solidFill>
                <a:latin typeface="Arial (Body)"/>
                <a:ea typeface="ＭＳ Ｐゴシック" charset="-128"/>
                <a:cs typeface="+mn-cs"/>
              </a:rPr>
              <a:t>declared</a:t>
            </a:r>
            <a:r>
              <a:rPr lang="en-US" altLang="en-US" sz="2400" kern="1200" dirty="0">
                <a:solidFill>
                  <a:srgbClr val="000000"/>
                </a:solidFill>
                <a:latin typeface="Arial (Body)"/>
                <a:ea typeface="ＭＳ Ｐゴシック" charset="-128"/>
                <a:cs typeface="+mn-cs"/>
              </a:rPr>
              <a:t> to have a type, before any data is associated with it</a:t>
            </a:r>
          </a:p>
        </p:txBody>
      </p:sp>
    </p:spTree>
    <p:extLst>
      <p:ext uri="{BB962C8B-B14F-4D97-AF65-F5344CB8AC3E}">
        <p14:creationId xmlns:p14="http://schemas.microsoft.com/office/powerpoint/2010/main" val="3669611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Examples of </a:t>
            </a:r>
            <a:r>
              <a:rPr lang="en-US" dirty="0" smtClean="0"/>
              <a:t>Types</a:t>
            </a:r>
            <a:endParaRPr lang="en-US" dirty="0"/>
          </a:p>
        </p:txBody>
      </p:sp>
      <p:sp>
        <p:nvSpPr>
          <p:cNvPr id="6" name="Text Placeholder 5"/>
          <p:cNvSpPr>
            <a:spLocks noGrp="1"/>
          </p:cNvSpPr>
          <p:nvPr>
            <p:ph type="body" idx="1"/>
          </p:nvPr>
        </p:nvSpPr>
        <p:spPr>
          <a:xfrm>
            <a:off x="455883" y="1779848"/>
            <a:ext cx="3139440" cy="929323"/>
          </a:xfrm>
        </p:spPr>
        <p:txBody>
          <a:bodyPr/>
          <a:lstStyle/>
          <a:p>
            <a:pPr marL="0" indent="0">
              <a:buNone/>
            </a:pPr>
            <a:r>
              <a:rPr lang="en-US" altLang="en-US" sz="2400" dirty="0">
                <a:latin typeface="+mn-lt"/>
              </a:rPr>
              <a:t>Inside the </a:t>
            </a:r>
            <a:r>
              <a:rPr lang="en-US" altLang="en-US" sz="2400" dirty="0" smtClean="0">
                <a:latin typeface="+mn-lt"/>
              </a:rPr>
              <a:t>computer, these </a:t>
            </a:r>
            <a:r>
              <a:rPr lang="en-US" altLang="en-US" sz="2400" dirty="0">
                <a:latin typeface="+mn-lt"/>
              </a:rPr>
              <a:t>are </a:t>
            </a:r>
            <a:r>
              <a:rPr lang="en-US" altLang="en-US" sz="2400" b="1" dirty="0">
                <a:latin typeface="+mn-lt"/>
              </a:rPr>
              <a:t>all</a:t>
            </a:r>
            <a:r>
              <a:rPr lang="en-US" altLang="en-US" sz="2400" dirty="0">
                <a:latin typeface="+mn-lt"/>
              </a:rPr>
              <a:t> just bits</a:t>
            </a:r>
            <a:endParaRPr lang="en-US" sz="2400" dirty="0">
              <a:latin typeface="+mn-lt"/>
            </a:endParaRPr>
          </a:p>
        </p:txBody>
      </p:sp>
      <p:pic>
        <p:nvPicPr>
          <p:cNvPr id="3" name="Picture 2" descr="3 examples for Integers; 31364, 12 and negativ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989" y="3176369"/>
            <a:ext cx="2601228" cy="2542107"/>
          </a:xfrm>
          <a:prstGeom prst="rect">
            <a:avLst/>
          </a:prstGeom>
        </p:spPr>
      </p:pic>
      <p:pic>
        <p:nvPicPr>
          <p:cNvPr id="7" name="Picture 6" descr="4 examples for Floats; 34654 period 0 1, 12 period 9 9 8, 1 period 0 1 and 0 period 0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09503" y="1643679"/>
            <a:ext cx="4372995" cy="2107602"/>
          </a:xfrm>
          <a:prstGeom prst="rect">
            <a:avLst/>
          </a:prstGeom>
        </p:spPr>
      </p:pic>
      <p:pic>
        <p:nvPicPr>
          <p:cNvPr id="8" name="Picture 7" descr="3 examples for strings; Mark, Barbara Ericson and 85 fifth street N W."/>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23178" y="4003543"/>
            <a:ext cx="3710364" cy="2016034"/>
          </a:xfrm>
          <a:prstGeom prst="rect">
            <a:avLst/>
          </a:prstGeom>
        </p:spPr>
      </p:pic>
    </p:spTree>
    <p:extLst>
      <p:ext uri="{BB962C8B-B14F-4D97-AF65-F5344CB8AC3E}">
        <p14:creationId xmlns:p14="http://schemas.microsoft.com/office/powerpoint/2010/main" val="764916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defRPr/>
            </a:pPr>
            <a:r>
              <a:rPr lang="en-US" sz="3200" kern="1200" dirty="0">
                <a:latin typeface="Times New Roman" panose="02020603050405020304" pitchFamily="18" charset="0"/>
                <a:ea typeface="ＭＳ Ｐゴシック" charset="0"/>
                <a:cs typeface="+mj-cs"/>
              </a:rPr>
              <a:t>Our Programs Work with a Variety of Names</a:t>
            </a:r>
          </a:p>
        </p:txBody>
      </p:sp>
      <p:sp>
        <p:nvSpPr>
          <p:cNvPr id="3" name="Text Placeholder 2"/>
          <p:cNvSpPr>
            <a:spLocks noGrp="1"/>
          </p:cNvSpPr>
          <p:nvPr>
            <p:ph type="body" idx="1"/>
          </p:nvPr>
        </p:nvSpPr>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ＭＳ Ｐゴシック" charset="-128"/>
              </a:rPr>
              <a:t>You will name your </a:t>
            </a:r>
            <a:r>
              <a:rPr lang="en-US" altLang="en-US" sz="2400" b="1" kern="1200" dirty="0">
                <a:solidFill>
                  <a:srgbClr val="000000"/>
                </a:solidFill>
                <a:latin typeface="Arial (Body)"/>
                <a:ea typeface="ＭＳ Ｐゴシック" charset="-128"/>
              </a:rPr>
              <a:t>functions</a:t>
            </a:r>
          </a:p>
          <a:p>
            <a:pPr marL="741553" lvl="1" indent="-284353" fontAlgn="base">
              <a:spcAft>
                <a:spcPct val="0"/>
              </a:spcAft>
              <a:buFont typeface="Arial" panose="020B0604020202020204" pitchFamily="34" charset="0"/>
              <a:buChar char="–"/>
            </a:pPr>
            <a:r>
              <a:rPr lang="en-US" altLang="en-US" sz="2400" kern="1200" dirty="0">
                <a:solidFill>
                  <a:srgbClr val="000000"/>
                </a:solidFill>
                <a:latin typeface="Arial (Body)"/>
                <a:ea typeface="ＭＳ Ｐゴシック" charset="-128"/>
                <a:cs typeface="+mn-cs"/>
              </a:rPr>
              <a:t>Just like functions you knew in math, like sine and gcd (Greatest Common Divisor)</a:t>
            </a:r>
            <a:endParaRPr lang="en-US" altLang="en-US" sz="2400" i="1" kern="1200" dirty="0">
              <a:solidFill>
                <a:srgbClr val="000000"/>
              </a:solidFill>
              <a:latin typeface="Arial (Body)"/>
              <a:ea typeface="ＭＳ Ｐゴシック" charset="-128"/>
              <a:cs typeface="+mn-cs"/>
            </a:endParaRP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ＭＳ Ｐゴシック" charset="-128"/>
              </a:rPr>
              <a:t>You will name your </a:t>
            </a:r>
            <a:r>
              <a:rPr lang="en-US" altLang="en-US" sz="2400" b="1" kern="1200" dirty="0">
                <a:solidFill>
                  <a:srgbClr val="000000"/>
                </a:solidFill>
                <a:latin typeface="Arial (Body)"/>
                <a:ea typeface="ＭＳ Ｐゴシック" charset="-128"/>
              </a:rPr>
              <a:t>data</a:t>
            </a:r>
            <a:r>
              <a:rPr lang="en-US" altLang="en-US" sz="2400" kern="1200" dirty="0">
                <a:solidFill>
                  <a:srgbClr val="000000"/>
                </a:solidFill>
                <a:latin typeface="Arial (Body)"/>
                <a:ea typeface="ＭＳ Ｐゴシック" charset="-128"/>
              </a:rPr>
              <a:t> (</a:t>
            </a:r>
            <a:r>
              <a:rPr lang="en-US" altLang="en-US" sz="2400" b="1" kern="1200" dirty="0">
                <a:solidFill>
                  <a:srgbClr val="000000"/>
                </a:solidFill>
                <a:latin typeface="Arial (Body)"/>
                <a:ea typeface="ＭＳ Ｐゴシック" charset="-128"/>
              </a:rPr>
              <a:t>variables)</a:t>
            </a: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ＭＳ Ｐゴシック" charset="-128"/>
              </a:rPr>
              <a:t>You will name the data that your functions work on</a:t>
            </a:r>
          </a:p>
          <a:p>
            <a:pPr marL="741553" lvl="1" indent="-284353" fontAlgn="base">
              <a:spcAft>
                <a:spcPct val="0"/>
              </a:spcAft>
              <a:buFont typeface="Arial" panose="020B0604020202020204" pitchFamily="34" charset="0"/>
              <a:buChar char="–"/>
            </a:pPr>
            <a:r>
              <a:rPr lang="en-US" altLang="en-US" sz="2400" b="1" kern="1200" dirty="0">
                <a:solidFill>
                  <a:srgbClr val="000000"/>
                </a:solidFill>
                <a:latin typeface="Arial (Body)"/>
                <a:ea typeface="ＭＳ Ｐゴシック" charset="-128"/>
                <a:cs typeface="+mn-cs"/>
              </a:rPr>
              <a:t>Inputs</a:t>
            </a:r>
            <a:r>
              <a:rPr lang="en-US" altLang="en-US" sz="2400" kern="1200" dirty="0">
                <a:solidFill>
                  <a:srgbClr val="000000"/>
                </a:solidFill>
                <a:latin typeface="Arial (Body)"/>
                <a:ea typeface="ＭＳ Ｐゴシック" charset="-128"/>
                <a:cs typeface="+mn-cs"/>
              </a:rPr>
              <a:t>, like the 90 in sine(90)</a:t>
            </a: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ＭＳ Ｐゴシック" charset="-128"/>
              </a:rPr>
              <a:t>Key: Names </a:t>
            </a:r>
            <a:r>
              <a:rPr lang="en-US" altLang="en-US" sz="2400" b="1" kern="1200" dirty="0">
                <a:solidFill>
                  <a:srgbClr val="000000"/>
                </a:solidFill>
                <a:latin typeface="Arial (Body)"/>
                <a:ea typeface="ＭＳ Ｐゴシック" charset="-128"/>
              </a:rPr>
              <a:t>inside</a:t>
            </a:r>
            <a:r>
              <a:rPr lang="en-US" altLang="en-US" sz="2400" kern="1200" dirty="0">
                <a:solidFill>
                  <a:srgbClr val="000000"/>
                </a:solidFill>
                <a:latin typeface="Arial (Body)"/>
                <a:ea typeface="ＭＳ Ｐゴシック" charset="-128"/>
              </a:rPr>
              <a:t> a function only have meaning while the function is being executed by the computer. (More on this later</a:t>
            </a:r>
            <a:r>
              <a:rPr lang="en-US" altLang="ja-JP" sz="2400" kern="1200" dirty="0">
                <a:solidFill>
                  <a:srgbClr val="000000"/>
                </a:solidFill>
                <a:latin typeface="Arial (Body)"/>
                <a:ea typeface="ＭＳ Ｐゴシック" charset="-128"/>
              </a:rPr>
              <a:t>.)</a:t>
            </a:r>
            <a:endParaRPr lang="en-US" altLang="en-US" sz="2400" kern="1200" dirty="0">
              <a:solidFill>
                <a:srgbClr val="000000"/>
              </a:solidFill>
              <a:latin typeface="Arial (Body)"/>
              <a:ea typeface="ＭＳ Ｐゴシック" charset="-128"/>
            </a:endParaRPr>
          </a:p>
        </p:txBody>
      </p:sp>
    </p:spTree>
    <p:extLst>
      <p:ext uri="{BB962C8B-B14F-4D97-AF65-F5344CB8AC3E}">
        <p14:creationId xmlns:p14="http://schemas.microsoft.com/office/powerpoint/2010/main" val="3422479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defRPr/>
            </a:pPr>
            <a:r>
              <a:rPr lang="en-US" kern="1200" dirty="0">
                <a:latin typeface="Times New Roman" panose="02020603050405020304" pitchFamily="18" charset="0"/>
                <a:ea typeface="ＭＳ Ｐゴシック" charset="0"/>
                <a:cs typeface="+mj-cs"/>
              </a:rPr>
              <a:t>Names for Things </a:t>
            </a:r>
            <a:r>
              <a:rPr lang="en-US" kern="1200" dirty="0" smtClean="0">
                <a:latin typeface="Times New Roman" panose="02020603050405020304" pitchFamily="18" charset="0"/>
                <a:ea typeface="ＭＳ Ｐゴシック" charset="0"/>
                <a:cs typeface="+mj-cs"/>
              </a:rPr>
              <a:t>that are not </a:t>
            </a:r>
            <a:r>
              <a:rPr lang="en-US" kern="1200" dirty="0">
                <a:latin typeface="Times New Roman" panose="02020603050405020304" pitchFamily="18" charset="0"/>
                <a:ea typeface="ＭＳ Ｐゴシック" charset="0"/>
                <a:cs typeface="+mj-cs"/>
              </a:rPr>
              <a:t>in Memory</a:t>
            </a:r>
          </a:p>
        </p:txBody>
      </p:sp>
      <p:sp>
        <p:nvSpPr>
          <p:cNvPr id="3" name="Text Placeholder 2"/>
          <p:cNvSpPr>
            <a:spLocks noGrp="1"/>
          </p:cNvSpPr>
          <p:nvPr>
            <p:ph type="body" idx="1"/>
          </p:nvPr>
        </p:nvSpPr>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ＭＳ Ｐゴシック" charset="-128"/>
              </a:rPr>
              <a:t>A common name that you’</a:t>
            </a:r>
            <a:r>
              <a:rPr lang="en-US" altLang="ja-JP" sz="2400" kern="1200" dirty="0">
                <a:solidFill>
                  <a:srgbClr val="000000"/>
                </a:solidFill>
                <a:latin typeface="Arial (Body)"/>
                <a:ea typeface="ＭＳ Ｐゴシック" charset="-128"/>
              </a:rPr>
              <a:t>ll deal with is a </a:t>
            </a:r>
            <a:r>
              <a:rPr lang="en-US" altLang="ja-JP" sz="2400" b="1" kern="1200" dirty="0">
                <a:solidFill>
                  <a:srgbClr val="000000"/>
                </a:solidFill>
                <a:latin typeface="Arial (Body)"/>
                <a:ea typeface="ＭＳ Ｐゴシック" charset="-128"/>
              </a:rPr>
              <a:t>file name</a:t>
            </a:r>
          </a:p>
          <a:p>
            <a:pPr marL="741553" lvl="1" indent="-284353" fontAlgn="base">
              <a:spcAft>
                <a:spcPct val="0"/>
              </a:spcAft>
              <a:buFont typeface="Arial" panose="020B0604020202020204" pitchFamily="34" charset="0"/>
              <a:buChar char="–"/>
            </a:pPr>
            <a:r>
              <a:rPr lang="en-US" altLang="en-US" sz="2400" kern="1200" dirty="0">
                <a:solidFill>
                  <a:srgbClr val="000000"/>
                </a:solidFill>
                <a:latin typeface="Arial (Body)"/>
                <a:ea typeface="ＭＳ Ｐゴシック" charset="-128"/>
                <a:cs typeface="+mn-cs"/>
              </a:rPr>
              <a:t>The program that deals with those is called the </a:t>
            </a:r>
            <a:r>
              <a:rPr lang="en-US" altLang="en-US" sz="2400" b="1" kern="1200" dirty="0">
                <a:solidFill>
                  <a:srgbClr val="000000"/>
                </a:solidFill>
                <a:latin typeface="Arial (Body)"/>
                <a:ea typeface="ＭＳ Ｐゴシック" charset="-128"/>
                <a:cs typeface="+mn-cs"/>
              </a:rPr>
              <a:t>operating system</a:t>
            </a:r>
            <a:r>
              <a:rPr lang="en-US" altLang="en-US" sz="2400" kern="1200" dirty="0">
                <a:solidFill>
                  <a:srgbClr val="000000"/>
                </a:solidFill>
                <a:latin typeface="Arial (Body)"/>
                <a:ea typeface="ＭＳ Ｐゴシック" charset="-128"/>
                <a:cs typeface="+mn-cs"/>
              </a:rPr>
              <a:t>, like Windows, </a:t>
            </a:r>
            <a:r>
              <a:rPr lang="en-US" altLang="en-US" sz="2400" kern="1200" dirty="0" smtClean="0">
                <a:solidFill>
                  <a:srgbClr val="000000"/>
                </a:solidFill>
                <a:latin typeface="Arial (Body)"/>
                <a:ea typeface="ＭＳ Ｐゴシック" charset="-128"/>
                <a:cs typeface="+mn-cs"/>
              </a:rPr>
              <a:t>MacO</a:t>
            </a:r>
            <a:r>
              <a:rPr lang="en-US" altLang="en-US" sz="100" kern="1200" dirty="0" smtClean="0">
                <a:solidFill>
                  <a:srgbClr val="000000"/>
                </a:solidFill>
                <a:latin typeface="Arial (Body)"/>
                <a:ea typeface="ＭＳ Ｐゴシック" charset="-128"/>
                <a:cs typeface="+mn-cs"/>
              </a:rPr>
              <a:t> </a:t>
            </a:r>
            <a:r>
              <a:rPr lang="en-US" altLang="en-US" sz="2400" kern="1200" dirty="0" smtClean="0">
                <a:solidFill>
                  <a:srgbClr val="000000"/>
                </a:solidFill>
                <a:latin typeface="Arial (Body)"/>
                <a:ea typeface="ＭＳ Ｐゴシック" charset="-128"/>
                <a:cs typeface="+mn-cs"/>
              </a:rPr>
              <a:t>S</a:t>
            </a:r>
            <a:r>
              <a:rPr lang="en-US" altLang="en-US" sz="2400" kern="1200" dirty="0">
                <a:solidFill>
                  <a:srgbClr val="000000"/>
                </a:solidFill>
                <a:latin typeface="Arial (Body)"/>
                <a:ea typeface="ＭＳ Ｐゴシック" charset="-128"/>
                <a:cs typeface="+mn-cs"/>
              </a:rPr>
              <a:t>, Linux</a:t>
            </a: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ＭＳ Ｐゴシック" charset="-128"/>
              </a:rPr>
              <a:t>A file is a collection of bytes, with a name, that resides on some external medium, like a </a:t>
            </a:r>
            <a:r>
              <a:rPr lang="en-US" altLang="en-US" sz="2400" b="1" kern="1200" dirty="0">
                <a:solidFill>
                  <a:srgbClr val="000000"/>
                </a:solidFill>
                <a:latin typeface="Arial (Body)"/>
                <a:ea typeface="ＭＳ Ｐゴシック" charset="-128"/>
              </a:rPr>
              <a:t>hard disk</a:t>
            </a:r>
            <a:r>
              <a:rPr lang="en-US" altLang="en-US" sz="2400" kern="1200" dirty="0">
                <a:solidFill>
                  <a:srgbClr val="000000"/>
                </a:solidFill>
                <a:latin typeface="Arial (Body)"/>
                <a:ea typeface="ＭＳ Ｐゴシック" charset="-128"/>
              </a:rPr>
              <a:t>.</a:t>
            </a:r>
          </a:p>
          <a:p>
            <a:pPr marL="741553" lvl="1" indent="-284353" fontAlgn="base">
              <a:spcAft>
                <a:spcPct val="0"/>
              </a:spcAft>
              <a:buFont typeface="Arial" panose="020B0604020202020204" pitchFamily="34" charset="0"/>
              <a:buChar char="–"/>
            </a:pPr>
            <a:r>
              <a:rPr lang="en-US" altLang="en-US" sz="2400" kern="1200" dirty="0">
                <a:solidFill>
                  <a:srgbClr val="000000"/>
                </a:solidFill>
                <a:latin typeface="Arial (Body)"/>
                <a:ea typeface="ＭＳ Ｐゴシック" charset="-128"/>
                <a:cs typeface="+mn-cs"/>
              </a:rPr>
              <a:t>Think of it as a whole bunch of space where you can put your bytes</a:t>
            </a: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ＭＳ Ｐゴシック" charset="-128"/>
              </a:rPr>
              <a:t>Files are typed, typically with three letter </a:t>
            </a:r>
            <a:r>
              <a:rPr lang="en-US" altLang="en-US" sz="2400" b="1" kern="1200" dirty="0">
                <a:solidFill>
                  <a:srgbClr val="000000"/>
                </a:solidFill>
                <a:latin typeface="Arial (Body)"/>
                <a:ea typeface="ＭＳ Ｐゴシック" charset="-128"/>
              </a:rPr>
              <a:t>extensions</a:t>
            </a:r>
          </a:p>
          <a:p>
            <a:pPr marL="741553" lvl="1" indent="-284353" fontAlgn="base">
              <a:spcAft>
                <a:spcPct val="0"/>
              </a:spcAft>
              <a:buFont typeface="Arial" panose="020B0604020202020204" pitchFamily="34" charset="0"/>
              <a:buChar char="–"/>
            </a:pPr>
            <a:r>
              <a:rPr lang="en-US" altLang="en-US" sz="2400" kern="1200" dirty="0">
                <a:solidFill>
                  <a:srgbClr val="000000"/>
                </a:solidFill>
                <a:latin typeface="Arial (Body)"/>
                <a:ea typeface="ＭＳ Ｐゴシック" charset="-128"/>
                <a:cs typeface="+mn-cs"/>
              </a:rPr>
              <a:t>.jpg files are </a:t>
            </a:r>
            <a:r>
              <a:rPr lang="en-US" altLang="en-US" sz="2400" kern="1200" dirty="0" smtClean="0">
                <a:solidFill>
                  <a:srgbClr val="000000"/>
                </a:solidFill>
                <a:latin typeface="Arial (Body)"/>
                <a:ea typeface="ＭＳ Ｐゴシック" charset="-128"/>
                <a:cs typeface="+mn-cs"/>
              </a:rPr>
              <a:t>J</a:t>
            </a:r>
            <a:r>
              <a:rPr lang="en-US" altLang="en-US" sz="100" kern="1200" dirty="0" smtClean="0">
                <a:solidFill>
                  <a:srgbClr val="000000"/>
                </a:solidFill>
                <a:latin typeface="Arial (Body)"/>
                <a:ea typeface="ＭＳ Ｐゴシック" charset="-128"/>
                <a:cs typeface="+mn-cs"/>
              </a:rPr>
              <a:t> </a:t>
            </a:r>
            <a:r>
              <a:rPr lang="en-US" altLang="en-US" sz="2400" kern="1200" dirty="0" smtClean="0">
                <a:solidFill>
                  <a:srgbClr val="000000"/>
                </a:solidFill>
                <a:latin typeface="Arial (Body)"/>
                <a:ea typeface="ＭＳ Ｐゴシック" charset="-128"/>
                <a:cs typeface="+mn-cs"/>
              </a:rPr>
              <a:t>P</a:t>
            </a:r>
            <a:r>
              <a:rPr lang="en-US" altLang="en-US" sz="100" kern="1200" dirty="0" smtClean="0">
                <a:solidFill>
                  <a:srgbClr val="000000"/>
                </a:solidFill>
                <a:latin typeface="Arial (Body)"/>
                <a:ea typeface="ＭＳ Ｐゴシック" charset="-128"/>
                <a:cs typeface="+mn-cs"/>
              </a:rPr>
              <a:t> </a:t>
            </a:r>
            <a:r>
              <a:rPr lang="en-US" altLang="en-US" sz="2400" kern="1200" dirty="0" smtClean="0">
                <a:solidFill>
                  <a:srgbClr val="000000"/>
                </a:solidFill>
                <a:latin typeface="Arial (Body)"/>
                <a:ea typeface="ＭＳ Ｐゴシック" charset="-128"/>
                <a:cs typeface="+mn-cs"/>
              </a:rPr>
              <a:t>E</a:t>
            </a:r>
            <a:r>
              <a:rPr lang="en-US" altLang="en-US" sz="100" kern="1200" dirty="0" smtClean="0">
                <a:solidFill>
                  <a:srgbClr val="000000"/>
                </a:solidFill>
                <a:latin typeface="Arial (Body)"/>
                <a:ea typeface="ＭＳ Ｐゴシック" charset="-128"/>
                <a:cs typeface="+mn-cs"/>
              </a:rPr>
              <a:t>  </a:t>
            </a:r>
            <a:r>
              <a:rPr lang="en-US" altLang="en-US" sz="2400" kern="1200" dirty="0" smtClean="0">
                <a:solidFill>
                  <a:srgbClr val="000000"/>
                </a:solidFill>
                <a:latin typeface="Arial (Body)"/>
                <a:ea typeface="ＭＳ Ｐゴシック" charset="-128"/>
                <a:cs typeface="+mn-cs"/>
              </a:rPr>
              <a:t>G (</a:t>
            </a:r>
            <a:r>
              <a:rPr lang="en-US" altLang="en-US" sz="2400" kern="1200" dirty="0">
                <a:solidFill>
                  <a:srgbClr val="000000"/>
                </a:solidFill>
                <a:latin typeface="Arial (Body)"/>
                <a:ea typeface="ＭＳ Ｐゴシック" charset="-128"/>
                <a:cs typeface="+mn-cs"/>
              </a:rPr>
              <a:t>pictures), .wav are </a:t>
            </a:r>
            <a:r>
              <a:rPr lang="en-US" altLang="en-US" sz="2400" kern="1200" dirty="0" smtClean="0">
                <a:solidFill>
                  <a:srgbClr val="000000"/>
                </a:solidFill>
                <a:latin typeface="Arial (Body)"/>
                <a:ea typeface="ＭＳ Ｐゴシック" charset="-128"/>
                <a:cs typeface="+mn-cs"/>
              </a:rPr>
              <a:t>W</a:t>
            </a:r>
            <a:r>
              <a:rPr lang="en-US" altLang="en-US" sz="100" kern="1200" dirty="0" smtClean="0">
                <a:solidFill>
                  <a:srgbClr val="000000"/>
                </a:solidFill>
                <a:latin typeface="Arial (Body)"/>
                <a:ea typeface="ＭＳ Ｐゴシック" charset="-128"/>
                <a:cs typeface="+mn-cs"/>
              </a:rPr>
              <a:t> </a:t>
            </a:r>
            <a:r>
              <a:rPr lang="en-US" altLang="en-US" sz="2400" kern="1200" dirty="0" smtClean="0">
                <a:solidFill>
                  <a:srgbClr val="000000"/>
                </a:solidFill>
                <a:latin typeface="Arial (Body)"/>
                <a:ea typeface="ＭＳ Ｐゴシック" charset="-128"/>
                <a:cs typeface="+mn-cs"/>
              </a:rPr>
              <a:t>A</a:t>
            </a:r>
            <a:r>
              <a:rPr lang="en-US" altLang="en-US" sz="100" kern="1200" dirty="0" smtClean="0">
                <a:solidFill>
                  <a:srgbClr val="000000"/>
                </a:solidFill>
                <a:latin typeface="Arial (Body)"/>
                <a:ea typeface="ＭＳ Ｐゴシック" charset="-128"/>
                <a:cs typeface="+mn-cs"/>
              </a:rPr>
              <a:t> </a:t>
            </a:r>
            <a:r>
              <a:rPr lang="en-US" altLang="en-US" sz="2400" kern="1200" dirty="0" smtClean="0">
                <a:solidFill>
                  <a:srgbClr val="000000"/>
                </a:solidFill>
                <a:latin typeface="Arial (Body)"/>
                <a:ea typeface="ＭＳ Ｐゴシック" charset="-128"/>
                <a:cs typeface="+mn-cs"/>
              </a:rPr>
              <a:t>V (</a:t>
            </a:r>
            <a:r>
              <a:rPr lang="en-US" altLang="en-US" sz="2400" kern="1200" dirty="0">
                <a:solidFill>
                  <a:srgbClr val="000000"/>
                </a:solidFill>
                <a:latin typeface="Arial (Body)"/>
                <a:ea typeface="ＭＳ Ｐゴシック" charset="-128"/>
                <a:cs typeface="+mn-cs"/>
              </a:rPr>
              <a:t>sounds)</a:t>
            </a:r>
          </a:p>
        </p:txBody>
      </p:sp>
    </p:spTree>
    <p:extLst>
      <p:ext uri="{BB962C8B-B14F-4D97-AF65-F5344CB8AC3E}">
        <p14:creationId xmlns:p14="http://schemas.microsoft.com/office/powerpoint/2010/main" val="621381760"/>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8720</TotalTime>
  <Words>1749</Words>
  <Application>Microsoft Office PowerPoint</Application>
  <PresentationFormat>On-screen Show (4:3)</PresentationFormat>
  <Paragraphs>197</Paragraphs>
  <Slides>44</Slides>
  <Notes>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44</vt:i4>
      </vt:variant>
    </vt:vector>
  </HeadingPairs>
  <TitlesOfParts>
    <vt:vector size="54" baseType="lpstr">
      <vt:lpstr>ＭＳ Ｐゴシック</vt:lpstr>
      <vt:lpstr>Arial</vt:lpstr>
      <vt:lpstr>Arial (Body)</vt:lpstr>
      <vt:lpstr>Calibri</vt:lpstr>
      <vt:lpstr>Noto Sans Symbols</vt:lpstr>
      <vt:lpstr>Times New Roman</vt:lpstr>
      <vt:lpstr>Verdana</vt:lpstr>
      <vt:lpstr>Wingdings</vt:lpstr>
      <vt:lpstr>508 Lecture</vt:lpstr>
      <vt:lpstr>1_508 Lecture</vt:lpstr>
      <vt:lpstr>Introduction to Computing and Programming in Python™: A Multimedia Approach</vt:lpstr>
      <vt:lpstr>Learning Objectives</vt:lpstr>
      <vt:lpstr>Installation (1 of 2)</vt:lpstr>
      <vt:lpstr>Installation (2 of 2)</vt:lpstr>
      <vt:lpstr>Much of Programming is About Naming</vt:lpstr>
      <vt:lpstr>Naming Our Encodings</vt:lpstr>
      <vt:lpstr>Examples of Types</vt:lpstr>
      <vt:lpstr>Our Programs Work with a Variety of Names</vt:lpstr>
      <vt:lpstr>Names for Things that are not in Memory</vt:lpstr>
      <vt:lpstr>We Will Program in J E S</vt:lpstr>
      <vt:lpstr>J E S - Jython Environment for Students</vt:lpstr>
      <vt:lpstr>J E S with Help Displayed</vt:lpstr>
      <vt:lpstr>Tour of J E S</vt:lpstr>
      <vt:lpstr>Python Understands Commands</vt:lpstr>
      <vt:lpstr>Names Can Be (Nearly) Whatever We Want</vt:lpstr>
      <vt:lpstr>Using J E S</vt:lpstr>
      <vt:lpstr>Values and Names with Same Value are Interchangeable</vt:lpstr>
      <vt:lpstr>= is Assignment, Not Equality</vt:lpstr>
      <vt:lpstr>Math May Be Surprising Sometimes</vt:lpstr>
      <vt:lpstr>Which One Comes Closest to but Doesn’t Reach 1?</vt:lpstr>
      <vt:lpstr>Command Area Editing</vt:lpstr>
      <vt:lpstr>J E S Functions</vt:lpstr>
      <vt:lpstr>What to do to Show a Picture</vt:lpstr>
      <vt:lpstr>PickAfile() Leads to the File Picker!</vt:lpstr>
      <vt:lpstr>Picture Functions</vt:lpstr>
      <vt:lpstr>Sound Functions</vt:lpstr>
      <vt:lpstr>Demonstrating Simple J E S (1 of 2)</vt:lpstr>
      <vt:lpstr>Demonstrating Simple J E S (2 of 2)</vt:lpstr>
      <vt:lpstr>Completely the Same: Values, Names for those Values, Functions that Return those Values</vt:lpstr>
      <vt:lpstr>Picking, Making, Showing a Picture</vt:lpstr>
      <vt:lpstr>Grabbing Media from the Web</vt:lpstr>
      <vt:lpstr>Writing a Recipe: Making Our Own Functions</vt:lpstr>
      <vt:lpstr>Blocking is Indicated for you in J E S</vt:lpstr>
      <vt:lpstr>The Most Common J E S Bug: Forgetting to Load</vt:lpstr>
      <vt:lpstr>Making Functions the Easy Way</vt:lpstr>
      <vt:lpstr>A Recipe for Playing Picked Sound Files</vt:lpstr>
      <vt:lpstr>A Function for Playing Picked Picture Files</vt:lpstr>
      <vt:lpstr>What if you Forget your Variable Names? ShowVars()</vt:lpstr>
      <vt:lpstr>A Function for a Specific Sound or Picture</vt:lpstr>
      <vt:lpstr>What to do about Windows Filenames?</vt:lpstr>
      <vt:lpstr>A Function that Takes Input</vt:lpstr>
      <vt:lpstr>What Can Go Wrong?</vt:lpstr>
      <vt:lpstr>Most Important Thing to do to Pass This Class!</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Computing and Programming in Python™: A Multimedia Approach, 4e</dc:title>
  <dc:subject>Computer Science</dc:subject>
  <dc:creator>Guzdial/Ericson</dc:creator>
  <cp:keywords>Introduction to Computing and Programming in Python™</cp:keywords>
  <cp:lastModifiedBy>P, Pavendan (Cognizant)</cp:lastModifiedBy>
  <cp:revision>960</cp:revision>
  <dcterms:modified xsi:type="dcterms:W3CDTF">2018-04-17T10:44:58Z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