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64"/>
  </p:notesMasterIdLst>
  <p:handoutMasterIdLst>
    <p:handoutMasterId r:id="rId65"/>
  </p:handoutMasterIdLst>
  <p:sldIdLst>
    <p:sldId id="301"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 id="360" r:id="rId57"/>
    <p:sldId id="361" r:id="rId58"/>
    <p:sldId id="362" r:id="rId59"/>
    <p:sldId id="363" r:id="rId60"/>
    <p:sldId id="364" r:id="rId61"/>
    <p:sldId id="365" r:id="rId62"/>
    <p:sldId id="305" r:id="rId6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23" autoAdjust="0"/>
    <p:restoredTop sz="94940" autoAdjust="0"/>
  </p:normalViewPr>
  <p:slideViewPr>
    <p:cSldViewPr snapToGrid="0" snapToObjects="1">
      <p:cViewPr varScale="1">
        <p:scale>
          <a:sx n="105" d="100"/>
          <a:sy n="105" d="100"/>
        </p:scale>
        <p:origin x="190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commentAuthors" Target="commentAuthor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a:solidFill>
                <a:schemeClr val="dk1"/>
              </a:solidFill>
              <a:latin typeface="Arial"/>
              <a:ea typeface="Arial"/>
              <a:cs typeface="Arial"/>
              <a:sym typeface="Arial"/>
            </a:endParaRPr>
          </a:p>
        </p:txBody>
      </p:sp>
      <p:sp>
        <p:nvSpPr>
          <p:cNvPr id="5" name="Notes Placeholder 2"/>
          <p:cNvSpPr txBox="1">
            <a:spLocks/>
          </p:cNvSpPr>
          <p:nvPr/>
        </p:nvSpPr>
        <p:spPr bwMode="auto">
          <a:xfrm>
            <a:off x="685800" y="4416425"/>
            <a:ext cx="548640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lvl1pPr marL="0" marR="0" lvl="0"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1pPr>
            <a:lvl2pPr marL="457200" marR="0" lvl="1"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2pPr>
            <a:lvl3pPr marL="914400" marR="0" lvl="2"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3pPr>
            <a:lvl4pPr marL="1371600" marR="0" lvl="3"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4pPr>
            <a:lvl5pPr marL="1828800" marR="0" lvl="4"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5pPr>
            <a:lvl6pPr marL="2286000" marR="0" lvl="5"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6pPr>
            <a:lvl7pPr marL="2743200" marR="0" lvl="6"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7pPr>
            <a:lvl8pPr marL="3200400" marR="0" lvl="7"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8pPr>
            <a:lvl9pPr marL="3657600" marR="0" lvl="8"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9pPr>
          </a:lstStyle>
          <a:p>
            <a:r>
              <a:rPr lang="en-US" altLang="en-US" smtClean="0">
                <a:ea typeface="ＭＳ Ｐゴシック" charset="-128"/>
              </a:rPr>
              <a:t>#2</a:t>
            </a:r>
          </a:p>
        </p:txBody>
      </p:sp>
    </p:spTree>
    <p:extLst>
      <p:ext uri="{BB962C8B-B14F-4D97-AF65-F5344CB8AC3E}">
        <p14:creationId xmlns:p14="http://schemas.microsoft.com/office/powerpoint/2010/main" val="826630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a:solidFill>
                <a:schemeClr val="dk1"/>
              </a:solidFill>
              <a:latin typeface="Arial"/>
              <a:ea typeface="Arial"/>
              <a:cs typeface="Arial"/>
              <a:sym typeface="Arial"/>
            </a:endParaRPr>
          </a:p>
        </p:txBody>
      </p:sp>
      <p:sp>
        <p:nvSpPr>
          <p:cNvPr id="5" name="Notes Placeholder 2"/>
          <p:cNvSpPr txBox="1">
            <a:spLocks/>
          </p:cNvSpPr>
          <p:nvPr/>
        </p:nvSpPr>
        <p:spPr bwMode="auto">
          <a:xfrm>
            <a:off x="685800" y="4416425"/>
            <a:ext cx="548640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lvl1pPr marL="0" marR="0" lvl="0"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1pPr>
            <a:lvl2pPr marL="457200" marR="0" lvl="1"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2pPr>
            <a:lvl3pPr marL="914400" marR="0" lvl="2"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3pPr>
            <a:lvl4pPr marL="1371600" marR="0" lvl="3"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4pPr>
            <a:lvl5pPr marL="1828800" marR="0" lvl="4"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5pPr>
            <a:lvl6pPr marL="2286000" marR="0" lvl="5"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6pPr>
            <a:lvl7pPr marL="2743200" marR="0" lvl="6"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7pPr>
            <a:lvl8pPr marL="3200400" marR="0" lvl="7"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8pPr>
            <a:lvl9pPr marL="3657600" marR="0" lvl="8"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9pPr>
          </a:lstStyle>
          <a:p>
            <a:r>
              <a:rPr lang="en-US" altLang="en-US" smtClean="0">
                <a:ea typeface="ＭＳ Ｐゴシック" charset="-128"/>
              </a:rPr>
              <a:t>#3</a:t>
            </a:r>
          </a:p>
        </p:txBody>
      </p:sp>
    </p:spTree>
    <p:extLst>
      <p:ext uri="{BB962C8B-B14F-4D97-AF65-F5344CB8AC3E}">
        <p14:creationId xmlns:p14="http://schemas.microsoft.com/office/powerpoint/2010/main" val="942549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43</a:t>
            </a:fld>
            <a:endParaRPr lang="en-US" sz="1200" b="0" i="0" u="none" strike="noStrike" cap="none">
              <a:solidFill>
                <a:schemeClr val="dk1"/>
              </a:solidFill>
              <a:latin typeface="Arial"/>
              <a:ea typeface="Arial"/>
              <a:cs typeface="Arial"/>
              <a:sym typeface="Arial"/>
            </a:endParaRPr>
          </a:p>
        </p:txBody>
      </p:sp>
      <p:sp>
        <p:nvSpPr>
          <p:cNvPr id="5" name="Notes Placeholder 2"/>
          <p:cNvSpPr txBox="1">
            <a:spLocks/>
          </p:cNvSpPr>
          <p:nvPr/>
        </p:nvSpPr>
        <p:spPr bwMode="auto">
          <a:xfrm>
            <a:off x="685800" y="4416425"/>
            <a:ext cx="548640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lvl1pPr marL="0" marR="0" lvl="0"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1pPr>
            <a:lvl2pPr marL="457200" marR="0" lvl="1"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2pPr>
            <a:lvl3pPr marL="914400" marR="0" lvl="2"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3pPr>
            <a:lvl4pPr marL="1371600" marR="0" lvl="3"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4pPr>
            <a:lvl5pPr marL="1828800" marR="0" lvl="4"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5pPr>
            <a:lvl6pPr marL="2286000" marR="0" lvl="5"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6pPr>
            <a:lvl7pPr marL="2743200" marR="0" lvl="6"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7pPr>
            <a:lvl8pPr marL="3200400" marR="0" lvl="7"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8pPr>
            <a:lvl9pPr marL="3657600" marR="0" lvl="8"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9pPr>
          </a:lstStyle>
          <a:p>
            <a:r>
              <a:rPr lang="en-US" altLang="en-US" smtClean="0">
                <a:ea typeface="ＭＳ Ｐゴシック" charset="-128"/>
              </a:rPr>
              <a:t>2 and 3</a:t>
            </a:r>
          </a:p>
        </p:txBody>
      </p:sp>
    </p:spTree>
    <p:extLst>
      <p:ext uri="{BB962C8B-B14F-4D97-AF65-F5344CB8AC3E}">
        <p14:creationId xmlns:p14="http://schemas.microsoft.com/office/powerpoint/2010/main" val="690146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44</a:t>
            </a:fld>
            <a:endParaRPr lang="en-US" sz="1200" b="0" i="0" u="none" strike="noStrike" cap="none">
              <a:solidFill>
                <a:schemeClr val="dk1"/>
              </a:solidFill>
              <a:latin typeface="Arial"/>
              <a:ea typeface="Arial"/>
              <a:cs typeface="Arial"/>
              <a:sym typeface="Arial"/>
            </a:endParaRPr>
          </a:p>
        </p:txBody>
      </p:sp>
      <p:sp>
        <p:nvSpPr>
          <p:cNvPr id="5" name="Notes Placeholder 2"/>
          <p:cNvSpPr txBox="1">
            <a:spLocks/>
          </p:cNvSpPr>
          <p:nvPr/>
        </p:nvSpPr>
        <p:spPr bwMode="auto">
          <a:xfrm>
            <a:off x="685800" y="4416425"/>
            <a:ext cx="548640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lvl1pPr marL="0" marR="0" lvl="0"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1pPr>
            <a:lvl2pPr marL="457200" marR="0" lvl="1"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2pPr>
            <a:lvl3pPr marL="914400" marR="0" lvl="2"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3pPr>
            <a:lvl4pPr marL="1371600" marR="0" lvl="3"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4pPr>
            <a:lvl5pPr marL="1828800" marR="0" lvl="4"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5pPr>
            <a:lvl6pPr marL="2286000" marR="0" lvl="5"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6pPr>
            <a:lvl7pPr marL="2743200" marR="0" lvl="6"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7pPr>
            <a:lvl8pPr marL="3200400" marR="0" lvl="7"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8pPr>
            <a:lvl9pPr marL="3657600" marR="0" lvl="8"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9pPr>
          </a:lstStyle>
          <a:p>
            <a:r>
              <a:rPr lang="en-US" altLang="en-US" smtClean="0">
                <a:ea typeface="ＭＳ Ｐゴシック" charset="-128"/>
              </a:rPr>
              <a:t>2 and 3</a:t>
            </a:r>
          </a:p>
        </p:txBody>
      </p:sp>
    </p:spTree>
    <p:extLst>
      <p:ext uri="{BB962C8B-B14F-4D97-AF65-F5344CB8AC3E}">
        <p14:creationId xmlns:p14="http://schemas.microsoft.com/office/powerpoint/2010/main" val="2406712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45</a:t>
            </a:fld>
            <a:endParaRPr lang="en-US" sz="1200" b="0" i="0" u="none" strike="noStrike" cap="none">
              <a:solidFill>
                <a:schemeClr val="dk1"/>
              </a:solidFill>
              <a:latin typeface="Arial"/>
              <a:ea typeface="Arial"/>
              <a:cs typeface="Arial"/>
              <a:sym typeface="Arial"/>
            </a:endParaRPr>
          </a:p>
        </p:txBody>
      </p:sp>
      <p:sp>
        <p:nvSpPr>
          <p:cNvPr id="5" name="Notes Placeholder 2"/>
          <p:cNvSpPr txBox="1">
            <a:spLocks/>
          </p:cNvSpPr>
          <p:nvPr/>
        </p:nvSpPr>
        <p:spPr bwMode="auto">
          <a:xfrm>
            <a:off x="685800" y="4416425"/>
            <a:ext cx="548640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lvl1pPr marL="0" marR="0" lvl="0"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1pPr>
            <a:lvl2pPr marL="457200" marR="0" lvl="1"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2pPr>
            <a:lvl3pPr marL="914400" marR="0" lvl="2"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3pPr>
            <a:lvl4pPr marL="1371600" marR="0" lvl="3"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4pPr>
            <a:lvl5pPr marL="1828800" marR="0" lvl="4"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5pPr>
            <a:lvl6pPr marL="2286000" marR="0" lvl="5"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6pPr>
            <a:lvl7pPr marL="2743200" marR="0" lvl="6"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7pPr>
            <a:lvl8pPr marL="3200400" marR="0" lvl="7"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8pPr>
            <a:lvl9pPr marL="3657600" marR="0" lvl="8"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9pPr>
          </a:lstStyle>
          <a:p>
            <a:r>
              <a:rPr lang="en-US" altLang="en-US" smtClean="0">
                <a:ea typeface="ＭＳ Ｐゴシック" charset="-128"/>
              </a:rPr>
              <a:t>2 and 3</a:t>
            </a:r>
          </a:p>
        </p:txBody>
      </p:sp>
    </p:spTree>
    <p:extLst>
      <p:ext uri="{BB962C8B-B14F-4D97-AF65-F5344CB8AC3E}">
        <p14:creationId xmlns:p14="http://schemas.microsoft.com/office/powerpoint/2010/main" val="1679889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59</a:t>
            </a:fld>
            <a:endParaRPr lang="en-US" sz="1200" b="0" i="0" u="none" strike="noStrike" cap="none">
              <a:solidFill>
                <a:schemeClr val="dk1"/>
              </a:solidFill>
              <a:latin typeface="Arial"/>
              <a:ea typeface="Arial"/>
              <a:cs typeface="Arial"/>
              <a:sym typeface="Arial"/>
            </a:endParaRPr>
          </a:p>
        </p:txBody>
      </p:sp>
      <p:sp>
        <p:nvSpPr>
          <p:cNvPr id="5" name="Notes Placeholder 2"/>
          <p:cNvSpPr txBox="1">
            <a:spLocks/>
          </p:cNvSpPr>
          <p:nvPr/>
        </p:nvSpPr>
        <p:spPr bwMode="auto">
          <a:xfrm>
            <a:off x="685800" y="4416425"/>
            <a:ext cx="548640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lvl1pPr marL="0" marR="0" lvl="0"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1pPr>
            <a:lvl2pPr marL="457200" marR="0" lvl="1"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2pPr>
            <a:lvl3pPr marL="914400" marR="0" lvl="2"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3pPr>
            <a:lvl4pPr marL="1371600" marR="0" lvl="3"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4pPr>
            <a:lvl5pPr marL="1828800" marR="0" lvl="4"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5pPr>
            <a:lvl6pPr marL="2286000" marR="0" lvl="5"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6pPr>
            <a:lvl7pPr marL="2743200" marR="0" lvl="6"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7pPr>
            <a:lvl8pPr marL="3200400" marR="0" lvl="7"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8pPr>
            <a:lvl9pPr marL="3657600" marR="0" lvl="8"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9pPr>
          </a:lstStyle>
          <a:p>
            <a:r>
              <a:rPr lang="en-US" altLang="en-US" smtClean="0">
                <a:ea typeface="ＭＳ Ｐゴシック" charset="-128"/>
              </a:rPr>
              <a:t>#2</a:t>
            </a:r>
          </a:p>
        </p:txBody>
      </p:sp>
    </p:spTree>
    <p:extLst>
      <p:ext uri="{BB962C8B-B14F-4D97-AF65-F5344CB8AC3E}">
        <p14:creationId xmlns:p14="http://schemas.microsoft.com/office/powerpoint/2010/main" val="1052397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
        <p:nvSpPr>
          <p:cNvPr id="5" name="Notes Placeholder 2"/>
          <p:cNvSpPr txBox="1">
            <a:spLocks/>
          </p:cNvSpPr>
          <p:nvPr/>
        </p:nvSpPr>
        <p:spPr bwMode="auto">
          <a:xfrm>
            <a:off x="685800" y="4416425"/>
            <a:ext cx="548640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lvl1pPr marL="0" marR="0" lvl="0"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1pPr>
            <a:lvl2pPr marL="457200" marR="0" lvl="1"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2pPr>
            <a:lvl3pPr marL="914400" marR="0" lvl="2"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3pPr>
            <a:lvl4pPr marL="1371600" marR="0" lvl="3"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4pPr>
            <a:lvl5pPr marL="1828800" marR="0" lvl="4"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5pPr>
            <a:lvl6pPr marL="2286000" marR="0" lvl="5"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6pPr>
            <a:lvl7pPr marL="2743200" marR="0" lvl="6"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7pPr>
            <a:lvl8pPr marL="3200400" marR="0" lvl="7"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8pPr>
            <a:lvl9pPr marL="3657600" marR="0" lvl="8"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9pPr>
          </a:lstStyle>
          <a:p>
            <a:r>
              <a:rPr lang="en-US" altLang="en-US" smtClean="0">
                <a:ea typeface="ＭＳ Ｐゴシック" charset="-128"/>
              </a:rPr>
              <a:t>2 and 3</a:t>
            </a:r>
          </a:p>
        </p:txBody>
      </p:sp>
    </p:spTree>
    <p:extLst>
      <p:ext uri="{BB962C8B-B14F-4D97-AF65-F5344CB8AC3E}">
        <p14:creationId xmlns:p14="http://schemas.microsoft.com/office/powerpoint/2010/main" val="3974327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
        <p:nvSpPr>
          <p:cNvPr id="5" name="Notes Placeholder 2"/>
          <p:cNvSpPr txBox="1">
            <a:spLocks/>
          </p:cNvSpPr>
          <p:nvPr/>
        </p:nvSpPr>
        <p:spPr bwMode="auto">
          <a:xfrm>
            <a:off x="685800" y="4416425"/>
            <a:ext cx="548640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lvl1pPr marL="0" marR="0" lvl="0"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1pPr>
            <a:lvl2pPr marL="457200" marR="0" lvl="1"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2pPr>
            <a:lvl3pPr marL="914400" marR="0" lvl="2"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3pPr>
            <a:lvl4pPr marL="1371600" marR="0" lvl="3"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4pPr>
            <a:lvl5pPr marL="1828800" marR="0" lvl="4"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5pPr>
            <a:lvl6pPr marL="2286000" marR="0" lvl="5"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6pPr>
            <a:lvl7pPr marL="2743200" marR="0" lvl="6"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7pPr>
            <a:lvl8pPr marL="3200400" marR="0" lvl="7"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8pPr>
            <a:lvl9pPr marL="3657600" marR="0" lvl="8"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9pPr>
          </a:lstStyle>
          <a:p>
            <a:r>
              <a:rPr lang="en-US" altLang="en-US" smtClean="0">
                <a:ea typeface="ＭＳ Ｐゴシック" charset="-128"/>
              </a:rPr>
              <a:t>#3</a:t>
            </a:r>
          </a:p>
        </p:txBody>
      </p:sp>
    </p:spTree>
    <p:extLst>
      <p:ext uri="{BB962C8B-B14F-4D97-AF65-F5344CB8AC3E}">
        <p14:creationId xmlns:p14="http://schemas.microsoft.com/office/powerpoint/2010/main" val="3374599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
        <p:nvSpPr>
          <p:cNvPr id="5" name="Notes Placeholder 2"/>
          <p:cNvSpPr txBox="1">
            <a:spLocks/>
          </p:cNvSpPr>
          <p:nvPr/>
        </p:nvSpPr>
        <p:spPr bwMode="auto">
          <a:xfrm>
            <a:off x="685800" y="4416425"/>
            <a:ext cx="548640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lvl1pPr marL="0" marR="0" lvl="0"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1pPr>
            <a:lvl2pPr marL="457200" marR="0" lvl="1"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2pPr>
            <a:lvl3pPr marL="914400" marR="0" lvl="2"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3pPr>
            <a:lvl4pPr marL="1371600" marR="0" lvl="3"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4pPr>
            <a:lvl5pPr marL="1828800" marR="0" lvl="4"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5pPr>
            <a:lvl6pPr marL="2286000" marR="0" lvl="5"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6pPr>
            <a:lvl7pPr marL="2743200" marR="0" lvl="6"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7pPr>
            <a:lvl8pPr marL="3200400" marR="0" lvl="7"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8pPr>
            <a:lvl9pPr marL="3657600" marR="0" lvl="8"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9pPr>
          </a:lstStyle>
          <a:p>
            <a:r>
              <a:rPr lang="en-US" altLang="en-US" smtClean="0">
                <a:ea typeface="ＭＳ Ｐゴシック" charset="-128"/>
              </a:rPr>
              <a:t>#4</a:t>
            </a:r>
          </a:p>
        </p:txBody>
      </p:sp>
    </p:spTree>
    <p:extLst>
      <p:ext uri="{BB962C8B-B14F-4D97-AF65-F5344CB8AC3E}">
        <p14:creationId xmlns:p14="http://schemas.microsoft.com/office/powerpoint/2010/main" val="3125815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
        <p:nvSpPr>
          <p:cNvPr id="5" name="Notes Placeholder 2"/>
          <p:cNvSpPr txBox="1">
            <a:spLocks/>
          </p:cNvSpPr>
          <p:nvPr/>
        </p:nvSpPr>
        <p:spPr bwMode="auto">
          <a:xfrm>
            <a:off x="685800" y="4416425"/>
            <a:ext cx="548640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lvl1pPr marL="0" marR="0" lvl="0"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1pPr>
            <a:lvl2pPr marL="457200" marR="0" lvl="1"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2pPr>
            <a:lvl3pPr marL="914400" marR="0" lvl="2"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3pPr>
            <a:lvl4pPr marL="1371600" marR="0" lvl="3"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4pPr>
            <a:lvl5pPr marL="1828800" marR="0" lvl="4"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5pPr>
            <a:lvl6pPr marL="2286000" marR="0" lvl="5"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6pPr>
            <a:lvl7pPr marL="2743200" marR="0" lvl="6"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7pPr>
            <a:lvl8pPr marL="3200400" marR="0" lvl="7"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8pPr>
            <a:lvl9pPr marL="3657600" marR="0" lvl="8"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9pPr>
          </a:lstStyle>
          <a:p>
            <a:r>
              <a:rPr lang="en-US" altLang="en-US" smtClean="0">
                <a:ea typeface="ＭＳ Ｐゴシック" charset="-128"/>
              </a:rPr>
              <a:t>#3</a:t>
            </a:r>
          </a:p>
        </p:txBody>
      </p:sp>
    </p:spTree>
    <p:extLst>
      <p:ext uri="{BB962C8B-B14F-4D97-AF65-F5344CB8AC3E}">
        <p14:creationId xmlns:p14="http://schemas.microsoft.com/office/powerpoint/2010/main" val="2707411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
        <p:nvSpPr>
          <p:cNvPr id="5" name="Notes Placeholder 2"/>
          <p:cNvSpPr txBox="1">
            <a:spLocks/>
          </p:cNvSpPr>
          <p:nvPr/>
        </p:nvSpPr>
        <p:spPr bwMode="auto">
          <a:xfrm>
            <a:off x="685800" y="4416425"/>
            <a:ext cx="548640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lvl1pPr marL="0" marR="0" lvl="0"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1pPr>
            <a:lvl2pPr marL="457200" marR="0" lvl="1"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2pPr>
            <a:lvl3pPr marL="914400" marR="0" lvl="2"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3pPr>
            <a:lvl4pPr marL="1371600" marR="0" lvl="3"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4pPr>
            <a:lvl5pPr marL="1828800" marR="0" lvl="4"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5pPr>
            <a:lvl6pPr marL="2286000" marR="0" lvl="5"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6pPr>
            <a:lvl7pPr marL="2743200" marR="0" lvl="6"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7pPr>
            <a:lvl8pPr marL="3200400" marR="0" lvl="7"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8pPr>
            <a:lvl9pPr marL="3657600" marR="0" lvl="8"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9pPr>
          </a:lstStyle>
          <a:p>
            <a:r>
              <a:rPr lang="en-US" altLang="en-US" smtClean="0">
                <a:ea typeface="ＭＳ Ｐゴシック" charset="-128"/>
              </a:rPr>
              <a:t>Generating </a:t>
            </a:r>
          </a:p>
        </p:txBody>
      </p:sp>
    </p:spTree>
    <p:extLst>
      <p:ext uri="{BB962C8B-B14F-4D97-AF65-F5344CB8AC3E}">
        <p14:creationId xmlns:p14="http://schemas.microsoft.com/office/powerpoint/2010/main" val="1403770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
        <p:nvSpPr>
          <p:cNvPr id="5" name="Notes Placeholder 2"/>
          <p:cNvSpPr txBox="1">
            <a:spLocks/>
          </p:cNvSpPr>
          <p:nvPr/>
        </p:nvSpPr>
        <p:spPr bwMode="auto">
          <a:xfrm>
            <a:off x="685800" y="4416425"/>
            <a:ext cx="548640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lvl1pPr marL="0" marR="0" lvl="0"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1pPr>
            <a:lvl2pPr marL="457200" marR="0" lvl="1"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2pPr>
            <a:lvl3pPr marL="914400" marR="0" lvl="2"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3pPr>
            <a:lvl4pPr marL="1371600" marR="0" lvl="3"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4pPr>
            <a:lvl5pPr marL="1828800" marR="0" lvl="4"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5pPr>
            <a:lvl6pPr marL="2286000" marR="0" lvl="5"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6pPr>
            <a:lvl7pPr marL="2743200" marR="0" lvl="6"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7pPr>
            <a:lvl8pPr marL="3200400" marR="0" lvl="7"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8pPr>
            <a:lvl9pPr marL="3657600" marR="0" lvl="8"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9pPr>
          </a:lstStyle>
          <a:p>
            <a:r>
              <a:rPr lang="en-US" altLang="en-US" smtClean="0">
                <a:ea typeface="ＭＳ Ｐゴシック" charset="-128"/>
              </a:rPr>
              <a:t>Four lines of Taylor Swift’s “Shake it off”</a:t>
            </a:r>
          </a:p>
        </p:txBody>
      </p:sp>
    </p:spTree>
    <p:extLst>
      <p:ext uri="{BB962C8B-B14F-4D97-AF65-F5344CB8AC3E}">
        <p14:creationId xmlns:p14="http://schemas.microsoft.com/office/powerpoint/2010/main" val="2720091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a:solidFill>
                <a:schemeClr val="dk1"/>
              </a:solidFill>
              <a:latin typeface="Arial"/>
              <a:ea typeface="Arial"/>
              <a:cs typeface="Arial"/>
              <a:sym typeface="Arial"/>
            </a:endParaRPr>
          </a:p>
        </p:txBody>
      </p:sp>
      <p:sp>
        <p:nvSpPr>
          <p:cNvPr id="5" name="Notes Placeholder 2"/>
          <p:cNvSpPr txBox="1">
            <a:spLocks/>
          </p:cNvSpPr>
          <p:nvPr/>
        </p:nvSpPr>
        <p:spPr bwMode="auto">
          <a:xfrm>
            <a:off x="685800" y="4416425"/>
            <a:ext cx="548640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lvl1pPr marL="0" marR="0" lvl="0"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1pPr>
            <a:lvl2pPr marL="457200" marR="0" lvl="1"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2pPr>
            <a:lvl3pPr marL="914400" marR="0" lvl="2"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3pPr>
            <a:lvl4pPr marL="1371600" marR="0" lvl="3"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4pPr>
            <a:lvl5pPr marL="1828800" marR="0" lvl="4"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5pPr>
            <a:lvl6pPr marL="2286000" marR="0" lvl="5"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6pPr>
            <a:lvl7pPr marL="2743200" marR="0" lvl="6"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7pPr>
            <a:lvl8pPr marL="3200400" marR="0" lvl="7"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8pPr>
            <a:lvl9pPr marL="3657600" marR="0" lvl="8"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9pPr>
          </a:lstStyle>
          <a:p>
            <a:r>
              <a:rPr lang="en-US" altLang="en-US" smtClean="0">
                <a:ea typeface="ＭＳ Ｐゴシック" charset="-128"/>
              </a:rPr>
              <a:t>#2</a:t>
            </a:r>
          </a:p>
        </p:txBody>
      </p:sp>
    </p:spTree>
    <p:extLst>
      <p:ext uri="{BB962C8B-B14F-4D97-AF65-F5344CB8AC3E}">
        <p14:creationId xmlns:p14="http://schemas.microsoft.com/office/powerpoint/2010/main" val="3659276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a:solidFill>
                <a:schemeClr val="dk1"/>
              </a:solidFill>
              <a:latin typeface="Arial"/>
              <a:ea typeface="Arial"/>
              <a:cs typeface="Arial"/>
              <a:sym typeface="Arial"/>
            </a:endParaRPr>
          </a:p>
        </p:txBody>
      </p:sp>
      <p:sp>
        <p:nvSpPr>
          <p:cNvPr id="5" name="Notes Placeholder 2"/>
          <p:cNvSpPr txBox="1">
            <a:spLocks/>
          </p:cNvSpPr>
          <p:nvPr/>
        </p:nvSpPr>
        <p:spPr bwMode="auto">
          <a:xfrm>
            <a:off x="685800" y="4416425"/>
            <a:ext cx="548640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lvl1pPr marL="0" marR="0" lvl="0"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1pPr>
            <a:lvl2pPr marL="457200" marR="0" lvl="1"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2pPr>
            <a:lvl3pPr marL="914400" marR="0" lvl="2"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3pPr>
            <a:lvl4pPr marL="1371600" marR="0" lvl="3"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4pPr>
            <a:lvl5pPr marL="1828800" marR="0" lvl="4"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5pPr>
            <a:lvl6pPr marL="2286000" marR="0" lvl="5"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6pPr>
            <a:lvl7pPr marL="2743200" marR="0" lvl="6"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7pPr>
            <a:lvl8pPr marL="3200400" marR="0" lvl="7"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8pPr>
            <a:lvl9pPr marL="3657600" marR="0" lvl="8"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9pPr>
          </a:lstStyle>
          <a:p>
            <a:r>
              <a:rPr lang="en-US" altLang="en-US" smtClean="0">
                <a:ea typeface="ＭＳ Ｐゴシック" charset="-128"/>
              </a:rPr>
              <a:t>#2</a:t>
            </a:r>
          </a:p>
        </p:txBody>
      </p:sp>
    </p:spTree>
    <p:extLst>
      <p:ext uri="{BB962C8B-B14F-4D97-AF65-F5344CB8AC3E}">
        <p14:creationId xmlns:p14="http://schemas.microsoft.com/office/powerpoint/2010/main" val="1198519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2431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4/10/2018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5"/>
          <p:cNvSpPr>
            <a:spLocks noGrp="1"/>
          </p:cNvSpPr>
          <p:nvPr>
            <p:ph type="body" idx="16" hasCustomPrompt="1"/>
          </p:nvPr>
        </p:nvSpPr>
        <p:spPr>
          <a:xfrm>
            <a:off x="2670048" y="6449931"/>
            <a:ext cx="6089854" cy="231285"/>
          </a:xfrm>
        </p:spPr>
        <p:txBody>
          <a:bodyPr anchor="ctr"/>
          <a:lstStyle>
            <a:lvl1pPr marL="101600" indent="0">
              <a:buNone/>
              <a:defRPr/>
            </a:lvl1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2016, 2013, 20110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0502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t>4/10/2018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58964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4/10/2018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0544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832AD23-A511-424E-9DD2-B8CE2D237B20}" type="datetime1">
              <a:rPr lang="en-US" smtClean="0"/>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4/10/2018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0133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1440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7040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778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9279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375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768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523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605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56944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553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749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660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13"/>
          <p:cNvSpPr>
            <a:spLocks noGrp="1"/>
          </p:cNvSpPr>
          <p:nvPr>
            <p:ph sz="quarter" idx="28"/>
          </p:nvPr>
        </p:nvSpPr>
        <p:spPr>
          <a:xfrm>
            <a:off x="4326230" y="5504746"/>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9209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501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4/10/2018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11159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8444815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27709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7">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4"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5.png"/><Relationship Id="rId5" Type="http://schemas.openxmlformats.org/officeDocument/2006/relationships/image" Target="../media/image16.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20.wmf"/></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22.wmf"/></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4.wmf"/></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4.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9.png"/></Relationships>
</file>

<file path=ppt/slides/_rels/slide32.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51.png"/><Relationship Id="rId5" Type="http://schemas.openxmlformats.org/officeDocument/2006/relationships/image" Target="../media/image45.png"/><Relationship Id="rId4" Type="http://schemas.openxmlformats.org/officeDocument/2006/relationships/image" Target="../media/image50.png"/><Relationship Id="rId9" Type="http://schemas.openxmlformats.org/officeDocument/2006/relationships/image" Target="../media/image49.png"/></Relationships>
</file>

<file path=ppt/slides/_rels/slide33.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45.png"/><Relationship Id="rId4" Type="http://schemas.openxmlformats.org/officeDocument/2006/relationships/image" Target="../media/image53.png"/><Relationship Id="rId9" Type="http://schemas.openxmlformats.org/officeDocument/2006/relationships/image" Target="../media/image49.png"/></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15.png"/><Relationship Id="rId5" Type="http://schemas.openxmlformats.org/officeDocument/2006/relationships/image" Target="../media/image60.wmf"/><Relationship Id="rId4" Type="http://schemas.openxmlformats.org/officeDocument/2006/relationships/oleObject" Target="../embeddings/oleObject9.bin"/></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15.png"/><Relationship Id="rId5" Type="http://schemas.openxmlformats.org/officeDocument/2006/relationships/image" Target="../media/image71.wmf"/><Relationship Id="rId4" Type="http://schemas.openxmlformats.org/officeDocument/2006/relationships/oleObject" Target="../embeddings/oleObject10.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image" Target="../media/image15.png"/><Relationship Id="rId5" Type="http://schemas.openxmlformats.org/officeDocument/2006/relationships/image" Target="../media/image71.wmf"/><Relationship Id="rId4" Type="http://schemas.openxmlformats.org/officeDocument/2006/relationships/oleObject" Target="../embeddings/oleObject11.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image" Target="../media/image15.png"/><Relationship Id="rId5" Type="http://schemas.openxmlformats.org/officeDocument/2006/relationships/image" Target="../media/image71.wmf"/><Relationship Id="rId4" Type="http://schemas.openxmlformats.org/officeDocument/2006/relationships/oleObject" Target="../embeddings/oleObject12.bin"/></Relationships>
</file>

<file path=ppt/slides/_rels/slide4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image" Target="../media/image8.w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15.png"/><Relationship Id="rId5" Type="http://schemas.openxmlformats.org/officeDocument/2006/relationships/image" Target="../media/image14.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169"/>
            <a:ext cx="8302702" cy="1098000"/>
          </a:xfrm>
        </p:spPr>
        <p:txBody>
          <a:bodyPr anchor="b"/>
          <a:lstStyle/>
          <a:p>
            <a:r>
              <a:rPr lang="en-US" sz="3200" dirty="0"/>
              <a:t>Introduction to Computing </a:t>
            </a:r>
            <a:r>
              <a:rPr lang="en-US" sz="3200" dirty="0" smtClean="0"/>
              <a:t>and Programming </a:t>
            </a:r>
            <a:r>
              <a:rPr lang="en-US" sz="3200" dirty="0"/>
              <a:t>in </a:t>
            </a:r>
            <a:r>
              <a:rPr lang="en-US" sz="3200" dirty="0" smtClean="0"/>
              <a:t>Python™: </a:t>
            </a:r>
            <a:r>
              <a:rPr lang="en-US" sz="3200" dirty="0"/>
              <a:t>A </a:t>
            </a:r>
            <a:r>
              <a:rPr lang="en-US" sz="3200" dirty="0" smtClean="0"/>
              <a:t>Multimedia Approach</a:t>
            </a:r>
            <a:endParaRPr lang="en-US" sz="3200" dirty="0"/>
          </a:p>
        </p:txBody>
      </p:sp>
      <p:sp>
        <p:nvSpPr>
          <p:cNvPr id="3" name="Text Placeholder 2"/>
          <p:cNvSpPr>
            <a:spLocks noGrp="1"/>
          </p:cNvSpPr>
          <p:nvPr>
            <p:ph type="body" idx="1"/>
          </p:nvPr>
        </p:nvSpPr>
        <p:spPr>
          <a:xfrm>
            <a:off x="457200" y="1380077"/>
            <a:ext cx="8302702" cy="374286"/>
          </a:xfrm>
        </p:spPr>
        <p:txBody>
          <a:bodyPr/>
          <a:lstStyle/>
          <a:p>
            <a:r>
              <a:rPr lang="en-US" dirty="0" smtClean="0">
                <a:solidFill>
                  <a:schemeClr val="tx2"/>
                </a:solidFill>
                <a:latin typeface="+mn-lt"/>
              </a:rPr>
              <a:t>Fourth Edition</a:t>
            </a:r>
            <a:endParaRPr lang="en-US" dirty="0">
              <a:solidFill>
                <a:schemeClr val="tx2"/>
              </a:solidFill>
              <a:latin typeface="+mn-lt"/>
            </a:endParaRP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smtClean="0">
                <a:latin typeface="+mn-lt"/>
              </a:rPr>
              <a:t>Chapter 3</a:t>
            </a:r>
            <a:endParaRPr lang="en-US" b="1" dirty="0">
              <a:latin typeface="+mn-lt"/>
            </a:endParaRPr>
          </a:p>
        </p:txBody>
      </p:sp>
      <p:sp>
        <p:nvSpPr>
          <p:cNvPr id="5" name="Text Placeholder 4"/>
          <p:cNvSpPr>
            <a:spLocks noGrp="1"/>
          </p:cNvSpPr>
          <p:nvPr>
            <p:ph type="body" idx="3"/>
          </p:nvPr>
        </p:nvSpPr>
        <p:spPr>
          <a:xfrm>
            <a:off x="5101388" y="3143957"/>
            <a:ext cx="3224463" cy="818443"/>
          </a:xfrm>
        </p:spPr>
        <p:txBody>
          <a:bodyPr/>
          <a:lstStyle/>
          <a:p>
            <a:pPr algn="ctr"/>
            <a:r>
              <a:rPr lang="en-US" altLang="en-US" dirty="0">
                <a:solidFill>
                  <a:schemeClr val="tx1"/>
                </a:solidFill>
                <a:latin typeface="+mn-lt"/>
                <a:ea typeface="ＭＳ Ｐゴシック" charset="-128"/>
              </a:rPr>
              <a:t>Creating and Modifying </a:t>
            </a:r>
            <a:r>
              <a:rPr lang="en-US" altLang="en-US" dirty="0" smtClean="0">
                <a:solidFill>
                  <a:schemeClr val="tx1"/>
                </a:solidFill>
                <a:latin typeface="+mn-lt"/>
                <a:ea typeface="ＭＳ Ｐゴシック" charset="-128"/>
              </a:rPr>
              <a:t>Text</a:t>
            </a:r>
            <a:endParaRPr lang="en-US" dirty="0">
              <a:solidFill>
                <a:schemeClr val="tx1"/>
              </a:solidFill>
              <a:latin typeface="+mn-lt"/>
            </a:endParaRPr>
          </a:p>
        </p:txBody>
      </p:sp>
      <p:pic>
        <p:nvPicPr>
          <p:cNvPr id="7" name="Picture 6" descr="Front Cover: Introduction to Computing and Programming in Python™: A Multimedia Approach Fourth Edition by Guzdial and Erics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24" y="1927940"/>
            <a:ext cx="3510521" cy="4395490"/>
          </a:xfrm>
          <a:prstGeom prst="rect">
            <a:avLst/>
          </a:prstGeom>
          <a:ln w="9525">
            <a:solidFill>
              <a:schemeClr val="tx1"/>
            </a:solidFill>
          </a:ln>
        </p:spPr>
      </p:pic>
      <p:sp>
        <p:nvSpPr>
          <p:cNvPr id="6" name="Text Placeholder 5"/>
          <p:cNvSpPr>
            <a:spLocks noGrp="1"/>
          </p:cNvSpPr>
          <p:nvPr>
            <p:ph type="body" idx="13"/>
          </p:nvPr>
        </p:nvSpPr>
        <p:spPr>
          <a:xfrm>
            <a:off x="2670048" y="6449931"/>
            <a:ext cx="6089854" cy="231285"/>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2016, 2013, 2010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20000"/>
              </a:spcBef>
              <a:spcAft>
                <a:spcPct val="0"/>
              </a:spcAft>
              <a:buClr>
                <a:srgbClr val="0BD0D9"/>
              </a:buClr>
              <a:buSzPct val="95000"/>
            </a:pPr>
            <a:r>
              <a:rPr lang="en-US" altLang="en-US" kern="1200" dirty="0">
                <a:latin typeface="Times New Roman" panose="02020603050405020304" pitchFamily="18" charset="0"/>
                <a:ea typeface="ＭＳ Ｐゴシック" charset="-128"/>
              </a:rPr>
              <a:t>How Could This Be</a:t>
            </a:r>
            <a:r>
              <a:rPr lang="en-US" altLang="en-US" kern="1200" dirty="0" smtClean="0">
                <a:latin typeface="Times New Roman" panose="02020603050405020304" pitchFamily="18" charset="0"/>
                <a:ea typeface="ＭＳ Ｐゴシック" charset="-128"/>
              </a:rPr>
              <a:t>? </a:t>
            </a:r>
            <a:r>
              <a:rPr lang="en-US" altLang="en-US" sz="2000" b="0" kern="1200" dirty="0" smtClean="0">
                <a:latin typeface="Times New Roman" panose="02020603050405020304" pitchFamily="18" charset="0"/>
                <a:ea typeface="ＭＳ Ｐゴシック" charset="-128"/>
              </a:rPr>
              <a:t>(1 of 2)</a:t>
            </a:r>
            <a:endParaRPr lang="en-US" altLang="en-US" sz="2000" b="0" kern="1200" dirty="0">
              <a:latin typeface="Times New Roman" panose="02020603050405020304" pitchFamily="18" charset="0"/>
              <a:ea typeface="ＭＳ Ｐゴシック" charset="-128"/>
            </a:endParaRPr>
          </a:p>
        </p:txBody>
      </p:sp>
      <p:graphicFrame>
        <p:nvGraphicFramePr>
          <p:cNvPr id="4" name="Object 3" descr="Computer code has 6 lines. The lines read as follows. Line 1. right angle bracket right angle bracket right angle bracket number equals 1 forward slash 3. Line 2. right angle bracket right angle bracket right angle bracket string equals s t r left parenthesis number right parenthesis. Line 3. right angle bracket right angle bracket right angle bracket l e n left parenthesis String right parenthesis. The corresponding output is, 1. Line 4. right angle bracket right angle bracket right angle bracket number equals 1 period 0 forward slash 3. Line 5. right angle bracket right angle bracket right angle bracket string equals s t r left parenthesis number right parenthesis. Line 6. right angle bracket right angle bracket right angle bracket l e n left parenthesis string right parenthesis. The corresponding output is, 14. "/>
          <p:cNvGraphicFramePr>
            <a:graphicFrameLocks noChangeAspect="1"/>
          </p:cNvGraphicFramePr>
          <p:nvPr>
            <p:extLst>
              <p:ext uri="{D42A27DB-BD31-4B8C-83A1-F6EECF244321}">
                <p14:modId xmlns:p14="http://schemas.microsoft.com/office/powerpoint/2010/main" val="1744343492"/>
              </p:ext>
            </p:extLst>
          </p:nvPr>
        </p:nvGraphicFramePr>
        <p:xfrm>
          <a:off x="1600199" y="1394740"/>
          <a:ext cx="2177144" cy="2344616"/>
        </p:xfrm>
        <a:graphic>
          <a:graphicData uri="http://schemas.openxmlformats.org/presentationml/2006/ole">
            <mc:AlternateContent xmlns:mc="http://schemas.openxmlformats.org/markup-compatibility/2006">
              <mc:Choice xmlns:v="urn:schemas-microsoft-com:vml" Requires="v">
                <p:oleObj spid="_x0000_s4191" name="Equation" r:id="rId4" imgW="1650960" imgH="1777680" progId="Equation.DSMT4">
                  <p:embed/>
                </p:oleObj>
              </mc:Choice>
              <mc:Fallback>
                <p:oleObj name="Equation" r:id="rId4" imgW="1650960" imgH="1777680" progId="Equation.DSMT4">
                  <p:embed/>
                  <p:pic>
                    <p:nvPicPr>
                      <p:cNvPr id="0" name=""/>
                      <p:cNvPicPr/>
                      <p:nvPr/>
                    </p:nvPicPr>
                    <p:blipFill>
                      <a:blip r:embed="rId5"/>
                      <a:stretch>
                        <a:fillRect/>
                      </a:stretch>
                    </p:blipFill>
                    <p:spPr>
                      <a:xfrm>
                        <a:off x="1600199" y="1394740"/>
                        <a:ext cx="2177144" cy="2344616"/>
                      </a:xfrm>
                      <a:prstGeom prst="rect">
                        <a:avLst/>
                      </a:prstGeom>
                    </p:spPr>
                  </p:pic>
                </p:oleObj>
              </mc:Fallback>
            </mc:AlternateContent>
          </a:graphicData>
        </a:graphic>
      </p:graphicFrame>
      <p:sp>
        <p:nvSpPr>
          <p:cNvPr id="3" name="Text Placeholder 2"/>
          <p:cNvSpPr>
            <a:spLocks noGrp="1"/>
          </p:cNvSpPr>
          <p:nvPr>
            <p:ph type="body" idx="1"/>
          </p:nvPr>
        </p:nvSpPr>
        <p:spPr>
          <a:xfrm>
            <a:off x="457200" y="3821447"/>
            <a:ext cx="6640286" cy="2347686"/>
          </a:xfrm>
        </p:spPr>
        <p:txBody>
          <a:bodyPr/>
          <a:lstStyle/>
          <a:p>
            <a:pPr marL="342900" indent="-342900">
              <a:buFont typeface="+mj-lt"/>
              <a:buAutoNum type="arabicParenR"/>
            </a:pPr>
            <a:r>
              <a:rPr lang="en-US" altLang="en-US" sz="2400" kern="1200" dirty="0" smtClean="0">
                <a:latin typeface="+mn-lt"/>
                <a:ea typeface="ＭＳ Ｐゴシック" charset="-128"/>
              </a:rPr>
              <a:t>An </a:t>
            </a:r>
            <a:r>
              <a:rPr lang="en-US" altLang="en-US" sz="2400" kern="1200" dirty="0">
                <a:latin typeface="+mn-lt"/>
                <a:ea typeface="ＭＳ Ｐゴシック" charset="-128"/>
              </a:rPr>
              <a:t>Error Because String </a:t>
            </a:r>
            <a:r>
              <a:rPr lang="en-US" altLang="en-US" sz="2400" kern="1200" dirty="0" smtClean="0">
                <a:latin typeface="+mn-lt"/>
                <a:ea typeface="ＭＳ Ｐゴシック" charset="-128"/>
              </a:rPr>
              <a:t>Can’t </a:t>
            </a:r>
            <a:r>
              <a:rPr lang="en-US" altLang="en-US" sz="2400" kern="1200" dirty="0">
                <a:latin typeface="+mn-lt"/>
                <a:ea typeface="ＭＳ Ｐゴシック" charset="-128"/>
              </a:rPr>
              <a:t>Be </a:t>
            </a:r>
            <a:r>
              <a:rPr lang="en-US" altLang="en-US" sz="2400" kern="1200" dirty="0" smtClean="0">
                <a:latin typeface="+mn-lt"/>
                <a:ea typeface="ＭＳ Ｐゴシック" charset="-128"/>
              </a:rPr>
              <a:t>Redefined.</a:t>
            </a:r>
          </a:p>
          <a:p>
            <a:pPr marL="342900" indent="-342900">
              <a:buFont typeface="+mj-lt"/>
              <a:buAutoNum type="arabicParenR"/>
            </a:pPr>
            <a:r>
              <a:rPr lang="en-US" altLang="en-US" sz="2400" kern="1200" dirty="0" smtClean="0">
                <a:latin typeface="+mn-lt"/>
                <a:ea typeface="ＭＳ Ｐゴシック" charset="-128"/>
              </a:rPr>
              <a:t>String </a:t>
            </a:r>
            <a:r>
              <a:rPr lang="en-US" altLang="en-US" sz="2400" kern="1200" dirty="0">
                <a:latin typeface="+mn-lt"/>
                <a:ea typeface="ＭＳ Ｐゴシック" charset="-128"/>
              </a:rPr>
              <a:t>Is “</a:t>
            </a:r>
            <a:r>
              <a:rPr lang="en-US" altLang="en-US" sz="2400" kern="1200" dirty="0" smtClean="0">
                <a:latin typeface="+mn-lt"/>
                <a:ea typeface="ＭＳ Ｐゴシック" charset="-128"/>
              </a:rPr>
              <a:t>1.0000000000/3”</a:t>
            </a:r>
          </a:p>
          <a:p>
            <a:pPr marL="342900" indent="-342900">
              <a:buFont typeface="+mj-lt"/>
              <a:buAutoNum type="arabicParenR"/>
            </a:pPr>
            <a:r>
              <a:rPr lang="en-US" altLang="en-US" sz="2400" kern="1200" dirty="0" smtClean="0">
                <a:latin typeface="+mn-lt"/>
                <a:ea typeface="ＭＳ Ｐゴシック" charset="-128"/>
              </a:rPr>
              <a:t>String </a:t>
            </a:r>
            <a:r>
              <a:rPr lang="en-US" altLang="en-US" sz="2400" kern="1200" dirty="0">
                <a:latin typeface="+mn-lt"/>
                <a:ea typeface="ＭＳ Ｐゴシック" charset="-128"/>
              </a:rPr>
              <a:t>Is “</a:t>
            </a:r>
            <a:r>
              <a:rPr lang="en-US" altLang="en-US" sz="2400" kern="1200" dirty="0" smtClean="0">
                <a:latin typeface="+mn-lt"/>
                <a:ea typeface="ＭＳ Ｐゴシック" charset="-128"/>
              </a:rPr>
              <a:t>0.333333333333”</a:t>
            </a:r>
          </a:p>
          <a:p>
            <a:pPr marL="342900" indent="-342900">
              <a:buFont typeface="+mj-lt"/>
              <a:buAutoNum type="arabicParenR"/>
            </a:pPr>
            <a:r>
              <a:rPr lang="en-US" altLang="en-US" sz="2400" kern="1200" dirty="0" smtClean="0">
                <a:latin typeface="+mn-lt"/>
                <a:ea typeface="ＭＳ Ｐゴシック" charset="-128"/>
              </a:rPr>
              <a:t>String </a:t>
            </a:r>
            <a:r>
              <a:rPr lang="en-US" altLang="en-US" sz="2400" kern="1200" dirty="0">
                <a:latin typeface="+mn-lt"/>
                <a:ea typeface="ＭＳ Ｐゴシック" charset="-128"/>
              </a:rPr>
              <a:t>Is “</a:t>
            </a:r>
            <a:r>
              <a:rPr lang="en-US" altLang="en-US" sz="2400" kern="1200" dirty="0" smtClean="0">
                <a:latin typeface="+mn-lt"/>
                <a:ea typeface="ＭＳ Ｐゴシック" charset="-128"/>
              </a:rPr>
              <a:t>1/3.0000000000”</a:t>
            </a:r>
            <a:endParaRPr lang="en-US" sz="2400" dirty="0">
              <a:latin typeface="+mn-lt"/>
            </a:endParaRPr>
          </a:p>
        </p:txBody>
      </p:sp>
      <p:pic>
        <p:nvPicPr>
          <p:cNvPr id="13" name="Picture 12" descr="Boxes in varying shades with corresponding numbers. Box numbered 1 is in shade of light green. Box numbered 2 is in shade of pink. Box numbered 3 is in share of orange. Box numbered 4 is in shade of dark green."/>
          <p:cNvPicPr>
            <a:picLocks noChangeAspect="1"/>
          </p:cNvPicPr>
          <p:nvPr/>
        </p:nvPicPr>
        <p:blipFill>
          <a:blip r:embed="rId6"/>
          <a:stretch>
            <a:fillRect/>
          </a:stretch>
        </p:blipFill>
        <p:spPr>
          <a:xfrm>
            <a:off x="7333928" y="3966709"/>
            <a:ext cx="241025" cy="2158882"/>
          </a:xfrm>
          <a:prstGeom prst="rect">
            <a:avLst/>
          </a:prstGeom>
        </p:spPr>
      </p:pic>
    </p:spTree>
    <p:extLst>
      <p:ext uri="{BB962C8B-B14F-4D97-AF65-F5344CB8AC3E}">
        <p14:creationId xmlns:p14="http://schemas.microsoft.com/office/powerpoint/2010/main" val="3864719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51750"/>
            <a:ext cx="8425543" cy="646300"/>
          </a:xfrm>
        </p:spPr>
        <p:txBody>
          <a:bodyPr wrap="square" tIns="91425">
            <a:spAutoFit/>
          </a:bodyPr>
          <a:lstStyle/>
          <a:p>
            <a:pPr lvl="0" eaLnBrk="0" fontAlgn="base" hangingPunct="0">
              <a:spcBef>
                <a:spcPct val="0"/>
              </a:spcBef>
              <a:spcAft>
                <a:spcPct val="0"/>
              </a:spcAft>
              <a:buClrTx/>
            </a:pPr>
            <a:r>
              <a:rPr lang="en-US" altLang="en-US" sz="3000" kern="1200" dirty="0" smtClean="0">
                <a:latin typeface="Times New Roman" panose="02020603050405020304" pitchFamily="18" charset="0"/>
                <a:ea typeface="ＭＳ Ｐゴシック" charset="-128"/>
              </a:rPr>
              <a:t>Using String Concatenation to Tell a Madlib Story</a:t>
            </a:r>
            <a:endParaRPr lang="en-US" altLang="en-US" sz="3000" kern="1200" dirty="0">
              <a:latin typeface="Times New Roman" panose="02020603050405020304" pitchFamily="18" charset="0"/>
              <a:ea typeface="ＭＳ Ｐゴシック" charset="-128"/>
            </a:endParaRPr>
          </a:p>
        </p:txBody>
      </p:sp>
      <p:pic>
        <p:nvPicPr>
          <p:cNvPr id="6" name="Picture 5" descr="Computer code has 16 lines. The lines read as follows. Line 1. d e f mad l i b left parenthesis right parenthesis colon. Line 2, indented once. name equals double quote Mark double quote. Line 3, indented once. pet equals double quote Baxter double quote. Line 4, indented once. verb equals double quote ate double quote. Line 5, indented once. snack equals double quote Krispy Kreme Doughnuts double quote. Line 6, indented once. Line 1 equals double quote Once upon a time comma double quote plus name plus double quote was walking double quote. Line 7, indented once. Line 2 equals double quote with double quote plus pet plus double quote comma a trained dragon period double quote. Line 8, indented once. Line 3 equals double quote Suddenly comma double quote plus pet plus double quote stopped and announced comma double quote. Line 9, indented once. Line 4 equals double quote single quote I have a desperate need for double quote plus snack plus double quote single quote period double quote. Line 10, indented once. Line 5 equals name plus double quote complained period single quote Where I am going to get that question mark single quote double quote. Line 11, indented once. Line 6 equals double quote Then double quote plus name plus double quote found a wizard‘s wand period double quote. Line 12, indented once. Line 7 equals double quote With a wave of the wand comma double quote. Line 13, indented once. Line 8 equals pet plus double quote got double quote plus snack plus double quote period double quote. Line 14, indented once. Line 9 equals double quote Perhaps surprisingly comma double quote plus pet plus double quote double quote plus verb plus double quote the double quote plus snack plus double quote period double quote. Line 15, indented once. print line 1 plus line 2 plus line 3 plus line 4. Line 16, indented once. print line 5 plus line 6 plus line 7 plus line 8 plus line 9."/>
          <p:cNvPicPr>
            <a:picLocks noChangeAspect="1"/>
          </p:cNvPicPr>
          <p:nvPr/>
        </p:nvPicPr>
        <p:blipFill>
          <a:blip r:embed="rId2"/>
          <a:stretch>
            <a:fillRect/>
          </a:stretch>
        </p:blipFill>
        <p:spPr>
          <a:xfrm>
            <a:off x="732561" y="1555887"/>
            <a:ext cx="7685722" cy="4368378"/>
          </a:xfrm>
          <a:prstGeom prst="rect">
            <a:avLst/>
          </a:prstGeom>
        </p:spPr>
      </p:pic>
    </p:spTree>
    <p:extLst>
      <p:ext uri="{BB962C8B-B14F-4D97-AF65-F5344CB8AC3E}">
        <p14:creationId xmlns:p14="http://schemas.microsoft.com/office/powerpoint/2010/main" val="29014115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Running Our Madlib Function</a:t>
            </a:r>
            <a:endParaRPr lang="en-US" altLang="en-US" kern="1200" dirty="0">
              <a:latin typeface="Times New Roman" panose="02020603050405020304" pitchFamily="18" charset="0"/>
              <a:ea typeface="ＭＳ Ｐゴシック" charset="-128"/>
            </a:endParaRPr>
          </a:p>
        </p:txBody>
      </p:sp>
      <p:graphicFrame>
        <p:nvGraphicFramePr>
          <p:cNvPr id="4" name="Object 3" descr="Computer code reads, right angle bracket right angle bracket right angle bracket mad l i b left parenthesis right parenthesis."/>
          <p:cNvGraphicFramePr>
            <a:graphicFrameLocks noChangeAspect="1"/>
          </p:cNvGraphicFramePr>
          <p:nvPr>
            <p:extLst>
              <p:ext uri="{D42A27DB-BD31-4B8C-83A1-F6EECF244321}">
                <p14:modId xmlns:p14="http://schemas.microsoft.com/office/powerpoint/2010/main" val="824433572"/>
              </p:ext>
            </p:extLst>
          </p:nvPr>
        </p:nvGraphicFramePr>
        <p:xfrm>
          <a:off x="620038" y="1792514"/>
          <a:ext cx="1658708" cy="384628"/>
        </p:xfrm>
        <a:graphic>
          <a:graphicData uri="http://schemas.openxmlformats.org/presentationml/2006/ole">
            <mc:AlternateContent xmlns:mc="http://schemas.openxmlformats.org/markup-compatibility/2006">
              <mc:Choice xmlns:v="urn:schemas-microsoft-com:vml" Requires="v">
                <p:oleObj spid="_x0000_s5215" name="Equation" r:id="rId3" imgW="876240" imgH="203040" progId="Equation.DSMT4">
                  <p:embed/>
                </p:oleObj>
              </mc:Choice>
              <mc:Fallback>
                <p:oleObj name="Equation" r:id="rId3" imgW="876240" imgH="203040" progId="Equation.DSMT4">
                  <p:embed/>
                  <p:pic>
                    <p:nvPicPr>
                      <p:cNvPr id="0" name=""/>
                      <p:cNvPicPr/>
                      <p:nvPr/>
                    </p:nvPicPr>
                    <p:blipFill>
                      <a:blip r:embed="rId4"/>
                      <a:stretch>
                        <a:fillRect/>
                      </a:stretch>
                    </p:blipFill>
                    <p:spPr>
                      <a:xfrm>
                        <a:off x="620038" y="1792514"/>
                        <a:ext cx="1658708" cy="384628"/>
                      </a:xfrm>
                      <a:prstGeom prst="rect">
                        <a:avLst/>
                      </a:prstGeom>
                    </p:spPr>
                  </p:pic>
                </p:oleObj>
              </mc:Fallback>
            </mc:AlternateContent>
          </a:graphicData>
        </a:graphic>
      </p:graphicFrame>
      <p:sp>
        <p:nvSpPr>
          <p:cNvPr id="3" name="Text Placeholder 2"/>
          <p:cNvSpPr>
            <a:spLocks noGrp="1"/>
          </p:cNvSpPr>
          <p:nvPr>
            <p:ph type="body" idx="1"/>
          </p:nvPr>
        </p:nvSpPr>
        <p:spPr>
          <a:xfrm>
            <a:off x="457200" y="2209799"/>
            <a:ext cx="8229600" cy="2962319"/>
          </a:xfrm>
        </p:spPr>
        <p:txBody>
          <a:bodyPr wrap="square" lIns="91425" tIns="91425" rIns="91425" bIns="91425">
            <a:spAutoFit/>
          </a:bodyPr>
          <a:lstStyle/>
          <a:p>
            <a:pPr marL="0" lvl="0" indent="0" eaLnBrk="0" fontAlgn="base" hangingPunct="0">
              <a:spcAft>
                <a:spcPct val="0"/>
              </a:spcAft>
              <a:buNone/>
              <a:tabLst/>
              <a:defRPr/>
            </a:pPr>
            <a:r>
              <a:rPr lang="en-US" sz="2400" kern="1200" dirty="0" smtClean="0">
                <a:solidFill>
                  <a:srgbClr val="000000"/>
                </a:solidFill>
                <a:latin typeface="Arial (Body)"/>
                <a:ea typeface="+mn-ea"/>
                <a:cs typeface="+mn-cs"/>
              </a:rPr>
              <a:t>Once </a:t>
            </a:r>
            <a:r>
              <a:rPr lang="en-US" sz="2400" kern="1200" dirty="0">
                <a:solidFill>
                  <a:srgbClr val="000000"/>
                </a:solidFill>
                <a:latin typeface="Arial (Body)"/>
                <a:ea typeface="+mn-ea"/>
                <a:cs typeface="+mn-cs"/>
              </a:rPr>
              <a:t>upon a time, Mark was walking with Baxter, a trained dragon. Suddenly, Baxter stopped and announced</a:t>
            </a:r>
            <a:r>
              <a:rPr lang="en-US" sz="2400" kern="1200" dirty="0" smtClean="0">
                <a:solidFill>
                  <a:srgbClr val="000000"/>
                </a:solidFill>
                <a:latin typeface="Arial (Body)"/>
                <a:ea typeface="+mn-ea"/>
                <a:cs typeface="+mn-cs"/>
              </a:rPr>
              <a:t>,' 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have </a:t>
            </a:r>
            <a:r>
              <a:rPr lang="en-US" sz="2400" kern="1200" dirty="0">
                <a:solidFill>
                  <a:srgbClr val="000000"/>
                </a:solidFill>
                <a:latin typeface="Arial (Body)"/>
                <a:ea typeface="+mn-ea"/>
                <a:cs typeface="+mn-cs"/>
              </a:rPr>
              <a:t>a desperate need for Krispy Kreme </a:t>
            </a:r>
            <a:r>
              <a:rPr lang="en-US" sz="2400" kern="1200" dirty="0" smtClean="0">
                <a:solidFill>
                  <a:srgbClr val="000000"/>
                </a:solidFill>
                <a:latin typeface="Arial (Body)"/>
                <a:ea typeface="+mn-ea"/>
                <a:cs typeface="+mn-cs"/>
              </a:rPr>
              <a:t>Doughnuts'.</a:t>
            </a:r>
            <a:endParaRPr lang="en-US" sz="2400" kern="1200" dirty="0">
              <a:solidFill>
                <a:srgbClr val="000000"/>
              </a:solidFill>
              <a:latin typeface="Arial (Body)"/>
              <a:ea typeface="+mn-ea"/>
              <a:cs typeface="+mn-cs"/>
            </a:endParaRPr>
          </a:p>
          <a:p>
            <a:pPr marL="0" lvl="0" indent="0" eaLnBrk="0" fontAlgn="base" hangingPunct="0">
              <a:spcAft>
                <a:spcPct val="0"/>
              </a:spcAft>
              <a:buNone/>
              <a:tabLst/>
              <a:defRPr/>
            </a:pPr>
            <a:r>
              <a:rPr lang="en-US" sz="2400" kern="1200" dirty="0">
                <a:solidFill>
                  <a:srgbClr val="000000"/>
                </a:solidFill>
                <a:latin typeface="Arial (Body)"/>
                <a:ea typeface="+mn-ea"/>
                <a:cs typeface="+mn-cs"/>
              </a:rPr>
              <a:t>Mark complained. 'Where I am going to get that?' Then Mark found a wizard's wand. With a wave of the wand, Baxter got Krispy Kreme Doughnuts. Perhaps surprisingly, Baxter ate the Krispy Kreme Doughnuts</a:t>
            </a:r>
            <a:r>
              <a:rPr lang="en-US" sz="2400" kern="1200" dirty="0" smtClean="0">
                <a:solidFill>
                  <a:srgbClr val="000000"/>
                </a:solidFill>
                <a:latin typeface="Arial (Body)"/>
                <a:ea typeface="+mn-ea"/>
                <a:cs typeface="+mn-cs"/>
              </a:rPr>
              <a: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55215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eaLnBrk="0" fontAlgn="base" hangingPunct="0">
              <a:spcBef>
                <a:spcPct val="0"/>
              </a:spcBef>
              <a:spcAft>
                <a:spcPct val="0"/>
              </a:spcAft>
              <a:buClrTx/>
              <a:defRPr/>
            </a:pPr>
            <a:r>
              <a:rPr lang="en-US" kern="1200" dirty="0" smtClean="0">
                <a:latin typeface="Times New Roman" panose="02020603050405020304" pitchFamily="18" charset="0"/>
                <a:ea typeface="+mj-ea"/>
                <a:cs typeface="+mj-cs"/>
              </a:rPr>
              <a:t>Telling a Different Madlib Story</a:t>
            </a:r>
            <a:endParaRPr lang="en-US" kern="1200" dirty="0">
              <a:latin typeface="Times New Roman" panose="02020603050405020304" pitchFamily="18" charset="0"/>
              <a:ea typeface="+mj-ea"/>
              <a:cs typeface="+mj-cs"/>
            </a:endParaRPr>
          </a:p>
        </p:txBody>
      </p:sp>
      <p:pic>
        <p:nvPicPr>
          <p:cNvPr id="5" name="Picture 4" descr="Computer code has 16 lines. The lines read as follows. Line 1. d e f mad l i b 2 left parenthesis right parenthesis colon. Line 2, indented once. name equals double quote Ty double quote. Line 3, indented once. pet equals double quote Fluffy double quote. Line 4, indented once. verb equals double quote rolled on double quote. Line 5, indented once. snack equals double quote a seven hyphen layer wedding cake period double quote. Line 6, indented once. line 1 equals double quote Once upon a time comma double quote plus name plus double quote was walking double quote. Line 7, indented once. line 2 equals double quote with double quote plus pet plus double quote comma a trained dragon period double quote. Line 8, indented once. line 3 equals double quote Suddenly comma double quote plus pet plus double quote stopped and announced comma double quote. Line 9, indented once. line 4 equals double quote single quote I have a desperate need for double quote plus snack plus double quote single quote period double quote. Line 10, indented once. line 5 equals name plus double quote complained period single quote Where I am going to get that question mark single quote double quote. Line 11, indented once. line 6 equals double quote Then double quote plus name plus double quote found a wizard‘s wand period double quote. Line 12, indented once. line 7 equals double quote With a wave of the wand comma double quote. Line 13, indented once. line 8 equals pet plus double quote got double quote plus snack plus double quote period double quote. Line 14, indented once. Line 9 equals double quote Perhaps surprisingly comma double quote plus pet plus double quote double quote plus verb plus double quote the double quote plus snack plus double quote period double quote. Line 15, indented once. print line 1 plus line 2 plus line 3 plus line 4. Line 16, indented once. print line 5 plus line 6 plus line 7 plus line 8 plus line 9."/>
          <p:cNvPicPr>
            <a:picLocks noChangeAspect="1"/>
          </p:cNvPicPr>
          <p:nvPr/>
        </p:nvPicPr>
        <p:blipFill>
          <a:blip r:embed="rId3"/>
          <a:stretch>
            <a:fillRect/>
          </a:stretch>
        </p:blipFill>
        <p:spPr>
          <a:xfrm>
            <a:off x="631091" y="1538221"/>
            <a:ext cx="7765704" cy="4384945"/>
          </a:xfrm>
          <a:prstGeom prst="rect">
            <a:avLst/>
          </a:prstGeom>
        </p:spPr>
      </p:pic>
    </p:spTree>
    <p:extLst>
      <p:ext uri="{BB962C8B-B14F-4D97-AF65-F5344CB8AC3E}">
        <p14:creationId xmlns:p14="http://schemas.microsoft.com/office/powerpoint/2010/main" val="703427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Running New One</a:t>
            </a:r>
            <a:endParaRPr lang="en-US" altLang="en-US" kern="1200" dirty="0">
              <a:latin typeface="Times New Roman" panose="02020603050405020304" pitchFamily="18" charset="0"/>
              <a:ea typeface="ＭＳ Ｐゴシック" charset="-128"/>
            </a:endParaRPr>
          </a:p>
        </p:txBody>
      </p:sp>
      <p:graphicFrame>
        <p:nvGraphicFramePr>
          <p:cNvPr id="4" name="Object 3" descr="Computer code reads, right angle bracket right angle bracket right angle bracket mad l i b 2 left parenthesis right parenthesis."/>
          <p:cNvGraphicFramePr>
            <a:graphicFrameLocks noChangeAspect="1"/>
          </p:cNvGraphicFramePr>
          <p:nvPr>
            <p:extLst>
              <p:ext uri="{D42A27DB-BD31-4B8C-83A1-F6EECF244321}">
                <p14:modId xmlns:p14="http://schemas.microsoft.com/office/powerpoint/2010/main" val="2013789251"/>
              </p:ext>
            </p:extLst>
          </p:nvPr>
        </p:nvGraphicFramePr>
        <p:xfrm>
          <a:off x="580117" y="1578882"/>
          <a:ext cx="1825625" cy="384175"/>
        </p:xfrm>
        <a:graphic>
          <a:graphicData uri="http://schemas.openxmlformats.org/presentationml/2006/ole">
            <mc:AlternateContent xmlns:mc="http://schemas.openxmlformats.org/markup-compatibility/2006">
              <mc:Choice xmlns:v="urn:schemas-microsoft-com:vml" Requires="v">
                <p:oleObj spid="_x0000_s6239" name="Equation" r:id="rId3" imgW="965160" imgH="203040" progId="Equation.DSMT4">
                  <p:embed/>
                </p:oleObj>
              </mc:Choice>
              <mc:Fallback>
                <p:oleObj name="Equation" r:id="rId3" imgW="965160" imgH="203040" progId="Equation.DSMT4">
                  <p:embed/>
                  <p:pic>
                    <p:nvPicPr>
                      <p:cNvPr id="4" name="Object 3"/>
                      <p:cNvPicPr/>
                      <p:nvPr/>
                    </p:nvPicPr>
                    <p:blipFill>
                      <a:blip r:embed="rId4"/>
                      <a:stretch>
                        <a:fillRect/>
                      </a:stretch>
                    </p:blipFill>
                    <p:spPr>
                      <a:xfrm>
                        <a:off x="580117" y="1578882"/>
                        <a:ext cx="1825625" cy="384175"/>
                      </a:xfrm>
                      <a:prstGeom prst="rect">
                        <a:avLst/>
                      </a:prstGeom>
                    </p:spPr>
                  </p:pic>
                </p:oleObj>
              </mc:Fallback>
            </mc:AlternateContent>
          </a:graphicData>
        </a:graphic>
      </p:graphicFrame>
      <p:sp>
        <p:nvSpPr>
          <p:cNvPr id="3" name="Text Placeholder 2"/>
          <p:cNvSpPr>
            <a:spLocks noGrp="1"/>
          </p:cNvSpPr>
          <p:nvPr>
            <p:ph type="body" idx="1"/>
          </p:nvPr>
        </p:nvSpPr>
        <p:spPr>
          <a:xfrm>
            <a:off x="457200" y="2006599"/>
            <a:ext cx="8229600" cy="2962319"/>
          </a:xfrm>
        </p:spPr>
        <p:txBody>
          <a:bodyPr wrap="square" lIns="91425" tIns="91425" rIns="91425" bIns="91425">
            <a:spAutoFit/>
          </a:bodyPr>
          <a:lstStyle/>
          <a:p>
            <a:pPr marL="0" lvl="0" indent="0" eaLnBrk="0" fontAlgn="base" hangingPunct="0">
              <a:spcAft>
                <a:spcPct val="0"/>
              </a:spcAft>
              <a:buNone/>
              <a:tabLst/>
              <a:defRPr/>
            </a:pPr>
            <a:r>
              <a:rPr lang="en-US" sz="2400" kern="1200" dirty="0" smtClean="0">
                <a:solidFill>
                  <a:srgbClr val="000000"/>
                </a:solidFill>
                <a:latin typeface="Arial (Body)"/>
                <a:ea typeface="+mn-ea"/>
                <a:cs typeface="+mn-cs"/>
              </a:rPr>
              <a:t>Once </a:t>
            </a:r>
            <a:r>
              <a:rPr lang="en-US" sz="2400" kern="1200" dirty="0">
                <a:solidFill>
                  <a:srgbClr val="000000"/>
                </a:solidFill>
                <a:latin typeface="Arial (Body)"/>
                <a:ea typeface="+mn-ea"/>
                <a:cs typeface="+mn-cs"/>
              </a:rPr>
              <a:t>upon a time, Ty was walking with Fluffy, a trained dragon. Suddenly, Fluffy stopped and announced</a:t>
            </a:r>
            <a:r>
              <a:rPr lang="en-US" sz="2400" kern="1200" dirty="0" smtClean="0">
                <a:solidFill>
                  <a:srgbClr val="000000"/>
                </a:solidFill>
                <a:latin typeface="Arial (Body)"/>
                <a:ea typeface="+mn-ea"/>
                <a:cs typeface="+mn-cs"/>
              </a:rPr>
              <a:t>,' 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have </a:t>
            </a:r>
            <a:r>
              <a:rPr lang="en-US" sz="2400" kern="1200" dirty="0">
                <a:solidFill>
                  <a:srgbClr val="000000"/>
                </a:solidFill>
                <a:latin typeface="Arial (Body)"/>
                <a:ea typeface="+mn-ea"/>
                <a:cs typeface="+mn-cs"/>
              </a:rPr>
              <a:t>a desperate need for a seven-layer wedding </a:t>
            </a:r>
            <a:r>
              <a:rPr lang="en-US" sz="2400" kern="1200" dirty="0" smtClean="0">
                <a:solidFill>
                  <a:srgbClr val="000000"/>
                </a:solidFill>
                <a:latin typeface="Arial (Body)"/>
                <a:ea typeface="+mn-ea"/>
                <a:cs typeface="+mn-cs"/>
              </a:rPr>
              <a:t>cake.'.</a:t>
            </a:r>
            <a:endParaRPr lang="en-US" sz="2400" kern="1200" dirty="0">
              <a:solidFill>
                <a:srgbClr val="000000"/>
              </a:solidFill>
              <a:latin typeface="Arial (Body)"/>
              <a:ea typeface="+mn-ea"/>
              <a:cs typeface="+mn-cs"/>
            </a:endParaRPr>
          </a:p>
          <a:p>
            <a:pPr marL="0" lvl="0" indent="0" eaLnBrk="0" fontAlgn="base" hangingPunct="0">
              <a:spcAft>
                <a:spcPct val="0"/>
              </a:spcAft>
              <a:buNone/>
              <a:tabLst/>
              <a:defRPr/>
            </a:pPr>
            <a:r>
              <a:rPr lang="en-US" sz="2400" kern="1200" dirty="0">
                <a:solidFill>
                  <a:srgbClr val="000000"/>
                </a:solidFill>
                <a:latin typeface="Arial (Body)"/>
                <a:ea typeface="+mn-ea"/>
                <a:cs typeface="+mn-cs"/>
              </a:rPr>
              <a:t>Ty complained. 'Where I am going to get that?' Then Ty found a wizard's wand. With a wave of the wand, Fluffy got a seven-layer wedding cake.. Perhaps surprisingly, Fluffy rolled on the a seven-layer wedding cake</a:t>
            </a:r>
            <a:r>
              <a:rPr lang="en-US" sz="2400" kern="1200" dirty="0" smtClean="0">
                <a:solidFill>
                  <a:srgbClr val="000000"/>
                </a:solidFill>
                <a:latin typeface="Arial (Body)"/>
                <a:ea typeface="+mn-ea"/>
                <a:cs typeface="+mn-cs"/>
              </a:rPr>
              <a: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951571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eaLnBrk="0" fontAlgn="base" hangingPunct="0">
              <a:spcBef>
                <a:spcPct val="0"/>
              </a:spcBef>
              <a:spcAft>
                <a:spcPct val="0"/>
              </a:spcAft>
              <a:buClrTx/>
              <a:defRPr/>
            </a:pPr>
            <a:r>
              <a:rPr lang="en-US" kern="1200" dirty="0" smtClean="0">
                <a:latin typeface="Times New Roman" panose="02020603050405020304" pitchFamily="18" charset="0"/>
                <a:ea typeface="+mj-ea"/>
                <a:cs typeface="+mj-cs"/>
              </a:rPr>
              <a:t>Generalizing Madlib with Parameters</a:t>
            </a:r>
            <a:endParaRPr lang="en-US" kern="1200" dirty="0">
              <a:latin typeface="Times New Roman" panose="02020603050405020304" pitchFamily="18" charset="0"/>
              <a:ea typeface="+mj-ea"/>
              <a:cs typeface="+mj-cs"/>
            </a:endParaRPr>
          </a:p>
        </p:txBody>
      </p:sp>
      <p:pic>
        <p:nvPicPr>
          <p:cNvPr id="3" name="Picture 2" descr="Computer code has 12 lines. The lines read as follows. Line 1. d e f mad l i b 3 left parenthesis name comma pet comma verb comma snack right parenthesis colon. Line 2, indented once. line 1 equals double quote Once upon a time comma double quote plus name plus double quote was walking double quote. Line 3, indented once. line 2 equals double quote with double quote plus pet plus double quote comma a trained dragon period double quote. Line 4, indented once. line 3 equals double quote Suddenly comma double quote plus pet plus double quote stopped and announced comma double quote. Line 5, indented once. line 4 equals double quote single quote I have a desperate need for double quote plus snack plus double quote single quote period double quote. Line 6, indented once. line 5 equals name plus double quote complained period single quote Where I am going to get that question mark single quote double quote. Line 7, indented once. line 6 equals double quote Then double quote plus name plus double quote found a wizard‘s wand period double quote. Line 8, indented once. line 7 equals double quote With a wave of the wand comma double quote. Line 9, indented once. line 8 equals pet plus double quote got double quote plus snack plus double quote period double quote. Line 10, indented once. line 9 equals double quote Perhaps surprisingly comma double quote plus pet plus double quote double quote plus verb plus double quote the double quote plus snack plus double quote period double quote. Line 11, indented once. print line 1 plus line 2 plus line 3 plus line 4. Line 12, indented once. print line 5 plus line 6 plus line 7 plus line 8 plus line 9."/>
          <p:cNvPicPr>
            <a:picLocks noChangeAspect="1"/>
          </p:cNvPicPr>
          <p:nvPr/>
        </p:nvPicPr>
        <p:blipFill>
          <a:blip r:embed="rId2"/>
          <a:stretch>
            <a:fillRect/>
          </a:stretch>
        </p:blipFill>
        <p:spPr>
          <a:xfrm>
            <a:off x="733523" y="1973841"/>
            <a:ext cx="7676954" cy="3279154"/>
          </a:xfrm>
          <a:prstGeom prst="rect">
            <a:avLst/>
          </a:prstGeom>
        </p:spPr>
      </p:pic>
    </p:spTree>
    <p:extLst>
      <p:ext uri="{BB962C8B-B14F-4D97-AF65-F5344CB8AC3E}">
        <p14:creationId xmlns:p14="http://schemas.microsoft.com/office/powerpoint/2010/main" val="205334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pPr>
            <a:r>
              <a:rPr lang="en-US" altLang="en-US" sz="3200" kern="1200" dirty="0" smtClean="0">
                <a:latin typeface="Times New Roman" panose="02020603050405020304" pitchFamily="18" charset="0"/>
                <a:ea typeface="ＭＳ Ｐゴシック" charset="-128"/>
              </a:rPr>
              <a:t>Can Generate New Madlib Stories without Changing Program</a:t>
            </a:r>
            <a:endParaRPr lang="en-US" altLang="en-US" sz="3200" kern="1200" dirty="0">
              <a:latin typeface="Times New Roman" panose="02020603050405020304" pitchFamily="18" charset="0"/>
              <a:ea typeface="ＭＳ Ｐゴシック" charset="-128"/>
            </a:endParaRPr>
          </a:p>
        </p:txBody>
      </p:sp>
      <p:graphicFrame>
        <p:nvGraphicFramePr>
          <p:cNvPr id="5" name="Object 4" descr="Computer code reads, right angle bracket right angle bracket right angle bracket mad l i b 3."/>
          <p:cNvGraphicFramePr>
            <a:graphicFrameLocks noChangeAspect="1"/>
          </p:cNvGraphicFramePr>
          <p:nvPr>
            <p:extLst>
              <p:ext uri="{D42A27DB-BD31-4B8C-83A1-F6EECF244321}">
                <p14:modId xmlns:p14="http://schemas.microsoft.com/office/powerpoint/2010/main" val="1945988038"/>
              </p:ext>
            </p:extLst>
          </p:nvPr>
        </p:nvGraphicFramePr>
        <p:xfrm>
          <a:off x="571753" y="1722892"/>
          <a:ext cx="1635125" cy="334962"/>
        </p:xfrm>
        <a:graphic>
          <a:graphicData uri="http://schemas.openxmlformats.org/presentationml/2006/ole">
            <mc:AlternateContent xmlns:mc="http://schemas.openxmlformats.org/markup-compatibility/2006">
              <mc:Choice xmlns:v="urn:schemas-microsoft-com:vml" Requires="v">
                <p:oleObj spid="_x0000_s7262" name="Equation" r:id="rId3" imgW="863280" imgH="177480" progId="Equation.DSMT4">
                  <p:embed/>
                </p:oleObj>
              </mc:Choice>
              <mc:Fallback>
                <p:oleObj name="Equation" r:id="rId3" imgW="863280" imgH="177480" progId="Equation.DSMT4">
                  <p:embed/>
                  <p:pic>
                    <p:nvPicPr>
                      <p:cNvPr id="4" name="Object 3" descr="Computer code reads, right angle bracket right angle bracket right angle bracket mad l i b 3."/>
                      <p:cNvPicPr/>
                      <p:nvPr/>
                    </p:nvPicPr>
                    <p:blipFill>
                      <a:blip r:embed="rId4"/>
                      <a:stretch>
                        <a:fillRect/>
                      </a:stretch>
                    </p:blipFill>
                    <p:spPr>
                      <a:xfrm>
                        <a:off x="571753" y="1722892"/>
                        <a:ext cx="1635125" cy="334962"/>
                      </a:xfrm>
                      <a:prstGeom prst="rect">
                        <a:avLst/>
                      </a:prstGeom>
                    </p:spPr>
                  </p:pic>
                </p:oleObj>
              </mc:Fallback>
            </mc:AlternateContent>
          </a:graphicData>
        </a:graphic>
      </p:graphicFrame>
      <p:sp>
        <p:nvSpPr>
          <p:cNvPr id="3" name="Text Placeholder 2"/>
          <p:cNvSpPr>
            <a:spLocks noGrp="1"/>
          </p:cNvSpPr>
          <p:nvPr>
            <p:ph type="body" idx="1"/>
          </p:nvPr>
        </p:nvSpPr>
        <p:spPr>
          <a:xfrm>
            <a:off x="457200" y="1600200"/>
            <a:ext cx="8229600" cy="3893343"/>
          </a:xfrm>
        </p:spPr>
        <p:txBody>
          <a:bodyPr wrap="square" lIns="91425" tIns="91425" rIns="91425" bIns="91425">
            <a:spAutoFit/>
          </a:bodyPr>
          <a:lstStyle/>
          <a:p>
            <a:pPr marL="0" lvl="0" indent="1719263" eaLnBrk="0" fontAlgn="base" hangingPunct="0">
              <a:spcBef>
                <a:spcPts val="0"/>
              </a:spcBef>
              <a:spcAft>
                <a:spcPct val="0"/>
              </a:spcAft>
              <a:buNone/>
              <a:tabLst>
                <a:tab pos="1938338" algn="l"/>
              </a:tabLst>
              <a:defRPr/>
            </a:pPr>
            <a:r>
              <a:rPr lang="en-US" sz="2400" kern="1200" dirty="0" smtClean="0">
                <a:solidFill>
                  <a:srgbClr val="000000"/>
                </a:solidFill>
                <a:latin typeface="Arial (Body)"/>
                <a:ea typeface="+mn-ea"/>
                <a:cs typeface="+mn-cs"/>
              </a:rPr>
              <a:t>("</a:t>
            </a:r>
            <a:r>
              <a:rPr lang="en-US" sz="2400" kern="1200" dirty="0">
                <a:solidFill>
                  <a:srgbClr val="000000"/>
                </a:solidFill>
                <a:latin typeface="Arial (Body)"/>
                <a:ea typeface="+mn-ea"/>
                <a:cs typeface="+mn-cs"/>
              </a:rPr>
              <a:t>Lee","Spot","stomped on","Taco </a:t>
            </a:r>
            <a:r>
              <a:rPr lang="en-US" sz="2400" kern="1200" dirty="0" smtClean="0">
                <a:solidFill>
                  <a:srgbClr val="000000"/>
                </a:solidFill>
                <a:latin typeface="Arial (Body)"/>
                <a:ea typeface="+mn-ea"/>
                <a:cs typeface="+mn-cs"/>
              </a:rPr>
              <a:t>Bell</a:t>
            </a:r>
          </a:p>
          <a:p>
            <a:pPr marL="0" lvl="0" indent="0" eaLnBrk="0" fontAlgn="base" hangingPunct="0">
              <a:spcBef>
                <a:spcPts val="0"/>
              </a:spcBef>
              <a:spcAft>
                <a:spcPct val="0"/>
              </a:spcAft>
              <a:buNone/>
              <a:tabLst/>
              <a:defRPr/>
            </a:pPr>
            <a:r>
              <a:rPr lang="en-US" sz="2400" kern="1200" dirty="0">
                <a:solidFill>
                  <a:srgbClr val="000000"/>
                </a:solidFill>
                <a:latin typeface="Arial (Body)"/>
              </a:rPr>
              <a:t>nachos")</a:t>
            </a:r>
            <a:endParaRPr lang="en-US" sz="2400" kern="1200" dirty="0">
              <a:solidFill>
                <a:srgbClr val="000000"/>
              </a:solidFill>
              <a:latin typeface="Arial (Body)"/>
              <a:ea typeface="+mn-ea"/>
              <a:cs typeface="+mn-cs"/>
            </a:endParaRPr>
          </a:p>
          <a:p>
            <a:pPr marL="0" lvl="0" indent="0" eaLnBrk="0" fontAlgn="base" hangingPunct="0">
              <a:spcAft>
                <a:spcPct val="0"/>
              </a:spcAft>
              <a:buNone/>
              <a:tabLst/>
              <a:defRPr/>
            </a:pPr>
            <a:r>
              <a:rPr lang="en-US" sz="2400" kern="1200" dirty="0">
                <a:solidFill>
                  <a:srgbClr val="000000"/>
                </a:solidFill>
                <a:latin typeface="Arial (Body)"/>
                <a:ea typeface="+mn-ea"/>
                <a:cs typeface="+mn-cs"/>
              </a:rPr>
              <a:t>Once upon a time, Lee was walking with Spot, a trained dragon. Suddenly, Spot stopped and announced</a:t>
            </a:r>
            <a:r>
              <a:rPr lang="en-US" sz="2400" kern="1200" dirty="0" smtClean="0">
                <a:solidFill>
                  <a:srgbClr val="000000"/>
                </a:solidFill>
                <a:latin typeface="Arial (Body)"/>
                <a:ea typeface="+mn-ea"/>
                <a:cs typeface="+mn-cs"/>
              </a:rPr>
              <a:t>,' 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have </a:t>
            </a:r>
            <a:r>
              <a:rPr lang="en-US" sz="2400" kern="1200" dirty="0">
                <a:solidFill>
                  <a:srgbClr val="000000"/>
                </a:solidFill>
                <a:latin typeface="Arial (Body)"/>
                <a:ea typeface="+mn-ea"/>
                <a:cs typeface="+mn-cs"/>
              </a:rPr>
              <a:t>a desperate need for Taco Bell </a:t>
            </a:r>
            <a:r>
              <a:rPr lang="en-US" sz="2400" kern="1200" dirty="0" smtClean="0">
                <a:solidFill>
                  <a:srgbClr val="000000"/>
                </a:solidFill>
                <a:latin typeface="Arial (Body)"/>
                <a:ea typeface="+mn-ea"/>
                <a:cs typeface="+mn-cs"/>
              </a:rPr>
              <a:t>nachos'.</a:t>
            </a:r>
            <a:endParaRPr lang="en-US" sz="2400" kern="1200" dirty="0">
              <a:solidFill>
                <a:srgbClr val="000000"/>
              </a:solidFill>
              <a:latin typeface="Arial (Body)"/>
              <a:ea typeface="+mn-ea"/>
              <a:cs typeface="+mn-cs"/>
            </a:endParaRPr>
          </a:p>
          <a:p>
            <a:pPr marL="0" lvl="0" indent="0" eaLnBrk="0" fontAlgn="base" hangingPunct="0">
              <a:spcAft>
                <a:spcPct val="0"/>
              </a:spcAft>
              <a:buNone/>
              <a:tabLst/>
              <a:defRPr/>
            </a:pPr>
            <a:r>
              <a:rPr lang="en-US" sz="2400" kern="1200" dirty="0">
                <a:solidFill>
                  <a:srgbClr val="000000"/>
                </a:solidFill>
                <a:latin typeface="Arial (Body)"/>
                <a:ea typeface="+mn-ea"/>
                <a:cs typeface="+mn-cs"/>
              </a:rPr>
              <a:t>Lee complained. 'Where I am going to get that?' Then Lee found a wizard's wand. With a wave of the wand, Spot got Taco Bell nachos. Perhaps surprisingly, Spot stomped on the Taco Bell nachos</a:t>
            </a:r>
            <a:r>
              <a:rPr lang="en-US" sz="2400" kern="1200" dirty="0" smtClean="0">
                <a:solidFill>
                  <a:srgbClr val="000000"/>
                </a:solidFill>
                <a:latin typeface="Arial (Body)"/>
                <a:ea typeface="+mn-ea"/>
                <a:cs typeface="+mn-cs"/>
              </a:rPr>
              <a: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996094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350"/>
            <a:ext cx="8229600" cy="646300"/>
          </a:xfrm>
        </p:spPr>
        <p:txBody>
          <a:bodyPr tIns="91425">
            <a:spAutoFit/>
          </a:bodyPr>
          <a:lstStyle/>
          <a:p>
            <a:pPr lvl="0" eaLnBrk="0" fontAlgn="base" hangingPunct="0">
              <a:spcBef>
                <a:spcPct val="0"/>
              </a:spcBef>
              <a:spcAft>
                <a:spcPct val="0"/>
              </a:spcAft>
              <a:buClrTx/>
            </a:pPr>
            <a:r>
              <a:rPr lang="en-US" altLang="en-US" sz="3000" kern="1200" dirty="0" smtClean="0">
                <a:latin typeface="Times New Roman" panose="02020603050405020304" pitchFamily="18" charset="0"/>
                <a:ea typeface="ＭＳ Ｐゴシック" charset="-128"/>
              </a:rPr>
              <a:t>Multiplication is Repeated Addition: Strings, Too</a:t>
            </a:r>
            <a:endParaRPr lang="en-US" altLang="en-US" sz="3000" kern="1200" dirty="0">
              <a:latin typeface="Times New Roman" panose="02020603050405020304" pitchFamily="18" charset="0"/>
              <a:ea typeface="ＭＳ Ｐゴシック" charset="-128"/>
            </a:endParaRPr>
          </a:p>
        </p:txBody>
      </p:sp>
      <p:pic>
        <p:nvPicPr>
          <p:cNvPr id="5" name="Picture 4" descr="Computer code has 2 lines. The lines read as follows. Line 1. right angle bracket right angle bracket right angle bracket print double quote a b c double quote asterisk 3. The corresponding output reads, a b c a b c a b c. Line 2. Right angle bracket right angle bracket right angle bracket print 4 asterisk double quote Hey exclamation point double quote. The corresponding output reads Hey exclamation point Hey exclamation point Hey exclamation point Hey exclamation point."/>
          <p:cNvPicPr>
            <a:picLocks noChangeAspect="1"/>
          </p:cNvPicPr>
          <p:nvPr/>
        </p:nvPicPr>
        <p:blipFill>
          <a:blip r:embed="rId2"/>
          <a:stretch>
            <a:fillRect/>
          </a:stretch>
        </p:blipFill>
        <p:spPr>
          <a:xfrm>
            <a:off x="1250409" y="2492214"/>
            <a:ext cx="2933333" cy="1307936"/>
          </a:xfrm>
          <a:prstGeom prst="rect">
            <a:avLst/>
          </a:prstGeom>
        </p:spPr>
      </p:pic>
      <p:sp>
        <p:nvSpPr>
          <p:cNvPr id="7" name="TextBox 6"/>
          <p:cNvSpPr txBox="1"/>
          <p:nvPr/>
        </p:nvSpPr>
        <p:spPr>
          <a:xfrm>
            <a:off x="5402218" y="2405130"/>
            <a:ext cx="2362200" cy="157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US" sz="2400" dirty="0"/>
              <a:t>Multiplication concatenates copies of the string</a:t>
            </a:r>
          </a:p>
        </p:txBody>
      </p:sp>
    </p:spTree>
    <p:extLst>
      <p:ext uri="{BB962C8B-B14F-4D97-AF65-F5344CB8AC3E}">
        <p14:creationId xmlns:p14="http://schemas.microsoft.com/office/powerpoint/2010/main" val="3590193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a:t>Princess Bride in Python</a:t>
            </a:r>
            <a:endParaRPr lang="en-US" dirty="0">
              <a:latin typeface="Times New Roman" panose="02020603050405020304" pitchFamily="18" charset="0"/>
            </a:endParaRPr>
          </a:p>
        </p:txBody>
      </p:sp>
      <p:pic>
        <p:nvPicPr>
          <p:cNvPr id="4" name="Picture 4" descr="A program area has the following lines of code. Computer code has 5 lines. The lines read as follows. Line 1. d e f math With Strings left parenthesis right parenthesis colon. Line 2, indented once. my string equals double quote My name is Inigo Montoya period double quote. Line 3, indented once. my threat equals single quote You killed my father period Prepare to die period single quote. Line 4, indented once. print my string plus my threat hash String concatenation. Line 5, indented once. print my string asterisk 6. The command area has the following output. The output for the above lines of code is read as, My name is Inigo Montoya. You killed my father. Prepare to die. My name is Inigo Montoya. You killed my father. Prepare to die. My name is Inigo Montoya. You killed my father. Prepare to die. My name is Inigo Montoya. You killed my father. Prepare to die. My name is Inigo Montoya. You killed my father. Prepare to die. My name is Inigo Montoya. You killed my father. Prepare to die. My name is Inigo Montoya. You killed my father. Prepare to die. "/>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6120" y="1908636"/>
            <a:ext cx="7491759" cy="405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0574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defRPr/>
            </a:pPr>
            <a:r>
              <a:rPr lang="en-US" kern="1200" smtClean="0">
                <a:latin typeface="Times New Roman" panose="02020603050405020304" pitchFamily="18" charset="0"/>
                <a:ea typeface="+mj-ea"/>
                <a:cs typeface="+mj-cs"/>
              </a:rPr>
              <a:t>A Pyramid in Python</a:t>
            </a:r>
            <a:endParaRPr lang="en-US" kern="1200" dirty="0">
              <a:latin typeface="Times New Roman" panose="02020603050405020304" pitchFamily="18" charset="0"/>
              <a:ea typeface="+mj-ea"/>
              <a:cs typeface="+mj-cs"/>
            </a:endParaRPr>
          </a:p>
        </p:txBody>
      </p:sp>
      <p:pic>
        <p:nvPicPr>
          <p:cNvPr id="4" name="Picture 3" descr="Computer code has 7 lines. The lines read as follows. Line 1. d e f pyramid left parenthesis c h a r right parenthesis colon. Line 2, indented once. space equals double quote double quote. Line 3, indented once. print 4 asterisk space comma c h a r. Line 4, indented once. print 3 asterisk space comma 3 asterisk c h a r. Line 5, indented once. print 2 asterisk space comma 5 asterisk c h a r. Line 6, indented once. print space comma 7 asterisk c h a r. Line 7, indented once. print 9 asterisk c h a r. The output is a pyramid formed by 5 layers of equal sign. "/>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99412" y="1584494"/>
            <a:ext cx="3733800"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470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smtClean="0">
                <a:solidFill>
                  <a:srgbClr val="007FA3"/>
                </a:solidFill>
                <a:latin typeface="Times New Roman" panose="02020603050405020304" pitchFamily="18" charset="0"/>
                <a:ea typeface="ＭＳ Ｐゴシック" charset="-128"/>
              </a:rPr>
              <a:t>Learning Objectives</a:t>
            </a:r>
            <a:endParaRPr lang="en-US" altLang="en-US" kern="1200" dirty="0">
              <a:solidFill>
                <a:srgbClr val="007FA3"/>
              </a:solidFill>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355601" y="1600200"/>
            <a:ext cx="8331199" cy="4728029"/>
          </a:xfrm>
        </p:spPr>
        <p:txBody>
          <a:bodyPr/>
          <a:lstStyle/>
          <a:p>
            <a:pPr marL="0" indent="0">
              <a:buNone/>
            </a:pPr>
            <a:r>
              <a:rPr lang="en-US" sz="2400" b="1" dirty="0" smtClean="0">
                <a:solidFill>
                  <a:schemeClr val="tx2"/>
                </a:solidFill>
                <a:latin typeface="+mn-lt"/>
              </a:rPr>
              <a:t>3.1</a:t>
            </a:r>
            <a:r>
              <a:rPr lang="en-US" sz="2400" dirty="0" smtClean="0">
                <a:latin typeface="+mn-lt"/>
              </a:rPr>
              <a:t> </a:t>
            </a:r>
            <a:r>
              <a:rPr lang="en-US" sz="2400" dirty="0" smtClean="0">
                <a:latin typeface="+mn-lt"/>
              </a:rPr>
              <a:t>To </a:t>
            </a:r>
            <a:r>
              <a:rPr lang="en-US" sz="2400" dirty="0">
                <a:latin typeface="+mn-lt"/>
              </a:rPr>
              <a:t>create human-usable text (like stories) via programs.</a:t>
            </a:r>
          </a:p>
          <a:p>
            <a:pPr marL="0" indent="0">
              <a:buNone/>
            </a:pPr>
            <a:r>
              <a:rPr lang="en-US" sz="2400" b="1" dirty="0">
                <a:solidFill>
                  <a:schemeClr val="tx2"/>
                </a:solidFill>
                <a:latin typeface="+mn-lt"/>
              </a:rPr>
              <a:t>3.2</a:t>
            </a:r>
            <a:r>
              <a:rPr lang="en-US" sz="2400" dirty="0" smtClean="0">
                <a:latin typeface="+mn-lt"/>
              </a:rPr>
              <a:t> To </a:t>
            </a:r>
            <a:r>
              <a:rPr lang="en-US" sz="2400" dirty="0">
                <a:latin typeface="+mn-lt"/>
              </a:rPr>
              <a:t>generate text patterns, including "double dutch" language.</a:t>
            </a:r>
          </a:p>
          <a:p>
            <a:pPr marL="0" indent="0">
              <a:buNone/>
            </a:pPr>
            <a:r>
              <a:rPr lang="en-US" sz="2400" b="1" dirty="0" smtClean="0">
                <a:solidFill>
                  <a:schemeClr val="tx2"/>
                </a:solidFill>
                <a:latin typeface="+mn-lt"/>
              </a:rPr>
              <a:t>3.3</a:t>
            </a:r>
            <a:r>
              <a:rPr lang="en-US" sz="2400" dirty="0" smtClean="0">
                <a:latin typeface="+mn-lt"/>
              </a:rPr>
              <a:t> </a:t>
            </a:r>
            <a:r>
              <a:rPr lang="en-US" sz="2400" dirty="0" smtClean="0">
                <a:latin typeface="+mn-lt"/>
              </a:rPr>
              <a:t>To </a:t>
            </a:r>
            <a:r>
              <a:rPr lang="en-US" sz="2400" dirty="0">
                <a:latin typeface="+mn-lt"/>
              </a:rPr>
              <a:t>manipulate strings.</a:t>
            </a:r>
          </a:p>
          <a:p>
            <a:pPr marL="0" indent="0">
              <a:buNone/>
            </a:pPr>
            <a:r>
              <a:rPr lang="en-US" sz="2400" b="1" dirty="0">
                <a:solidFill>
                  <a:schemeClr val="tx2"/>
                </a:solidFill>
                <a:latin typeface="+mn-lt"/>
              </a:rPr>
              <a:t>3.4</a:t>
            </a:r>
            <a:r>
              <a:rPr lang="en-US" sz="2400" dirty="0" smtClean="0">
                <a:latin typeface="+mn-lt"/>
              </a:rPr>
              <a:t> To </a:t>
            </a:r>
            <a:r>
              <a:rPr lang="en-US" sz="2400" dirty="0">
                <a:latin typeface="+mn-lt"/>
              </a:rPr>
              <a:t>build strings with concatenation.</a:t>
            </a:r>
          </a:p>
          <a:p>
            <a:pPr marL="0" indent="0">
              <a:buNone/>
            </a:pPr>
            <a:r>
              <a:rPr lang="en-US" sz="2400" b="1" dirty="0">
                <a:solidFill>
                  <a:schemeClr val="tx2"/>
                </a:solidFill>
                <a:latin typeface="+mn-lt"/>
              </a:rPr>
              <a:t>3.5</a:t>
            </a:r>
            <a:r>
              <a:rPr lang="en-US" sz="2400" dirty="0" smtClean="0">
                <a:latin typeface="+mn-lt"/>
              </a:rPr>
              <a:t> To </a:t>
            </a:r>
            <a:r>
              <a:rPr lang="en-US" sz="2400" dirty="0">
                <a:latin typeface="+mn-lt"/>
              </a:rPr>
              <a:t>use loops to iterate over characters in a string.</a:t>
            </a:r>
          </a:p>
          <a:p>
            <a:pPr marL="0" indent="0">
              <a:buNone/>
            </a:pPr>
            <a:r>
              <a:rPr lang="en-US" sz="2400" b="1" dirty="0">
                <a:solidFill>
                  <a:schemeClr val="tx2"/>
                </a:solidFill>
                <a:latin typeface="+mn-lt"/>
              </a:rPr>
              <a:t>3.6</a:t>
            </a:r>
            <a:r>
              <a:rPr lang="en-US" sz="2400" dirty="0" smtClean="0">
                <a:latin typeface="+mn-lt"/>
              </a:rPr>
              <a:t> To </a:t>
            </a:r>
            <a:r>
              <a:rPr lang="en-US" sz="2400" dirty="0">
                <a:latin typeface="+mn-lt"/>
              </a:rPr>
              <a:t>convert strings into lists for manipulation.</a:t>
            </a:r>
          </a:p>
          <a:p>
            <a:pPr marL="0" indent="0">
              <a:buNone/>
            </a:pPr>
            <a:r>
              <a:rPr lang="en-US" sz="2400" b="1" dirty="0">
                <a:solidFill>
                  <a:schemeClr val="tx2"/>
                </a:solidFill>
                <a:latin typeface="+mn-lt"/>
              </a:rPr>
              <a:t>3.7</a:t>
            </a:r>
            <a:r>
              <a:rPr lang="en-US" sz="2400" dirty="0" smtClean="0">
                <a:latin typeface="+mn-lt"/>
              </a:rPr>
              <a:t> To </a:t>
            </a:r>
            <a:r>
              <a:rPr lang="en-US" sz="2400" dirty="0">
                <a:latin typeface="+mn-lt"/>
              </a:rPr>
              <a:t>use array notation for accessing elements of strings and lists</a:t>
            </a:r>
            <a:r>
              <a:rPr lang="en-US" sz="2400" dirty="0" smtClean="0">
                <a:latin typeface="+mn-lt"/>
              </a:rPr>
              <a:t>.</a:t>
            </a:r>
          </a:p>
        </p:txBody>
      </p:sp>
    </p:spTree>
    <p:extLst>
      <p:ext uri="{BB962C8B-B14F-4D97-AF65-F5344CB8AC3E}">
        <p14:creationId xmlns:p14="http://schemas.microsoft.com/office/powerpoint/2010/main" val="3424002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pPr>
            <a:r>
              <a:rPr lang="en-US" altLang="en-US" kern="1200" smtClean="0">
                <a:latin typeface="Times New Roman" panose="02020603050405020304" pitchFamily="18" charset="0"/>
                <a:ea typeface="ＭＳ Ｐゴシック" charset="-128"/>
              </a:rPr>
              <a:t>What Does This Print?</a:t>
            </a:r>
            <a:endParaRPr lang="en-US" altLang="en-US" kern="1200">
              <a:latin typeface="Times New Roman" panose="02020603050405020304" pitchFamily="18" charset="0"/>
              <a:ea typeface="ＭＳ Ｐゴシック" charset="-128"/>
            </a:endParaRPr>
          </a:p>
        </p:txBody>
      </p:sp>
      <p:pic>
        <p:nvPicPr>
          <p:cNvPr id="4" name="Picture 5" descr="Computer code has 12 lines. The lines read as follows. Line 1. direction equals double quote off double quote. Line 2. me equals double quote I double quote. Line 3. article equals me period lower left parenthesis right parenthesis plus double quote t double quote. Line 4. me phrase equals double quote double quote plus me. Line 5. verb equals double quote shake double quote. Line 6. phrase1 equals verb plus double quote double quote plus article plus double quote double quote plus direction. Line 7. line 1 equals phrase 1 plus me phrase plus double quote double quote plus phrase 1. Line 8. line 2 equals line 1 plus left parenthesis me phrase asterisk 2 right parenthesis. Line 9. print line 1 plus left parenthesis double quote o o o h double quote asterisk 3 right parenthesis. Line 10. print line 2. Line 11. print me plus double quote double quote plus line 2. Line 12. print me plus double quote double quote plus lin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9257" y="1812080"/>
            <a:ext cx="7605486" cy="4012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9382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Taking Strings Apart</a:t>
            </a:r>
            <a:endParaRPr lang="en-US" altLang="en-US" kern="1200" dirty="0">
              <a:latin typeface="Times New Roman" panose="02020603050405020304" pitchFamily="18" charset="0"/>
              <a:ea typeface="ＭＳ Ｐゴシック" charset="-128"/>
            </a:endParaRPr>
          </a:p>
        </p:txBody>
      </p:sp>
      <p:pic>
        <p:nvPicPr>
          <p:cNvPr id="5" name="Picture 4" descr="Computer code has 3 lines. The lines read as follows. Line 1. d e f parts left parenthesis right parenthesis colon. Line 2, indented once. for letter in double quote Hello double quote colon. Line 3, indented twice. print letter. "/>
          <p:cNvPicPr>
            <a:picLocks noChangeAspect="1"/>
          </p:cNvPicPr>
          <p:nvPr/>
        </p:nvPicPr>
        <p:blipFill>
          <a:blip r:embed="rId2"/>
          <a:stretch>
            <a:fillRect/>
          </a:stretch>
        </p:blipFill>
        <p:spPr>
          <a:xfrm>
            <a:off x="822022" y="2156024"/>
            <a:ext cx="3098413" cy="850794"/>
          </a:xfrm>
          <a:prstGeom prst="rect">
            <a:avLst/>
          </a:prstGeom>
        </p:spPr>
      </p:pic>
      <p:pic>
        <p:nvPicPr>
          <p:cNvPr id="8" name="Picture 7" descr="Computer code reads, right angle bracket right angle bracket right angle bracket parts left parenthesis right parenthesis. The output reads as, H. e. l. l. o."/>
          <p:cNvPicPr>
            <a:picLocks noChangeAspect="1"/>
          </p:cNvPicPr>
          <p:nvPr/>
        </p:nvPicPr>
        <p:blipFill>
          <a:blip r:embed="rId3"/>
          <a:stretch>
            <a:fillRect/>
          </a:stretch>
        </p:blipFill>
        <p:spPr>
          <a:xfrm>
            <a:off x="822022" y="3610189"/>
            <a:ext cx="1434415" cy="1764457"/>
          </a:xfrm>
          <a:prstGeom prst="rect">
            <a:avLst/>
          </a:prstGeom>
        </p:spPr>
      </p:pic>
      <p:sp>
        <p:nvSpPr>
          <p:cNvPr id="10" name="TextBox 9"/>
          <p:cNvSpPr txBox="1"/>
          <p:nvPr/>
        </p:nvSpPr>
        <p:spPr>
          <a:xfrm>
            <a:off x="5257800" y="2726953"/>
            <a:ext cx="2971800" cy="193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lvl1pPr>
              <a:defRPr sz="2400" b="1">
                <a:solidFill>
                  <a:schemeClr val="tx1"/>
                </a:solidFill>
                <a:latin typeface="Times" panose="02020603050405020304" pitchFamily="18" charset="0"/>
                <a:ea typeface="ＭＳ Ｐゴシック" charset="-128"/>
              </a:defRPr>
            </a:lvl1pPr>
            <a:lvl2pPr marL="742950" indent="-285750">
              <a:defRPr sz="2400" b="1">
                <a:solidFill>
                  <a:schemeClr val="tx1"/>
                </a:solidFill>
                <a:latin typeface="Times" panose="02020603050405020304" pitchFamily="18" charset="0"/>
                <a:ea typeface="ＭＳ Ｐゴシック" charset="-128"/>
              </a:defRPr>
            </a:lvl2pPr>
            <a:lvl3pPr marL="1143000" indent="-228600">
              <a:defRPr sz="2400" b="1">
                <a:solidFill>
                  <a:schemeClr val="tx1"/>
                </a:solidFill>
                <a:latin typeface="Times" panose="02020603050405020304" pitchFamily="18" charset="0"/>
                <a:ea typeface="ＭＳ Ｐゴシック" charset="-128"/>
              </a:defRPr>
            </a:lvl3pPr>
            <a:lvl4pPr marL="1600200" indent="-228600">
              <a:defRPr sz="2400" b="1">
                <a:solidFill>
                  <a:schemeClr val="tx1"/>
                </a:solidFill>
                <a:latin typeface="Times" panose="02020603050405020304" pitchFamily="18" charset="0"/>
                <a:ea typeface="ＭＳ Ｐゴシック" charset="-128"/>
              </a:defRPr>
            </a:lvl4pPr>
            <a:lvl5pPr marL="2057400" indent="-228600">
              <a:defRPr sz="2400" b="1">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ＭＳ Ｐゴシック" charset="-128"/>
              </a:defRPr>
            </a:lvl9pPr>
          </a:lstStyle>
          <a:p>
            <a:r>
              <a:rPr lang="en-US" altLang="en-US" b="0" dirty="0">
                <a:solidFill>
                  <a:srgbClr val="FFFFFF"/>
                </a:solidFill>
                <a:latin typeface="+mn-lt"/>
              </a:rPr>
              <a:t>Read </a:t>
            </a:r>
            <a:r>
              <a:rPr lang="en-US" altLang="en-US" dirty="0">
                <a:solidFill>
                  <a:srgbClr val="FFFFFF"/>
                </a:solidFill>
                <a:latin typeface="+mn-lt"/>
              </a:rPr>
              <a:t>for</a:t>
            </a:r>
            <a:r>
              <a:rPr lang="en-US" altLang="en-US" b="0" dirty="0">
                <a:solidFill>
                  <a:srgbClr val="FFFFFF"/>
                </a:solidFill>
                <a:latin typeface="+mn-lt"/>
              </a:rPr>
              <a:t> as “</a:t>
            </a:r>
            <a:r>
              <a:rPr lang="en-US" altLang="ja-JP" dirty="0">
                <a:solidFill>
                  <a:srgbClr val="FFFFFF"/>
                </a:solidFill>
                <a:latin typeface="+mn-lt"/>
              </a:rPr>
              <a:t>for each</a:t>
            </a:r>
            <a:r>
              <a:rPr lang="en-US" altLang="en-US" b="0" dirty="0" smtClean="0">
                <a:solidFill>
                  <a:srgbClr val="FFFFFF"/>
                </a:solidFill>
                <a:latin typeface="+mn-lt"/>
              </a:rPr>
              <a:t>”</a:t>
            </a:r>
          </a:p>
          <a:p>
            <a:r>
              <a:rPr lang="en-US" altLang="en-US" b="0" dirty="0" smtClean="0">
                <a:solidFill>
                  <a:srgbClr val="FFFFFF"/>
                </a:solidFill>
                <a:latin typeface="+mn-lt"/>
              </a:rPr>
              <a:t>“</a:t>
            </a:r>
            <a:r>
              <a:rPr lang="en-US" altLang="en-US" b="0" dirty="0">
                <a:solidFill>
                  <a:srgbClr val="FFFFFF"/>
                </a:solidFill>
                <a:latin typeface="+mn-lt"/>
              </a:rPr>
              <a:t>For each letter in the string…print the letter.”</a:t>
            </a:r>
          </a:p>
        </p:txBody>
      </p:sp>
    </p:spTree>
    <p:extLst>
      <p:ext uri="{BB962C8B-B14F-4D97-AF65-F5344CB8AC3E}">
        <p14:creationId xmlns:p14="http://schemas.microsoft.com/office/powerpoint/2010/main" val="4149341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pPr>
            <a:r>
              <a:rPr lang="en-US" altLang="en-US" kern="1200" smtClean="0">
                <a:latin typeface="Times New Roman" panose="02020603050405020304" pitchFamily="18" charset="0"/>
                <a:ea typeface="ＭＳ Ｐゴシック" charset="-128"/>
              </a:rPr>
              <a:t>The for Loop</a:t>
            </a:r>
            <a:endParaRPr lang="en-US" altLang="en-US" kern="120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438929"/>
            <a:ext cx="4463143" cy="4870534"/>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pPr>
            <a:r>
              <a:rPr lang="en-US" altLang="en-US" sz="2200" kern="1200" dirty="0">
                <a:solidFill>
                  <a:srgbClr val="000000"/>
                </a:solidFill>
                <a:latin typeface="Arial (Body)"/>
                <a:ea typeface="ＭＳ Ｐゴシック" charset="-128"/>
              </a:rPr>
              <a:t>The word </a:t>
            </a:r>
            <a:r>
              <a:rPr lang="en-US" altLang="en-US" sz="2200" b="1" kern="1200" dirty="0">
                <a:solidFill>
                  <a:srgbClr val="000000"/>
                </a:solidFill>
                <a:latin typeface="Arial (Body)"/>
                <a:ea typeface="ＭＳ Ｐゴシック" charset="-128"/>
              </a:rPr>
              <a:t>for</a:t>
            </a:r>
            <a:r>
              <a:rPr lang="en-US" altLang="en-US" sz="2200" kern="1200" dirty="0">
                <a:solidFill>
                  <a:srgbClr val="000000"/>
                </a:solidFill>
                <a:latin typeface="Arial (Body)"/>
                <a:ea typeface="ＭＳ Ｐゴシック" charset="-128"/>
              </a:rPr>
              <a:t> has to be there.</a:t>
            </a:r>
          </a:p>
          <a:p>
            <a:pPr marL="255651" lvl="0" indent="-255651" eaLnBrk="0" fontAlgn="base" hangingPunct="0">
              <a:spcAft>
                <a:spcPct val="0"/>
              </a:spcAft>
              <a:buFont typeface="Arial" panose="020B0604020202020204" pitchFamily="34" charset="0"/>
              <a:buChar char="•"/>
            </a:pPr>
            <a:r>
              <a:rPr lang="en-US" altLang="en-US" sz="2200" kern="1200" dirty="0">
                <a:solidFill>
                  <a:srgbClr val="000000"/>
                </a:solidFill>
                <a:latin typeface="Arial (Body)"/>
                <a:ea typeface="ＭＳ Ｐゴシック" charset="-128"/>
              </a:rPr>
              <a:t>Next comes the </a:t>
            </a:r>
            <a:r>
              <a:rPr lang="en-US" altLang="en-US" sz="2200" b="1" kern="1200" dirty="0">
                <a:solidFill>
                  <a:srgbClr val="000000"/>
                </a:solidFill>
                <a:latin typeface="Arial (Body)"/>
                <a:ea typeface="ＭＳ Ｐゴシック" charset="-128"/>
              </a:rPr>
              <a:t>index variable</a:t>
            </a:r>
            <a:r>
              <a:rPr lang="en-US" altLang="en-US" sz="2200" kern="1200" dirty="0">
                <a:solidFill>
                  <a:srgbClr val="000000"/>
                </a:solidFill>
                <a:latin typeface="Arial (Body)"/>
                <a:ea typeface="ＭＳ Ｐゴシック" charset="-128"/>
              </a:rPr>
              <a:t> that will take on the value of each element of the collection.</a:t>
            </a:r>
          </a:p>
          <a:p>
            <a:pPr marL="255651" lvl="0" indent="-255651" eaLnBrk="0" fontAlgn="base" hangingPunct="0">
              <a:spcAft>
                <a:spcPct val="0"/>
              </a:spcAft>
              <a:buFont typeface="Arial" panose="020B0604020202020204" pitchFamily="34" charset="0"/>
              <a:buChar char="•"/>
            </a:pPr>
            <a:r>
              <a:rPr lang="en-US" altLang="en-US" sz="2200" kern="1200" dirty="0">
                <a:solidFill>
                  <a:srgbClr val="000000"/>
                </a:solidFill>
                <a:latin typeface="Arial (Body)"/>
                <a:ea typeface="ＭＳ Ｐゴシック" charset="-128"/>
              </a:rPr>
              <a:t>The word </a:t>
            </a:r>
            <a:r>
              <a:rPr lang="en-US" altLang="en-US" sz="2200" b="1" kern="1200" dirty="0">
                <a:solidFill>
                  <a:srgbClr val="000000"/>
                </a:solidFill>
                <a:latin typeface="Arial (Body)"/>
                <a:ea typeface="ＭＳ Ｐゴシック" charset="-128"/>
              </a:rPr>
              <a:t>in</a:t>
            </a:r>
            <a:r>
              <a:rPr lang="en-US" altLang="en-US" sz="2200" kern="1200" dirty="0">
                <a:solidFill>
                  <a:srgbClr val="000000"/>
                </a:solidFill>
                <a:latin typeface="Arial (Body)"/>
                <a:ea typeface="ＭＳ Ｐゴシック" charset="-128"/>
              </a:rPr>
              <a:t> has to be there</a:t>
            </a:r>
          </a:p>
          <a:p>
            <a:pPr marL="255651" lvl="0" indent="-255651" eaLnBrk="0" fontAlgn="base" hangingPunct="0">
              <a:spcAft>
                <a:spcPct val="0"/>
              </a:spcAft>
              <a:buFont typeface="Arial" panose="020B0604020202020204" pitchFamily="34" charset="0"/>
              <a:buChar char="•"/>
            </a:pPr>
            <a:r>
              <a:rPr lang="en-US" altLang="en-US" sz="2200" kern="1200" dirty="0">
                <a:solidFill>
                  <a:srgbClr val="000000"/>
                </a:solidFill>
                <a:latin typeface="Arial (Body)"/>
                <a:ea typeface="ＭＳ Ｐゴシック" charset="-128"/>
              </a:rPr>
              <a:t>The colon (“:”) says, “Next comes the body of the loop.”</a:t>
            </a:r>
          </a:p>
          <a:p>
            <a:pPr marL="255651" lvl="0" indent="-255651" eaLnBrk="0" fontAlgn="base" hangingPunct="0">
              <a:spcAft>
                <a:spcPct val="0"/>
              </a:spcAft>
              <a:buFont typeface="Arial" panose="020B0604020202020204" pitchFamily="34" charset="0"/>
              <a:buChar char="•"/>
            </a:pPr>
            <a:r>
              <a:rPr lang="en-US" altLang="en-US" sz="2200" kern="1200" dirty="0">
                <a:solidFill>
                  <a:srgbClr val="000000"/>
                </a:solidFill>
                <a:latin typeface="Arial (Body)"/>
                <a:ea typeface="ＭＳ Ｐゴシック" charset="-128"/>
              </a:rPr>
              <a:t>The statements in the body of the loop must be </a:t>
            </a:r>
            <a:r>
              <a:rPr lang="en-US" altLang="en-US" sz="2200" b="1" kern="1200" dirty="0">
                <a:solidFill>
                  <a:srgbClr val="000000"/>
                </a:solidFill>
                <a:latin typeface="Arial (Body)"/>
                <a:ea typeface="ＭＳ Ｐゴシック" charset="-128"/>
              </a:rPr>
              <a:t>indented.</a:t>
            </a:r>
          </a:p>
          <a:p>
            <a:pPr marL="255651" lvl="0" indent="-255651" eaLnBrk="0" fontAlgn="base" hangingPunct="0">
              <a:spcAft>
                <a:spcPct val="0"/>
              </a:spcAft>
              <a:buFont typeface="Arial" panose="020B0604020202020204" pitchFamily="34" charset="0"/>
              <a:buChar char="•"/>
            </a:pPr>
            <a:r>
              <a:rPr lang="en-US" altLang="en-US" sz="2200" kern="1200" dirty="0">
                <a:solidFill>
                  <a:srgbClr val="000000"/>
                </a:solidFill>
                <a:latin typeface="Arial (Body)"/>
                <a:ea typeface="ＭＳ Ｐゴシック" charset="-128"/>
              </a:rPr>
              <a:t>Anything can be inside the for loop</a:t>
            </a:r>
          </a:p>
        </p:txBody>
      </p:sp>
      <p:pic>
        <p:nvPicPr>
          <p:cNvPr id="5" name="Picture 3" descr="Computer code has 7 lines. The lines read as follows. Line 1. right angle bracket right angle bracket right angle bracket string equals double quote Hello double quote. Line 2. right angle bracket right angle bracket right angle bracket for c h a r in string colon. Line 3. incomplete line of code print 2 asterisk c h a r. Line 4. incomplete line of code. The output reads as, H H. e e. l l. o o. Line 5. right angle bracket right angle bracket right angle bracket for c h a r in string colon. Line 6. incomplete line of code print o r d left parenthesis c h a r right parenthesis. Line 7. incomplete line of code. The output reads as, 72. 101. 108. 108. 111. "/>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3500" y="1721546"/>
            <a:ext cx="3543300" cy="4305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237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Using if to Test the Letters </a:t>
            </a:r>
            <a:r>
              <a:rPr lang="en-US" altLang="en-US" sz="2000" b="0" kern="1200" dirty="0" smtClean="0">
                <a:latin typeface="Times New Roman" panose="02020603050405020304" pitchFamily="18" charset="0"/>
                <a:ea typeface="ＭＳ Ｐゴシック" charset="-128"/>
              </a:rPr>
              <a:t>(1 of 2)</a:t>
            </a:r>
            <a:endParaRPr lang="en-US" altLang="en-US" sz="2000" b="0" kern="1200" dirty="0">
              <a:latin typeface="Times New Roman" panose="02020603050405020304" pitchFamily="18" charset="0"/>
              <a:ea typeface="ＭＳ Ｐゴシック" charset="-128"/>
            </a:endParaRPr>
          </a:p>
        </p:txBody>
      </p:sp>
      <p:pic>
        <p:nvPicPr>
          <p:cNvPr id="6" name="Picture 5" descr="Computer code has 4 lines. The lines read as follows. Line 1. d e f just vowels left parenthesis string right parenthesis colon. Line 2, indented once. for letter in string colon. Line 3, indented twice. if letter in double quote a e i o u double quote colon. Line 4, indented 3 times. print letter "/>
          <p:cNvPicPr>
            <a:picLocks noChangeAspect="1"/>
          </p:cNvPicPr>
          <p:nvPr/>
        </p:nvPicPr>
        <p:blipFill>
          <a:blip r:embed="rId2"/>
          <a:stretch>
            <a:fillRect/>
          </a:stretch>
        </p:blipFill>
        <p:spPr>
          <a:xfrm>
            <a:off x="2128006" y="1820251"/>
            <a:ext cx="3530159" cy="1294781"/>
          </a:xfrm>
          <a:prstGeom prst="rect">
            <a:avLst/>
          </a:prstGeom>
        </p:spPr>
      </p:pic>
      <p:pic>
        <p:nvPicPr>
          <p:cNvPr id="7" name="Picture 6" descr="Computer code reads, right angle bracket right angle bracket right angle bracket just vowels left parenthesis double quote hello there exclamation point double quote right parenthesis. The output reads as, e o e e."/>
          <p:cNvPicPr>
            <a:picLocks noChangeAspect="1"/>
          </p:cNvPicPr>
          <p:nvPr/>
        </p:nvPicPr>
        <p:blipFill>
          <a:blip r:embed="rId3"/>
          <a:stretch>
            <a:fillRect/>
          </a:stretch>
        </p:blipFill>
        <p:spPr>
          <a:xfrm>
            <a:off x="2100710" y="3718167"/>
            <a:ext cx="4038095" cy="1574048"/>
          </a:xfrm>
          <a:prstGeom prst="rect">
            <a:avLst/>
          </a:prstGeom>
        </p:spPr>
      </p:pic>
    </p:spTree>
    <p:extLst>
      <p:ext uri="{BB962C8B-B14F-4D97-AF65-F5344CB8AC3E}">
        <p14:creationId xmlns:p14="http://schemas.microsoft.com/office/powerpoint/2010/main" val="2583180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Using if to Test the Letters </a:t>
            </a:r>
            <a:r>
              <a:rPr lang="en-US" altLang="en-US" sz="2000" b="0" kern="1200" dirty="0" smtClean="0">
                <a:latin typeface="Times New Roman" panose="02020603050405020304" pitchFamily="18" charset="0"/>
                <a:ea typeface="ＭＳ Ｐゴシック" charset="-128"/>
              </a:rPr>
              <a:t>(2 of 2)</a:t>
            </a:r>
            <a:endParaRPr lang="en-US" altLang="en-US" sz="2000" b="0" kern="1200" dirty="0">
              <a:latin typeface="Times New Roman" panose="02020603050405020304" pitchFamily="18" charset="0"/>
              <a:ea typeface="ＭＳ Ｐゴシック" charset="-128"/>
            </a:endParaRPr>
          </a:p>
        </p:txBody>
      </p:sp>
      <p:pic>
        <p:nvPicPr>
          <p:cNvPr id="3" name="Picture 2" descr="Computer code has 4 lines. The lines read as follows. Line 1. d e f not vowels left parenthesis string right parenthesis colon. Line 2, indented once. for letter in string colon. Line 3, indented twice. if not left parenthesis letter in double quote a e i o u double quote right parenthesis colon. Line 4, indented 3 times. print letter."/>
          <p:cNvPicPr>
            <a:picLocks noChangeAspect="1"/>
          </p:cNvPicPr>
          <p:nvPr/>
        </p:nvPicPr>
        <p:blipFill>
          <a:blip r:embed="rId2"/>
          <a:stretch>
            <a:fillRect/>
          </a:stretch>
        </p:blipFill>
        <p:spPr>
          <a:xfrm>
            <a:off x="2137090" y="1667658"/>
            <a:ext cx="4266667" cy="1257143"/>
          </a:xfrm>
          <a:prstGeom prst="rect">
            <a:avLst/>
          </a:prstGeom>
        </p:spPr>
      </p:pic>
      <p:pic>
        <p:nvPicPr>
          <p:cNvPr id="7" name="Picture 6" descr="Computer code reads, right angle bracket right angle bracket right angle bracket not vowels left parenthesis double quote hello there exclamation point double quote right parenthesis. The output reads as, h l l t h r exclamation point."/>
          <p:cNvPicPr>
            <a:picLocks noChangeAspect="1"/>
          </p:cNvPicPr>
          <p:nvPr/>
        </p:nvPicPr>
        <p:blipFill>
          <a:blip r:embed="rId3"/>
          <a:stretch>
            <a:fillRect/>
          </a:stretch>
        </p:blipFill>
        <p:spPr>
          <a:xfrm>
            <a:off x="2492646" y="3168740"/>
            <a:ext cx="3911111" cy="2806349"/>
          </a:xfrm>
          <a:prstGeom prst="rect">
            <a:avLst/>
          </a:prstGeom>
        </p:spPr>
      </p:pic>
    </p:spTree>
    <p:extLst>
      <p:ext uri="{BB962C8B-B14F-4D97-AF65-F5344CB8AC3E}">
        <p14:creationId xmlns:p14="http://schemas.microsoft.com/office/powerpoint/2010/main" val="3899611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Two Different Ways to Deal with Case</a:t>
            </a:r>
            <a:endParaRPr lang="en-US" altLang="en-US" kern="1200" dirty="0">
              <a:latin typeface="Times New Roman" panose="02020603050405020304" pitchFamily="18" charset="0"/>
              <a:ea typeface="ＭＳ Ｐゴシック" charset="-128"/>
            </a:endParaRPr>
          </a:p>
        </p:txBody>
      </p:sp>
      <p:graphicFrame>
        <p:nvGraphicFramePr>
          <p:cNvPr id="6" name="Object 5" descr="There are two sections of code. The first section consists of Computer code which has 4 lines. The lines read as follows. Line 1. d e f just vowels 2 left parenthesis string right parenthesis colon. Line 2, indented once. for letter in string colon. Line 3, indented twice. if letter in double quote a e i o u A E I O U double quote colon. Line 4, indented 3 times. print letter. The second section consists of Computer code which has 4 lines. The lines read as follows. Line 1. d e f just vowels 3 left parenthesis string right parenthesis colon. Line 2, indented once. for letter in string colon. Line 3, indented twice. if letter period lower left parenthesis right parenthesis in double quote a e i o u double quote colon. Line 4, indented 3 times. print letter."/>
          <p:cNvGraphicFramePr>
            <a:graphicFrameLocks noChangeAspect="1"/>
          </p:cNvGraphicFramePr>
          <p:nvPr>
            <p:extLst>
              <p:ext uri="{D42A27DB-BD31-4B8C-83A1-F6EECF244321}">
                <p14:modId xmlns:p14="http://schemas.microsoft.com/office/powerpoint/2010/main" val="714567865"/>
              </p:ext>
            </p:extLst>
          </p:nvPr>
        </p:nvGraphicFramePr>
        <p:xfrm>
          <a:off x="903122" y="1985937"/>
          <a:ext cx="5031745" cy="3282097"/>
        </p:xfrm>
        <a:graphic>
          <a:graphicData uri="http://schemas.openxmlformats.org/presentationml/2006/ole">
            <mc:AlternateContent xmlns:mc="http://schemas.openxmlformats.org/markup-compatibility/2006">
              <mc:Choice xmlns:v="urn:schemas-microsoft-com:vml" Requires="v">
                <p:oleObj spid="_x0000_s8285" name="Image" r:id="rId3" imgW="4634640" imgH="3022200" progId="Photoshop.Image.15">
                  <p:embed/>
                </p:oleObj>
              </mc:Choice>
              <mc:Fallback>
                <p:oleObj name="Image" r:id="rId3" imgW="4634640" imgH="3022200" progId="Photoshop.Image.15">
                  <p:embed/>
                  <p:pic>
                    <p:nvPicPr>
                      <p:cNvPr id="0" name=""/>
                      <p:cNvPicPr/>
                      <p:nvPr/>
                    </p:nvPicPr>
                    <p:blipFill>
                      <a:blip r:embed="rId4"/>
                      <a:stretch>
                        <a:fillRect/>
                      </a:stretch>
                    </p:blipFill>
                    <p:spPr>
                      <a:xfrm>
                        <a:off x="903122" y="1985937"/>
                        <a:ext cx="5031745" cy="3282097"/>
                      </a:xfrm>
                      <a:prstGeom prst="rect">
                        <a:avLst/>
                      </a:prstGeom>
                    </p:spPr>
                  </p:pic>
                </p:oleObj>
              </mc:Fallback>
            </mc:AlternateContent>
          </a:graphicData>
        </a:graphic>
      </p:graphicFrame>
    </p:spTree>
    <p:extLst>
      <p:ext uri="{BB962C8B-B14F-4D97-AF65-F5344CB8AC3E}">
        <p14:creationId xmlns:p14="http://schemas.microsoft.com/office/powerpoint/2010/main" val="3493265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Collecting Characters into Strings</a:t>
            </a:r>
            <a:endParaRPr lang="en-US" altLang="en-US" sz="2000" b="0" kern="1200" dirty="0">
              <a:latin typeface="Times New Roman" panose="02020603050405020304" pitchFamily="18" charset="0"/>
              <a:ea typeface="ＭＳ Ｐゴシック" charset="-128"/>
            </a:endParaRPr>
          </a:p>
        </p:txBody>
      </p:sp>
      <p:pic>
        <p:nvPicPr>
          <p:cNvPr id="4" name="Picture 3" descr="Computer code has 8 lines. The lines read as follows. Line 1. right angle bracket right angle bracket right angle bracket word equals double quote U m double quote. Line 2. right angle bracket right angle bracket right angle bracket print word. Output reads as, Um. Line 3. right angle bracket right angle bracket right angle bracket word equals word plus double quote m double quote. Line 4. right angle bracket right angle bracket right angle bracket print word. Output reads as, U m m. Line 5. right angle bracket right angle bracket right angle bracket word equals word plus double quote m double quote. Line 6. right angle bracket right angle bracket right angle bracket print word. Output reads as, U m m m. Line 7. right angle bracket right angle bracket right angle bracket word equals word plus double quote m double quote. Line 8. right angle bracket right angle bracket right angle bracket print word. Output reads as, U m m m m."/>
          <p:cNvPicPr>
            <a:picLocks noChangeAspect="1"/>
          </p:cNvPicPr>
          <p:nvPr/>
        </p:nvPicPr>
        <p:blipFill>
          <a:blip r:embed="rId2"/>
          <a:stretch>
            <a:fillRect/>
          </a:stretch>
        </p:blipFill>
        <p:spPr>
          <a:xfrm>
            <a:off x="2733659" y="1763942"/>
            <a:ext cx="2946032" cy="3809524"/>
          </a:xfrm>
          <a:prstGeom prst="rect">
            <a:avLst/>
          </a:prstGeom>
        </p:spPr>
      </p:pic>
    </p:spTree>
    <p:extLst>
      <p:ext uri="{BB962C8B-B14F-4D97-AF65-F5344CB8AC3E}">
        <p14:creationId xmlns:p14="http://schemas.microsoft.com/office/powerpoint/2010/main" val="1143422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Return a New String from Pieces</a:t>
            </a:r>
            <a:endParaRPr lang="en-US" altLang="en-US" sz="2000" b="0" kern="1200" dirty="0">
              <a:latin typeface="Times New Roman" panose="02020603050405020304" pitchFamily="18" charset="0"/>
              <a:ea typeface="ＭＳ Ｐゴシック" charset="-128"/>
            </a:endParaRPr>
          </a:p>
        </p:txBody>
      </p:sp>
      <p:pic>
        <p:nvPicPr>
          <p:cNvPr id="4" name="Picture 3" descr="Computer code has 5 lines. The lines read as follows. Line 1. d e f duplicate left parenthesis source right parenthesis colon. Line 2, indented once. pile equals double quote double quote. Line 3, indented once. for letter in source colon. Line 4, indented twice. pile equals pile plus letter. Line 5, indented once. print pile."/>
          <p:cNvPicPr>
            <a:picLocks noChangeAspect="1"/>
          </p:cNvPicPr>
          <p:nvPr/>
        </p:nvPicPr>
        <p:blipFill>
          <a:blip r:embed="rId2"/>
          <a:stretch>
            <a:fillRect/>
          </a:stretch>
        </p:blipFill>
        <p:spPr>
          <a:xfrm>
            <a:off x="2533949" y="2130214"/>
            <a:ext cx="3149206" cy="1650794"/>
          </a:xfrm>
          <a:prstGeom prst="rect">
            <a:avLst/>
          </a:prstGeom>
        </p:spPr>
      </p:pic>
      <p:pic>
        <p:nvPicPr>
          <p:cNvPr id="6" name="Picture 5" descr="Computer code reads, right angle bracket right angle bracket right angle bracket duplicate left parenthesis double quote rubber duck double quote right parenthesis. Output reads as, rubber duck."/>
          <p:cNvPicPr>
            <a:picLocks noChangeAspect="1"/>
          </p:cNvPicPr>
          <p:nvPr/>
        </p:nvPicPr>
        <p:blipFill>
          <a:blip r:embed="rId3"/>
          <a:stretch>
            <a:fillRect/>
          </a:stretch>
        </p:blipFill>
        <p:spPr>
          <a:xfrm>
            <a:off x="2222838" y="4506639"/>
            <a:ext cx="3771428" cy="609524"/>
          </a:xfrm>
          <a:prstGeom prst="rect">
            <a:avLst/>
          </a:prstGeom>
        </p:spPr>
      </p:pic>
    </p:spTree>
    <p:extLst>
      <p:ext uri="{BB962C8B-B14F-4D97-AF65-F5344CB8AC3E}">
        <p14:creationId xmlns:p14="http://schemas.microsoft.com/office/powerpoint/2010/main" val="3475720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More Interesting: Double</a:t>
            </a:r>
            <a:endParaRPr lang="en-US" altLang="en-US" kern="1200" dirty="0">
              <a:latin typeface="Times New Roman" panose="02020603050405020304" pitchFamily="18" charset="0"/>
              <a:ea typeface="ＭＳ Ｐゴシック" charset="-128"/>
            </a:endParaRPr>
          </a:p>
        </p:txBody>
      </p:sp>
      <p:pic>
        <p:nvPicPr>
          <p:cNvPr id="4" name="Picture 3" descr="Computer code has 5 lines. The lines read as follows. Line 1. d e f double left parenthesis source right parenthesis colon. Line 2, indented once. pile equals double quote double quote. Line 3, indented once. for letter in source colon. Line 4, indented twice. pile equals pile plus letter plus letter. Line 5, indented once. print pile"/>
          <p:cNvPicPr>
            <a:picLocks noChangeAspect="1"/>
          </p:cNvPicPr>
          <p:nvPr/>
        </p:nvPicPr>
        <p:blipFill>
          <a:blip r:embed="rId2"/>
          <a:stretch>
            <a:fillRect/>
          </a:stretch>
        </p:blipFill>
        <p:spPr>
          <a:xfrm>
            <a:off x="2173149" y="1956560"/>
            <a:ext cx="3936508" cy="1624824"/>
          </a:xfrm>
          <a:prstGeom prst="rect">
            <a:avLst/>
          </a:prstGeom>
        </p:spPr>
      </p:pic>
      <p:pic>
        <p:nvPicPr>
          <p:cNvPr id="8" name="Picture 7" descr="Computer code reads, right angle bracket right angle bracket right angle bracket double left parenthesis double quote rubber duck double quote right parenthesis. Output reads as, r r u u b b b b e e r r d d u u c c k k."/>
          <p:cNvPicPr>
            <a:picLocks noChangeAspect="1"/>
          </p:cNvPicPr>
          <p:nvPr/>
        </p:nvPicPr>
        <p:blipFill>
          <a:blip r:embed="rId3"/>
          <a:stretch>
            <a:fillRect/>
          </a:stretch>
        </p:blipFill>
        <p:spPr>
          <a:xfrm>
            <a:off x="2173149" y="4547307"/>
            <a:ext cx="3314286" cy="609524"/>
          </a:xfrm>
          <a:prstGeom prst="rect">
            <a:avLst/>
          </a:prstGeom>
        </p:spPr>
      </p:pic>
    </p:spTree>
    <p:extLst>
      <p:ext uri="{BB962C8B-B14F-4D97-AF65-F5344CB8AC3E}">
        <p14:creationId xmlns:p14="http://schemas.microsoft.com/office/powerpoint/2010/main" val="321870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More Interesting: Reverse</a:t>
            </a:r>
            <a:endParaRPr lang="en-US" altLang="en-US" kern="1200" dirty="0">
              <a:latin typeface="Times New Roman" panose="02020603050405020304" pitchFamily="18" charset="0"/>
              <a:ea typeface="ＭＳ Ｐゴシック" charset="-128"/>
            </a:endParaRPr>
          </a:p>
        </p:txBody>
      </p:sp>
      <p:pic>
        <p:nvPicPr>
          <p:cNvPr id="4" name="Picture 3" descr=" Computer code has 5 lines. The lines read as follows. Line 1. d e f reverse left parenthesis source right parenthesis colon. Line 2, indented once. pile equals double quote double quote. Line 3, indented once. for letter in source colon. Line 4, indented twice. pile equals letter plus pile. Line 5, indented once. print pile."/>
          <p:cNvPicPr>
            <a:picLocks noChangeAspect="1"/>
          </p:cNvPicPr>
          <p:nvPr/>
        </p:nvPicPr>
        <p:blipFill>
          <a:blip r:embed="rId2"/>
          <a:stretch>
            <a:fillRect/>
          </a:stretch>
        </p:blipFill>
        <p:spPr>
          <a:xfrm>
            <a:off x="2460913" y="1960728"/>
            <a:ext cx="3149206" cy="1701587"/>
          </a:xfrm>
          <a:prstGeom prst="rect">
            <a:avLst/>
          </a:prstGeom>
        </p:spPr>
      </p:pic>
      <p:pic>
        <p:nvPicPr>
          <p:cNvPr id="9" name="Picture 8" descr="Computer code reads, right angle bracket right angle bracket right angle bracket reverse left parenthesis double quote rubber duck double quote right parenthesis. Output reads as, K c u d r e b b u r."/>
          <p:cNvPicPr>
            <a:picLocks noChangeAspect="1"/>
          </p:cNvPicPr>
          <p:nvPr/>
        </p:nvPicPr>
        <p:blipFill>
          <a:blip r:embed="rId3"/>
          <a:stretch>
            <a:fillRect/>
          </a:stretch>
        </p:blipFill>
        <p:spPr>
          <a:xfrm>
            <a:off x="2406916" y="4138151"/>
            <a:ext cx="3530159" cy="634697"/>
          </a:xfrm>
          <a:prstGeom prst="rect">
            <a:avLst/>
          </a:prstGeom>
        </p:spPr>
      </p:pic>
    </p:spTree>
    <p:extLst>
      <p:ext uri="{BB962C8B-B14F-4D97-AF65-F5344CB8AC3E}">
        <p14:creationId xmlns:p14="http://schemas.microsoft.com/office/powerpoint/2010/main" val="763500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15371"/>
            <a:ext cx="8483600" cy="1440392"/>
          </a:xfrm>
        </p:spPr>
        <p:txBody>
          <a:bodyPr anchor="ctr"/>
          <a:lstStyle/>
          <a:p>
            <a:r>
              <a:rPr lang="en-US" sz="2800" kern="1200" dirty="0">
                <a:latin typeface="Times New Roman" panose="02020603050405020304" pitchFamily="18" charset="0"/>
                <a:ea typeface="ＭＳ Ｐゴシック" charset="0"/>
              </a:rPr>
              <a:t>Which of the Statements Below </a:t>
            </a:r>
            <a:r>
              <a:rPr lang="en-US" sz="2800" kern="1200" dirty="0" smtClean="0">
                <a:latin typeface="Times New Roman" panose="02020603050405020304" pitchFamily="18" charset="0"/>
                <a:ea typeface="ＭＳ Ｐゴシック" charset="0"/>
              </a:rPr>
              <a:t>is </a:t>
            </a:r>
            <a:r>
              <a:rPr lang="en-US" sz="2800" kern="1200" dirty="0">
                <a:latin typeface="Times New Roman" panose="02020603050405020304" pitchFamily="18" charset="0"/>
                <a:ea typeface="ＭＳ Ｐゴシック" charset="0"/>
              </a:rPr>
              <a:t>True after These Two Statements </a:t>
            </a:r>
            <a:r>
              <a:rPr lang="en-US" sz="2800" kern="1200" dirty="0" smtClean="0">
                <a:latin typeface="Times New Roman" panose="02020603050405020304" pitchFamily="18" charset="0"/>
                <a:ea typeface="ＭＳ Ｐゴシック" charset="0"/>
              </a:rPr>
              <a:t>are </a:t>
            </a:r>
            <a:r>
              <a:rPr lang="en-US" sz="2800" kern="1200" dirty="0">
                <a:latin typeface="Times New Roman" panose="02020603050405020304" pitchFamily="18" charset="0"/>
                <a:ea typeface="ＭＳ Ｐゴシック" charset="0"/>
              </a:rPr>
              <a:t>Executed? (Can Be More Than One</a:t>
            </a:r>
            <a:r>
              <a:rPr lang="en-US" sz="2800" kern="1200" dirty="0" smtClean="0">
                <a:latin typeface="Times New Roman" panose="02020603050405020304" pitchFamily="18" charset="0"/>
                <a:ea typeface="ＭＳ Ｐゴシック" charset="0"/>
              </a:rPr>
              <a:t>.)</a:t>
            </a:r>
            <a:endParaRPr lang="en-US" sz="2800" dirty="0"/>
          </a:p>
        </p:txBody>
      </p:sp>
      <p:graphicFrame>
        <p:nvGraphicFramePr>
          <p:cNvPr id="17" name="Object 16" descr="Right angle bracket right angle bracket right angle bracket a equals 10 right angle bracket right angle bracket b equals a "/>
          <p:cNvGraphicFramePr>
            <a:graphicFrameLocks noChangeAspect="1"/>
          </p:cNvGraphicFramePr>
          <p:nvPr>
            <p:extLst>
              <p:ext uri="{D42A27DB-BD31-4B8C-83A1-F6EECF244321}">
                <p14:modId xmlns:p14="http://schemas.microsoft.com/office/powerpoint/2010/main" val="645706586"/>
              </p:ext>
            </p:extLst>
          </p:nvPr>
        </p:nvGraphicFramePr>
        <p:xfrm>
          <a:off x="3133272" y="1691269"/>
          <a:ext cx="1787071" cy="985970"/>
        </p:xfrm>
        <a:graphic>
          <a:graphicData uri="http://schemas.openxmlformats.org/presentationml/2006/ole">
            <mc:AlternateContent xmlns:mc="http://schemas.openxmlformats.org/markup-compatibility/2006">
              <mc:Choice xmlns:v="urn:schemas-microsoft-com:vml" Requires="v">
                <p:oleObj spid="_x0000_s1121" name="Equation" r:id="rId4" imgW="736560" imgH="406080" progId="Equation.DSMT4">
                  <p:embed/>
                </p:oleObj>
              </mc:Choice>
              <mc:Fallback>
                <p:oleObj name="Equation" r:id="rId4" imgW="736560" imgH="406080" progId="Equation.DSMT4">
                  <p:embed/>
                  <p:pic>
                    <p:nvPicPr>
                      <p:cNvPr id="0" name=""/>
                      <p:cNvPicPr/>
                      <p:nvPr/>
                    </p:nvPicPr>
                    <p:blipFill>
                      <a:blip r:embed="rId5"/>
                      <a:stretch>
                        <a:fillRect/>
                      </a:stretch>
                    </p:blipFill>
                    <p:spPr>
                      <a:xfrm>
                        <a:off x="3133272" y="1691269"/>
                        <a:ext cx="1787071" cy="985970"/>
                      </a:xfrm>
                      <a:prstGeom prst="rect">
                        <a:avLst/>
                      </a:prstGeom>
                    </p:spPr>
                  </p:pic>
                </p:oleObj>
              </mc:Fallback>
            </mc:AlternateContent>
          </a:graphicData>
        </a:graphic>
      </p:graphicFrame>
      <p:sp>
        <p:nvSpPr>
          <p:cNvPr id="4" name="Text Placeholder 3"/>
          <p:cNvSpPr>
            <a:spLocks noGrp="1"/>
          </p:cNvSpPr>
          <p:nvPr>
            <p:ph type="body" idx="1"/>
          </p:nvPr>
        </p:nvSpPr>
        <p:spPr>
          <a:xfrm>
            <a:off x="475343" y="2929769"/>
            <a:ext cx="6949039" cy="2265627"/>
          </a:xfrm>
        </p:spPr>
        <p:txBody>
          <a:bodyPr/>
          <a:lstStyle/>
          <a:p>
            <a:pPr marL="432000" indent="-432000">
              <a:buFont typeface="+mj-lt"/>
              <a:buAutoNum type="arabicParenR"/>
            </a:pPr>
            <a:r>
              <a:rPr lang="en-US" sz="2400" kern="1200" dirty="0" smtClean="0">
                <a:latin typeface="+mn-lt"/>
                <a:ea typeface="ＭＳ Ｐゴシック" charset="0"/>
              </a:rPr>
              <a:t>Variable a Is Now Empty</a:t>
            </a:r>
          </a:p>
          <a:p>
            <a:pPr marL="432000" indent="-432000">
              <a:buFont typeface="+mj-lt"/>
              <a:buAutoNum type="arabicParenR"/>
            </a:pPr>
            <a:r>
              <a:rPr lang="en-US" sz="2400" kern="1200" dirty="0" smtClean="0">
                <a:latin typeface="+mn-lt"/>
                <a:ea typeface="ＭＳ Ｐゴシック" charset="0"/>
              </a:rPr>
              <a:t>Variable a Is Still 10</a:t>
            </a:r>
          </a:p>
          <a:p>
            <a:pPr marL="432000" indent="-432000">
              <a:buFont typeface="+mj-lt"/>
              <a:buAutoNum type="arabicParenR"/>
            </a:pPr>
            <a:r>
              <a:rPr lang="en-US" sz="2400" kern="1200" dirty="0" smtClean="0">
                <a:latin typeface="+mn-lt"/>
                <a:ea typeface="ＭＳ Ｐゴシック" charset="0"/>
              </a:rPr>
              <a:t>Variable b Is Now 10</a:t>
            </a:r>
          </a:p>
          <a:p>
            <a:pPr marL="432000" indent="-432000">
              <a:buFont typeface="+mj-lt"/>
              <a:buAutoNum type="arabicParenR"/>
            </a:pPr>
            <a:r>
              <a:rPr lang="en-US" sz="2400" kern="1200" dirty="0" smtClean="0">
                <a:latin typeface="+mn-lt"/>
                <a:ea typeface="ＭＳ Ｐゴシック" charset="0"/>
              </a:rPr>
              <a:t>If We Change Variable a Again, b Will Change</a:t>
            </a:r>
            <a:endParaRPr lang="en-US" sz="2400" dirty="0">
              <a:latin typeface="+mn-lt"/>
            </a:endParaRPr>
          </a:p>
        </p:txBody>
      </p:sp>
      <p:pic>
        <p:nvPicPr>
          <p:cNvPr id="6" name="Picture 5" descr="Boxes in varying shades with corresponding numbers. Box numbered 1 is in shade of light green. Box numbered 2 is in shade of pink. Box numbered 3 is in share of orange. Box numbered 4 is in shade of dark green."/>
          <p:cNvPicPr>
            <a:picLocks noChangeAspect="1"/>
          </p:cNvPicPr>
          <p:nvPr/>
        </p:nvPicPr>
        <p:blipFill>
          <a:blip r:embed="rId6"/>
          <a:stretch>
            <a:fillRect/>
          </a:stretch>
        </p:blipFill>
        <p:spPr>
          <a:xfrm>
            <a:off x="7681632" y="2942295"/>
            <a:ext cx="297010" cy="2163932"/>
          </a:xfrm>
          <a:prstGeom prst="rect">
            <a:avLst/>
          </a:prstGeom>
        </p:spPr>
      </p:pic>
    </p:spTree>
    <p:extLst>
      <p:ext uri="{BB962C8B-B14F-4D97-AF65-F5344CB8AC3E}">
        <p14:creationId xmlns:p14="http://schemas.microsoft.com/office/powerpoint/2010/main" val="16846678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Mirroring</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504665"/>
            <a:ext cx="8229600" cy="553968"/>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We can add the index variable to both sides of the </a:t>
            </a:r>
            <a:r>
              <a:rPr lang="en-US" altLang="en-US" sz="2400" kern="1200" dirty="0" smtClean="0">
                <a:solidFill>
                  <a:srgbClr val="000000"/>
                </a:solidFill>
                <a:latin typeface="Arial (Body)"/>
                <a:ea typeface="ＭＳ Ｐゴシック" charset="-128"/>
              </a:rPr>
              <a:t>pile</a:t>
            </a:r>
          </a:p>
        </p:txBody>
      </p:sp>
      <p:pic>
        <p:nvPicPr>
          <p:cNvPr id="5" name="Picture 3" descr="A screen shot is divided into two sections. The first section is a program area with computer code as follows. Computer code has 5 lines. The lines read as follows. Line 1. d e f mirror left parenthesis source right parenthesis colon. Line 2. Indented once, pile equals double quote double quote. Line 3. indented once, for letter in source. Line 4. indented twice, pile equals letter plus pile plus letter. Line 5. indented once, print pile. The second section is a console. Computer code has 2 lines. The lines read as follows. Line 1. right angle bracket right angle bracket right angle bracket mirror left parenthesis double quote rubber duck double quote right parenthesis. Output reads as, K c u d r e b b u r r u b b e r duck Line 2 right angle bracket right angle bracket right angle bracke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8205" y="2250648"/>
            <a:ext cx="5704010" cy="3716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82737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20000"/>
              </a:spcBef>
              <a:spcAft>
                <a:spcPct val="0"/>
              </a:spcAft>
              <a:buClr>
                <a:srgbClr val="0BD0D9"/>
              </a:buClr>
              <a:buSzPct val="95000"/>
            </a:pPr>
            <a:r>
              <a:rPr lang="en-US" altLang="en-US" sz="3000" kern="1200" dirty="0" smtClean="0">
                <a:latin typeface="Times New Roman" panose="02020603050405020304" pitchFamily="18" charset="0"/>
                <a:ea typeface="ＭＳ Ｐゴシック" charset="-128"/>
              </a:rPr>
              <a:t>Two of These “Double” Programs Produces This</a:t>
            </a:r>
            <a:endParaRPr lang="en-US" altLang="en-US" kern="1200" dirty="0">
              <a:latin typeface="Times New Roman" panose="02020603050405020304" pitchFamily="18" charset="0"/>
              <a:ea typeface="ＭＳ Ｐゴシック" charset="-128"/>
            </a:endParaRPr>
          </a:p>
        </p:txBody>
      </p:sp>
      <p:sp>
        <p:nvSpPr>
          <p:cNvPr id="4" name="Text Placeholder 3"/>
          <p:cNvSpPr>
            <a:spLocks noGrp="1"/>
          </p:cNvSpPr>
          <p:nvPr>
            <p:ph type="body" idx="1"/>
          </p:nvPr>
        </p:nvSpPr>
        <p:spPr>
          <a:xfrm>
            <a:off x="457200" y="1600200"/>
            <a:ext cx="8229600" cy="1334069"/>
          </a:xfrm>
        </p:spPr>
        <p:txBody>
          <a:bodyPr/>
          <a:lstStyle/>
          <a:p>
            <a:pPr marL="0" indent="0">
              <a:buNone/>
            </a:pPr>
            <a:r>
              <a:rPr lang="en-US" altLang="en-US" sz="2400" kern="1200" dirty="0">
                <a:latin typeface="+mn-lt"/>
                <a:ea typeface="ＭＳ Ｐゴシック" charset="-128"/>
              </a:rPr>
              <a:t>&gt;&gt;&gt; </a:t>
            </a:r>
            <a:r>
              <a:rPr lang="en-US" altLang="en-US" sz="2400" kern="1200" dirty="0" smtClean="0">
                <a:latin typeface="+mn-lt"/>
                <a:ea typeface="ＭＳ Ｐゴシック" charset="-128"/>
              </a:rPr>
              <a:t>double_(“apple</a:t>
            </a:r>
            <a:r>
              <a:rPr lang="en-US" altLang="en-US" sz="2400" kern="1200" dirty="0">
                <a:latin typeface="+mn-lt"/>
                <a:ea typeface="ＭＳ Ｐゴシック" charset="-128"/>
              </a:rPr>
              <a:t>")</a:t>
            </a:r>
            <a:br>
              <a:rPr lang="en-US" altLang="en-US" sz="2400" kern="1200" dirty="0">
                <a:latin typeface="+mn-lt"/>
                <a:ea typeface="ＭＳ Ｐゴシック" charset="-128"/>
              </a:rPr>
            </a:br>
            <a:r>
              <a:rPr lang="en-US" altLang="en-US" sz="2400" kern="1200" dirty="0" err="1" smtClean="0">
                <a:latin typeface="+mn-lt"/>
                <a:ea typeface="ＭＳ Ｐゴシック" charset="-128"/>
              </a:rPr>
              <a:t>aappppllee</a:t>
            </a:r>
            <a:r>
              <a:rPr lang="en-US" altLang="en-US" sz="2400" kern="1200" dirty="0">
                <a:latin typeface="+mn-lt"/>
                <a:ea typeface="ＭＳ Ｐゴシック" charset="-128"/>
              </a:rPr>
              <a:t/>
            </a:r>
            <a:br>
              <a:rPr lang="en-US" altLang="en-US" sz="2400" kern="1200" dirty="0">
                <a:latin typeface="+mn-lt"/>
                <a:ea typeface="ＭＳ Ｐゴシック" charset="-128"/>
              </a:rPr>
            </a:br>
            <a:r>
              <a:rPr lang="en-US" altLang="en-US" sz="2400" kern="1200" dirty="0" smtClean="0">
                <a:latin typeface="+mn-lt"/>
                <a:ea typeface="ＭＳ Ｐゴシック" charset="-128"/>
              </a:rPr>
              <a:t>which one </a:t>
            </a:r>
            <a:r>
              <a:rPr lang="en-US" altLang="en-US" sz="2400" b="1" kern="1200" dirty="0" smtClean="0">
                <a:latin typeface="+mn-lt"/>
                <a:ea typeface="ＭＳ Ｐゴシック" charset="-128"/>
              </a:rPr>
              <a:t>doesn’t</a:t>
            </a:r>
            <a:r>
              <a:rPr lang="en-US" altLang="en-US" sz="2400" kern="1200" dirty="0" smtClean="0">
                <a:latin typeface="+mn-lt"/>
                <a:ea typeface="ＭＳ Ｐゴシック" charset="-128"/>
              </a:rPr>
              <a:t>?</a:t>
            </a:r>
          </a:p>
        </p:txBody>
      </p:sp>
      <p:pic>
        <p:nvPicPr>
          <p:cNvPr id="10" name="Picture 7" descr="Box numbered 1 is in shade of light gre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6838" y="3166164"/>
            <a:ext cx="621496" cy="958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Computer code has 5 lines. The lines read as follows. Line 1. d e f double 1 left parenthesis string right parenthesis colon. Line 2, indented once. target equals double quote double quote. Line 3, indented once. for i in string colon. Line 4, indented twice. target equals target plus i plus i. Line 5, indented once. print target."/>
          <p:cNvPicPr>
            <a:picLocks noChangeAspect="1"/>
          </p:cNvPicPr>
          <p:nvPr/>
        </p:nvPicPr>
        <p:blipFill>
          <a:blip r:embed="rId4"/>
          <a:stretch>
            <a:fillRect/>
          </a:stretch>
        </p:blipFill>
        <p:spPr>
          <a:xfrm>
            <a:off x="1197165" y="3234585"/>
            <a:ext cx="2721718" cy="874568"/>
          </a:xfrm>
          <a:prstGeom prst="rect">
            <a:avLst/>
          </a:prstGeom>
        </p:spPr>
      </p:pic>
      <p:pic>
        <p:nvPicPr>
          <p:cNvPr id="13" name="Picture 6" descr="Box numbered 2 is in shade of pink."/>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7500" y="3175335"/>
            <a:ext cx="51851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descr="Computer code has 5 lines. The lines read as follows. Line 1. d e f double 2 left parenthesis string right parenthesis colon. Line 2, indented once. target equals double quote double quote. Line 3, indented once. for c h in string colon. Line 4, indented twice. target equals target plus left parenthesis 2 asterisk c h right parenthesis. Line 5, indented once. print target. "/>
          <p:cNvPicPr>
            <a:picLocks noChangeAspect="1"/>
          </p:cNvPicPr>
          <p:nvPr/>
        </p:nvPicPr>
        <p:blipFill>
          <a:blip r:embed="rId6"/>
          <a:stretch>
            <a:fillRect/>
          </a:stretch>
        </p:blipFill>
        <p:spPr>
          <a:xfrm>
            <a:off x="5188489" y="3171003"/>
            <a:ext cx="3590790" cy="1039668"/>
          </a:xfrm>
          <a:prstGeom prst="rect">
            <a:avLst/>
          </a:prstGeom>
        </p:spPr>
      </p:pic>
      <p:pic>
        <p:nvPicPr>
          <p:cNvPr id="16" name="Picture 8" descr="Box numbered 3 is in shade of orange."/>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36125" y="4928027"/>
            <a:ext cx="542922" cy="1051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descr="Computer code has 5 lines. The lines read as follows. Line 1. d e f double 3 left parenthesis string right parenthesis colon. Line 2, indented once. target equals double quote double quote. Line 3, indented once. for c h a r in string colon. Line 4, indented twice. target equals c h a r plus c h a r plus target. Line 5, indented once. print target."/>
          <p:cNvPicPr>
            <a:picLocks noChangeAspect="1"/>
          </p:cNvPicPr>
          <p:nvPr/>
        </p:nvPicPr>
        <p:blipFill>
          <a:blip r:embed="rId8"/>
          <a:stretch>
            <a:fillRect/>
          </a:stretch>
        </p:blipFill>
        <p:spPr>
          <a:xfrm>
            <a:off x="1169869" y="4928027"/>
            <a:ext cx="3843990" cy="1051150"/>
          </a:xfrm>
          <a:prstGeom prst="rect">
            <a:avLst/>
          </a:prstGeom>
        </p:spPr>
      </p:pic>
      <p:pic>
        <p:nvPicPr>
          <p:cNvPr id="11" name="Picture 9" descr="Box numbered 4 is in shade of Green."/>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487039" y="4989513"/>
            <a:ext cx="6096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4124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spAutoFit/>
          </a:bodyPr>
          <a:lstStyle/>
          <a:p>
            <a:pPr lvl="0" eaLnBrk="0" fontAlgn="base" hangingPunct="0">
              <a:spcBef>
                <a:spcPct val="20000"/>
              </a:spcBef>
              <a:spcAft>
                <a:spcPct val="0"/>
              </a:spcAft>
              <a:buClr>
                <a:srgbClr val="0BD0D9"/>
              </a:buClr>
              <a:buSzPct val="95000"/>
            </a:pPr>
            <a:r>
              <a:rPr lang="en-US" altLang="en-US" sz="3000" kern="1200" dirty="0" smtClean="0">
                <a:latin typeface="Times New Roman" panose="02020603050405020304" pitchFamily="18" charset="0"/>
                <a:ea typeface="ＭＳ Ｐゴシック" charset="-128"/>
              </a:rPr>
              <a:t>Only One of These Programs Prints More Than One Exclamation Point</a:t>
            </a:r>
            <a:endParaRPr lang="en-US" altLang="en-US" sz="3000" b="0" kern="1200" dirty="0">
              <a:latin typeface="Times New Roman" panose="02020603050405020304" pitchFamily="18" charset="0"/>
              <a:ea typeface="ＭＳ Ｐゴシック" charset="-128"/>
            </a:endParaRPr>
          </a:p>
        </p:txBody>
      </p:sp>
      <p:sp>
        <p:nvSpPr>
          <p:cNvPr id="3" name="Content Placeholder 2"/>
          <p:cNvSpPr>
            <a:spLocks noGrp="1"/>
          </p:cNvSpPr>
          <p:nvPr>
            <p:ph idx="1"/>
          </p:nvPr>
        </p:nvSpPr>
        <p:spPr>
          <a:xfrm>
            <a:off x="457200" y="1600200"/>
            <a:ext cx="8229600" cy="530075"/>
          </a:xfrm>
        </p:spPr>
        <p:txBody>
          <a:bodyPr/>
          <a:lstStyle/>
          <a:p>
            <a:pPr marL="101600" indent="0">
              <a:buNone/>
            </a:pPr>
            <a:r>
              <a:rPr lang="en-US" altLang="en-US" sz="2400" kern="1200" dirty="0">
                <a:latin typeface="Arial (Body)"/>
                <a:ea typeface="ＭＳ Ｐゴシック" charset="-128"/>
              </a:rPr>
              <a:t>Which One is it?</a:t>
            </a:r>
            <a:endParaRPr lang="en-US" sz="2400" dirty="0">
              <a:latin typeface="Arial (Body)"/>
            </a:endParaRPr>
          </a:p>
        </p:txBody>
      </p:sp>
      <p:pic>
        <p:nvPicPr>
          <p:cNvPr id="10" name="Picture 7" descr="Box numbered 1 is in shade of light gre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249" y="2745381"/>
            <a:ext cx="6096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descr="Computer code has 5 lines. The lines read as follows. Line 1. d e f exclaim 1 left parenthesis some string right parenthesis colon. Line 2, indented once. target equals double quote exclamation point double quote. Line 3, indented once. for c h a r in some string colon. Line 4, indented twice. target equals target plus c h a r. Line 5, indented once. print target."/>
          <p:cNvPicPr>
            <a:picLocks noChangeAspect="1"/>
          </p:cNvPicPr>
          <p:nvPr/>
        </p:nvPicPr>
        <p:blipFill>
          <a:blip r:embed="rId4"/>
          <a:stretch>
            <a:fillRect/>
          </a:stretch>
        </p:blipFill>
        <p:spPr>
          <a:xfrm>
            <a:off x="1170559" y="2374713"/>
            <a:ext cx="3323290" cy="1681136"/>
          </a:xfrm>
          <a:prstGeom prst="rect">
            <a:avLst/>
          </a:prstGeom>
        </p:spPr>
      </p:pic>
      <p:pic>
        <p:nvPicPr>
          <p:cNvPr id="11" name="Picture 6" descr="Box numbered 2 is in shade of pink."/>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838445" y="2696948"/>
            <a:ext cx="6096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descr="Computer code has 5 lines. The lines read as follows. Line 1. d e f exclaim 2 left parenthesis some string right parenthesis colon. Line 2, indented once. target equals double quote exclamation point double quote. Line 3, indented once. for c h a r in some string colon. Line 4, indented twice. target equals c h a r plus target. Line 5, indented once. print target."/>
          <p:cNvPicPr>
            <a:picLocks noChangeAspect="1"/>
          </p:cNvPicPr>
          <p:nvPr/>
        </p:nvPicPr>
        <p:blipFill>
          <a:blip r:embed="rId6"/>
          <a:stretch>
            <a:fillRect/>
          </a:stretch>
        </p:blipFill>
        <p:spPr>
          <a:xfrm>
            <a:off x="5557227" y="2444176"/>
            <a:ext cx="3188404" cy="1612902"/>
          </a:xfrm>
          <a:prstGeom prst="rect">
            <a:avLst/>
          </a:prstGeom>
        </p:spPr>
      </p:pic>
      <p:pic>
        <p:nvPicPr>
          <p:cNvPr id="13" name="Picture 8" descr="Box numbered 3 is in shade of orange."/>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72249" y="4648795"/>
            <a:ext cx="6096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descr="Computer code has 5 lines. The lines read as follows. Line 1. d e f exclaim 3 left parenthesis some string right parenthesis colon. Line 2, indented once. target equals double quote double quote. Line 3, indented once. for c h a r in some string colon. Line 4, indented twice. target equals target plus c h a r plus double quote exclamation point double quote. Line 5, indented once. print target."/>
          <p:cNvPicPr>
            <a:picLocks noChangeAspect="1"/>
          </p:cNvPicPr>
          <p:nvPr/>
        </p:nvPicPr>
        <p:blipFill>
          <a:blip r:embed="rId8"/>
          <a:stretch>
            <a:fillRect/>
          </a:stretch>
        </p:blipFill>
        <p:spPr>
          <a:xfrm>
            <a:off x="1170559" y="4439704"/>
            <a:ext cx="3388570" cy="1625948"/>
          </a:xfrm>
          <a:prstGeom prst="rect">
            <a:avLst/>
          </a:prstGeom>
        </p:spPr>
      </p:pic>
      <p:pic>
        <p:nvPicPr>
          <p:cNvPr id="12" name="Picture 9" descr="Box numbered 4 is in shade of Green."/>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947627" y="4623454"/>
            <a:ext cx="6096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79485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569630"/>
          </a:xfrm>
        </p:spPr>
        <p:txBody>
          <a:bodyPr tIns="91425">
            <a:spAutoFit/>
          </a:bodyPr>
          <a:lstStyle/>
          <a:p>
            <a:pPr lvl="0" eaLnBrk="0" fontAlgn="base" hangingPunct="0">
              <a:spcBef>
                <a:spcPct val="20000"/>
              </a:spcBef>
              <a:spcAft>
                <a:spcPct val="0"/>
              </a:spcAft>
              <a:buClr>
                <a:srgbClr val="0BD0D9"/>
              </a:buClr>
              <a:buSzPct val="95000"/>
            </a:pPr>
            <a:r>
              <a:rPr lang="en-US" altLang="en-US" sz="3000" kern="1200" dirty="0" smtClean="0">
                <a:latin typeface="Times New Roman" panose="02020603050405020304" pitchFamily="18" charset="0"/>
                <a:ea typeface="ＭＳ Ｐゴシック" charset="-128"/>
              </a:rPr>
              <a:t>One of These, When You Call it with the Input of “between” Will Print: &gt;B &lt; e &lt; t &lt; w &lt; e &lt; e &lt; n&lt;</a:t>
            </a:r>
            <a:br>
              <a:rPr lang="en-US" altLang="en-US" sz="3000" kern="1200" dirty="0" smtClean="0">
                <a:latin typeface="Times New Roman" panose="02020603050405020304" pitchFamily="18" charset="0"/>
                <a:ea typeface="ＭＳ Ｐゴシック" charset="-128"/>
              </a:rPr>
            </a:br>
            <a:r>
              <a:rPr lang="en-US" altLang="en-US" sz="3000" kern="1200" dirty="0" smtClean="0">
                <a:latin typeface="Times New Roman" panose="02020603050405020304" pitchFamily="18" charset="0"/>
                <a:ea typeface="ＭＳ Ｐゴシック" charset="-128"/>
              </a:rPr>
              <a:t>Which One?</a:t>
            </a:r>
            <a:endParaRPr lang="en-US" altLang="en-US" sz="3000" b="0" kern="1200" dirty="0">
              <a:latin typeface="Times New Roman" panose="02020603050405020304" pitchFamily="18" charset="0"/>
              <a:ea typeface="ＭＳ Ｐゴシック" charset="-128"/>
            </a:endParaRPr>
          </a:p>
        </p:txBody>
      </p:sp>
      <p:pic>
        <p:nvPicPr>
          <p:cNvPr id="10" name="Picture 7" descr="Box numbered 1 is in shade of light gre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79663"/>
            <a:ext cx="6096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Computer code has 5 lines. The lines read as follows. Line 1. d e f between 1 left parenthesis some string right parenthesis colon. Line 2, indented once. target equals double quote right angle bracket double quote. Line 3, indented once. for c h a r in some string colon. Line 4, indented twice. target equals target plus c h a r. Line 5, indented once. print target plus double quote left angle bracket double quote."/>
          <p:cNvPicPr>
            <a:picLocks noChangeAspect="1"/>
          </p:cNvPicPr>
          <p:nvPr/>
        </p:nvPicPr>
        <p:blipFill>
          <a:blip r:embed="rId4"/>
          <a:stretch>
            <a:fillRect/>
          </a:stretch>
        </p:blipFill>
        <p:spPr>
          <a:xfrm>
            <a:off x="1177689" y="1906595"/>
            <a:ext cx="3156726" cy="1753736"/>
          </a:xfrm>
          <a:prstGeom prst="rect">
            <a:avLst/>
          </a:prstGeom>
        </p:spPr>
      </p:pic>
      <p:pic>
        <p:nvPicPr>
          <p:cNvPr id="11" name="Picture 6" descr="Box numbered 2 is in shade of pink."/>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379663"/>
            <a:ext cx="609600" cy="95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Computer code has 5 lines. The lines read as follows. Line 1. d e f between 2 left parenthesis some string right parenthesis colon. Line 2, indented once. target equals double quote left angle bracket right angle bracket double quote. Line 3, indented once. for c h a r in some string colon. Line 4, indented twice. target equals c h a r plus target plus c h a r. Line 5, indented once. print target."/>
          <p:cNvPicPr>
            <a:picLocks noChangeAspect="1"/>
          </p:cNvPicPr>
          <p:nvPr/>
        </p:nvPicPr>
        <p:blipFill>
          <a:blip r:embed="rId6"/>
          <a:stretch>
            <a:fillRect/>
          </a:stretch>
        </p:blipFill>
        <p:spPr>
          <a:xfrm>
            <a:off x="5131558" y="2033513"/>
            <a:ext cx="3324368" cy="1626818"/>
          </a:xfrm>
          <a:prstGeom prst="rect">
            <a:avLst/>
          </a:prstGeom>
        </p:spPr>
      </p:pic>
      <p:pic>
        <p:nvPicPr>
          <p:cNvPr id="13" name="Picture 8" descr="Box numbered 3 is in shade of orange."/>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57200" y="4771077"/>
            <a:ext cx="609600" cy="95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Computer code has 5 lines. The lines read as follows. Line 1. d e f between 3 left parenthesis some string right parenthesis colon. Line 2, indented once. target equals double quote right angle bracket double quote. Line 3, indented once. for c h a r in some string colon. Line 4, indented twice. target equals target plus c h a r plus double quote left angle bracket double quote. Line 5, indented once. print target."/>
          <p:cNvPicPr>
            <a:picLocks noChangeAspect="1"/>
          </p:cNvPicPr>
          <p:nvPr/>
        </p:nvPicPr>
        <p:blipFill>
          <a:blip r:embed="rId8"/>
          <a:stretch>
            <a:fillRect/>
          </a:stretch>
        </p:blipFill>
        <p:spPr>
          <a:xfrm>
            <a:off x="1219266" y="4429791"/>
            <a:ext cx="3566548" cy="1775554"/>
          </a:xfrm>
          <a:prstGeom prst="rect">
            <a:avLst/>
          </a:prstGeom>
        </p:spPr>
      </p:pic>
      <p:pic>
        <p:nvPicPr>
          <p:cNvPr id="12" name="Picture 9" descr="Box numbered 4 is in shade of Green."/>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131558" y="4681122"/>
            <a:ext cx="6096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9276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Creating Language Patterns</a:t>
            </a:r>
            <a:endParaRPr lang="en-US" altLang="en-US" sz="2000" b="0" kern="1200" dirty="0">
              <a:latin typeface="Times New Roman" panose="02020603050405020304" pitchFamily="18" charset="0"/>
              <a:ea typeface="ＭＳ Ｐゴシック" charset="-128"/>
            </a:endParaRPr>
          </a:p>
        </p:txBody>
      </p:sp>
      <p:pic>
        <p:nvPicPr>
          <p:cNvPr id="5" name="Picture 4" descr="Computer code has 8 lines. The lines read as follows. Line 1. d e f double dutch left parenthesis name right parenthesis. Line 2, indented once. pile equals double quote double quote. Line 3, indented once. for letter in name colon. Line 4, indented twice. if letter period lower left parenthesis right parenthesis in double quote a e i o u double quote colon. Line 5, indented 3 times. pile equals pile plus letter. Line 6, indented twice. if not left parenthesis letter period lower left parenthesis right parenthesis in double quote a e i o u double quote right parenthesis colon. Line 7, indented 3 times. pile equals pile plus letter plus double quote u double quote plus letter. Line 8, indented once. print pile."/>
          <p:cNvPicPr>
            <a:picLocks noChangeAspect="1"/>
          </p:cNvPicPr>
          <p:nvPr/>
        </p:nvPicPr>
        <p:blipFill>
          <a:blip r:embed="rId2"/>
          <a:stretch>
            <a:fillRect/>
          </a:stretch>
        </p:blipFill>
        <p:spPr>
          <a:xfrm>
            <a:off x="1259609" y="1693999"/>
            <a:ext cx="5638095" cy="2692063"/>
          </a:xfrm>
          <a:prstGeom prst="rect">
            <a:avLst/>
          </a:prstGeom>
        </p:spPr>
      </p:pic>
      <p:pic>
        <p:nvPicPr>
          <p:cNvPr id="9" name="Picture 8" descr="Computer code reads, right angle bracket right angle bracket right angle bracket double dutch left parenthesis double quote mark double quote right parenthesis. The output for the above line of code is read as, m u m a r u r k u k Computer code reads, right angle bracket right angle bracket right angle bracket double dutch left parenthesis double quote bill double quote right parenthesis. Output for the above line of code is read as, b u b i l u l l u l."/>
          <p:cNvPicPr>
            <a:picLocks noChangeAspect="1"/>
          </p:cNvPicPr>
          <p:nvPr/>
        </p:nvPicPr>
        <p:blipFill>
          <a:blip r:embed="rId3"/>
          <a:stretch>
            <a:fillRect/>
          </a:stretch>
        </p:blipFill>
        <p:spPr>
          <a:xfrm>
            <a:off x="1259609" y="4853144"/>
            <a:ext cx="3149206" cy="1294781"/>
          </a:xfrm>
          <a:prstGeom prst="rect">
            <a:avLst/>
          </a:prstGeom>
        </p:spPr>
      </p:pic>
    </p:spTree>
    <p:extLst>
      <p:ext uri="{BB962C8B-B14F-4D97-AF65-F5344CB8AC3E}">
        <p14:creationId xmlns:p14="http://schemas.microsoft.com/office/powerpoint/2010/main" val="3193316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Using Square Bracket Notation</a:t>
            </a:r>
            <a:endParaRPr lang="en-US" altLang="en-US" sz="2000" b="0" kern="1200" dirty="0">
              <a:latin typeface="Times New Roman" panose="02020603050405020304" pitchFamily="18" charset="0"/>
              <a:ea typeface="ＭＳ Ｐゴシック" charset="-128"/>
            </a:endParaRPr>
          </a:p>
        </p:txBody>
      </p:sp>
      <p:pic>
        <p:nvPicPr>
          <p:cNvPr id="5" name="Picture 4" descr="Computer code has 7 lines. The lines read as follows. Line 1. right angle bracket right angle bracket right angle bracket phrase equals double quote Hello World exclamation point double quote. Line 2. right angle bracket right angle bracket right angle bracket phrase left bracket 0 right bracket. Output for the above line of code is read as, single quote H single quote. Line 3. Computer code reads, right angle bracket right angle bracket right angle bracket phrase left bracket 1 right bracket. Output for the above line of code is read as, single quote e single quote. Line 4. Computer code reads, right angle bracket right angle bracket right angle bracket phrase left bracket 2 right bracket. Output for the above line of code is read as, single quote l single quote. Line 5. Computer code reads, right angle bracket right angle bracket right angle bracket phrase left bracket 6 right bracket. Output for the above line of code is read as, single quote w single quote. Line 7. Computer code reads, right angle bracket right angle bracket right angle bracket phrase left bracket negative 1 right bracket. Output for the above line of code is read as, single quote exclamation point single quote. Computer code reads, right angle bracket right angle bracket right angle bracket phrase left bracket negative 2 right bracket. Output for the above line of code is read as, single quote d single quote. "/>
          <p:cNvPicPr>
            <a:picLocks noChangeAspect="1"/>
          </p:cNvPicPr>
          <p:nvPr/>
        </p:nvPicPr>
        <p:blipFill>
          <a:blip r:embed="rId2"/>
          <a:stretch>
            <a:fillRect/>
          </a:stretch>
        </p:blipFill>
        <p:spPr>
          <a:xfrm>
            <a:off x="713827" y="1747978"/>
            <a:ext cx="3174603" cy="3403174"/>
          </a:xfrm>
          <a:prstGeom prst="rect">
            <a:avLst/>
          </a:prstGeom>
        </p:spPr>
      </p:pic>
      <p:sp>
        <p:nvSpPr>
          <p:cNvPr id="8" name="TextBox 7"/>
          <p:cNvSpPr txBox="1"/>
          <p:nvPr/>
        </p:nvSpPr>
        <p:spPr>
          <a:xfrm>
            <a:off x="4686869" y="2370888"/>
            <a:ext cx="3733800" cy="193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US" sz="2400" b="0" dirty="0"/>
              <a:t>The first character is at index 0.</a:t>
            </a:r>
          </a:p>
          <a:p>
            <a:pPr>
              <a:defRPr/>
            </a:pPr>
            <a:r>
              <a:rPr lang="en-US" sz="2400" b="0" dirty="0"/>
              <a:t>Negative index values reference the </a:t>
            </a:r>
            <a:r>
              <a:rPr lang="en-US" sz="2400" b="1" dirty="0"/>
              <a:t>end</a:t>
            </a:r>
            <a:r>
              <a:rPr lang="en-US" sz="2400" b="0" dirty="0"/>
              <a:t> of the list</a:t>
            </a:r>
          </a:p>
        </p:txBody>
      </p:sp>
    </p:spTree>
    <p:extLst>
      <p:ext uri="{BB962C8B-B14F-4D97-AF65-F5344CB8AC3E}">
        <p14:creationId xmlns:p14="http://schemas.microsoft.com/office/powerpoint/2010/main" val="1141304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129"/>
            <a:ext cx="8229600" cy="1169521"/>
          </a:xfrm>
        </p:spPr>
        <p:txBody>
          <a:bodyPr tIns="91425">
            <a:spAutoFit/>
          </a:bodyPr>
          <a:lstStyle/>
          <a:p>
            <a:pPr lvl="0" eaLnBrk="0" fontAlgn="base" hangingPunct="0">
              <a:spcBef>
                <a:spcPct val="0"/>
              </a:spcBef>
              <a:spcAft>
                <a:spcPct val="0"/>
              </a:spcAft>
              <a:buClrTx/>
            </a:pPr>
            <a:r>
              <a:rPr lang="en-US" altLang="en-US" sz="3200" kern="1200" dirty="0" smtClean="0">
                <a:latin typeface="Times New Roman" panose="02020603050405020304" pitchFamily="18" charset="0"/>
                <a:ea typeface="ＭＳ Ｐゴシック" charset="-128"/>
              </a:rPr>
              <a:t>The Function </a:t>
            </a:r>
            <a:r>
              <a:rPr lang="en-US" altLang="en-US" sz="3200" kern="1200" dirty="0" err="1" smtClean="0">
                <a:latin typeface="Times New Roman" panose="02020603050405020304" pitchFamily="18" charset="0"/>
                <a:ea typeface="ＭＳ Ｐゴシック" charset="-128"/>
              </a:rPr>
              <a:t>len</a:t>
            </a:r>
            <a:r>
              <a:rPr lang="en-US" altLang="en-US" sz="3200" kern="1200" dirty="0" smtClean="0">
                <a:latin typeface="Times New Roman" panose="02020603050405020304" pitchFamily="18" charset="0"/>
                <a:ea typeface="ＭＳ Ｐゴシック" charset="-128"/>
              </a:rPr>
              <a:t>(</a:t>
            </a:r>
            <a:r>
              <a:rPr lang="en-US" altLang="en-US" sz="100" kern="1200" dirty="0" smtClean="0">
                <a:latin typeface="Times New Roman" panose="02020603050405020304" pitchFamily="18" charset="0"/>
                <a:ea typeface="ＭＳ Ｐゴシック" charset="-128"/>
              </a:rPr>
              <a:t> </a:t>
            </a:r>
            <a:r>
              <a:rPr lang="en-US" altLang="en-US" sz="3200" kern="1200" dirty="0" smtClean="0">
                <a:latin typeface="Times New Roman" panose="02020603050405020304" pitchFamily="18" charset="0"/>
                <a:ea typeface="ＭＳ Ｐゴシック" charset="-128"/>
              </a:rPr>
              <a:t>) Gives You the Number of Elements</a:t>
            </a:r>
            <a:endParaRPr lang="en-US" altLang="en-US" sz="3200"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pPr>
            <a:r>
              <a:rPr lang="en-US" altLang="en-US" sz="2400" b="1" kern="1200" dirty="0">
                <a:solidFill>
                  <a:srgbClr val="000000"/>
                </a:solidFill>
                <a:latin typeface="Arial (Body)"/>
                <a:ea typeface="ＭＳ Ｐゴシック" charset="-128"/>
              </a:rPr>
              <a:t>Not</a:t>
            </a:r>
            <a:r>
              <a:rPr lang="en-US" altLang="en-US" sz="2400" kern="1200" dirty="0">
                <a:solidFill>
                  <a:srgbClr val="000000"/>
                </a:solidFill>
                <a:latin typeface="Arial (Body)"/>
                <a:ea typeface="ＭＳ Ｐゴシック" charset="-128"/>
              </a:rPr>
              <a:t> the last index position</a:t>
            </a:r>
            <a:r>
              <a:rPr lang="en-US" altLang="en-US" sz="2400" kern="1200" dirty="0" smtClean="0">
                <a:solidFill>
                  <a:srgbClr val="000000"/>
                </a:solidFill>
                <a:latin typeface="Arial (Body)"/>
                <a:ea typeface="ＭＳ Ｐゴシック" charset="-128"/>
              </a:rPr>
              <a:t>.</a:t>
            </a:r>
          </a:p>
        </p:txBody>
      </p:sp>
      <p:pic>
        <p:nvPicPr>
          <p:cNvPr id="5" name="Picture 3" descr="The most common bug in indexing is forgetting that the first index is zero. Because it’s zero, the length of the string is one more than the last index in the string. The last index in a string is length minus one. If you try to get the character beyond the last index, you will get a sequence index error. Computer code has 2 lines. The lines read as follows. Line 1. right angle bracket right angle bracket right angle bracket a b c equals double quote a b c double quote. Line 2. right angle bracket right angle bracket right angle bracket print l e n left parenthesis a b c right parenthesis. Output for the above two lines is read as, 3. Computer code reads, right angle bracket right angle bracket right angle bracket print a b c left bracket 3 right bracket. Output reads, Line 1. The error was: 3. Sequence index out of range. The index you’re using goes beyond the size of that data (too low or high). For instance, may be you tried to access Our Array left bracket10right bracket and Our Array only has 5 elements in it. Computer code reads, right angle bracket right angle bracket right angle bracket print a b c left bracket 2 right bracket. Output reads as, c. "/>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0318" y="2497541"/>
            <a:ext cx="7448524" cy="3447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35728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b"/>
          <a:lstStyle/>
          <a:p>
            <a:r>
              <a:rPr lang="en-US" dirty="0"/>
              <a:t>How Could This Be</a:t>
            </a:r>
            <a:r>
              <a:rPr lang="en-US" dirty="0" smtClean="0"/>
              <a:t>? </a:t>
            </a:r>
            <a:r>
              <a:rPr lang="en-US" sz="2000" b="0" dirty="0" smtClean="0"/>
              <a:t>(2 of 2)</a:t>
            </a:r>
            <a:endParaRPr lang="en-US" sz="2000" b="0" dirty="0"/>
          </a:p>
        </p:txBody>
      </p:sp>
      <p:graphicFrame>
        <p:nvGraphicFramePr>
          <p:cNvPr id="5" name="Object 4" descr="Computer code. The code has 6 lines. The lines read as follows. Line 1. right angle bracket right angle bracket right angle bracket number equals 1 forward slash 3. Line 2. right angle bracket right angle bracket right angle bracket string equals s t r left parenthesis number right parenthesis. Line 3. right angle bracket right angle bracket right angle bracket l e n left parenthesis string right parenthesis. Output reads as, 1. Line 4. right angle bracket right angle bracket right angle bracket number equals 1 period 0 forward slash 3. Line 5. right angle bracket right angle bracket right angle bracket string equals s t r left parenthesis number right parenthesis. Line 6. right angle bracket right angle bracket right angle bracket l e n left parenthesis string right parenthesis. Output reads as, 14."/>
          <p:cNvGraphicFramePr>
            <a:graphicFrameLocks noChangeAspect="1"/>
          </p:cNvGraphicFramePr>
          <p:nvPr>
            <p:extLst>
              <p:ext uri="{D42A27DB-BD31-4B8C-83A1-F6EECF244321}">
                <p14:modId xmlns:p14="http://schemas.microsoft.com/office/powerpoint/2010/main" val="1249061443"/>
              </p:ext>
            </p:extLst>
          </p:nvPr>
        </p:nvGraphicFramePr>
        <p:xfrm>
          <a:off x="1434014" y="1445527"/>
          <a:ext cx="2161172" cy="2345457"/>
        </p:xfrm>
        <a:graphic>
          <a:graphicData uri="http://schemas.openxmlformats.org/presentationml/2006/ole">
            <mc:AlternateContent xmlns:mc="http://schemas.openxmlformats.org/markup-compatibility/2006">
              <mc:Choice xmlns:v="urn:schemas-microsoft-com:vml" Requires="v">
                <p:oleObj spid="_x0000_s9304" name="Equation" r:id="rId4" imgW="1638000" imgH="1777680" progId="Equation.DSMT4">
                  <p:embed/>
                </p:oleObj>
              </mc:Choice>
              <mc:Fallback>
                <p:oleObj name="Equation" r:id="rId4" imgW="1638000" imgH="1777680" progId="Equation.DSMT4">
                  <p:embed/>
                  <p:pic>
                    <p:nvPicPr>
                      <p:cNvPr id="0" name=""/>
                      <p:cNvPicPr/>
                      <p:nvPr/>
                    </p:nvPicPr>
                    <p:blipFill>
                      <a:blip r:embed="rId5"/>
                      <a:stretch>
                        <a:fillRect/>
                      </a:stretch>
                    </p:blipFill>
                    <p:spPr>
                      <a:xfrm>
                        <a:off x="1434014" y="1445527"/>
                        <a:ext cx="2161172" cy="2345457"/>
                      </a:xfrm>
                      <a:prstGeom prst="rect">
                        <a:avLst/>
                      </a:prstGeom>
                    </p:spPr>
                  </p:pic>
                </p:oleObj>
              </mc:Fallback>
            </mc:AlternateContent>
          </a:graphicData>
        </a:graphic>
      </p:graphicFrame>
      <p:sp>
        <p:nvSpPr>
          <p:cNvPr id="6" name="Text Placeholder 5"/>
          <p:cNvSpPr>
            <a:spLocks noGrp="1"/>
          </p:cNvSpPr>
          <p:nvPr>
            <p:ph type="body" idx="1"/>
          </p:nvPr>
        </p:nvSpPr>
        <p:spPr>
          <a:xfrm>
            <a:off x="457200" y="3862318"/>
            <a:ext cx="6393976" cy="2224584"/>
          </a:xfrm>
        </p:spPr>
        <p:txBody>
          <a:bodyPr/>
          <a:lstStyle/>
          <a:p>
            <a:pPr marL="432000" indent="-432000">
              <a:buFont typeface="Wingdings 2" panose="05020102010507070707" pitchFamily="18" charset="2"/>
              <a:buAutoNum type="arabicParenR"/>
            </a:pPr>
            <a:r>
              <a:rPr lang="en-US" altLang="en-US" sz="2400" dirty="0">
                <a:latin typeface="+mn-lt"/>
                <a:ea typeface="ＭＳ Ｐゴシック" charset="-128"/>
              </a:rPr>
              <a:t>An error because string can’t be redefined.</a:t>
            </a:r>
          </a:p>
          <a:p>
            <a:pPr marL="432000" indent="-432000">
              <a:buFont typeface="Wingdings 2" panose="05020102010507070707" pitchFamily="18" charset="2"/>
              <a:buAutoNum type="arabicParenR"/>
            </a:pPr>
            <a:r>
              <a:rPr lang="en-US" altLang="en-US" sz="2400" dirty="0">
                <a:latin typeface="+mn-lt"/>
                <a:ea typeface="ＭＳ Ｐゴシック" charset="-128"/>
              </a:rPr>
              <a:t>string is “1.0000000000/3”</a:t>
            </a:r>
          </a:p>
          <a:p>
            <a:pPr marL="432000" indent="-432000">
              <a:buFont typeface="Wingdings 2" panose="05020102010507070707" pitchFamily="18" charset="2"/>
              <a:buAutoNum type="arabicParenR"/>
            </a:pPr>
            <a:r>
              <a:rPr lang="en-US" altLang="en-US" sz="2400" dirty="0">
                <a:latin typeface="+mn-lt"/>
                <a:ea typeface="ＭＳ Ｐゴシック" charset="-128"/>
              </a:rPr>
              <a:t>string is “0.333333333333”</a:t>
            </a:r>
            <a:endParaRPr lang="en-US" altLang="ja-JP" sz="2400" dirty="0">
              <a:latin typeface="+mn-lt"/>
              <a:ea typeface="ＭＳ Ｐゴシック" charset="-128"/>
            </a:endParaRPr>
          </a:p>
          <a:p>
            <a:pPr marL="432000" indent="-432000">
              <a:buFont typeface="Wingdings 2" panose="05020102010507070707" pitchFamily="18" charset="2"/>
              <a:buAutoNum type="arabicParenR"/>
            </a:pPr>
            <a:r>
              <a:rPr lang="en-US" altLang="en-US" sz="2400" dirty="0">
                <a:latin typeface="+mn-lt"/>
                <a:ea typeface="ＭＳ Ｐゴシック" charset="-128"/>
              </a:rPr>
              <a:t>string is “1/3.0000000000</a:t>
            </a:r>
            <a:r>
              <a:rPr lang="en-US" altLang="en-US" sz="2400" dirty="0" smtClean="0">
                <a:latin typeface="+mn-lt"/>
                <a:ea typeface="ＭＳ Ｐゴシック" charset="-128"/>
              </a:rPr>
              <a:t>”</a:t>
            </a:r>
            <a:endParaRPr lang="en-US" altLang="en-US" sz="2400" dirty="0">
              <a:latin typeface="+mn-lt"/>
              <a:ea typeface="ＭＳ Ｐゴシック" charset="-128"/>
            </a:endParaRPr>
          </a:p>
        </p:txBody>
      </p:sp>
      <p:pic>
        <p:nvPicPr>
          <p:cNvPr id="13" name="Picture 12" descr="Boxes in varying shades with corresponding numbers. Box numbered 1 is in shade of light green. Box numbered 2 is in shade of pink. Box numbered 3 is in share of orange. Box numbered 4 is in shade of dark green. "/>
          <p:cNvPicPr>
            <a:picLocks noChangeAspect="1"/>
          </p:cNvPicPr>
          <p:nvPr/>
        </p:nvPicPr>
        <p:blipFill>
          <a:blip r:embed="rId6"/>
          <a:stretch>
            <a:fillRect/>
          </a:stretch>
        </p:blipFill>
        <p:spPr>
          <a:xfrm>
            <a:off x="7077619" y="3829809"/>
            <a:ext cx="271592" cy="2432682"/>
          </a:xfrm>
          <a:prstGeom prst="rect">
            <a:avLst/>
          </a:prstGeom>
        </p:spPr>
      </p:pic>
    </p:spTree>
    <p:extLst>
      <p:ext uri="{BB962C8B-B14F-4D97-AF65-F5344CB8AC3E}">
        <p14:creationId xmlns:p14="http://schemas.microsoft.com/office/powerpoint/2010/main" val="37777323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69521"/>
          </a:xfrm>
        </p:spPr>
        <p:txBody>
          <a:bodyPr tIns="91425">
            <a:spAutoFit/>
          </a:bodyPr>
          <a:lstStyle/>
          <a:p>
            <a:pPr lvl="0" eaLnBrk="0" fontAlgn="base" hangingPunct="0">
              <a:spcBef>
                <a:spcPct val="0"/>
              </a:spcBef>
              <a:spcAft>
                <a:spcPct val="0"/>
              </a:spcAft>
              <a:buClrTx/>
            </a:pPr>
            <a:r>
              <a:rPr lang="en-US" altLang="en-US" sz="3200" kern="1200" dirty="0" smtClean="0">
                <a:latin typeface="Times New Roman" panose="02020603050405020304" pitchFamily="18" charset="0"/>
                <a:ea typeface="ＭＳ Ｐゴシック" charset="-128"/>
              </a:rPr>
              <a:t>Use the Range(</a:t>
            </a:r>
            <a:r>
              <a:rPr lang="en-US" altLang="en-US" sz="100" kern="1200" dirty="0" smtClean="0">
                <a:latin typeface="Times New Roman" panose="02020603050405020304" pitchFamily="18" charset="0"/>
                <a:ea typeface="ＭＳ Ｐゴシック" charset="-128"/>
              </a:rPr>
              <a:t> </a:t>
            </a:r>
            <a:r>
              <a:rPr lang="en-US" altLang="en-US" sz="3200" kern="1200" dirty="0" smtClean="0">
                <a:latin typeface="Times New Roman" panose="02020603050405020304" pitchFamily="18" charset="0"/>
                <a:ea typeface="ＭＳ Ｐゴシック" charset="-128"/>
              </a:rPr>
              <a:t>) Function to Generate Index Values</a:t>
            </a:r>
            <a:endParaRPr lang="en-US" altLang="en-US" sz="2000" b="0" kern="1200" dirty="0">
              <a:latin typeface="Times New Roman" panose="02020603050405020304" pitchFamily="18" charset="0"/>
              <a:ea typeface="ＭＳ Ｐゴシック" charset="-128"/>
            </a:endParaRPr>
          </a:p>
        </p:txBody>
      </p:sp>
      <p:pic>
        <p:nvPicPr>
          <p:cNvPr id="5" name="Picture 4" descr="Computer code has 6 lines. The lines read as follows. Line 1. right angle bracket right angle bracket right angle bracket print range left parenthesis 0 comma 5 right parenthesis. The corresponding output is, left bracket 0, 1, 2, 3, 4 right bracket. Line 2. right angle bracket right angle bracket right angle bracket print range left parenthesis 0 comma 3 right parenthesis. The corresponding output is, left bracket 0, 1, 2 right bracket. Computer code. Line 3. right angle bracket right angle bracket right angle bracket print range left parenthesis 3 comma 0 right parenthesis. The corresponding output is, left bracket right bracket. Line 4. right angle bracket right angle bracket right angle bracket print range left parenthesis 0 comma 5 comma 2 right parenthesis. The corresponding output is, left bracket0, 2, 4right bracket. Line 5. right angle bracket right angle bracket right angle bracket print range left parenthesis 0 comma 7 comma 3 right parenthesis. The corresponding output is, left bracket0, 3, 6right bracket. Line 6. right angle bracket right angle bracket right angle bracket print range left parenthesis 5 right parenthesis. The corresponding output is, left bracket 0, 1, 2, 3, 4 right bracket."/>
          <p:cNvPicPr>
            <a:picLocks noChangeAspect="1"/>
          </p:cNvPicPr>
          <p:nvPr/>
        </p:nvPicPr>
        <p:blipFill>
          <a:blip r:embed="rId2"/>
          <a:stretch>
            <a:fillRect/>
          </a:stretch>
        </p:blipFill>
        <p:spPr>
          <a:xfrm>
            <a:off x="766931" y="1938503"/>
            <a:ext cx="3098413" cy="3873016"/>
          </a:xfrm>
          <a:prstGeom prst="rect">
            <a:avLst/>
          </a:prstGeom>
        </p:spPr>
      </p:pic>
      <p:pic>
        <p:nvPicPr>
          <p:cNvPr id="8" name="Picture 7" descr="Computer code has 3 lines. The lines read as follows. Line 1. right angle bracket right angle bracket right angle bracket for index in range left parenthesis 0 comma 3 right parenthesis colon. Line 2. Incomplete line of code. print index. Line 3 incomplete line of code. The corresponding output is, 0. 1. 2."/>
          <p:cNvPicPr>
            <a:picLocks noChangeAspect="1"/>
          </p:cNvPicPr>
          <p:nvPr/>
        </p:nvPicPr>
        <p:blipFill>
          <a:blip r:embed="rId3"/>
          <a:stretch>
            <a:fillRect/>
          </a:stretch>
        </p:blipFill>
        <p:spPr>
          <a:xfrm>
            <a:off x="4398706" y="2458987"/>
            <a:ext cx="3834920" cy="1968254"/>
          </a:xfrm>
          <a:prstGeom prst="rect">
            <a:avLst/>
          </a:prstGeom>
        </p:spPr>
      </p:pic>
    </p:spTree>
    <p:extLst>
      <p:ext uri="{BB962C8B-B14F-4D97-AF65-F5344CB8AC3E}">
        <p14:creationId xmlns:p14="http://schemas.microsoft.com/office/powerpoint/2010/main" val="34178836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Print the String, by Index</a:t>
            </a:r>
            <a:endParaRPr lang="en-US" altLang="en-US" kern="1200" dirty="0">
              <a:latin typeface="Times New Roman" panose="02020603050405020304" pitchFamily="18" charset="0"/>
              <a:ea typeface="ＭＳ Ｐゴシック" charset="-128"/>
            </a:endParaRPr>
          </a:p>
        </p:txBody>
      </p:sp>
      <p:pic>
        <p:nvPicPr>
          <p:cNvPr id="8" name="Picture 7" descr="Computer code has 3 lines. The lines read as follows. Line 1. d e f parts 2 left parenthesis string right parenthesis colon. Line 2. indented once, for index in range left parenthesis l e n left parenthesis string right parenthesis right parenthesis colon. Line 3. indented twice, print string left bracket index right bracket."/>
          <p:cNvPicPr>
            <a:picLocks noChangeAspect="1"/>
          </p:cNvPicPr>
          <p:nvPr/>
        </p:nvPicPr>
        <p:blipFill>
          <a:blip r:embed="rId2"/>
          <a:stretch>
            <a:fillRect/>
          </a:stretch>
        </p:blipFill>
        <p:spPr>
          <a:xfrm>
            <a:off x="1507486" y="1781705"/>
            <a:ext cx="5757856" cy="1329984"/>
          </a:xfrm>
          <a:prstGeom prst="rect">
            <a:avLst/>
          </a:prstGeom>
        </p:spPr>
      </p:pic>
      <p:pic>
        <p:nvPicPr>
          <p:cNvPr id="9" name="Picture 8" descr="Computer code reads, right angle bracket right angle bracket right angle bracket parts 2 left parenthesis double quote bear double quote right parenthesis. The corresponding output is, b. e. a. r."/>
          <p:cNvPicPr>
            <a:picLocks noChangeAspect="1"/>
          </p:cNvPicPr>
          <p:nvPr/>
        </p:nvPicPr>
        <p:blipFill>
          <a:blip r:embed="rId3"/>
          <a:stretch>
            <a:fillRect/>
          </a:stretch>
        </p:blipFill>
        <p:spPr>
          <a:xfrm>
            <a:off x="1507486" y="3826403"/>
            <a:ext cx="2977446" cy="1923888"/>
          </a:xfrm>
          <a:prstGeom prst="rect">
            <a:avLst/>
          </a:prstGeom>
        </p:spPr>
      </p:pic>
    </p:spTree>
    <p:extLst>
      <p:ext uri="{BB962C8B-B14F-4D97-AF65-F5344CB8AC3E}">
        <p14:creationId xmlns:p14="http://schemas.microsoft.com/office/powerpoint/2010/main" val="75176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pPr>
            <a:r>
              <a:rPr lang="en-US" altLang="en-US" kern="1200" smtClean="0">
                <a:latin typeface="Times New Roman" panose="02020603050405020304" pitchFamily="18" charset="0"/>
                <a:ea typeface="ＭＳ Ｐゴシック" charset="-128"/>
              </a:rPr>
              <a:t>Strings</a:t>
            </a:r>
            <a:endParaRPr lang="en-US" altLang="en-US" kern="1200">
              <a:latin typeface="Times New Roman" panose="02020603050405020304" pitchFamily="18" charset="0"/>
              <a:ea typeface="ＭＳ Ｐゴシック" charset="-128"/>
            </a:endParaRPr>
          </a:p>
        </p:txBody>
      </p:sp>
      <p:sp>
        <p:nvSpPr>
          <p:cNvPr id="3" name="Text Placeholder 2"/>
          <p:cNvSpPr>
            <a:spLocks noGrp="1"/>
          </p:cNvSpPr>
          <p:nvPr>
            <p:ph idx="1"/>
          </p:nvPr>
        </p:nvSpPr>
        <p:spPr>
          <a:xfrm>
            <a:off x="457200" y="1366204"/>
            <a:ext cx="8229600" cy="992549"/>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tabLst/>
              <a:defRPr/>
            </a:pPr>
            <a:r>
              <a:rPr lang="en-US" sz="2000" kern="1200" dirty="0">
                <a:solidFill>
                  <a:srgbClr val="000000"/>
                </a:solidFill>
                <a:latin typeface="Arial (Body)"/>
                <a:ea typeface="ＭＳ Ｐゴシック" charset="0"/>
              </a:rPr>
              <a:t>Strings are defined with quote marks.</a:t>
            </a:r>
          </a:p>
          <a:p>
            <a:pPr marL="255651" lvl="0" indent="-255651" eaLnBrk="0" fontAlgn="base" hangingPunct="0">
              <a:spcAft>
                <a:spcPct val="0"/>
              </a:spcAft>
              <a:buFont typeface="Arial" panose="020B0604020202020204" pitchFamily="34" charset="0"/>
              <a:buChar char="•"/>
              <a:tabLst/>
              <a:defRPr/>
            </a:pPr>
            <a:r>
              <a:rPr lang="en-US" sz="2000" kern="1200" dirty="0">
                <a:solidFill>
                  <a:srgbClr val="000000"/>
                </a:solidFill>
                <a:latin typeface="Arial (Body)"/>
                <a:ea typeface="ＭＳ Ｐゴシック" charset="0"/>
              </a:rPr>
              <a:t>Python actually supports three kinds of quotes</a:t>
            </a:r>
            <a:r>
              <a:rPr lang="en-US" sz="2000" kern="1200" dirty="0" smtClean="0">
                <a:solidFill>
                  <a:srgbClr val="000000"/>
                </a:solidFill>
                <a:latin typeface="Arial (Body)"/>
                <a:ea typeface="ＭＳ Ｐゴシック" charset="0"/>
              </a:rPr>
              <a:t>:</a:t>
            </a:r>
            <a:endParaRPr lang="en-US" sz="2000" kern="1200" dirty="0">
              <a:solidFill>
                <a:srgbClr val="000000"/>
              </a:solidFill>
              <a:latin typeface="Arial (Body)"/>
              <a:ea typeface="ＭＳ Ｐゴシック" charset="0"/>
            </a:endParaRPr>
          </a:p>
        </p:txBody>
      </p:sp>
      <p:pic>
        <p:nvPicPr>
          <p:cNvPr id="4" name="Picture 3" descr="Computer code has 3 lines. The lines read as follows. Line 1. right angle bracket right angle bracket right angle bracket print single quote This is a single dash quoted string single quote. The corresponding output reads, this is a single dash quoted string. Line 2. right angle bracket right angle bracket right angle bracket print double quote This is a double dash quoted string double quote. The corresponding output reads, This is a double dash quoted string. Line 3. right angle bracket right angle bracket right angle bracket print double quote double quote double quote This is a triple dash quoted string double quote double quote double quote. The corresponding output reads, this is a triple dash quoted string."/>
          <p:cNvPicPr>
            <a:picLocks noChangeAspect="1"/>
          </p:cNvPicPr>
          <p:nvPr/>
        </p:nvPicPr>
        <p:blipFill>
          <a:blip r:embed="rId2"/>
          <a:stretch>
            <a:fillRect/>
          </a:stretch>
        </p:blipFill>
        <p:spPr>
          <a:xfrm>
            <a:off x="1147076" y="2441775"/>
            <a:ext cx="5464416" cy="1650603"/>
          </a:xfrm>
          <a:prstGeom prst="rect">
            <a:avLst/>
          </a:prstGeom>
        </p:spPr>
      </p:pic>
      <p:sp>
        <p:nvSpPr>
          <p:cNvPr id="5" name="Content Placeholder 4"/>
          <p:cNvSpPr>
            <a:spLocks noGrp="1"/>
          </p:cNvSpPr>
          <p:nvPr>
            <p:ph idx="13"/>
          </p:nvPr>
        </p:nvSpPr>
        <p:spPr>
          <a:xfrm>
            <a:off x="457200" y="4371699"/>
            <a:ext cx="8229600" cy="541495"/>
          </a:xfrm>
        </p:spPr>
        <p:txBody>
          <a:bodyPr/>
          <a:lstStyle/>
          <a:p>
            <a:pPr marL="255651" lvl="0" indent="-255651" eaLnBrk="0" fontAlgn="base" hangingPunct="0">
              <a:spcAft>
                <a:spcPct val="0"/>
              </a:spcAft>
              <a:buFont typeface="Arial" panose="020B0604020202020204" pitchFamily="34" charset="0"/>
              <a:buChar char="•"/>
              <a:defRPr/>
            </a:pPr>
            <a:r>
              <a:rPr lang="en-US" sz="2000" kern="1200" dirty="0">
                <a:solidFill>
                  <a:srgbClr val="000000"/>
                </a:solidFill>
                <a:latin typeface="Arial (Body)"/>
                <a:ea typeface="ＭＳ Ｐゴシック" charset="0"/>
              </a:rPr>
              <a:t>Use the right one that allows you to embed quote marks you </a:t>
            </a:r>
            <a:r>
              <a:rPr lang="en-US" sz="2000" kern="1200" dirty="0" smtClean="0">
                <a:solidFill>
                  <a:srgbClr val="000000"/>
                </a:solidFill>
                <a:latin typeface="Arial (Body)"/>
                <a:ea typeface="ＭＳ Ｐゴシック" charset="0"/>
              </a:rPr>
              <a:t>want</a:t>
            </a:r>
            <a:endParaRPr lang="en-US" sz="2000" kern="1200" dirty="0">
              <a:solidFill>
                <a:srgbClr val="000000"/>
              </a:solidFill>
              <a:latin typeface="Arial (Body)"/>
              <a:ea typeface="ＭＳ Ｐゴシック" charset="0"/>
            </a:endParaRPr>
          </a:p>
        </p:txBody>
      </p:sp>
      <p:pic>
        <p:nvPicPr>
          <p:cNvPr id="6" name="Picture 5" descr="Computer code has 2 lines. The lines read as follows. Line 1. right angle bracket right angle bracket right angle bracket a single quote = double quote single quote double quote. Line 2. right angle bracket right angle bracket right angle bracket print a single quote, single quot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654" y="5171585"/>
            <a:ext cx="2443868" cy="630319"/>
          </a:xfrm>
          <a:prstGeom prst="rect">
            <a:avLst/>
          </a:prstGeom>
        </p:spPr>
      </p:pic>
    </p:spTree>
    <p:extLst>
      <p:ext uri="{BB962C8B-B14F-4D97-AF65-F5344CB8AC3E}">
        <p14:creationId xmlns:p14="http://schemas.microsoft.com/office/powerpoint/2010/main" val="24838025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Mirroring, by Index</a:t>
            </a:r>
            <a:endParaRPr lang="en-US" altLang="en-US" sz="2000" b="0" kern="1200" dirty="0">
              <a:latin typeface="Times New Roman" panose="02020603050405020304" pitchFamily="18" charset="0"/>
              <a:ea typeface="ＭＳ Ｐゴシック" charset="-128"/>
            </a:endParaRPr>
          </a:p>
        </p:txBody>
      </p:sp>
      <p:pic>
        <p:nvPicPr>
          <p:cNvPr id="5" name="Picture 4" descr="Computer code has 7 lines. The lines read as follows. Line 1. d e f mirror Half String left parenthesis string right parenthesis colon. Line 2, indented once. pile equals double quote double quote. Line 3, indented once. for index in range left parenthesis 0 comma l e n left parenthesis string right parenthesis forward slash 2 right parenthesis colon. Line 4, indented twice. pile equals pile plus string left bracket index right bracket. Line 5, indented once. for index in range left parenthesis l e n left parenthesis string right parenthesis forward slash 2 comma 0 comma hyphen 1 right parenthesis colon. Line 6, indented twice. pile equals pile plus string left bracket index right bracket. Line 7, indented once. print pile. "/>
          <p:cNvPicPr>
            <a:picLocks noChangeAspect="1"/>
          </p:cNvPicPr>
          <p:nvPr/>
        </p:nvPicPr>
        <p:blipFill>
          <a:blip r:embed="rId2"/>
          <a:stretch>
            <a:fillRect/>
          </a:stretch>
        </p:blipFill>
        <p:spPr>
          <a:xfrm>
            <a:off x="1287017" y="1598577"/>
            <a:ext cx="5396825" cy="2298413"/>
          </a:xfrm>
          <a:prstGeom prst="rect">
            <a:avLst/>
          </a:prstGeom>
        </p:spPr>
      </p:pic>
      <p:pic>
        <p:nvPicPr>
          <p:cNvPr id="8" name="Picture 7" descr="Computer code has 2 lines. The lines read as follows. Line 1. right angle bracket right angle bracket right angle bracket mirror Half String left parenthesis double quote elephant double quote right parenthesis. The corresponding output is, e l e p h p e l. Line 2. right angle bracket right angle bracket right angle bracket mirror Half String left parenthesis double quote something double quote right parenthesis. The corresponding output is, s o m e t e m o."/>
          <p:cNvPicPr>
            <a:picLocks noChangeAspect="1"/>
          </p:cNvPicPr>
          <p:nvPr/>
        </p:nvPicPr>
        <p:blipFill>
          <a:blip r:embed="rId3"/>
          <a:stretch>
            <a:fillRect/>
          </a:stretch>
        </p:blipFill>
        <p:spPr>
          <a:xfrm>
            <a:off x="1287017" y="4469520"/>
            <a:ext cx="4431746" cy="1282540"/>
          </a:xfrm>
          <a:prstGeom prst="rect">
            <a:avLst/>
          </a:prstGeom>
        </p:spPr>
      </p:pic>
    </p:spTree>
    <p:extLst>
      <p:ext uri="{BB962C8B-B14F-4D97-AF65-F5344CB8AC3E}">
        <p14:creationId xmlns:p14="http://schemas.microsoft.com/office/powerpoint/2010/main" val="37298585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Reversing, by Index</a:t>
            </a:r>
            <a:endParaRPr lang="en-US" altLang="en-US" kern="1200" dirty="0">
              <a:latin typeface="Times New Roman" panose="02020603050405020304" pitchFamily="18" charset="0"/>
              <a:ea typeface="ＭＳ Ｐゴシック" charset="-128"/>
            </a:endParaRPr>
          </a:p>
        </p:txBody>
      </p:sp>
      <p:pic>
        <p:nvPicPr>
          <p:cNvPr id="5" name="Picture 4" descr="Computer code has 5 lines. The lines read as follows. Line 1. d e f reverse String 2 left parenthesis string right parenthesis colon. Line 2, indented once. pile equals double quote double quote. Line 3, indented once. for index in range left parenthesis l e n left parenthesis string right parenthesis negative 1 comma negative 1 comma negative 1 right parenthesis colon. Line 4, indented twice. pile equals pile plus string left bracket index right bracket. Line 5, indented once. print pile."/>
          <p:cNvPicPr>
            <a:picLocks noChangeAspect="1"/>
          </p:cNvPicPr>
          <p:nvPr/>
        </p:nvPicPr>
        <p:blipFill>
          <a:blip r:embed="rId2"/>
          <a:stretch>
            <a:fillRect/>
          </a:stretch>
        </p:blipFill>
        <p:spPr>
          <a:xfrm>
            <a:off x="1288314" y="1885351"/>
            <a:ext cx="5600000" cy="1612698"/>
          </a:xfrm>
          <a:prstGeom prst="rect">
            <a:avLst/>
          </a:prstGeom>
        </p:spPr>
      </p:pic>
      <p:pic>
        <p:nvPicPr>
          <p:cNvPr id="9" name="Picture 8" descr="Computer code reads, right angle bracket right angle bracket right angle bracket reverse String 2 left parenthesis double quote happy holidays double quote right parenthesis. The corresponding output is, s y a d i l o h y p p a h. "/>
          <p:cNvPicPr>
            <a:picLocks noChangeAspect="1"/>
          </p:cNvPicPr>
          <p:nvPr/>
        </p:nvPicPr>
        <p:blipFill>
          <a:blip r:embed="rId3"/>
          <a:stretch>
            <a:fillRect/>
          </a:stretch>
        </p:blipFill>
        <p:spPr>
          <a:xfrm>
            <a:off x="1791107" y="4088001"/>
            <a:ext cx="4914286" cy="672779"/>
          </a:xfrm>
          <a:prstGeom prst="rect">
            <a:avLst/>
          </a:prstGeom>
        </p:spPr>
      </p:pic>
    </p:spTree>
    <p:extLst>
      <p:ext uri="{BB962C8B-B14F-4D97-AF65-F5344CB8AC3E}">
        <p14:creationId xmlns:p14="http://schemas.microsoft.com/office/powerpoint/2010/main" val="36775923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Separating, by Index</a:t>
            </a:r>
            <a:endParaRPr lang="en-US" altLang="en-US" kern="1200" dirty="0">
              <a:latin typeface="Times New Roman" panose="02020603050405020304" pitchFamily="18" charset="0"/>
              <a:ea typeface="ＭＳ Ｐゴシック" charset="-128"/>
            </a:endParaRPr>
          </a:p>
        </p:txBody>
      </p:sp>
      <p:pic>
        <p:nvPicPr>
          <p:cNvPr id="5" name="Picture 4" descr="Computer code has 10 lines. The lines read as follows. Line 1. d e f separate left parenthesis string right parenthesis colon. Line 2, indented once. odds equals double quote double quote. Line 3, indented once. evens equals double quote double quote. Line 4, indented once. for index in range left parenthesis l e n left parenthesis string right parenthesis right parenthesis colon. Line 5, indented twice. if index percent sign 2 equals equals 0 colon. Line 6, indented 3 times. evens equals evens plus string left bracket index right bracket. Line 7, indented twice. if not left parenthesis index percent sign 2 equals equals 0 right parenthesis colon. Line 8, indented 3 times. odds equals odds plus string left bracket index right bracket. Line 9, indented once. print double quote Odds colon double quote comma odds. Line 10, indented once. print double quote Evens colon double quote comma evens."/>
          <p:cNvPicPr>
            <a:picLocks noChangeAspect="1"/>
          </p:cNvPicPr>
          <p:nvPr/>
        </p:nvPicPr>
        <p:blipFill>
          <a:blip r:embed="rId2"/>
          <a:stretch>
            <a:fillRect/>
          </a:stretch>
        </p:blipFill>
        <p:spPr>
          <a:xfrm>
            <a:off x="2120217" y="1435010"/>
            <a:ext cx="4673016" cy="3212698"/>
          </a:xfrm>
          <a:prstGeom prst="rect">
            <a:avLst/>
          </a:prstGeom>
        </p:spPr>
      </p:pic>
      <p:pic>
        <p:nvPicPr>
          <p:cNvPr id="9" name="Picture 8" descr="Computer code reads, right angle bracket right angle bracket right angle bracket separate left parenthesis double quote rubber baby buggy bumpers double quote right parenthesis. The corresponding output is, odds : u b r b b, u g, u p r evens: r b e, a y b g y b m e s. "/>
          <p:cNvPicPr>
            <a:picLocks noChangeAspect="1"/>
          </p:cNvPicPr>
          <p:nvPr/>
        </p:nvPicPr>
        <p:blipFill>
          <a:blip r:embed="rId3"/>
          <a:stretch>
            <a:fillRect/>
          </a:stretch>
        </p:blipFill>
        <p:spPr>
          <a:xfrm>
            <a:off x="1816444" y="5066792"/>
            <a:ext cx="5511111" cy="952045"/>
          </a:xfrm>
          <a:prstGeom prst="rect">
            <a:avLst/>
          </a:prstGeom>
        </p:spPr>
      </p:pic>
    </p:spTree>
    <p:extLst>
      <p:ext uri="{BB962C8B-B14F-4D97-AF65-F5344CB8AC3E}">
        <p14:creationId xmlns:p14="http://schemas.microsoft.com/office/powerpoint/2010/main" val="16299339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350"/>
            <a:ext cx="8229600" cy="646300"/>
          </a:xfrm>
        </p:spPr>
        <p:txBody>
          <a:bodyPr tIns="91425">
            <a:spAutoFit/>
          </a:bodyPr>
          <a:lstStyle/>
          <a:p>
            <a:pPr lvl="0" eaLnBrk="0" fontAlgn="base" hangingPunct="0">
              <a:spcBef>
                <a:spcPct val="20000"/>
              </a:spcBef>
              <a:spcAft>
                <a:spcPct val="0"/>
              </a:spcAft>
              <a:buClr>
                <a:srgbClr val="0BD0D9"/>
              </a:buClr>
              <a:buSzPct val="95000"/>
            </a:pPr>
            <a:r>
              <a:rPr lang="en-US" altLang="en-US" sz="3000" kern="1200" dirty="0">
                <a:latin typeface="Times New Roman" panose="02020603050405020304" pitchFamily="18" charset="0"/>
                <a:ea typeface="ＭＳ Ｐゴシック" charset="-128"/>
              </a:rPr>
              <a:t>If I Want to Print the “e” </a:t>
            </a:r>
            <a:r>
              <a:rPr lang="en-US" altLang="en-US" sz="3000" kern="1200" dirty="0" smtClean="0">
                <a:latin typeface="Times New Roman" panose="02020603050405020304" pitchFamily="18" charset="0"/>
                <a:ea typeface="ＭＳ Ｐゴシック" charset="-128"/>
              </a:rPr>
              <a:t>Which </a:t>
            </a:r>
            <a:r>
              <a:rPr lang="en-US" altLang="en-US" sz="3000" kern="1200" dirty="0">
                <a:latin typeface="Times New Roman" panose="02020603050405020304" pitchFamily="18" charset="0"/>
                <a:ea typeface="ＭＳ Ｐゴシック" charset="-128"/>
              </a:rPr>
              <a:t>Should I Use?</a:t>
            </a:r>
          </a:p>
        </p:txBody>
      </p:sp>
      <p:graphicFrame>
        <p:nvGraphicFramePr>
          <p:cNvPr id="4" name="Object 3" descr="Computer code reads, right angle bracket right angle bracket right angle bracket word equals double quote Something double quote."/>
          <p:cNvGraphicFramePr>
            <a:graphicFrameLocks noChangeAspect="1"/>
          </p:cNvGraphicFramePr>
          <p:nvPr>
            <p:extLst>
              <p:ext uri="{D42A27DB-BD31-4B8C-83A1-F6EECF244321}">
                <p14:modId xmlns:p14="http://schemas.microsoft.com/office/powerpoint/2010/main" val="707134257"/>
              </p:ext>
            </p:extLst>
          </p:nvPr>
        </p:nvGraphicFramePr>
        <p:xfrm>
          <a:off x="2577485" y="1665705"/>
          <a:ext cx="2963506" cy="418574"/>
        </p:xfrm>
        <a:graphic>
          <a:graphicData uri="http://schemas.openxmlformats.org/presentationml/2006/ole">
            <mc:AlternateContent xmlns:mc="http://schemas.openxmlformats.org/markup-compatibility/2006">
              <mc:Choice xmlns:v="urn:schemas-microsoft-com:vml" Requires="v">
                <p:oleObj spid="_x0000_s10324" name="Equation" r:id="rId4" imgW="1650960" imgH="203040" progId="Equation.DSMT4">
                  <p:embed/>
                </p:oleObj>
              </mc:Choice>
              <mc:Fallback>
                <p:oleObj name="Equation" r:id="rId4" imgW="1650960" imgH="203040" progId="Equation.DSMT4">
                  <p:embed/>
                  <p:pic>
                    <p:nvPicPr>
                      <p:cNvPr id="0" name=""/>
                      <p:cNvPicPr/>
                      <p:nvPr/>
                    </p:nvPicPr>
                    <p:blipFill>
                      <a:blip r:embed="rId5"/>
                      <a:stretch>
                        <a:fillRect/>
                      </a:stretch>
                    </p:blipFill>
                    <p:spPr>
                      <a:xfrm>
                        <a:off x="2577485" y="1665705"/>
                        <a:ext cx="2963506" cy="418574"/>
                      </a:xfrm>
                      <a:prstGeom prst="rect">
                        <a:avLst/>
                      </a:prstGeom>
                    </p:spPr>
                  </p:pic>
                </p:oleObj>
              </mc:Fallback>
            </mc:AlternateContent>
          </a:graphicData>
        </a:graphic>
      </p:graphicFrame>
      <p:sp>
        <p:nvSpPr>
          <p:cNvPr id="3" name="Text Placeholder 2"/>
          <p:cNvSpPr>
            <a:spLocks noGrp="1"/>
          </p:cNvSpPr>
          <p:nvPr>
            <p:ph type="body" idx="1"/>
          </p:nvPr>
        </p:nvSpPr>
        <p:spPr>
          <a:xfrm>
            <a:off x="661917" y="2437334"/>
            <a:ext cx="2518012" cy="2316707"/>
          </a:xfrm>
        </p:spPr>
        <p:txBody>
          <a:bodyPr/>
          <a:lstStyle/>
          <a:p>
            <a:pPr marL="432000" indent="-432000">
              <a:buFont typeface="+mj-lt"/>
              <a:buAutoNum type="arabicParenR"/>
            </a:pPr>
            <a:r>
              <a:rPr lang="en-US" altLang="en-US" sz="2400" kern="1200" dirty="0" smtClean="0">
                <a:latin typeface="+mn-lt"/>
                <a:ea typeface="ＭＳ Ｐゴシック" charset="-128"/>
              </a:rPr>
              <a:t>Print Word[4]</a:t>
            </a:r>
          </a:p>
          <a:p>
            <a:pPr marL="432000" indent="-432000">
              <a:buFont typeface="+mj-lt"/>
              <a:buAutoNum type="arabicParenR"/>
            </a:pPr>
            <a:r>
              <a:rPr lang="en-US" altLang="en-US" sz="2400" kern="1200" dirty="0" smtClean="0">
                <a:latin typeface="+mn-lt"/>
                <a:ea typeface="ＭＳ Ｐゴシック" charset="-128"/>
              </a:rPr>
              <a:t>Print Word[3]</a:t>
            </a:r>
          </a:p>
          <a:p>
            <a:pPr marL="432000" indent="-432000">
              <a:buFont typeface="+mj-lt"/>
              <a:buAutoNum type="arabicParenR"/>
            </a:pPr>
            <a:r>
              <a:rPr lang="en-US" altLang="en-US" sz="2400" kern="1200" dirty="0" smtClean="0">
                <a:latin typeface="+mn-lt"/>
                <a:ea typeface="ＭＳ Ｐゴシック" charset="-128"/>
              </a:rPr>
              <a:t>Print Word[5]</a:t>
            </a:r>
          </a:p>
          <a:p>
            <a:pPr marL="432000" indent="-432000">
              <a:buFont typeface="+mj-lt"/>
              <a:buAutoNum type="arabicParenR"/>
            </a:pPr>
            <a:r>
              <a:rPr lang="en-US" altLang="en-US" sz="2400" kern="1200" dirty="0" smtClean="0">
                <a:latin typeface="+mn-lt"/>
                <a:ea typeface="ＭＳ Ｐゴシック" charset="-128"/>
              </a:rPr>
              <a:t>Print </a:t>
            </a:r>
            <a:r>
              <a:rPr lang="en-US" altLang="en-US" sz="2400" kern="1200" dirty="0">
                <a:latin typeface="+mn-lt"/>
                <a:ea typeface="ＭＳ Ｐゴシック" charset="-128"/>
              </a:rPr>
              <a:t>Word[E</a:t>
            </a:r>
            <a:r>
              <a:rPr lang="en-US" altLang="en-US" sz="2400" kern="1200" dirty="0" smtClean="0">
                <a:latin typeface="+mn-lt"/>
                <a:ea typeface="ＭＳ Ｐゴシック" charset="-128"/>
              </a:rPr>
              <a:t>]</a:t>
            </a:r>
            <a:endParaRPr lang="en-US" sz="2400" dirty="0">
              <a:latin typeface="+mn-lt"/>
            </a:endParaRPr>
          </a:p>
        </p:txBody>
      </p:sp>
      <p:pic>
        <p:nvPicPr>
          <p:cNvPr id="11" name="Picture 10" descr="Boxes in varying shades with corresponding numbers. Box numbered 1 is in shade of light green. Box numbered 2 is in shade of pink. Box numbered 3 is in share of orange. Box numbered 4 is in shade of dark green. "/>
          <p:cNvPicPr>
            <a:picLocks noChangeAspect="1"/>
          </p:cNvPicPr>
          <p:nvPr/>
        </p:nvPicPr>
        <p:blipFill>
          <a:blip r:embed="rId6"/>
          <a:stretch>
            <a:fillRect/>
          </a:stretch>
        </p:blipFill>
        <p:spPr>
          <a:xfrm>
            <a:off x="3336905" y="2291605"/>
            <a:ext cx="291183" cy="2608165"/>
          </a:xfrm>
          <a:prstGeom prst="rect">
            <a:avLst/>
          </a:prstGeom>
        </p:spPr>
      </p:pic>
    </p:spTree>
    <p:extLst>
      <p:ext uri="{BB962C8B-B14F-4D97-AF65-F5344CB8AC3E}">
        <p14:creationId xmlns:p14="http://schemas.microsoft.com/office/powerpoint/2010/main" val="20258440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350"/>
            <a:ext cx="8229600" cy="646300"/>
          </a:xfrm>
        </p:spPr>
        <p:txBody>
          <a:bodyPr tIns="91425">
            <a:spAutoFit/>
          </a:bodyPr>
          <a:lstStyle/>
          <a:p>
            <a:pPr lvl="0" eaLnBrk="0" fontAlgn="base" hangingPunct="0">
              <a:spcBef>
                <a:spcPct val="20000"/>
              </a:spcBef>
              <a:spcAft>
                <a:spcPct val="0"/>
              </a:spcAft>
              <a:buClr>
                <a:srgbClr val="0BD0D9"/>
              </a:buClr>
              <a:buSzPct val="95000"/>
            </a:pPr>
            <a:r>
              <a:rPr lang="en-US" altLang="en-US" sz="3000" kern="1200" dirty="0">
                <a:latin typeface="Times New Roman" panose="02020603050405020304" pitchFamily="18" charset="0"/>
                <a:ea typeface="ＭＳ Ｐゴシック" charset="-128"/>
              </a:rPr>
              <a:t>If I Want to Print the “g” </a:t>
            </a:r>
            <a:r>
              <a:rPr lang="en-US" altLang="en-US" sz="3000" kern="1200" dirty="0" smtClean="0">
                <a:latin typeface="Times New Roman" panose="02020603050405020304" pitchFamily="18" charset="0"/>
                <a:ea typeface="ＭＳ Ｐゴシック" charset="-128"/>
              </a:rPr>
              <a:t>Which </a:t>
            </a:r>
            <a:r>
              <a:rPr lang="en-US" altLang="en-US" sz="3000" kern="1200" dirty="0">
                <a:latin typeface="Times New Roman" panose="02020603050405020304" pitchFamily="18" charset="0"/>
                <a:ea typeface="ＭＳ Ｐゴシック" charset="-128"/>
              </a:rPr>
              <a:t>Should I Use?</a:t>
            </a:r>
          </a:p>
        </p:txBody>
      </p:sp>
      <p:graphicFrame>
        <p:nvGraphicFramePr>
          <p:cNvPr id="11" name="Object 10" descr="Boxes in varying shades with corresponding numbers. Box numbered 1 is in shade of light green. Box numbered 2 is in shade of pink. Box numbered 3 is in share of orange. Box numbered 4 is in shade of dark green. "/>
          <p:cNvGraphicFramePr>
            <a:graphicFrameLocks noChangeAspect="1"/>
          </p:cNvGraphicFramePr>
          <p:nvPr>
            <p:extLst>
              <p:ext uri="{D42A27DB-BD31-4B8C-83A1-F6EECF244321}">
                <p14:modId xmlns:p14="http://schemas.microsoft.com/office/powerpoint/2010/main" val="3679183606"/>
              </p:ext>
            </p:extLst>
          </p:nvPr>
        </p:nvGraphicFramePr>
        <p:xfrm>
          <a:off x="2809497" y="1665705"/>
          <a:ext cx="2963506" cy="418574"/>
        </p:xfrm>
        <a:graphic>
          <a:graphicData uri="http://schemas.openxmlformats.org/presentationml/2006/ole">
            <mc:AlternateContent xmlns:mc="http://schemas.openxmlformats.org/markup-compatibility/2006">
              <mc:Choice xmlns:v="urn:schemas-microsoft-com:vml" Requires="v">
                <p:oleObj spid="_x0000_s11349" name="Equation" r:id="rId4" imgW="1650960" imgH="203040" progId="Equation.DSMT4">
                  <p:embed/>
                </p:oleObj>
              </mc:Choice>
              <mc:Fallback>
                <p:oleObj name="Equation" r:id="rId4" imgW="1650960" imgH="203040" progId="Equation.DSMT4">
                  <p:embed/>
                  <p:pic>
                    <p:nvPicPr>
                      <p:cNvPr id="4" name="Object 3"/>
                      <p:cNvPicPr/>
                      <p:nvPr/>
                    </p:nvPicPr>
                    <p:blipFill>
                      <a:blip r:embed="rId5"/>
                      <a:stretch>
                        <a:fillRect/>
                      </a:stretch>
                    </p:blipFill>
                    <p:spPr>
                      <a:xfrm>
                        <a:off x="2809497" y="1665705"/>
                        <a:ext cx="2963506" cy="418574"/>
                      </a:xfrm>
                      <a:prstGeom prst="rect">
                        <a:avLst/>
                      </a:prstGeom>
                    </p:spPr>
                  </p:pic>
                </p:oleObj>
              </mc:Fallback>
            </mc:AlternateContent>
          </a:graphicData>
        </a:graphic>
      </p:graphicFrame>
      <p:sp>
        <p:nvSpPr>
          <p:cNvPr id="3" name="Text Placeholder 2"/>
          <p:cNvSpPr>
            <a:spLocks noGrp="1"/>
          </p:cNvSpPr>
          <p:nvPr>
            <p:ph type="body" idx="1"/>
          </p:nvPr>
        </p:nvSpPr>
        <p:spPr>
          <a:xfrm>
            <a:off x="812044" y="2350828"/>
            <a:ext cx="2695433" cy="2357651"/>
          </a:xfrm>
        </p:spPr>
        <p:txBody>
          <a:bodyPr/>
          <a:lstStyle/>
          <a:p>
            <a:pPr marL="432000" indent="-432000">
              <a:buFont typeface="+mj-lt"/>
              <a:buAutoNum type="arabicParenR"/>
            </a:pPr>
            <a:r>
              <a:rPr lang="en-US" altLang="en-US" sz="2400" kern="1200" dirty="0" smtClean="0">
                <a:latin typeface="+mn-lt"/>
                <a:ea typeface="ＭＳ Ｐゴシック" charset="-128"/>
              </a:rPr>
              <a:t>print word</a:t>
            </a:r>
            <a:r>
              <a:rPr lang="en-US" altLang="en-US" sz="2400" kern="1200" dirty="0">
                <a:latin typeface="+mn-lt"/>
                <a:ea typeface="ＭＳ Ｐゴシック" charset="-128"/>
              </a:rPr>
              <a:t>[-</a:t>
            </a:r>
            <a:r>
              <a:rPr lang="en-US" altLang="en-US" sz="2400" kern="1200" dirty="0" smtClean="0">
                <a:latin typeface="+mn-lt"/>
                <a:ea typeface="ＭＳ Ｐゴシック" charset="-128"/>
              </a:rPr>
              <a:t>1]</a:t>
            </a:r>
          </a:p>
          <a:p>
            <a:pPr marL="432000" indent="-432000">
              <a:buFont typeface="+mj-lt"/>
              <a:buAutoNum type="arabicParenR"/>
            </a:pPr>
            <a:r>
              <a:rPr lang="en-US" altLang="en-US" sz="2400" kern="1200" dirty="0" smtClean="0">
                <a:latin typeface="+mn-lt"/>
                <a:ea typeface="ＭＳ Ｐゴシック" charset="-128"/>
              </a:rPr>
              <a:t>print word</a:t>
            </a:r>
            <a:r>
              <a:rPr lang="en-US" altLang="en-US" sz="2400" kern="1200" dirty="0">
                <a:latin typeface="+mn-lt"/>
                <a:ea typeface="ＭＳ Ｐゴシック" charset="-128"/>
              </a:rPr>
              <a:t>[‘g</a:t>
            </a:r>
            <a:r>
              <a:rPr lang="en-US" altLang="en-US" sz="2400" kern="1200" dirty="0" smtClean="0">
                <a:latin typeface="+mn-lt"/>
                <a:ea typeface="ＭＳ Ｐゴシック" charset="-128"/>
              </a:rPr>
              <a:t>’]</a:t>
            </a:r>
          </a:p>
          <a:p>
            <a:pPr marL="432000" indent="-432000">
              <a:buFont typeface="+mj-lt"/>
              <a:buAutoNum type="arabicParenR"/>
            </a:pPr>
            <a:r>
              <a:rPr lang="en-US" altLang="en-US" sz="2400" kern="1200" dirty="0" smtClean="0">
                <a:latin typeface="+mn-lt"/>
                <a:ea typeface="ＭＳ Ｐゴシック" charset="-128"/>
              </a:rPr>
              <a:t>print word[9]</a:t>
            </a:r>
          </a:p>
          <a:p>
            <a:pPr marL="432000" indent="-432000">
              <a:buFont typeface="+mj-lt"/>
              <a:buAutoNum type="arabicParenR"/>
            </a:pPr>
            <a:r>
              <a:rPr lang="en-US" altLang="en-US" sz="2400" kern="1200" dirty="0" smtClean="0">
                <a:latin typeface="+mn-lt"/>
                <a:ea typeface="ＭＳ Ｐゴシック" charset="-128"/>
              </a:rPr>
              <a:t>print word[8]</a:t>
            </a:r>
            <a:endParaRPr lang="en-US" sz="2400" dirty="0">
              <a:latin typeface="+mn-lt"/>
            </a:endParaRPr>
          </a:p>
        </p:txBody>
      </p:sp>
      <p:pic>
        <p:nvPicPr>
          <p:cNvPr id="12" name="Picture 11" descr="Boxes in varying shades with corresponding numbers. Box numbered 1 is in shade of light green. Box numbered 2 is in shade of pink. Box numbered 3 is in share of orange. Box numbered 4 is in shade of dark green. "/>
          <p:cNvPicPr>
            <a:picLocks noChangeAspect="1"/>
          </p:cNvPicPr>
          <p:nvPr/>
        </p:nvPicPr>
        <p:blipFill>
          <a:blip r:embed="rId6"/>
          <a:stretch>
            <a:fillRect/>
          </a:stretch>
        </p:blipFill>
        <p:spPr>
          <a:xfrm>
            <a:off x="3621193" y="2252867"/>
            <a:ext cx="291183" cy="2608165"/>
          </a:xfrm>
          <a:prstGeom prst="rect">
            <a:avLst/>
          </a:prstGeom>
        </p:spPr>
      </p:pic>
    </p:spTree>
    <p:extLst>
      <p:ext uri="{BB962C8B-B14F-4D97-AF65-F5344CB8AC3E}">
        <p14:creationId xmlns:p14="http://schemas.microsoft.com/office/powerpoint/2010/main" val="164037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350"/>
            <a:ext cx="8229600" cy="646300"/>
          </a:xfrm>
        </p:spPr>
        <p:txBody>
          <a:bodyPr tIns="91425">
            <a:spAutoFit/>
          </a:bodyPr>
          <a:lstStyle/>
          <a:p>
            <a:pPr lvl="0" eaLnBrk="0" fontAlgn="base" hangingPunct="0">
              <a:spcBef>
                <a:spcPct val="20000"/>
              </a:spcBef>
              <a:spcAft>
                <a:spcPct val="0"/>
              </a:spcAft>
              <a:buClr>
                <a:srgbClr val="0BD0D9"/>
              </a:buClr>
              <a:buSzPct val="95000"/>
            </a:pPr>
            <a:r>
              <a:rPr lang="en-US" altLang="en-US" sz="3000" kern="1200" dirty="0">
                <a:latin typeface="Times New Roman" panose="02020603050405020304" pitchFamily="18" charset="0"/>
                <a:ea typeface="ＭＳ Ｐゴシック" charset="-128"/>
              </a:rPr>
              <a:t>If I Want to Print “Thing” </a:t>
            </a:r>
            <a:r>
              <a:rPr lang="en-US" altLang="en-US" sz="3000" kern="1200" dirty="0" smtClean="0">
                <a:latin typeface="Times New Roman" panose="02020603050405020304" pitchFamily="18" charset="0"/>
                <a:ea typeface="ＭＳ Ｐゴシック" charset="-128"/>
              </a:rPr>
              <a:t>Which </a:t>
            </a:r>
            <a:r>
              <a:rPr lang="en-US" altLang="en-US" sz="3000" kern="1200" dirty="0">
                <a:latin typeface="Times New Roman" panose="02020603050405020304" pitchFamily="18" charset="0"/>
                <a:ea typeface="ＭＳ Ｐゴシック" charset="-128"/>
              </a:rPr>
              <a:t>Should I Use</a:t>
            </a:r>
            <a:r>
              <a:rPr lang="en-US" altLang="en-US" sz="3000" kern="1200" dirty="0" smtClean="0">
                <a:latin typeface="Times New Roman" panose="02020603050405020304" pitchFamily="18" charset="0"/>
                <a:ea typeface="ＭＳ Ｐゴシック" charset="-128"/>
              </a:rPr>
              <a:t>?</a:t>
            </a:r>
            <a:endParaRPr lang="en-US" altLang="en-US" sz="3000" kern="1200" dirty="0">
              <a:latin typeface="Times New Roman" panose="02020603050405020304" pitchFamily="18" charset="0"/>
              <a:ea typeface="ＭＳ Ｐゴシック" charset="-128"/>
            </a:endParaRPr>
          </a:p>
        </p:txBody>
      </p:sp>
      <p:graphicFrame>
        <p:nvGraphicFramePr>
          <p:cNvPr id="11" name="Object 10" descr="Computer code reads, right angle bracket right angle bracket right angle bracket word equals double quote Something double quote."/>
          <p:cNvGraphicFramePr>
            <a:graphicFrameLocks noChangeAspect="1"/>
          </p:cNvGraphicFramePr>
          <p:nvPr>
            <p:extLst>
              <p:ext uri="{D42A27DB-BD31-4B8C-83A1-F6EECF244321}">
                <p14:modId xmlns:p14="http://schemas.microsoft.com/office/powerpoint/2010/main" val="2018865198"/>
              </p:ext>
            </p:extLst>
          </p:nvPr>
        </p:nvGraphicFramePr>
        <p:xfrm>
          <a:off x="2809497" y="1581508"/>
          <a:ext cx="2963506" cy="418574"/>
        </p:xfrm>
        <a:graphic>
          <a:graphicData uri="http://schemas.openxmlformats.org/presentationml/2006/ole">
            <mc:AlternateContent xmlns:mc="http://schemas.openxmlformats.org/markup-compatibility/2006">
              <mc:Choice xmlns:v="urn:schemas-microsoft-com:vml" Requires="v">
                <p:oleObj spid="_x0000_s12373" name="Equation" r:id="rId4" imgW="1650960" imgH="203040" progId="Equation.DSMT4">
                  <p:embed/>
                </p:oleObj>
              </mc:Choice>
              <mc:Fallback>
                <p:oleObj name="Equation" r:id="rId4" imgW="1650960" imgH="203040" progId="Equation.DSMT4">
                  <p:embed/>
                  <p:pic>
                    <p:nvPicPr>
                      <p:cNvPr id="11" name="Object 10"/>
                      <p:cNvPicPr/>
                      <p:nvPr/>
                    </p:nvPicPr>
                    <p:blipFill>
                      <a:blip r:embed="rId5"/>
                      <a:stretch>
                        <a:fillRect/>
                      </a:stretch>
                    </p:blipFill>
                    <p:spPr>
                      <a:xfrm>
                        <a:off x="2809497" y="1581508"/>
                        <a:ext cx="2963506" cy="418574"/>
                      </a:xfrm>
                      <a:prstGeom prst="rect">
                        <a:avLst/>
                      </a:prstGeom>
                    </p:spPr>
                  </p:pic>
                </p:oleObj>
              </mc:Fallback>
            </mc:AlternateContent>
          </a:graphicData>
        </a:graphic>
      </p:graphicFrame>
      <p:sp>
        <p:nvSpPr>
          <p:cNvPr id="3" name="Text Placeholder 2"/>
          <p:cNvSpPr>
            <a:spLocks noGrp="1"/>
          </p:cNvSpPr>
          <p:nvPr>
            <p:ph type="body" idx="1"/>
          </p:nvPr>
        </p:nvSpPr>
        <p:spPr>
          <a:xfrm>
            <a:off x="457200" y="2487308"/>
            <a:ext cx="2845558" cy="2221173"/>
          </a:xfrm>
        </p:spPr>
        <p:txBody>
          <a:bodyPr/>
          <a:lstStyle/>
          <a:p>
            <a:pPr marL="432000" indent="-432000">
              <a:buFont typeface="+mj-lt"/>
              <a:buAutoNum type="arabicParenR"/>
            </a:pPr>
            <a:r>
              <a:rPr lang="en-US" altLang="en-US" sz="2400" kern="1200" dirty="0" smtClean="0">
                <a:latin typeface="+mn-lt"/>
                <a:ea typeface="ＭＳ Ｐゴシック" charset="-128"/>
              </a:rPr>
              <a:t>print </a:t>
            </a:r>
            <a:r>
              <a:rPr lang="en-US" altLang="en-US" sz="2400" kern="1200" dirty="0">
                <a:latin typeface="+mn-lt"/>
                <a:ea typeface="ＭＳ Ｐゴシック" charset="-128"/>
              </a:rPr>
              <a:t>w</a:t>
            </a:r>
            <a:r>
              <a:rPr lang="en-US" altLang="en-US" sz="2400" kern="1200" dirty="0" smtClean="0">
                <a:latin typeface="+mn-lt"/>
                <a:ea typeface="ＭＳ Ｐゴシック" charset="-128"/>
              </a:rPr>
              <a:t>ord[4:9]</a:t>
            </a:r>
          </a:p>
          <a:p>
            <a:pPr marL="432000" indent="-432000">
              <a:buFont typeface="+mj-lt"/>
              <a:buAutoNum type="arabicParenR"/>
            </a:pPr>
            <a:r>
              <a:rPr lang="en-US" altLang="en-US" sz="2400" kern="1200" dirty="0" smtClean="0">
                <a:latin typeface="+mn-lt"/>
                <a:ea typeface="ＭＳ Ｐゴシック" charset="-128"/>
              </a:rPr>
              <a:t>print word[5:9]</a:t>
            </a:r>
          </a:p>
          <a:p>
            <a:pPr marL="432000" indent="-432000">
              <a:buFont typeface="+mj-lt"/>
              <a:buAutoNum type="arabicParenR"/>
            </a:pPr>
            <a:r>
              <a:rPr lang="en-US" altLang="en-US" sz="2400" kern="1200" dirty="0" smtClean="0">
                <a:latin typeface="+mn-lt"/>
                <a:ea typeface="ＭＳ Ｐゴシック" charset="-128"/>
              </a:rPr>
              <a:t>print word[4:10]</a:t>
            </a:r>
          </a:p>
          <a:p>
            <a:pPr marL="432000" indent="-432000">
              <a:buFont typeface="+mj-lt"/>
              <a:buAutoNum type="arabicParenR"/>
            </a:pPr>
            <a:r>
              <a:rPr lang="en-US" altLang="en-US" sz="2400" kern="1200" dirty="0" smtClean="0">
                <a:latin typeface="+mn-lt"/>
                <a:ea typeface="ＭＳ Ｐゴシック" charset="-128"/>
              </a:rPr>
              <a:t>print word[4:8</a:t>
            </a:r>
            <a:r>
              <a:rPr lang="en-US" altLang="en-US" sz="2400" kern="1200" dirty="0">
                <a:latin typeface="+mn-lt"/>
                <a:ea typeface="ＭＳ Ｐゴシック" charset="-128"/>
              </a:rPr>
              <a:t>]</a:t>
            </a:r>
            <a:endParaRPr lang="en-US" sz="2400" dirty="0">
              <a:latin typeface="+mn-lt"/>
            </a:endParaRPr>
          </a:p>
        </p:txBody>
      </p:sp>
      <p:pic>
        <p:nvPicPr>
          <p:cNvPr id="12" name="Picture 11" descr="Boxes in varying shades with corresponding numbers. Box numbered 1 is in shade of light green. Box numbered 2 is in shade of pink. Box numbered 3 is in share of orange. Box numbered 4 is in shade of dark green."/>
          <p:cNvPicPr>
            <a:picLocks noChangeAspect="1"/>
          </p:cNvPicPr>
          <p:nvPr/>
        </p:nvPicPr>
        <p:blipFill>
          <a:blip r:embed="rId6"/>
          <a:stretch>
            <a:fillRect/>
          </a:stretch>
        </p:blipFill>
        <p:spPr>
          <a:xfrm>
            <a:off x="3537849" y="2376306"/>
            <a:ext cx="294095" cy="2634247"/>
          </a:xfrm>
          <a:prstGeom prst="rect">
            <a:avLst/>
          </a:prstGeom>
        </p:spPr>
      </p:pic>
    </p:spTree>
    <p:extLst>
      <p:ext uri="{BB962C8B-B14F-4D97-AF65-F5344CB8AC3E}">
        <p14:creationId xmlns:p14="http://schemas.microsoft.com/office/powerpoint/2010/main" val="31658481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b"/>
          <a:lstStyle/>
          <a:p>
            <a:r>
              <a:rPr lang="en-US" altLang="en-US" dirty="0">
                <a:ea typeface="ＭＳ Ｐゴシック" charset="-128"/>
              </a:rPr>
              <a:t>Getting an Index for a String</a:t>
            </a:r>
            <a:endParaRPr lang="en-US" dirty="0"/>
          </a:p>
        </p:txBody>
      </p:sp>
      <p:pic>
        <p:nvPicPr>
          <p:cNvPr id="7" name="Picture 6" descr="Computer code reads, right angle bracket right angle bracket right angle bracket print double quote a b c d double quote period find left parenthesis double quote b double quote right parenthesis. The corresponding output is, 1. Computer code reads, right angle bracket right angle bracket right angle bracket print double quote a b c d double quote period find left parenthesis double quote d double quote right parenthesis. The corresponding output is, 3. Computer code reads, right angle bracket right angle bracket right angle bracket print double quote a b c d double quote period find left parenthesis double quote e double quote right parenthesis. The corresponding output is, negative 1. "/>
          <p:cNvPicPr>
            <a:picLocks noChangeAspect="1"/>
          </p:cNvPicPr>
          <p:nvPr/>
        </p:nvPicPr>
        <p:blipFill>
          <a:blip r:embed="rId2"/>
          <a:stretch>
            <a:fillRect/>
          </a:stretch>
        </p:blipFill>
        <p:spPr>
          <a:xfrm>
            <a:off x="1761930" y="2299500"/>
            <a:ext cx="4174848" cy="2319360"/>
          </a:xfrm>
          <a:prstGeom prst="rect">
            <a:avLst/>
          </a:prstGeom>
        </p:spPr>
      </p:pic>
    </p:spTree>
    <p:extLst>
      <p:ext uri="{BB962C8B-B14F-4D97-AF65-F5344CB8AC3E}">
        <p14:creationId xmlns:p14="http://schemas.microsoft.com/office/powerpoint/2010/main" val="41665520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Creating a Cipher Alphabet</a:t>
            </a:r>
            <a:endParaRPr lang="en-US" altLang="en-US" kern="1200" dirty="0">
              <a:latin typeface="Times New Roman" panose="02020603050405020304" pitchFamily="18" charset="0"/>
              <a:ea typeface="ＭＳ Ｐゴシック" charset="-128"/>
            </a:endParaRPr>
          </a:p>
        </p:txBody>
      </p:sp>
      <p:pic>
        <p:nvPicPr>
          <p:cNvPr id="7" name="Picture 6" descr="Computer code has 8 lines. The lines read as follows. Line 1. d e f build Cipher left parenthesis key right parenthesis colon. Line 2, indented once. alpha equals double quote a b c d e f g h i j k l m n o p q r s t u v w x y z double quote. Line 3, indented once. rest equals double quote double quote. Line 4, indented once. for letter in alpha colon. Line 5, indented twice. if not left parenthesis letter in key right parenthesis colon. Line 6, indented 3 times. rest equals rest plus letter. Line 7, indented once. print key plus rest. Line 9. right angle bracket right angle bracket right angle bracket build Cipher left parenthesis double quote earth double quote right parenthesis. The corresponding output is, earth b c d f g i j k l m n o p q s u v w x y z. "/>
          <p:cNvPicPr>
            <a:picLocks noChangeAspect="1"/>
          </p:cNvPicPr>
          <p:nvPr/>
        </p:nvPicPr>
        <p:blipFill>
          <a:blip r:embed="rId2"/>
          <a:stretch>
            <a:fillRect/>
          </a:stretch>
        </p:blipFill>
        <p:spPr>
          <a:xfrm>
            <a:off x="1678673" y="1722570"/>
            <a:ext cx="5595584" cy="4130770"/>
          </a:xfrm>
          <a:prstGeom prst="rect">
            <a:avLst/>
          </a:prstGeom>
        </p:spPr>
      </p:pic>
    </p:spTree>
    <p:extLst>
      <p:ext uri="{BB962C8B-B14F-4D97-AF65-F5344CB8AC3E}">
        <p14:creationId xmlns:p14="http://schemas.microsoft.com/office/powerpoint/2010/main" val="17931893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Encoding with Keyword Cipher</a:t>
            </a:r>
            <a:endParaRPr lang="en-US" altLang="en-US" kern="1200" dirty="0">
              <a:latin typeface="Times New Roman" panose="02020603050405020304" pitchFamily="18" charset="0"/>
              <a:ea typeface="ＭＳ Ｐゴシック" charset="-128"/>
            </a:endParaRPr>
          </a:p>
        </p:txBody>
      </p:sp>
      <p:pic>
        <p:nvPicPr>
          <p:cNvPr id="5" name="Picture 4" descr="Computer code has 7 lines. The lines read as follows. Line 1. d e f encode left parenthesis string comma key letters right parenthesis colon. Line 2, indented once. alpha equals double quote a b c d e f g h I j k l m n o p q r s t u v w x y z double quote. Line 3, indented once. secret equals double quote double quote. Line 4, indented once. for letter in string colon. Line 5, indented twice. index equals alpha period find left parenthesis letter right parenthesis. Line 6, indented twice. secret equals secret plus key letters left bracket index right bracket. Line 7, indented once. print secret. "/>
          <p:cNvPicPr>
            <a:picLocks noChangeAspect="1"/>
          </p:cNvPicPr>
          <p:nvPr/>
        </p:nvPicPr>
        <p:blipFill rotWithShape="1">
          <a:blip r:embed="rId2"/>
          <a:srcRect r="34184" b="35244"/>
          <a:stretch/>
        </p:blipFill>
        <p:spPr>
          <a:xfrm>
            <a:off x="1402971" y="1767400"/>
            <a:ext cx="4997829" cy="2285985"/>
          </a:xfrm>
          <a:prstGeom prst="rect">
            <a:avLst/>
          </a:prstGeom>
        </p:spPr>
      </p:pic>
      <p:pic>
        <p:nvPicPr>
          <p:cNvPr id="8" name="Picture 7" descr="Computer code reads, right angle bracket right angle bracket right angle bracket encode left parenthesis double quote this is a test double quote comma double quote earth b c d f g i j k l m n o p q s u v w x y z double quote right parenthesis. The corresponding output is, s d f q z f q z e z s h q s. "/>
          <p:cNvPicPr>
            <a:picLocks noChangeAspect="1"/>
          </p:cNvPicPr>
          <p:nvPr/>
        </p:nvPicPr>
        <p:blipFill>
          <a:blip r:embed="rId3"/>
          <a:stretch>
            <a:fillRect/>
          </a:stretch>
        </p:blipFill>
        <p:spPr>
          <a:xfrm>
            <a:off x="775174" y="4643876"/>
            <a:ext cx="7593651" cy="660317"/>
          </a:xfrm>
          <a:prstGeom prst="rect">
            <a:avLst/>
          </a:prstGeom>
        </p:spPr>
      </p:pic>
    </p:spTree>
    <p:extLst>
      <p:ext uri="{BB962C8B-B14F-4D97-AF65-F5344CB8AC3E}">
        <p14:creationId xmlns:p14="http://schemas.microsoft.com/office/powerpoint/2010/main" val="18194375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Decoding with Keyword Cipher</a:t>
            </a:r>
            <a:endParaRPr lang="en-US" altLang="en-US" kern="1200" dirty="0">
              <a:latin typeface="Times New Roman" panose="02020603050405020304" pitchFamily="18" charset="0"/>
              <a:ea typeface="ＭＳ Ｐゴシック" charset="-128"/>
            </a:endParaRPr>
          </a:p>
        </p:txBody>
      </p:sp>
      <p:pic>
        <p:nvPicPr>
          <p:cNvPr id="6" name="Picture 5" descr="Computer code has 7 lines. The lines read as follows. Line 1. d e f decode left parenthesis secret comma key letters right parenthesis colon. Line 2, indented once. alpha equals double quote a b c d e f g h i j k l m n o p q r s t u v w x y z double quote. Line 3, indented once. clear equals double quote double quote. Line 4, indented once. for letter in secret colon. Line 5, indented twice. index equals key letters period find left parenthesis letter right parenthesis. Line 6, indented twice. clear equals clear plus alpha left bracket index right bracket. Line 7, indented once. print clear."/>
          <p:cNvPicPr>
            <a:picLocks noChangeAspect="1"/>
          </p:cNvPicPr>
          <p:nvPr/>
        </p:nvPicPr>
        <p:blipFill>
          <a:blip r:embed="rId2"/>
          <a:stretch>
            <a:fillRect/>
          </a:stretch>
        </p:blipFill>
        <p:spPr>
          <a:xfrm>
            <a:off x="1751230" y="1735252"/>
            <a:ext cx="4825397" cy="2323809"/>
          </a:xfrm>
          <a:prstGeom prst="rect">
            <a:avLst/>
          </a:prstGeom>
        </p:spPr>
      </p:pic>
      <p:sp>
        <p:nvSpPr>
          <p:cNvPr id="5" name="TextBox 4"/>
          <p:cNvSpPr txBox="1"/>
          <p:nvPr/>
        </p:nvSpPr>
        <p:spPr>
          <a:xfrm>
            <a:off x="2436125" y="4201472"/>
            <a:ext cx="1905000" cy="1015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US" sz="2000" b="0" dirty="0"/>
              <a:t>Why z?</a:t>
            </a:r>
            <a:br>
              <a:rPr lang="en-US" sz="2000" b="0" dirty="0"/>
            </a:br>
            <a:r>
              <a:rPr lang="en-US" sz="2000" b="0" dirty="0"/>
              <a:t>Think about spaces</a:t>
            </a:r>
          </a:p>
        </p:txBody>
      </p:sp>
      <p:pic>
        <p:nvPicPr>
          <p:cNvPr id="11" name="Picture 10" descr="Computer code reads, right angle bracket right angle bracket right angle bracket decode left parenthesis double quote s d f q z f q z e z s h q s double quote comma double quote earth b c d f g i j k l m n o p q s u v w x y z double quote right parenthesis. The corresponding output is, t h i s z i s z a z t e s t."/>
          <p:cNvPicPr>
            <a:picLocks noChangeAspect="1"/>
          </p:cNvPicPr>
          <p:nvPr/>
        </p:nvPicPr>
        <p:blipFill>
          <a:blip r:embed="rId3"/>
          <a:stretch>
            <a:fillRect/>
          </a:stretch>
        </p:blipFill>
        <p:spPr>
          <a:xfrm>
            <a:off x="933173" y="5544033"/>
            <a:ext cx="7644444" cy="711111"/>
          </a:xfrm>
          <a:prstGeom prst="rect">
            <a:avLst/>
          </a:prstGeom>
        </p:spPr>
      </p:pic>
    </p:spTree>
    <p:extLst>
      <p:ext uri="{BB962C8B-B14F-4D97-AF65-F5344CB8AC3E}">
        <p14:creationId xmlns:p14="http://schemas.microsoft.com/office/powerpoint/2010/main" val="1328894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Type of Data </a:t>
            </a:r>
            <a:r>
              <a:rPr lang="en-US" dirty="0" smtClean="0"/>
              <a:t>is </a:t>
            </a:r>
            <a:r>
              <a:rPr lang="en-US" dirty="0"/>
              <a:t>in the Variable Filename After Executing This Statement?</a:t>
            </a:r>
          </a:p>
        </p:txBody>
      </p:sp>
      <p:graphicFrame>
        <p:nvGraphicFramePr>
          <p:cNvPr id="6" name="Object 5" descr="Computer code reads, right angle bracket right angle bracket right angle bracket file name equals pick A File left parenthesis right parenthesis."/>
          <p:cNvGraphicFramePr>
            <a:graphicFrameLocks noChangeAspect="1"/>
          </p:cNvGraphicFramePr>
          <p:nvPr>
            <p:extLst>
              <p:ext uri="{D42A27DB-BD31-4B8C-83A1-F6EECF244321}">
                <p14:modId xmlns:p14="http://schemas.microsoft.com/office/powerpoint/2010/main" val="2523320167"/>
              </p:ext>
            </p:extLst>
          </p:nvPr>
        </p:nvGraphicFramePr>
        <p:xfrm>
          <a:off x="2028372" y="1913272"/>
          <a:ext cx="4029076" cy="457200"/>
        </p:xfrm>
        <a:graphic>
          <a:graphicData uri="http://schemas.openxmlformats.org/presentationml/2006/ole">
            <mc:AlternateContent xmlns:mc="http://schemas.openxmlformats.org/markup-compatibility/2006">
              <mc:Choice xmlns:v="urn:schemas-microsoft-com:vml" Requires="v">
                <p:oleObj spid="_x0000_s2143" name="Equation" r:id="rId4" imgW="1790640" imgH="203040" progId="Equation.DSMT4">
                  <p:embed/>
                </p:oleObj>
              </mc:Choice>
              <mc:Fallback>
                <p:oleObj name="Equation" r:id="rId4" imgW="1790640" imgH="203040" progId="Equation.DSMT4">
                  <p:embed/>
                  <p:pic>
                    <p:nvPicPr>
                      <p:cNvPr id="0" name=""/>
                      <p:cNvPicPr/>
                      <p:nvPr/>
                    </p:nvPicPr>
                    <p:blipFill>
                      <a:blip r:embed="rId5"/>
                      <a:stretch>
                        <a:fillRect/>
                      </a:stretch>
                    </p:blipFill>
                    <p:spPr>
                      <a:xfrm>
                        <a:off x="2028372" y="1913272"/>
                        <a:ext cx="4029076" cy="457200"/>
                      </a:xfrm>
                      <a:prstGeom prst="rect">
                        <a:avLst/>
                      </a:prstGeom>
                    </p:spPr>
                  </p:pic>
                </p:oleObj>
              </mc:Fallback>
            </mc:AlternateContent>
          </a:graphicData>
        </a:graphic>
      </p:graphicFrame>
      <p:sp>
        <p:nvSpPr>
          <p:cNvPr id="4" name="Text Placeholder 3"/>
          <p:cNvSpPr>
            <a:spLocks noGrp="1"/>
          </p:cNvSpPr>
          <p:nvPr>
            <p:ph type="body" idx="1"/>
          </p:nvPr>
        </p:nvSpPr>
        <p:spPr>
          <a:xfrm>
            <a:off x="573315" y="2679019"/>
            <a:ext cx="2126342" cy="2164443"/>
          </a:xfrm>
        </p:spPr>
        <p:txBody>
          <a:bodyPr/>
          <a:lstStyle/>
          <a:p>
            <a:pPr marL="432000" indent="-432000">
              <a:buFont typeface="Wingdings 2" charset="0"/>
              <a:buAutoNum type="arabicParenR"/>
              <a:defRPr/>
            </a:pPr>
            <a:r>
              <a:rPr lang="en-US" sz="2400" dirty="0">
                <a:latin typeface="+mn-lt"/>
              </a:rPr>
              <a:t>File name</a:t>
            </a:r>
          </a:p>
          <a:p>
            <a:pPr marL="432000" indent="-432000">
              <a:buFont typeface="Wingdings 2" charset="0"/>
              <a:buAutoNum type="arabicParenR"/>
              <a:defRPr/>
            </a:pPr>
            <a:r>
              <a:rPr lang="en-US" sz="2400" dirty="0">
                <a:latin typeface="+mn-lt"/>
              </a:rPr>
              <a:t>Picture</a:t>
            </a:r>
          </a:p>
          <a:p>
            <a:pPr marL="432000" indent="-432000">
              <a:buFont typeface="Wingdings 2" charset="0"/>
              <a:buAutoNum type="arabicParenR"/>
              <a:defRPr/>
            </a:pPr>
            <a:r>
              <a:rPr lang="en-US" sz="2400" dirty="0">
                <a:latin typeface="+mn-lt"/>
              </a:rPr>
              <a:t>String</a:t>
            </a:r>
          </a:p>
          <a:p>
            <a:pPr marL="432000" indent="-432000">
              <a:buFont typeface="Wingdings 2" charset="0"/>
              <a:buAutoNum type="arabicParenR"/>
              <a:defRPr/>
            </a:pPr>
            <a:r>
              <a:rPr lang="en-US" sz="2400" dirty="0" smtClean="0">
                <a:latin typeface="+mn-lt"/>
              </a:rPr>
              <a:t>Float</a:t>
            </a:r>
            <a:endParaRPr lang="en-US" sz="2400" dirty="0">
              <a:latin typeface="+mn-lt"/>
            </a:endParaRPr>
          </a:p>
        </p:txBody>
      </p:sp>
      <p:pic>
        <p:nvPicPr>
          <p:cNvPr id="5" name="Picture 4" descr="Boxes in varying shades with corresponding numbers. Box numbered 1 is in shade of light green. Box numbered 2 is in shade of pink. Box numbered 3 is in share of orange. Box numbered 4 is in shade of dark green."/>
          <p:cNvPicPr>
            <a:picLocks noChangeAspect="1"/>
          </p:cNvPicPr>
          <p:nvPr/>
        </p:nvPicPr>
        <p:blipFill>
          <a:blip r:embed="rId6"/>
          <a:stretch>
            <a:fillRect/>
          </a:stretch>
        </p:blipFill>
        <p:spPr>
          <a:xfrm>
            <a:off x="2828385" y="2737316"/>
            <a:ext cx="323116" cy="2280102"/>
          </a:xfrm>
          <a:prstGeom prst="rect">
            <a:avLst/>
          </a:prstGeom>
        </p:spPr>
      </p:pic>
    </p:spTree>
    <p:extLst>
      <p:ext uri="{BB962C8B-B14F-4D97-AF65-F5344CB8AC3E}">
        <p14:creationId xmlns:p14="http://schemas.microsoft.com/office/powerpoint/2010/main" val="32960497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Splitting Strings into Words</a:t>
            </a:r>
            <a:endParaRPr lang="en-US" altLang="en-US" sz="2000" b="0" kern="1200" dirty="0">
              <a:latin typeface="Times New Roman" panose="02020603050405020304" pitchFamily="18" charset="0"/>
              <a:ea typeface="ＭＳ Ｐゴシック" charset="-128"/>
            </a:endParaRPr>
          </a:p>
        </p:txBody>
      </p:sp>
      <p:pic>
        <p:nvPicPr>
          <p:cNvPr id="5" name="Picture 4" descr="Computer code has 3 lines. The lines read as follows. Line 1. right angle bracket right angle bracket right angle bracket double quote this is a test double quote period split left parenthesis right parenthesis. The corresponding output is, left bracket single quote this single quote, single quote is single quote, single quote a single quote, single quote test single quote right bracket. Line 2. right angle bracket right angle bracket right angle bracket double quote a b c double quote period split left parenthesis right parenthesis. The corresponding output is, left bracket single quote a b c single quote right bracket. Line 3. right angle bracket right angle bracket right angle bracket double quote dog bites man double quote period split left parenthesis right parenthesis. The corresponding output is, left bracket single quote dog single quote, single bites single quote, single quote man single quote right bracket. "/>
          <p:cNvPicPr>
            <a:picLocks noChangeAspect="1"/>
          </p:cNvPicPr>
          <p:nvPr/>
        </p:nvPicPr>
        <p:blipFill>
          <a:blip r:embed="rId2"/>
          <a:stretch>
            <a:fillRect/>
          </a:stretch>
        </p:blipFill>
        <p:spPr>
          <a:xfrm>
            <a:off x="457200" y="2560348"/>
            <a:ext cx="3784127" cy="1955555"/>
          </a:xfrm>
          <a:prstGeom prst="rect">
            <a:avLst/>
          </a:prstGeom>
        </p:spPr>
      </p:pic>
      <p:pic>
        <p:nvPicPr>
          <p:cNvPr id="8" name="Picture 7" descr="Computer code has 6 lines. The lines read as follows. Line 1. right angle bracket right angle bracket right angle bracket sentence equals double quote Dog bites man double quote. Line 2. right angle bracket right angle bracket right angle bracket parts equals sentence period split left parenthesis right parenthesis. Line 3. right angle bracket right angle bracket right angle bracket print l e n left parenthesis parts right parenthesis. The corresponding output is, 3. Line 4. right angle bracket right angle bracket right angle bracket print parts left bracket 0 right bracket. The corresponding output is, Dog. Line 5. right angle bracket right angle bracket right angle bracket print parts left bracket 1 right bracket. The corresponding output is, bites. Line 6. right angle bracket right angle bracket right angle bracket print parts left bracket 2 right bracket. The corresponding output is, man. "/>
          <p:cNvPicPr>
            <a:picLocks noChangeAspect="1"/>
          </p:cNvPicPr>
          <p:nvPr/>
        </p:nvPicPr>
        <p:blipFill>
          <a:blip r:embed="rId3"/>
          <a:stretch>
            <a:fillRect/>
          </a:stretch>
        </p:blipFill>
        <p:spPr>
          <a:xfrm>
            <a:off x="4610610" y="1938125"/>
            <a:ext cx="4076190" cy="3200000"/>
          </a:xfrm>
          <a:prstGeom prst="rect">
            <a:avLst/>
          </a:prstGeom>
        </p:spPr>
      </p:pic>
    </p:spTree>
    <p:extLst>
      <p:ext uri="{BB962C8B-B14F-4D97-AF65-F5344CB8AC3E}">
        <p14:creationId xmlns:p14="http://schemas.microsoft.com/office/powerpoint/2010/main" val="3420788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Koan Generator</a:t>
            </a:r>
            <a:endParaRPr lang="en-US" altLang="en-US" kern="1200" dirty="0">
              <a:latin typeface="Times New Roman" panose="02020603050405020304" pitchFamily="18" charset="0"/>
              <a:ea typeface="ＭＳ Ｐゴシック" charset="-128"/>
            </a:endParaRPr>
          </a:p>
        </p:txBody>
      </p:sp>
      <p:pic>
        <p:nvPicPr>
          <p:cNvPr id="4" name="Picture 3" descr="Computer code has 10 lines. The lines read as follows. Line 1. d e f, k o a n left parenthesis sentence right parenthesis colon. Line 2, indented once. parts equals sentence period lower left parenthesis right parenthesis period split left parenthesis right parenthesis. Line 3, indented once. subject equals parts left bracket 0 right bracket. Line 4, indented once. verb equals parts left bracket 1 right bracket. Line 5, indented once. object equals parts left bracket 2 right bracket. Line 6, indented once. print double quote Sometimes double quote plus sentence. Line 7, indented once. print double quote But sometimes double quote plus object plus double quote double quote plus verb plus double quote double quote plus subject. Line 8, indented once. print double quote Sometimes there is no double quote plus subject. Line 9, indented once. print double quote Sometimes there is no double quote plus verb. Line 10, indented once. print double quote Watch out for the stick exclamation point double quote."/>
          <p:cNvPicPr>
            <a:picLocks noChangeAspect="1"/>
          </p:cNvPicPr>
          <p:nvPr/>
        </p:nvPicPr>
        <p:blipFill>
          <a:blip r:embed="rId2"/>
          <a:stretch>
            <a:fillRect/>
          </a:stretch>
        </p:blipFill>
        <p:spPr>
          <a:xfrm>
            <a:off x="944876" y="1970876"/>
            <a:ext cx="7009524" cy="3174603"/>
          </a:xfrm>
          <a:prstGeom prst="rect">
            <a:avLst/>
          </a:prstGeom>
        </p:spPr>
      </p:pic>
    </p:spTree>
    <p:extLst>
      <p:ext uri="{BB962C8B-B14F-4D97-AF65-F5344CB8AC3E}">
        <p14:creationId xmlns:p14="http://schemas.microsoft.com/office/powerpoint/2010/main" val="12734273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Making a Koan</a:t>
            </a:r>
            <a:endParaRPr lang="en-US" altLang="en-US" kern="1200" dirty="0">
              <a:latin typeface="Times New Roman" panose="02020603050405020304" pitchFamily="18" charset="0"/>
              <a:ea typeface="ＭＳ Ｐゴシック" charset="-128"/>
            </a:endParaRPr>
          </a:p>
        </p:txBody>
      </p:sp>
      <p:pic>
        <p:nvPicPr>
          <p:cNvPr id="4" name="Picture 3" descr="Computer code reads, right angle bracket right angle bracket right angle bracket koan left parenthesis double quote dog bites man double quote right parenthesis. The corresponding output is, Sometimes dog bites man. But sometimes man bite dog. Sometimes there is no dog. Sometimes there is no bites. Watch out for the stick! "/>
          <p:cNvPicPr>
            <a:picLocks noChangeAspect="1"/>
          </p:cNvPicPr>
          <p:nvPr/>
        </p:nvPicPr>
        <p:blipFill>
          <a:blip r:embed="rId2"/>
          <a:stretch>
            <a:fillRect/>
          </a:stretch>
        </p:blipFill>
        <p:spPr>
          <a:xfrm>
            <a:off x="1778166" y="2106705"/>
            <a:ext cx="4636282" cy="2494000"/>
          </a:xfrm>
          <a:prstGeom prst="rect">
            <a:avLst/>
          </a:prstGeom>
        </p:spPr>
      </p:pic>
    </p:spTree>
    <p:extLst>
      <p:ext uri="{BB962C8B-B14F-4D97-AF65-F5344CB8AC3E}">
        <p14:creationId xmlns:p14="http://schemas.microsoft.com/office/powerpoint/2010/main" val="23609533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Doesn’t </a:t>
            </a:r>
            <a:r>
              <a:rPr lang="en-US" altLang="en-US" kern="1200" dirty="0">
                <a:latin typeface="Times New Roman" panose="02020603050405020304" pitchFamily="18" charset="0"/>
                <a:ea typeface="ＭＳ Ｐゴシック" charset="-128"/>
              </a:rPr>
              <a:t>Know About Articles</a:t>
            </a:r>
          </a:p>
        </p:txBody>
      </p:sp>
      <p:pic>
        <p:nvPicPr>
          <p:cNvPr id="8" name="Picture 1" descr="Computer code reads, right angle bracket right angle bracket right angle bracket koan left parenthesis double quote The woman bites the apple double quote right parenthesis. The corresponding output is, Sometimes The woman bites the apple. But sometimes bites woman the. Sometimes there is no the. This line is pointed by an arrow. Sometimes there is no woman. Watch out for the stick!"/>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914400" y="1932059"/>
            <a:ext cx="5178425" cy="1760538"/>
          </a:xfrm>
        </p:spPr>
      </p:pic>
    </p:spTree>
    <p:extLst>
      <p:ext uri="{BB962C8B-B14F-4D97-AF65-F5344CB8AC3E}">
        <p14:creationId xmlns:p14="http://schemas.microsoft.com/office/powerpoint/2010/main" val="32265467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pPr>
            <a:r>
              <a:rPr lang="en-US" altLang="en-US" kern="1200" smtClean="0">
                <a:latin typeface="Times New Roman" panose="02020603050405020304" pitchFamily="18" charset="0"/>
                <a:ea typeface="ＭＳ Ｐゴシック" charset="-128"/>
              </a:rPr>
              <a:t>Is This Word Here?</a:t>
            </a:r>
            <a:endParaRPr lang="en-US" altLang="en-US" kern="1200">
              <a:latin typeface="Times New Roman" panose="02020603050405020304" pitchFamily="18" charset="0"/>
              <a:ea typeface="ＭＳ Ｐゴシック" charset="-128"/>
            </a:endParaRPr>
          </a:p>
        </p:txBody>
      </p:sp>
      <p:pic>
        <p:nvPicPr>
          <p:cNvPr id="4" name="Picture 3" descr="Computer code has 7 lines. The lines read as follows. Line 1. right angle bracket right angle bracket right angle bracket if double quote apple double quote in left bracket double quote mother’s double quote comma double quote apple double quote comma double quote pie double quote right bracket colon. Line 2. Incomplete line of code print double quote Sure exclamation point double quote. Line 3. Incomplete line of code. The corresponding output is, Sure! code has 4 lines. Line 4. right angle bracket right angle bracket right angle bracket if double quote banana double quote in left bracket double quote mother’s double quote comma double quote apple double quote comma double quote pie double quote right bracket colon. Line 5. Incomplete line of code print double quote Sure exclamation point double quote. Line 6. incomplete line of code. Line 7. right angle bracket right angle bracket right angle bracket."/>
          <p:cNvPicPr>
            <a:picLocks noChangeAspect="1"/>
          </p:cNvPicPr>
          <p:nvPr/>
        </p:nvPicPr>
        <p:blipFill>
          <a:blip r:embed="rId2"/>
          <a:stretch>
            <a:fillRect/>
          </a:stretch>
        </p:blipFill>
        <p:spPr>
          <a:xfrm>
            <a:off x="457200" y="2019870"/>
            <a:ext cx="7245782" cy="2883964"/>
          </a:xfrm>
          <a:prstGeom prst="rect">
            <a:avLst/>
          </a:prstGeom>
        </p:spPr>
      </p:pic>
    </p:spTree>
    <p:extLst>
      <p:ext uri="{BB962C8B-B14F-4D97-AF65-F5344CB8AC3E}">
        <p14:creationId xmlns:p14="http://schemas.microsoft.com/office/powerpoint/2010/main" val="30395830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chor="b"/>
          <a:lstStyle/>
          <a:p>
            <a:r>
              <a:rPr lang="en-US" dirty="0"/>
              <a:t>Koan Generator with Articles</a:t>
            </a:r>
          </a:p>
        </p:txBody>
      </p:sp>
      <p:pic>
        <p:nvPicPr>
          <p:cNvPr id="5" name="Picture 4" descr="Computer code has 18 lines. The lines read as follows. Line 1. d e f koan2 left parenthesis sentence right parenthesis colon. Line 2, indented once. parts equals sentence period lower left parenthesis right parenthesis period split left parenthesis right parenthesis. Line 3, indented once. verb index equals 1. Line 4, indented once. o b j index equals 2. Line 5, indented once. subject equals parts left bracket 0 right bracket. Line 6, indented once. if subject in left bracket double quote the double quote comma double quote a double quote comma double quote an double quote right bracket colon. Line 7, indented twice. subject equals parts left bracket 1 right bracket. Line 8, indented twice. verb index equals 2. Line 9, indented twice. o b j index equals 3. Line 10, indented once. verb equals parts left bracket verb index right bracket. Line 11, indented once. object equals parts left bracket o b j index right bracket. Line 12, indented once. if object in left bracket double quote the double quote comma double quote a double quote comma double quote an double quote right bracket colon. Line 13, indented twice. object equals parts left bracket 4 right bracket. Line 14, indented once. print double quote Sometimes double quote plus sentence. Line 15, indented once. print double quote But sometimes double quote plus object plus double quote double quote plus verb plus double quote double quote plus subject. Line 16, indented once. print double quote Sometimes there is no double quote plus subject. Line 17, indented once. print double quote Sometimes there is no double quote plus verb. Line 18, indented once. print double quote Watch out for the stick exclamation point double quote."/>
          <p:cNvPicPr>
            <a:picLocks noChangeAspect="1"/>
          </p:cNvPicPr>
          <p:nvPr/>
        </p:nvPicPr>
        <p:blipFill>
          <a:blip r:embed="rId2"/>
          <a:stretch>
            <a:fillRect/>
          </a:stretch>
        </p:blipFill>
        <p:spPr>
          <a:xfrm>
            <a:off x="1674711" y="1712778"/>
            <a:ext cx="5348001" cy="4422572"/>
          </a:xfrm>
          <a:prstGeom prst="rect">
            <a:avLst/>
          </a:prstGeom>
        </p:spPr>
      </p:pic>
    </p:spTree>
    <p:extLst>
      <p:ext uri="{BB962C8B-B14F-4D97-AF65-F5344CB8AC3E}">
        <p14:creationId xmlns:p14="http://schemas.microsoft.com/office/powerpoint/2010/main" val="21815455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Better!</a:t>
            </a:r>
            <a:endParaRPr lang="en-US" altLang="en-US" kern="1200" dirty="0">
              <a:latin typeface="Times New Roman" panose="02020603050405020304" pitchFamily="18" charset="0"/>
              <a:ea typeface="ＭＳ Ｐゴシック" charset="-128"/>
            </a:endParaRPr>
          </a:p>
        </p:txBody>
      </p:sp>
      <p:pic>
        <p:nvPicPr>
          <p:cNvPr id="4" name="Picture 3" descr="Computer code reads, right angle bracket right angle bracket right angle bracket k o a n 2 left parenthesis double quote The woman bites the apple double quote right parenthesis. The corresponding output is, Sometimes The woman bites the apple. But sometimes the apple bites woman. Sometimes there is no woman. Sometimes there is no bites. Watch out for the stick! "/>
          <p:cNvPicPr>
            <a:picLocks noChangeAspect="1"/>
          </p:cNvPicPr>
          <p:nvPr/>
        </p:nvPicPr>
        <p:blipFill>
          <a:blip r:embed="rId2"/>
          <a:stretch>
            <a:fillRect/>
          </a:stretch>
        </p:blipFill>
        <p:spPr>
          <a:xfrm>
            <a:off x="1106161" y="2060813"/>
            <a:ext cx="5835660" cy="2310862"/>
          </a:xfrm>
          <a:prstGeom prst="rect">
            <a:avLst/>
          </a:prstGeom>
        </p:spPr>
      </p:pic>
    </p:spTree>
    <p:extLst>
      <p:ext uri="{BB962C8B-B14F-4D97-AF65-F5344CB8AC3E}">
        <p14:creationId xmlns:p14="http://schemas.microsoft.com/office/powerpoint/2010/main" val="40005844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Encodings for Strings</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463720"/>
            <a:ext cx="8229600" cy="4862839"/>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Strings are just arrays of characters</a:t>
            </a:r>
          </a:p>
          <a:p>
            <a:pPr marL="255651" lvl="0" indent="-255651" eaLnBrk="0" fontAlgn="base" hangingPunct="0">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In most cases, characters are just single bytes.</a:t>
            </a:r>
          </a:p>
          <a:p>
            <a:pPr marL="741553" lvl="1" indent="-284353" eaLnBrk="0" fontAlgn="base" hangingPunct="0">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The </a:t>
            </a:r>
            <a:r>
              <a:rPr lang="en-US" altLang="en-US" sz="2400" kern="1200" dirty="0" smtClean="0">
                <a:solidFill>
                  <a:srgbClr val="000000"/>
                </a:solidFill>
                <a:latin typeface="Arial (Body)"/>
                <a:ea typeface="ＭＳ Ｐゴシック" charset="-128"/>
                <a:cs typeface="+mn-cs"/>
              </a:rPr>
              <a:t>A</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S</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C</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I</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I encoding </a:t>
            </a:r>
            <a:r>
              <a:rPr lang="en-US" altLang="en-US" sz="2400" kern="1200" dirty="0">
                <a:solidFill>
                  <a:srgbClr val="000000"/>
                </a:solidFill>
                <a:latin typeface="Arial (Body)"/>
                <a:ea typeface="ＭＳ Ｐゴシック" charset="-128"/>
                <a:cs typeface="+mn-cs"/>
              </a:rPr>
              <a:t>standard maps between single byte values and the corresponding characters</a:t>
            </a:r>
          </a:p>
          <a:p>
            <a:pPr marL="255651" lvl="0" indent="-255651" eaLnBrk="0" fontAlgn="base" hangingPunct="0">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More recently, characters are two bytes.</a:t>
            </a:r>
          </a:p>
          <a:p>
            <a:pPr marL="741553" lvl="1" indent="-284353" eaLnBrk="0" fontAlgn="base" hangingPunct="0">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Unicode uses two bytes per characters so that there are encodings for glyphs (characters) of other languages</a:t>
            </a:r>
          </a:p>
          <a:p>
            <a:pPr marL="741553" lvl="1" indent="-284353" eaLnBrk="0" fontAlgn="base" hangingPunct="0">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Java uses Unicode.  The version of Python we are using is based in Java, so our strings are actually using Unicode</a:t>
            </a:r>
            <a:r>
              <a:rPr lang="en-US" altLang="en-US" sz="2400" kern="1200" dirty="0" smtClean="0">
                <a:solidFill>
                  <a:srgbClr val="000000"/>
                </a:solidFill>
                <a:latin typeface="Arial (Body)"/>
                <a:ea typeface="ＭＳ Ｐゴシック" charset="-128"/>
                <a:cs typeface="+mn-cs"/>
              </a:rPr>
              <a:t>.</a:t>
            </a:r>
          </a:p>
        </p:txBody>
      </p:sp>
    </p:spTree>
    <p:extLst>
      <p:ext uri="{BB962C8B-B14F-4D97-AF65-F5344CB8AC3E}">
        <p14:creationId xmlns:p14="http://schemas.microsoft.com/office/powerpoint/2010/main" val="5417534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Special Invisible Characters</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345606" cy="3154679"/>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Backslash escapes</a:t>
            </a:r>
          </a:p>
          <a:p>
            <a:pPr marL="741553" lvl="1" indent="-284353" eaLnBrk="0" fontAlgn="base" hangingPunct="0">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\t is the tab character</a:t>
            </a:r>
          </a:p>
          <a:p>
            <a:pPr marL="741553" lvl="1" indent="-284353" eaLnBrk="0" fontAlgn="base" hangingPunct="0">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\b is backspace</a:t>
            </a:r>
          </a:p>
          <a:p>
            <a:pPr marL="741553" lvl="1" indent="-284353" eaLnBrk="0" fontAlgn="base" hangingPunct="0">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\n is </a:t>
            </a:r>
            <a:r>
              <a:rPr lang="en-US" altLang="en-US" sz="2400" kern="1200" dirty="0" smtClean="0">
                <a:solidFill>
                  <a:srgbClr val="000000"/>
                </a:solidFill>
                <a:latin typeface="Arial (Body)"/>
                <a:ea typeface="ＭＳ Ｐゴシック" charset="-128"/>
                <a:cs typeface="+mn-cs"/>
              </a:rPr>
              <a:t>newline</a:t>
            </a:r>
            <a:endParaRPr lang="en-US" altLang="en-US" sz="2400" kern="1200" dirty="0">
              <a:solidFill>
                <a:srgbClr val="000000"/>
              </a:solidFill>
              <a:latin typeface="Arial (Body)"/>
              <a:ea typeface="ＭＳ Ｐゴシック" charset="-128"/>
              <a:cs typeface="+mn-cs"/>
            </a:endParaRPr>
          </a:p>
          <a:p>
            <a:pPr marL="741553" lvl="1" indent="-284353" eaLnBrk="0" fontAlgn="base" hangingPunct="0">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\r is return</a:t>
            </a:r>
          </a:p>
          <a:p>
            <a:pPr marL="741553" lvl="1" indent="-284353" eaLnBrk="0" fontAlgn="base" hangingPunct="0">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a:t>
            </a:r>
            <a:r>
              <a:rPr lang="en-US" altLang="en-US" sz="2400" kern="1200" dirty="0" smtClean="0">
                <a:solidFill>
                  <a:srgbClr val="000000"/>
                </a:solidFill>
                <a:latin typeface="Arial (Body)"/>
                <a:ea typeface="ＭＳ Ｐゴシック" charset="-128"/>
                <a:cs typeface="+mn-cs"/>
              </a:rPr>
              <a:t>uX</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X</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X</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X </a:t>
            </a:r>
            <a:r>
              <a:rPr lang="en-US" altLang="en-US" sz="2400" kern="1200" dirty="0">
                <a:solidFill>
                  <a:srgbClr val="000000"/>
                </a:solidFill>
                <a:latin typeface="Arial (Body)"/>
                <a:ea typeface="ＭＳ Ｐゴシック" charset="-128"/>
                <a:cs typeface="+mn-cs"/>
              </a:rPr>
              <a:t>is a Unicode character where </a:t>
            </a:r>
            <a:r>
              <a:rPr lang="en-US" altLang="en-US" sz="2400" kern="1200" dirty="0" smtClean="0">
                <a:solidFill>
                  <a:srgbClr val="000000"/>
                </a:solidFill>
                <a:latin typeface="Arial (Body)"/>
                <a:ea typeface="ＭＳ Ｐゴシック" charset="-128"/>
                <a:cs typeface="+mn-cs"/>
              </a:rPr>
              <a:t>X</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X</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X</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X is </a:t>
            </a:r>
            <a:r>
              <a:rPr lang="en-US" altLang="en-US" sz="2400" kern="1200" dirty="0">
                <a:solidFill>
                  <a:srgbClr val="000000"/>
                </a:solidFill>
                <a:latin typeface="Arial (Body)"/>
                <a:ea typeface="ＭＳ Ｐゴシック" charset="-128"/>
                <a:cs typeface="+mn-cs"/>
              </a:rPr>
              <a:t>a </a:t>
            </a:r>
            <a:r>
              <a:rPr lang="en-US" altLang="en-US" sz="2400" b="1" kern="1200" dirty="0">
                <a:solidFill>
                  <a:srgbClr val="000000"/>
                </a:solidFill>
                <a:latin typeface="Arial (Body)"/>
                <a:ea typeface="ＭＳ Ｐゴシック" charset="-128"/>
                <a:cs typeface="+mn-cs"/>
              </a:rPr>
              <a:t>hexadecimal number </a:t>
            </a:r>
            <a:r>
              <a:rPr lang="en-US" altLang="en-US" sz="2400" kern="1200" dirty="0">
                <a:solidFill>
                  <a:srgbClr val="000000"/>
                </a:solidFill>
                <a:latin typeface="Arial (Body)"/>
                <a:ea typeface="ＭＳ Ｐゴシック" charset="-128"/>
                <a:cs typeface="+mn-cs"/>
              </a:rPr>
              <a:t>(digits 0-9 plus characters </a:t>
            </a:r>
            <a:r>
              <a:rPr lang="en-US" altLang="en-US" sz="2400" kern="1200" dirty="0" smtClean="0">
                <a:solidFill>
                  <a:srgbClr val="000000"/>
                </a:solidFill>
                <a:latin typeface="Arial (Body)"/>
                <a:ea typeface="ＭＳ Ｐゴシック" charset="-128"/>
                <a:cs typeface="+mn-cs"/>
              </a:rPr>
              <a:t>A</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F).</a:t>
            </a:r>
            <a:endParaRPr lang="en-US" altLang="en-US" sz="2400" kern="1200" dirty="0">
              <a:solidFill>
                <a:srgbClr val="000000"/>
              </a:solidFill>
              <a:latin typeface="Arial (Body)"/>
              <a:ea typeface="ＭＳ Ｐゴシック" charset="-128"/>
              <a:cs typeface="+mn-cs"/>
            </a:endParaRPr>
          </a:p>
        </p:txBody>
      </p:sp>
    </p:spTree>
    <p:extLst>
      <p:ext uri="{BB962C8B-B14F-4D97-AF65-F5344CB8AC3E}">
        <p14:creationId xmlns:p14="http://schemas.microsoft.com/office/powerpoint/2010/main" val="30422408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kern="1200" dirty="0">
                <a:latin typeface="Times New Roman" panose="02020603050405020304" pitchFamily="18" charset="0"/>
                <a:ea typeface="ＭＳ Ｐゴシック" charset="-128"/>
              </a:rPr>
              <a:t>What </a:t>
            </a:r>
            <a:r>
              <a:rPr lang="en-US" altLang="en-US" kern="1200" dirty="0" smtClean="0">
                <a:latin typeface="Times New Roman" panose="02020603050405020304" pitchFamily="18" charset="0"/>
                <a:ea typeface="ＭＳ Ｐゴシック" charset="-128"/>
              </a:rPr>
              <a:t>does this </a:t>
            </a:r>
            <a:r>
              <a:rPr lang="en-US" altLang="en-US" kern="1200" dirty="0">
                <a:latin typeface="Times New Roman" panose="02020603050405020304" pitchFamily="18" charset="0"/>
                <a:ea typeface="ＭＳ Ｐゴシック" charset="-128"/>
              </a:rPr>
              <a:t>Function Print?</a:t>
            </a:r>
            <a:endParaRPr lang="en-US" dirty="0"/>
          </a:p>
        </p:txBody>
      </p:sp>
      <p:pic>
        <p:nvPicPr>
          <p:cNvPr id="15" name="Picture 14" descr="Computer code has 5 lines. The lines read as follows. Line 1. d e f clone2 left parenthesis a string right parenthesis colon. Line 2, indented once. new string equals double quote double quote. Line 3, indented once. for i in range left parenthesis 0 comma l e n left parenthesis a string right parenthesis right parenthesis colon. Line 4, indented twice. new string equals new string plus a string left bracket i right bracket. Line 5, indented once. print new string."/>
          <p:cNvPicPr>
            <a:picLocks noChangeAspect="1"/>
          </p:cNvPicPr>
          <p:nvPr/>
        </p:nvPicPr>
        <p:blipFill>
          <a:blip r:embed="rId3"/>
          <a:stretch>
            <a:fillRect/>
          </a:stretch>
        </p:blipFill>
        <p:spPr>
          <a:xfrm>
            <a:off x="694726" y="1639468"/>
            <a:ext cx="3767655" cy="1585097"/>
          </a:xfrm>
          <a:prstGeom prst="rect">
            <a:avLst/>
          </a:prstGeom>
        </p:spPr>
      </p:pic>
      <p:sp>
        <p:nvSpPr>
          <p:cNvPr id="4" name="Text Placeholder 3"/>
          <p:cNvSpPr>
            <a:spLocks noGrp="1"/>
          </p:cNvSpPr>
          <p:nvPr>
            <p:ph type="body" idx="1"/>
          </p:nvPr>
        </p:nvSpPr>
        <p:spPr>
          <a:xfrm>
            <a:off x="525440" y="3496227"/>
            <a:ext cx="6489510" cy="2165912"/>
          </a:xfrm>
        </p:spPr>
        <p:txBody>
          <a:bodyPr/>
          <a:lstStyle/>
          <a:p>
            <a:pPr marL="0" indent="0">
              <a:buNone/>
            </a:pPr>
            <a:r>
              <a:rPr lang="en-US" altLang="en-US" sz="2400" b="1" kern="1200" dirty="0" smtClean="0">
                <a:solidFill>
                  <a:schemeClr val="tx2"/>
                </a:solidFill>
                <a:latin typeface="+mn-lt"/>
                <a:ea typeface="ＭＳ Ｐゴシック" charset="-128"/>
              </a:rPr>
              <a:t>(1)</a:t>
            </a:r>
            <a:r>
              <a:rPr lang="en-US" altLang="en-US" sz="2400" kern="1200" dirty="0" smtClean="0">
                <a:latin typeface="+mn-lt"/>
                <a:ea typeface="ＭＳ Ｐゴシック" charset="-128"/>
              </a:rPr>
              <a:t> “</a:t>
            </a:r>
            <a:r>
              <a:rPr lang="en-US" altLang="ja-JP" sz="2400" kern="1200" dirty="0" smtClean="0">
                <a:latin typeface="+mn-lt"/>
                <a:ea typeface="ＭＳ Ｐゴシック" charset="-128"/>
              </a:rPr>
              <a:t>newstring</a:t>
            </a:r>
            <a:r>
              <a:rPr lang="en-US" altLang="en-US" sz="2400" kern="1200" dirty="0" smtClean="0">
                <a:latin typeface="+mn-lt"/>
                <a:ea typeface="ＭＳ Ｐゴシック" charset="-128"/>
              </a:rPr>
              <a:t>”</a:t>
            </a:r>
          </a:p>
          <a:p>
            <a:pPr marL="0" indent="0">
              <a:buNone/>
            </a:pPr>
            <a:r>
              <a:rPr lang="en-US" altLang="en-US" sz="2400" b="1" kern="1200" dirty="0" smtClean="0">
                <a:solidFill>
                  <a:schemeClr val="tx2"/>
                </a:solidFill>
                <a:ea typeface="ＭＳ Ｐゴシック" charset="-128"/>
              </a:rPr>
              <a:t>(2) </a:t>
            </a:r>
            <a:r>
              <a:rPr lang="en-US" altLang="en-US" sz="2400" kern="1200" dirty="0" smtClean="0">
                <a:latin typeface="+mn-lt"/>
                <a:ea typeface="ＭＳ Ｐゴシック" charset="-128"/>
              </a:rPr>
              <a:t>It will print whatever was input (in astring)</a:t>
            </a:r>
          </a:p>
          <a:p>
            <a:pPr marL="0" indent="0">
              <a:buNone/>
            </a:pPr>
            <a:r>
              <a:rPr lang="en-US" altLang="en-US" sz="2400" b="1" kern="1200" dirty="0">
                <a:solidFill>
                  <a:schemeClr val="tx2"/>
                </a:solidFill>
                <a:ea typeface="ＭＳ Ｐゴシック" charset="-128"/>
              </a:rPr>
              <a:t>(3) </a:t>
            </a:r>
            <a:r>
              <a:rPr lang="en-US" altLang="en-US" sz="2400" kern="1200" dirty="0" smtClean="0">
                <a:latin typeface="+mn-lt"/>
                <a:ea typeface="ＭＳ Ｐゴシック" charset="-128"/>
              </a:rPr>
              <a:t>It </a:t>
            </a:r>
            <a:r>
              <a:rPr lang="en-US" altLang="en-US" sz="2400" kern="1200" dirty="0">
                <a:latin typeface="+mn-lt"/>
                <a:ea typeface="ＭＳ Ｐゴシック" charset="-128"/>
              </a:rPr>
              <a:t>w</a:t>
            </a:r>
            <a:r>
              <a:rPr lang="en-US" altLang="en-US" sz="2400" kern="1200" dirty="0" smtClean="0">
                <a:latin typeface="+mn-lt"/>
                <a:ea typeface="ＭＳ Ｐゴシック" charset="-128"/>
              </a:rPr>
              <a:t>ill print whatever was input backwards</a:t>
            </a:r>
          </a:p>
          <a:p>
            <a:pPr marL="0" indent="0">
              <a:buNone/>
            </a:pPr>
            <a:r>
              <a:rPr lang="en-US" altLang="en-US" sz="2400" b="1" kern="1200" dirty="0">
                <a:solidFill>
                  <a:schemeClr val="tx2"/>
                </a:solidFill>
                <a:ea typeface="ＭＳ Ｐゴシック" charset="-128"/>
              </a:rPr>
              <a:t>(4) </a:t>
            </a:r>
            <a:r>
              <a:rPr lang="en-US" altLang="en-US" sz="2400" kern="1200" dirty="0" smtClean="0">
                <a:latin typeface="+mn-lt"/>
                <a:ea typeface="ＭＳ Ｐゴシック" charset="-128"/>
              </a:rPr>
              <a:t>It will generate an error</a:t>
            </a:r>
            <a:endParaRPr lang="en-US" sz="2400" dirty="0">
              <a:latin typeface="+mn-lt"/>
            </a:endParaRPr>
          </a:p>
        </p:txBody>
      </p:sp>
      <p:pic>
        <p:nvPicPr>
          <p:cNvPr id="16" name="Picture 15" descr="Boxes in varying shades with corresponding numbers. Box numbered 1 is in shade of light green. Box numbered 2 is in shade of pink. Box numbered 3 is in share of orange. Box numbered 4 is in shade of dark green. "/>
          <p:cNvPicPr>
            <a:picLocks noChangeAspect="1"/>
          </p:cNvPicPr>
          <p:nvPr/>
        </p:nvPicPr>
        <p:blipFill>
          <a:blip r:embed="rId4"/>
          <a:stretch>
            <a:fillRect/>
          </a:stretch>
        </p:blipFill>
        <p:spPr>
          <a:xfrm>
            <a:off x="7354853" y="3551384"/>
            <a:ext cx="241025" cy="2158882"/>
          </a:xfrm>
          <a:prstGeom prst="rect">
            <a:avLst/>
          </a:prstGeom>
        </p:spPr>
      </p:pic>
    </p:spTree>
    <p:extLst>
      <p:ext uri="{BB962C8B-B14F-4D97-AF65-F5344CB8AC3E}">
        <p14:creationId xmlns:p14="http://schemas.microsoft.com/office/powerpoint/2010/main" val="1939746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Triple Quotes Allow Us to Embed</a:t>
            </a:r>
            <a:endParaRPr lang="en-US" altLang="en-US" sz="2000" b="0" kern="1200" dirty="0">
              <a:latin typeface="Times New Roman" panose="02020603050405020304" pitchFamily="18" charset="0"/>
              <a:ea typeface="ＭＳ Ｐゴシック" charset="-128"/>
            </a:endParaRPr>
          </a:p>
        </p:txBody>
      </p:sp>
      <p:pic>
        <p:nvPicPr>
          <p:cNvPr id="6" name="Picture 5" descr="Computer code has 5 lines. The lines read as follows. Line 1. d e f silly String left parenthesis right parenthesis colon. Line 2, indented once. print double quote double quote double quote This is using triple quotes period Why question mark. Line 3. Notice the different lines period. Line 4. And we can’t ignore the use of apostrophes period. Line 5. Because we can do this double quote double quote."/>
          <p:cNvPicPr>
            <a:picLocks noChangeAspect="1"/>
          </p:cNvPicPr>
          <p:nvPr/>
        </p:nvPicPr>
        <p:blipFill>
          <a:blip r:embed="rId2"/>
          <a:stretch>
            <a:fillRect/>
          </a:stretch>
        </p:blipFill>
        <p:spPr>
          <a:xfrm>
            <a:off x="989138" y="1582314"/>
            <a:ext cx="6628571" cy="1980952"/>
          </a:xfrm>
          <a:prstGeom prst="rect">
            <a:avLst/>
          </a:prstGeom>
        </p:spPr>
      </p:pic>
      <p:pic>
        <p:nvPicPr>
          <p:cNvPr id="7" name="Picture 6" descr="Computer code has 5 lines. The lines read as follows. Line 1. right angle bracket right angle bracket right angle bracket silly String left parenthesis right parenthesis. Line 2. This is using triple quotes period Why question mark. Line 3, indented once. Notice the different lines period. Line 4, indented once. And we can’t ignore the use of apostrophes period. Because we can do this."/>
          <p:cNvPicPr>
            <a:picLocks noChangeAspect="1"/>
          </p:cNvPicPr>
          <p:nvPr/>
        </p:nvPicPr>
        <p:blipFill>
          <a:blip r:embed="rId3"/>
          <a:stretch>
            <a:fillRect/>
          </a:stretch>
        </p:blipFill>
        <p:spPr>
          <a:xfrm>
            <a:off x="989138" y="3921591"/>
            <a:ext cx="6603174" cy="1993651"/>
          </a:xfrm>
          <a:prstGeom prst="rect">
            <a:avLst/>
          </a:prstGeom>
        </p:spPr>
      </p:pic>
    </p:spTree>
    <p:extLst>
      <p:ext uri="{BB962C8B-B14F-4D97-AF65-F5344CB8AC3E}">
        <p14:creationId xmlns:p14="http://schemas.microsoft.com/office/powerpoint/2010/main" val="42181569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sz="3000" kern="1200" dirty="0" smtClean="0">
                <a:latin typeface="Times New Roman" panose="02020603050405020304" pitchFamily="18" charset="0"/>
                <a:ea typeface="ＭＳ Ｐゴシック" charset="0"/>
              </a:rPr>
              <a:t>There are Only Six Things Computers Can Do</a:t>
            </a:r>
            <a:endParaRPr lang="en-US" sz="3000" kern="1200" dirty="0">
              <a:latin typeface="Times New Roman" panose="02020603050405020304" pitchFamily="18" charset="0"/>
              <a:ea typeface="ＭＳ Ｐゴシック" charset="0"/>
            </a:endParaRPr>
          </a:p>
        </p:txBody>
      </p:sp>
      <p:sp>
        <p:nvSpPr>
          <p:cNvPr id="4" name="Content Placeholder 3"/>
          <p:cNvSpPr>
            <a:spLocks noGrp="1"/>
          </p:cNvSpPr>
          <p:nvPr>
            <p:ph idx="4294967295"/>
          </p:nvPr>
        </p:nvSpPr>
        <p:spPr>
          <a:xfrm>
            <a:off x="457201" y="1542853"/>
            <a:ext cx="5588758" cy="4531980"/>
          </a:xfrm>
        </p:spPr>
        <p:txBody>
          <a:bodyPr wrap="square" lIns="91425" tIns="91425" rIns="91425" bIns="91425">
            <a:spAutoFit/>
          </a:bodyPr>
          <a:lstStyle/>
          <a:p>
            <a:pPr marL="432054" lvl="0" indent="-432054" eaLnBrk="0" fontAlgn="base" hangingPunct="0">
              <a:spcAft>
                <a:spcPct val="0"/>
              </a:spcAft>
              <a:buSzPts val="2400"/>
              <a:buFont typeface="Calibri" panose="020F0502020204030204" pitchFamily="34" charset="0"/>
              <a:buAutoNum type="arabicPeriod"/>
            </a:pPr>
            <a:r>
              <a:rPr lang="en-US" altLang="en-US" sz="2000" kern="1200" dirty="0">
                <a:solidFill>
                  <a:srgbClr val="000000"/>
                </a:solidFill>
                <a:latin typeface="Arial (Body)"/>
                <a:ea typeface="ＭＳ Ｐゴシック" charset="-128"/>
              </a:rPr>
              <a:t>They can store data with a name(s).</a:t>
            </a:r>
          </a:p>
          <a:p>
            <a:pPr marL="432054" lvl="0" indent="-432054" eaLnBrk="0" fontAlgn="base" hangingPunct="0">
              <a:spcAft>
                <a:spcPct val="0"/>
              </a:spcAft>
              <a:buSzPts val="2400"/>
              <a:buFont typeface="Calibri" panose="020F0502020204030204" pitchFamily="34" charset="0"/>
              <a:buAutoNum type="arabicPeriod"/>
            </a:pPr>
            <a:r>
              <a:rPr lang="en-US" altLang="en-US" sz="2000" kern="1200" dirty="0">
                <a:solidFill>
                  <a:srgbClr val="000000"/>
                </a:solidFill>
                <a:latin typeface="Arial (Body)"/>
                <a:ea typeface="ＭＳ Ｐゴシック" charset="-128"/>
              </a:rPr>
              <a:t>They can name parts of programs (instructions), and follow those instruction when commanded.</a:t>
            </a:r>
          </a:p>
          <a:p>
            <a:pPr marL="432054" lvl="0" indent="-432054" eaLnBrk="0" fontAlgn="base" hangingPunct="0">
              <a:spcAft>
                <a:spcPct val="0"/>
              </a:spcAft>
              <a:buSzPts val="2400"/>
              <a:buFont typeface="Calibri" panose="020F0502020204030204" pitchFamily="34" charset="0"/>
              <a:buAutoNum type="arabicPeriod"/>
            </a:pPr>
            <a:r>
              <a:rPr lang="en-US" altLang="en-US" sz="2000" kern="1200" dirty="0">
                <a:solidFill>
                  <a:srgbClr val="000000"/>
                </a:solidFill>
                <a:latin typeface="Arial (Body)"/>
                <a:ea typeface="ＭＳ Ｐゴシック" charset="-128"/>
              </a:rPr>
              <a:t>They can take data apart.</a:t>
            </a:r>
          </a:p>
          <a:p>
            <a:pPr marL="432054" lvl="0" indent="-432054" eaLnBrk="0" fontAlgn="base" hangingPunct="0">
              <a:spcAft>
                <a:spcPct val="0"/>
              </a:spcAft>
              <a:buSzPts val="2400"/>
              <a:buFont typeface="Calibri" panose="020F0502020204030204" pitchFamily="34" charset="0"/>
              <a:buAutoNum type="arabicPeriod"/>
            </a:pPr>
            <a:r>
              <a:rPr lang="en-US" altLang="en-US" sz="2000" kern="1200" dirty="0">
                <a:solidFill>
                  <a:srgbClr val="000000"/>
                </a:solidFill>
                <a:latin typeface="Arial (Body)"/>
                <a:ea typeface="ＭＳ Ｐゴシック" charset="-128"/>
              </a:rPr>
              <a:t>They can transform data into other forms.</a:t>
            </a:r>
          </a:p>
          <a:p>
            <a:pPr marL="432054" lvl="0" indent="-432054" eaLnBrk="0" fontAlgn="base" hangingPunct="0">
              <a:spcAft>
                <a:spcPct val="0"/>
              </a:spcAft>
              <a:buSzPts val="2400"/>
              <a:buFont typeface="Calibri" panose="020F0502020204030204" pitchFamily="34" charset="0"/>
              <a:buAutoNum type="arabicPeriod"/>
            </a:pPr>
            <a:r>
              <a:rPr lang="en-US" altLang="en-US" sz="2000" kern="1200" dirty="0">
                <a:solidFill>
                  <a:srgbClr val="000000"/>
                </a:solidFill>
                <a:latin typeface="Arial (Body)"/>
                <a:ea typeface="ＭＳ Ｐゴシック" charset="-128"/>
              </a:rPr>
              <a:t>They can follow a set of instructions repeatedly.</a:t>
            </a:r>
          </a:p>
          <a:p>
            <a:pPr marL="432054" lvl="0" indent="-432054" eaLnBrk="0" fontAlgn="base" hangingPunct="0">
              <a:spcAft>
                <a:spcPct val="0"/>
              </a:spcAft>
              <a:buSzPts val="2400"/>
              <a:buFont typeface="Calibri" panose="020F0502020204030204" pitchFamily="34" charset="0"/>
              <a:buAutoNum type="arabicPeriod"/>
            </a:pPr>
            <a:r>
              <a:rPr lang="en-US" altLang="en-US" sz="2000" kern="1200" dirty="0">
                <a:solidFill>
                  <a:srgbClr val="000000"/>
                </a:solidFill>
                <a:latin typeface="Arial (Body)"/>
                <a:ea typeface="ＭＳ Ｐゴシック" charset="-128"/>
              </a:rPr>
              <a:t>They can test data (is this true or not?), then take actions depending on what the result is.</a:t>
            </a:r>
          </a:p>
        </p:txBody>
      </p:sp>
      <p:sp>
        <p:nvSpPr>
          <p:cNvPr id="5" name="Content Placeholder 4"/>
          <p:cNvSpPr>
            <a:spLocks noGrp="1"/>
          </p:cNvSpPr>
          <p:nvPr>
            <p:ph idx="4294967295"/>
          </p:nvPr>
        </p:nvSpPr>
        <p:spPr>
          <a:xfrm>
            <a:off x="1994683" y="5917324"/>
            <a:ext cx="3764672" cy="461963"/>
          </a:xfrm>
        </p:spPr>
        <p:txBody>
          <a:bodyPr/>
          <a:lstStyle/>
          <a:p>
            <a:pPr marL="0" lvl="0" indent="0" eaLnBrk="0" fontAlgn="base" hangingPunct="0">
              <a:spcAft>
                <a:spcPct val="0"/>
              </a:spcAft>
              <a:buClrTx/>
              <a:buNone/>
              <a:defRPr/>
            </a:pPr>
            <a:r>
              <a:rPr lang="en-US" sz="2000" kern="1200" dirty="0">
                <a:solidFill>
                  <a:schemeClr val="tx1"/>
                </a:solidFill>
                <a:latin typeface="+mn-lt"/>
                <a:ea typeface="+mn-ea"/>
                <a:cs typeface="+mn-cs"/>
              </a:rPr>
              <a:t>You have now seen them all</a:t>
            </a:r>
          </a:p>
        </p:txBody>
      </p:sp>
      <p:sp>
        <p:nvSpPr>
          <p:cNvPr id="7" name="TextBox 6"/>
          <p:cNvSpPr txBox="1"/>
          <p:nvPr/>
        </p:nvSpPr>
        <p:spPr>
          <a:xfrm>
            <a:off x="6179236" y="1929066"/>
            <a:ext cx="2357438" cy="203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lvl1pPr>
              <a:defRPr sz="2400" b="1">
                <a:solidFill>
                  <a:schemeClr val="tx1"/>
                </a:solidFill>
                <a:latin typeface="Times" panose="02020603050405020304" pitchFamily="18" charset="0"/>
                <a:ea typeface="ＭＳ Ｐゴシック" charset="-128"/>
              </a:defRPr>
            </a:lvl1pPr>
            <a:lvl2pPr marL="742950" indent="-285750">
              <a:defRPr sz="2400" b="1">
                <a:solidFill>
                  <a:schemeClr val="tx1"/>
                </a:solidFill>
                <a:latin typeface="Times" panose="02020603050405020304" pitchFamily="18" charset="0"/>
                <a:ea typeface="ＭＳ Ｐゴシック" charset="-128"/>
              </a:defRPr>
            </a:lvl2pPr>
            <a:lvl3pPr marL="1143000" indent="-228600">
              <a:defRPr sz="2400" b="1">
                <a:solidFill>
                  <a:schemeClr val="tx1"/>
                </a:solidFill>
                <a:latin typeface="Times" panose="02020603050405020304" pitchFamily="18" charset="0"/>
                <a:ea typeface="ＭＳ Ｐゴシック" charset="-128"/>
              </a:defRPr>
            </a:lvl3pPr>
            <a:lvl4pPr marL="1600200" indent="-228600">
              <a:defRPr sz="2400" b="1">
                <a:solidFill>
                  <a:schemeClr val="tx1"/>
                </a:solidFill>
                <a:latin typeface="Times" panose="02020603050405020304" pitchFamily="18" charset="0"/>
                <a:ea typeface="ＭＳ Ｐゴシック" charset="-128"/>
              </a:defRPr>
            </a:lvl4pPr>
            <a:lvl5pPr marL="2057400" indent="-228600">
              <a:defRPr sz="2400" b="1">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ＭＳ Ｐゴシック" charset="-128"/>
              </a:defRPr>
            </a:lvl9pPr>
          </a:lstStyle>
          <a:p>
            <a:r>
              <a:rPr lang="en-US" altLang="en-US" sz="1800" dirty="0">
                <a:solidFill>
                  <a:schemeClr val="bg1"/>
                </a:solidFill>
                <a:latin typeface="Arial" panose="020B0604020202020204" pitchFamily="34" charset="0"/>
                <a:cs typeface="Arial" panose="020B0604020202020204" pitchFamily="34" charset="0"/>
              </a:rPr>
              <a:t>That’s it!</a:t>
            </a:r>
          </a:p>
          <a:p>
            <a:r>
              <a:rPr lang="en-US" altLang="en-US" sz="1800" dirty="0">
                <a:solidFill>
                  <a:srgbClr val="FFFFFF"/>
                </a:solidFill>
                <a:latin typeface="Arial" panose="020B0604020202020204" pitchFamily="34" charset="0"/>
                <a:cs typeface="Arial" panose="020B0604020202020204" pitchFamily="34" charset="0"/>
              </a:rPr>
              <a:t>Knowing how to tell the computer to do these six things is all there is to programming a computer</a:t>
            </a:r>
            <a:r>
              <a:rPr lang="en-US" altLang="en-US" sz="1800" dirty="0" smtClean="0">
                <a:solidFill>
                  <a:srgbClr val="FFFFFF"/>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119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smtClean="0">
                <a:latin typeface="Times New Roman" panose="02020603050405020304" pitchFamily="18" charset="0"/>
              </a:rPr>
              <a:t>Copyright</a:t>
            </a:r>
            <a:endParaRPr lang="en-US"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572"/>
            <a:ext cx="8229600" cy="677078"/>
          </a:xfrm>
        </p:spPr>
        <p:txBody>
          <a:bodyPr wrap="square" tIns="91425">
            <a:spAutoFit/>
          </a:bodyPr>
          <a:lstStyle/>
          <a:p>
            <a:pPr lvl="0" eaLnBrk="0" fontAlgn="base" hangingPunct="0">
              <a:spcBef>
                <a:spcPct val="0"/>
              </a:spcBef>
              <a:spcAft>
                <a:spcPct val="0"/>
              </a:spcAft>
              <a:buClrTx/>
            </a:pPr>
            <a:r>
              <a:rPr lang="en-US" altLang="en-US" sz="3200" kern="1200" dirty="0" smtClean="0">
                <a:latin typeface="Times New Roman" panose="02020603050405020304" pitchFamily="18" charset="0"/>
                <a:ea typeface="ＭＳ Ｐゴシック" charset="-128"/>
              </a:rPr>
              <a:t>Adding Strings and Numbers: Not Together</a:t>
            </a:r>
            <a:endParaRPr lang="en-US" altLang="en-US" sz="3200" kern="1200" dirty="0">
              <a:latin typeface="Times New Roman" panose="02020603050405020304" pitchFamily="18" charset="0"/>
              <a:ea typeface="ＭＳ Ｐゴシック" charset="-128"/>
            </a:endParaRPr>
          </a:p>
        </p:txBody>
      </p:sp>
      <p:pic>
        <p:nvPicPr>
          <p:cNvPr id="6" name="Picture 5" descr="Computer code has 3 lines. The lines read as follows. Line 1. right angle bracket right angle bracket right angle bracket print 4 plus 5. The corresponding output reads, 9. Line 2. right angle bracket right angle bracket right angle bracket print double quote 4 double quote plus double quote 5 double quote. The corresponding output reads, 45. Line 3. right angle bracket right angle bracket right angle bracket print 4 plus double quote 5 double quote. The corresponding output reads, The error was colon single quote i n t single quote and single quote s t r single quote. Inappropriate argument."/>
          <p:cNvPicPr>
            <a:picLocks noChangeAspect="1"/>
          </p:cNvPicPr>
          <p:nvPr/>
        </p:nvPicPr>
        <p:blipFill>
          <a:blip r:embed="rId2"/>
          <a:stretch>
            <a:fillRect/>
          </a:stretch>
        </p:blipFill>
        <p:spPr>
          <a:xfrm>
            <a:off x="807851" y="2201322"/>
            <a:ext cx="3949206" cy="2133333"/>
          </a:xfrm>
          <a:prstGeom prst="rect">
            <a:avLst/>
          </a:prstGeom>
        </p:spPr>
      </p:pic>
      <p:sp>
        <p:nvSpPr>
          <p:cNvPr id="7" name="TextBox 6"/>
          <p:cNvSpPr txBox="1"/>
          <p:nvPr/>
        </p:nvSpPr>
        <p:spPr>
          <a:xfrm>
            <a:off x="5486400" y="2551800"/>
            <a:ext cx="2895600" cy="120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lvl1pPr>
              <a:defRPr sz="2400" b="1">
                <a:solidFill>
                  <a:schemeClr val="tx1"/>
                </a:solidFill>
                <a:latin typeface="Times" panose="02020603050405020304" pitchFamily="18" charset="0"/>
                <a:ea typeface="ＭＳ Ｐゴシック" charset="-128"/>
              </a:defRPr>
            </a:lvl1pPr>
            <a:lvl2pPr marL="742950" indent="-285750">
              <a:defRPr sz="2400" b="1">
                <a:solidFill>
                  <a:schemeClr val="tx1"/>
                </a:solidFill>
                <a:latin typeface="Times" panose="02020603050405020304" pitchFamily="18" charset="0"/>
                <a:ea typeface="ＭＳ Ｐゴシック" charset="-128"/>
              </a:defRPr>
            </a:lvl2pPr>
            <a:lvl3pPr marL="1143000" indent="-228600">
              <a:defRPr sz="2400" b="1">
                <a:solidFill>
                  <a:schemeClr val="tx1"/>
                </a:solidFill>
                <a:latin typeface="Times" panose="02020603050405020304" pitchFamily="18" charset="0"/>
                <a:ea typeface="ＭＳ Ｐゴシック" charset="-128"/>
              </a:defRPr>
            </a:lvl3pPr>
            <a:lvl4pPr marL="1600200" indent="-228600">
              <a:defRPr sz="2400" b="1">
                <a:solidFill>
                  <a:schemeClr val="tx1"/>
                </a:solidFill>
                <a:latin typeface="Times" panose="02020603050405020304" pitchFamily="18" charset="0"/>
                <a:ea typeface="ＭＳ Ｐゴシック" charset="-128"/>
              </a:defRPr>
            </a:lvl4pPr>
            <a:lvl5pPr marL="2057400" indent="-228600">
              <a:defRPr sz="2400" b="1">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ＭＳ Ｐゴシック" charset="-128"/>
              </a:defRPr>
            </a:lvl9pPr>
          </a:lstStyle>
          <a:p>
            <a:pPr algn="ctr"/>
            <a:r>
              <a:rPr lang="en-US" altLang="en-US" dirty="0">
                <a:solidFill>
                  <a:srgbClr val="FFFFFF"/>
                </a:solidFill>
                <a:latin typeface="+mn-lt"/>
              </a:rPr>
              <a:t>Adding strings together is called “</a:t>
            </a:r>
            <a:r>
              <a:rPr lang="en-US" altLang="ja-JP" dirty="0">
                <a:solidFill>
                  <a:srgbClr val="FFFFFF"/>
                </a:solidFill>
                <a:latin typeface="+mn-lt"/>
              </a:rPr>
              <a:t>concatenation</a:t>
            </a:r>
            <a:r>
              <a:rPr lang="en-US" altLang="en-US" dirty="0">
                <a:solidFill>
                  <a:srgbClr val="FFFFFF"/>
                </a:solidFill>
                <a:latin typeface="+mn-lt"/>
              </a:rPr>
              <a:t>”</a:t>
            </a:r>
          </a:p>
        </p:txBody>
      </p:sp>
    </p:spTree>
    <p:extLst>
      <p:ext uri="{BB962C8B-B14F-4D97-AF65-F5344CB8AC3E}">
        <p14:creationId xmlns:p14="http://schemas.microsoft.com/office/powerpoint/2010/main" val="3896775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Unless You Convert</a:t>
            </a:r>
            <a:endParaRPr lang="en-US" altLang="en-US" sz="2000" b="0" kern="1200" dirty="0">
              <a:latin typeface="Times New Roman" panose="02020603050405020304" pitchFamily="18" charset="0"/>
              <a:ea typeface="ＭＳ Ｐゴシック" charset="-128"/>
            </a:endParaRPr>
          </a:p>
        </p:txBody>
      </p:sp>
      <p:sp>
        <p:nvSpPr>
          <p:cNvPr id="5" name="Content Placeholder 4"/>
          <p:cNvSpPr>
            <a:spLocks noGrp="1"/>
          </p:cNvSpPr>
          <p:nvPr>
            <p:ph idx="1"/>
          </p:nvPr>
        </p:nvSpPr>
        <p:spPr>
          <a:xfrm>
            <a:off x="457200" y="1586552"/>
            <a:ext cx="3227696" cy="4746009"/>
          </a:xfrm>
        </p:spPr>
        <p:txBody>
          <a:bodyPr/>
          <a:lstStyle/>
          <a:p>
            <a:pPr indent="-256032"/>
            <a:r>
              <a:rPr lang="en-US" altLang="en-US" sz="2400" dirty="0">
                <a:latin typeface="+mn-lt"/>
              </a:rPr>
              <a:t>Using int() and float(), you can convert strings to numbers.</a:t>
            </a:r>
          </a:p>
          <a:p>
            <a:pPr lvl="1" indent="-284400"/>
            <a:r>
              <a:rPr lang="en-US" altLang="en-US" sz="2400" dirty="0">
                <a:latin typeface="+mn-lt"/>
              </a:rPr>
              <a:t>If the string is a valid integer or floating-point number.</a:t>
            </a:r>
          </a:p>
          <a:p>
            <a:pPr indent="-256032"/>
            <a:r>
              <a:rPr lang="en-US" altLang="en-US" sz="2400" dirty="0">
                <a:latin typeface="+mn-lt"/>
              </a:rPr>
              <a:t>Using str(), you can convert numbers to strings</a:t>
            </a:r>
            <a:r>
              <a:rPr lang="en-US" altLang="en-US" sz="2400" dirty="0" smtClean="0">
                <a:latin typeface="+mn-lt"/>
              </a:rPr>
              <a:t>.</a:t>
            </a:r>
            <a:endParaRPr lang="en-US" altLang="en-US" sz="2400" dirty="0">
              <a:latin typeface="+mn-lt"/>
            </a:endParaRPr>
          </a:p>
        </p:txBody>
      </p:sp>
      <p:pic>
        <p:nvPicPr>
          <p:cNvPr id="6" name="Picture 5" descr="Computer code has 16 lines. The lines read as follows. Line 1. right angle bracket right angle bracket right angle bracket print 4 + 1. Line 2. 5. Line 3. right angle bracket right angle bracket right angle bracket print s t r left parenthesis 4 right parenthesis + s t r left parenthesis 1 right parenthesis. Line 4. 41. Line 5. right angle bracket right angle bracket right angle bracket print i n t left parenthesis double quote 4 double quote right parenthesis. Line 6. 4. Line 7. right angle bracket right angle bracket right angle bracket print left parenthesis double quote a b c double quote right parenthesis. Line 8. The error was colon a b c. Line 9. Inappropriate argument value left parenthesis of correct type right parenthesis. Line 10. An error occurred attempting to pass an argument to a function. Line 11. right angle bracket right angle bracket right angle bracket print float left parenthesis double quote 124.3 double quote right parenthesis. Line 12. 124.3. Line 13. right angle bracket right angle bracket right angle bracket print i n t left parenthesis double quote 124.3 double quote right parenthesis. Line 14. The error was colon 124.3. Line 15. Inappropriate argument value left parenthesis of correct type right parenthesis. Line 16. An error occurred attempting to pass an argument to a func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2265" y="1644144"/>
            <a:ext cx="4764535" cy="2900531"/>
          </a:xfrm>
          <a:prstGeom prst="rect">
            <a:avLst/>
          </a:prstGeom>
        </p:spPr>
      </p:pic>
    </p:spTree>
    <p:extLst>
      <p:ext uri="{BB962C8B-B14F-4D97-AF65-F5344CB8AC3E}">
        <p14:creationId xmlns:p14="http://schemas.microsoft.com/office/powerpoint/2010/main" val="3176967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7127"/>
            <a:ext cx="8229600" cy="615523"/>
          </a:xfrm>
        </p:spPr>
        <p:txBody>
          <a:bodyPr tIns="91425">
            <a:spAutoFit/>
          </a:bodyPr>
          <a:lstStyle/>
          <a:p>
            <a:pPr lvl="0" eaLnBrk="0" fontAlgn="base" hangingPunct="0">
              <a:spcBef>
                <a:spcPct val="20000"/>
              </a:spcBef>
              <a:spcAft>
                <a:spcPct val="0"/>
              </a:spcAft>
              <a:buClr>
                <a:srgbClr val="0BD0D9"/>
              </a:buClr>
              <a:buSzPct val="95000"/>
            </a:pPr>
            <a:r>
              <a:rPr lang="en-US" altLang="en-US" sz="2800" kern="1200" dirty="0">
                <a:latin typeface="Times New Roman" panose="02020603050405020304" pitchFamily="18" charset="0"/>
                <a:ea typeface="ＭＳ Ｐゴシック" charset="-128"/>
              </a:rPr>
              <a:t>This Will Result in:</a:t>
            </a:r>
          </a:p>
        </p:txBody>
      </p:sp>
      <p:graphicFrame>
        <p:nvGraphicFramePr>
          <p:cNvPr id="5" name="Object 4" descr="Computer code has 3 lines. The lines read as follows. Line 1. right angle bracket right angle bracket right angle bracket x equals double quote 12 double quote. Line 2. right angle bracket right angle bracket right angle bracket x equals x plus double quote 1 double quote. Line 3. right angle bracket right angle bracket right angle bracket print x."/>
          <p:cNvGraphicFramePr>
            <a:graphicFrameLocks noChangeAspect="1"/>
          </p:cNvGraphicFramePr>
          <p:nvPr>
            <p:extLst>
              <p:ext uri="{D42A27DB-BD31-4B8C-83A1-F6EECF244321}">
                <p14:modId xmlns:p14="http://schemas.microsoft.com/office/powerpoint/2010/main" val="1575813932"/>
              </p:ext>
            </p:extLst>
          </p:nvPr>
        </p:nvGraphicFramePr>
        <p:xfrm>
          <a:off x="849114" y="1539759"/>
          <a:ext cx="2059312" cy="1372874"/>
        </p:xfrm>
        <a:graphic>
          <a:graphicData uri="http://schemas.openxmlformats.org/presentationml/2006/ole">
            <mc:AlternateContent xmlns:mc="http://schemas.openxmlformats.org/markup-compatibility/2006">
              <mc:Choice xmlns:v="urn:schemas-microsoft-com:vml" Requires="v">
                <p:oleObj spid="_x0000_s3167" name="Equation" r:id="rId4" imgW="990360" imgH="660240" progId="Equation.DSMT4">
                  <p:embed/>
                </p:oleObj>
              </mc:Choice>
              <mc:Fallback>
                <p:oleObj name="Equation" r:id="rId4" imgW="990360" imgH="660240" progId="Equation.DSMT4">
                  <p:embed/>
                  <p:pic>
                    <p:nvPicPr>
                      <p:cNvPr id="0" name=""/>
                      <p:cNvPicPr/>
                      <p:nvPr/>
                    </p:nvPicPr>
                    <p:blipFill>
                      <a:blip r:embed="rId5"/>
                      <a:stretch>
                        <a:fillRect/>
                      </a:stretch>
                    </p:blipFill>
                    <p:spPr>
                      <a:xfrm>
                        <a:off x="849114" y="1539759"/>
                        <a:ext cx="2059312" cy="1372874"/>
                      </a:xfrm>
                      <a:prstGeom prst="rect">
                        <a:avLst/>
                      </a:prstGeom>
                    </p:spPr>
                  </p:pic>
                </p:oleObj>
              </mc:Fallback>
            </mc:AlternateContent>
          </a:graphicData>
        </a:graphic>
      </p:graphicFrame>
      <p:sp>
        <p:nvSpPr>
          <p:cNvPr id="3" name="Text Placeholder 2"/>
          <p:cNvSpPr>
            <a:spLocks noGrp="1"/>
          </p:cNvSpPr>
          <p:nvPr>
            <p:ph type="body" idx="1"/>
          </p:nvPr>
        </p:nvSpPr>
        <p:spPr>
          <a:xfrm>
            <a:off x="466183" y="3050933"/>
            <a:ext cx="1923143" cy="2204780"/>
          </a:xfrm>
        </p:spPr>
        <p:txBody>
          <a:bodyPr/>
          <a:lstStyle/>
          <a:p>
            <a:pPr marL="432000" indent="-432000">
              <a:buFont typeface="+mj-lt"/>
              <a:buAutoNum type="arabicParenR"/>
            </a:pPr>
            <a:r>
              <a:rPr lang="en-US" altLang="en-US" sz="2400" kern="1200" dirty="0" smtClean="0">
                <a:latin typeface="+mn-lt"/>
                <a:ea typeface="ＭＳ Ｐゴシック" charset="-128"/>
              </a:rPr>
              <a:t>13</a:t>
            </a:r>
          </a:p>
          <a:p>
            <a:pPr marL="432000" indent="-432000">
              <a:buFont typeface="+mj-lt"/>
              <a:buAutoNum type="arabicParenR"/>
            </a:pPr>
            <a:r>
              <a:rPr lang="en-US" altLang="en-US" sz="2400" kern="1200" dirty="0" smtClean="0">
                <a:latin typeface="+mn-lt"/>
                <a:ea typeface="ＭＳ Ｐゴシック" charset="-128"/>
              </a:rPr>
              <a:t>An Error</a:t>
            </a:r>
          </a:p>
          <a:p>
            <a:pPr marL="432000" indent="-432000">
              <a:buFont typeface="+mj-lt"/>
              <a:buAutoNum type="arabicParenR"/>
            </a:pPr>
            <a:r>
              <a:rPr lang="en-US" altLang="en-US" sz="2400" kern="1200" dirty="0" smtClean="0">
                <a:latin typeface="+mn-lt"/>
                <a:ea typeface="ＭＳ Ｐゴシック" charset="-128"/>
              </a:rPr>
              <a:t>“12”</a:t>
            </a:r>
          </a:p>
          <a:p>
            <a:pPr marL="432000" indent="-432000">
              <a:buFont typeface="+mj-lt"/>
              <a:buAutoNum type="arabicParenR"/>
            </a:pPr>
            <a:r>
              <a:rPr lang="en-US" altLang="en-US" sz="2400" kern="1200" dirty="0" smtClean="0">
                <a:latin typeface="+mn-lt"/>
                <a:ea typeface="ＭＳ Ｐゴシック" charset="-128"/>
              </a:rPr>
              <a:t>“</a:t>
            </a:r>
            <a:r>
              <a:rPr lang="en-US" altLang="en-US" sz="2400" kern="1200" dirty="0">
                <a:latin typeface="+mn-lt"/>
                <a:ea typeface="ＭＳ Ｐゴシック" charset="-128"/>
              </a:rPr>
              <a:t>121</a:t>
            </a:r>
            <a:r>
              <a:rPr lang="en-US" altLang="en-US" sz="2400" kern="1200" dirty="0" smtClean="0">
                <a:latin typeface="+mn-lt"/>
                <a:ea typeface="ＭＳ Ｐゴシック" charset="-128"/>
              </a:rPr>
              <a:t>”</a:t>
            </a:r>
            <a:endParaRPr lang="en-US" sz="2400" dirty="0">
              <a:latin typeface="+mn-lt"/>
            </a:endParaRPr>
          </a:p>
        </p:txBody>
      </p:sp>
      <p:pic>
        <p:nvPicPr>
          <p:cNvPr id="4" name="Picture 3" descr="Boxes in varying shades with corresponding numbers. Box numbered 1 is in shade of light green. Box numbered 2 is in shade of pink. Box numbered 3 is in share of orange. Box numbered 4 is in shade of dark green."/>
          <p:cNvPicPr>
            <a:picLocks noChangeAspect="1"/>
          </p:cNvPicPr>
          <p:nvPr/>
        </p:nvPicPr>
        <p:blipFill>
          <a:blip r:embed="rId6"/>
          <a:stretch>
            <a:fillRect/>
          </a:stretch>
        </p:blipFill>
        <p:spPr>
          <a:xfrm>
            <a:off x="2586137" y="3096831"/>
            <a:ext cx="298713" cy="2158882"/>
          </a:xfrm>
          <a:prstGeom prst="rect">
            <a:avLst/>
          </a:prstGeom>
        </p:spPr>
      </p:pic>
    </p:spTree>
    <p:extLst>
      <p:ext uri="{BB962C8B-B14F-4D97-AF65-F5344CB8AC3E}">
        <p14:creationId xmlns:p14="http://schemas.microsoft.com/office/powerpoint/2010/main" val="1942139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9062</TotalTime>
  <Words>1425</Words>
  <Application>Microsoft Office PowerPoint</Application>
  <PresentationFormat>On-screen Show (4:3)</PresentationFormat>
  <Paragraphs>193</Paragraphs>
  <Slides>61</Slides>
  <Notes>15</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2</vt:i4>
      </vt:variant>
      <vt:variant>
        <vt:lpstr>Slide Titles</vt:lpstr>
      </vt:variant>
      <vt:variant>
        <vt:i4>61</vt:i4>
      </vt:variant>
    </vt:vector>
  </HeadingPairs>
  <TitlesOfParts>
    <vt:vector size="73" baseType="lpstr">
      <vt:lpstr>ＭＳ Ｐゴシック</vt:lpstr>
      <vt:lpstr>Arial</vt:lpstr>
      <vt:lpstr>Arial (Body)</vt:lpstr>
      <vt:lpstr>Calibri</vt:lpstr>
      <vt:lpstr>Noto Sans Symbols</vt:lpstr>
      <vt:lpstr>Times New Roman</vt:lpstr>
      <vt:lpstr>Verdana</vt:lpstr>
      <vt:lpstr>Wingdings 2</vt:lpstr>
      <vt:lpstr>508 Lecture</vt:lpstr>
      <vt:lpstr>1_508 Lecture</vt:lpstr>
      <vt:lpstr>Equation</vt:lpstr>
      <vt:lpstr>Image</vt:lpstr>
      <vt:lpstr>Introduction to Computing and Programming in Python™: A Multimedia Approach</vt:lpstr>
      <vt:lpstr>Learning Objectives</vt:lpstr>
      <vt:lpstr>Which of the Statements Below is True after These Two Statements are Executed? (Can Be More Than One.)</vt:lpstr>
      <vt:lpstr>Strings</vt:lpstr>
      <vt:lpstr>What Type of Data is in the Variable Filename After Executing This Statement?</vt:lpstr>
      <vt:lpstr>Triple Quotes Allow Us to Embed</vt:lpstr>
      <vt:lpstr>Adding Strings and Numbers: Not Together</vt:lpstr>
      <vt:lpstr>Unless You Convert</vt:lpstr>
      <vt:lpstr>This Will Result in:</vt:lpstr>
      <vt:lpstr>How Could This Be? (1 of 2)</vt:lpstr>
      <vt:lpstr>Using String Concatenation to Tell a Madlib Story</vt:lpstr>
      <vt:lpstr>Running Our Madlib Function</vt:lpstr>
      <vt:lpstr>Telling a Different Madlib Story</vt:lpstr>
      <vt:lpstr>Running New One</vt:lpstr>
      <vt:lpstr>Generalizing Madlib with Parameters</vt:lpstr>
      <vt:lpstr>Can Generate New Madlib Stories without Changing Program</vt:lpstr>
      <vt:lpstr>Multiplication is Repeated Addition: Strings, Too</vt:lpstr>
      <vt:lpstr>Princess Bride in Python</vt:lpstr>
      <vt:lpstr>A Pyramid in Python</vt:lpstr>
      <vt:lpstr>What Does This Print?</vt:lpstr>
      <vt:lpstr>Taking Strings Apart</vt:lpstr>
      <vt:lpstr>The for Loop</vt:lpstr>
      <vt:lpstr>Using if to Test the Letters (1 of 2)</vt:lpstr>
      <vt:lpstr>Using if to Test the Letters (2 of 2)</vt:lpstr>
      <vt:lpstr>Two Different Ways to Deal with Case</vt:lpstr>
      <vt:lpstr>Collecting Characters into Strings</vt:lpstr>
      <vt:lpstr>Return a New String from Pieces</vt:lpstr>
      <vt:lpstr>More Interesting: Double</vt:lpstr>
      <vt:lpstr>More Interesting: Reverse</vt:lpstr>
      <vt:lpstr>Mirroring</vt:lpstr>
      <vt:lpstr>Two of These “Double” Programs Produces This</vt:lpstr>
      <vt:lpstr>Only One of These Programs Prints More Than One Exclamation Point</vt:lpstr>
      <vt:lpstr>One of These, When You Call it with the Input of “between” Will Print: &gt;B &lt; e &lt; t &lt; w &lt; e &lt; e &lt; n&lt; Which One?</vt:lpstr>
      <vt:lpstr>Creating Language Patterns</vt:lpstr>
      <vt:lpstr>Using Square Bracket Notation</vt:lpstr>
      <vt:lpstr>The Function len( ) Gives You the Number of Elements</vt:lpstr>
      <vt:lpstr>How Could This Be? (2 of 2)</vt:lpstr>
      <vt:lpstr>Use the Range( ) Function to Generate Index Values</vt:lpstr>
      <vt:lpstr>Print the String, by Index</vt:lpstr>
      <vt:lpstr>Mirroring, by Index</vt:lpstr>
      <vt:lpstr>Reversing, by Index</vt:lpstr>
      <vt:lpstr>Separating, by Index</vt:lpstr>
      <vt:lpstr>If I Want to Print the “e” Which Should I Use?</vt:lpstr>
      <vt:lpstr>If I Want to Print the “g” Which Should I Use?</vt:lpstr>
      <vt:lpstr>If I Want to Print “Thing” Which Should I Use?</vt:lpstr>
      <vt:lpstr>Getting an Index for a String</vt:lpstr>
      <vt:lpstr>Creating a Cipher Alphabet</vt:lpstr>
      <vt:lpstr>Encoding with Keyword Cipher</vt:lpstr>
      <vt:lpstr>Decoding with Keyword Cipher</vt:lpstr>
      <vt:lpstr>Splitting Strings into Words</vt:lpstr>
      <vt:lpstr>Koan Generator</vt:lpstr>
      <vt:lpstr>Making a Koan</vt:lpstr>
      <vt:lpstr>Doesn’t Know About Articles</vt:lpstr>
      <vt:lpstr>Is This Word Here?</vt:lpstr>
      <vt:lpstr>Koan Generator with Articles</vt:lpstr>
      <vt:lpstr>Better!</vt:lpstr>
      <vt:lpstr>Encodings for Strings</vt:lpstr>
      <vt:lpstr>Special Invisible Characters</vt:lpstr>
      <vt:lpstr>What does this Function Print?</vt:lpstr>
      <vt:lpstr>There are Only Six Things Computers Can Do</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Computing and Programming in Python™: A Multimedia Approach, 4e</dc:title>
  <dc:subject>Computer Science</dc:subject>
  <dc:creator>Guzdial/Ericson</dc:creator>
  <cp:keywords>Introduction to Computing and Programming in Python™</cp:keywords>
  <cp:lastModifiedBy>S, TKannan (Cognizant)</cp:lastModifiedBy>
  <cp:revision>912</cp:revision>
  <dcterms:modified xsi:type="dcterms:W3CDTF">2018-04-10T08:00:54Z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