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Lst>
  <p:notesMasterIdLst>
    <p:notesMasterId r:id="rId46"/>
  </p:notesMasterIdLst>
  <p:handoutMasterIdLst>
    <p:handoutMasterId r:id="rId47"/>
  </p:handoutMasterIdLst>
  <p:sldIdLst>
    <p:sldId id="697" r:id="rId2"/>
    <p:sldId id="644" r:id="rId3"/>
    <p:sldId id="645" r:id="rId4"/>
    <p:sldId id="646" r:id="rId5"/>
    <p:sldId id="647" r:id="rId6"/>
    <p:sldId id="648" r:id="rId7"/>
    <p:sldId id="649" r:id="rId8"/>
    <p:sldId id="651" r:id="rId9"/>
    <p:sldId id="652" r:id="rId10"/>
    <p:sldId id="699" r:id="rId11"/>
    <p:sldId id="656" r:id="rId12"/>
    <p:sldId id="657" r:id="rId13"/>
    <p:sldId id="700" r:id="rId14"/>
    <p:sldId id="660" r:id="rId15"/>
    <p:sldId id="661" r:id="rId16"/>
    <p:sldId id="701" r:id="rId17"/>
    <p:sldId id="664" r:id="rId18"/>
    <p:sldId id="666" r:id="rId19"/>
    <p:sldId id="667" r:id="rId20"/>
    <p:sldId id="702" r:id="rId21"/>
    <p:sldId id="703" r:id="rId22"/>
    <p:sldId id="671" r:id="rId23"/>
    <p:sldId id="672" r:id="rId24"/>
    <p:sldId id="673" r:id="rId25"/>
    <p:sldId id="674" r:id="rId26"/>
    <p:sldId id="675" r:id="rId27"/>
    <p:sldId id="676" r:id="rId28"/>
    <p:sldId id="678" r:id="rId29"/>
    <p:sldId id="679" r:id="rId30"/>
    <p:sldId id="680" r:id="rId31"/>
    <p:sldId id="681" r:id="rId32"/>
    <p:sldId id="682" r:id="rId33"/>
    <p:sldId id="684" r:id="rId34"/>
    <p:sldId id="685" r:id="rId35"/>
    <p:sldId id="686" r:id="rId36"/>
    <p:sldId id="687" r:id="rId37"/>
    <p:sldId id="689" r:id="rId38"/>
    <p:sldId id="690" r:id="rId39"/>
    <p:sldId id="691" r:id="rId40"/>
    <p:sldId id="692" r:id="rId41"/>
    <p:sldId id="694" r:id="rId42"/>
    <p:sldId id="695" r:id="rId43"/>
    <p:sldId id="696" r:id="rId44"/>
    <p:sldId id="698"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43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69" autoAdjust="0"/>
    <p:restoredTop sz="86395" autoAdjust="0"/>
  </p:normalViewPr>
  <p:slideViewPr>
    <p:cSldViewPr snapToGrid="0" snapToObjects="1">
      <p:cViewPr varScale="1">
        <p:scale>
          <a:sx n="96" d="100"/>
          <a:sy n="96" d="100"/>
        </p:scale>
        <p:origin x="16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07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a:p>
        </p:txBody>
      </p:sp>
    </p:spTree>
    <p:extLst>
      <p:ext uri="{BB962C8B-B14F-4D97-AF65-F5344CB8AC3E}">
        <p14:creationId xmlns:p14="http://schemas.microsoft.com/office/powerpoint/2010/main" val="3089676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9" name="Text Placeholder 2"/>
          <p:cNvSpPr>
            <a:spLocks noGrp="1"/>
          </p:cNvSpPr>
          <p:nvPr>
            <p:ph type="body" sz="quarter" idx="13" hasCustomPrompt="1"/>
          </p:nvPr>
        </p:nvSpPr>
        <p:spPr>
          <a:xfrm>
            <a:off x="1320049" y="6400799"/>
            <a:ext cx="6851650" cy="278241"/>
          </a:xfrm>
        </p:spPr>
        <p:txBody>
          <a:bodyPr/>
          <a:lstStyle>
            <a:lvl1pPr marL="0" marR="0" indent="0" algn="r" defTabSz="914400" rtl="0" eaLnBrk="1" fontAlgn="auto" latinLnBrk="0" hangingPunct="1">
              <a:lnSpc>
                <a:spcPct val="100000"/>
              </a:lnSpc>
              <a:spcBef>
                <a:spcPts val="0"/>
              </a:spcBef>
              <a:spcAft>
                <a:spcPts val="0"/>
              </a:spcAft>
              <a:buClrTx/>
              <a:buSzTx/>
              <a:buFontTx/>
              <a:buNone/>
              <a:tabLst/>
              <a:defRPr sz="1200">
                <a:latin typeface="Verdana" panose="020B0604030504040204" pitchFamily="34" charset="0"/>
                <a:ea typeface="Verdana" panose="020B0604030504040204" pitchFamily="34" charset="0"/>
                <a:cs typeface="Verdana" panose="020B0604030504040204" pitchFamily="34" charset="0"/>
              </a:defRPr>
            </a:lvl1pPr>
            <a:lvl2pPr algn="r">
              <a:defRPr sz="1200">
                <a:latin typeface="Verdana" panose="020B0604030504040204" pitchFamily="34" charset="0"/>
                <a:ea typeface="Verdana" panose="020B0604030504040204" pitchFamily="34" charset="0"/>
                <a:cs typeface="Verdana" panose="020B0604030504040204" pitchFamily="34" charset="0"/>
              </a:defRPr>
            </a:lvl2pPr>
            <a:lvl3pPr algn="r">
              <a:defRPr sz="1200">
                <a:latin typeface="Verdana" panose="020B0604030504040204" pitchFamily="34" charset="0"/>
                <a:ea typeface="Verdana" panose="020B0604030504040204" pitchFamily="34" charset="0"/>
                <a:cs typeface="Verdana" panose="020B0604030504040204" pitchFamily="34" charset="0"/>
              </a:defRPr>
            </a:lvl3pPr>
            <a:lvl4pPr algn="r">
              <a:defRPr sz="1200">
                <a:latin typeface="Verdana" panose="020B0604030504040204" pitchFamily="34" charset="0"/>
                <a:ea typeface="Verdana" panose="020B0604030504040204" pitchFamily="34" charset="0"/>
                <a:cs typeface="Verdana" panose="020B0604030504040204" pitchFamily="34" charset="0"/>
              </a:defRPr>
            </a:lvl4pPr>
            <a:lvl5pPr algn="r">
              <a:defRPr sz="1200">
                <a:latin typeface="Verdana" panose="020B0604030504040204" pitchFamily="34" charset="0"/>
                <a:ea typeface="Verdana" panose="020B0604030504040204" pitchFamily="34" charset="0"/>
                <a:cs typeface="Verdana" panose="020B0604030504040204" pitchFamily="34" charset="0"/>
              </a:defRPr>
            </a:lvl5p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2018, 2014, 2010 Pearson Education, Inc. All Rights Reserved</a:t>
            </a:r>
          </a:p>
        </p:txBody>
      </p:sp>
    </p:spTree>
    <p:extLst>
      <p:ext uri="{BB962C8B-B14F-4D97-AF65-F5344CB8AC3E}">
        <p14:creationId xmlns:p14="http://schemas.microsoft.com/office/powerpoint/2010/main" val="17490141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Text Placeholder 3"/>
          <p:cNvSpPr>
            <a:spLocks noGrp="1"/>
          </p:cNvSpPr>
          <p:nvPr>
            <p:ph type="body" sz="quarter" idx="13"/>
          </p:nvPr>
        </p:nvSpPr>
        <p:spPr>
          <a:xfrm>
            <a:off x="1606550" y="6453188"/>
            <a:ext cx="7080250" cy="182562"/>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11323349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Eight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729C8780-B275-4134-B892-3B42947EE3E7}" type="slidenum">
              <a:rPr lang="en-US" smtClean="0"/>
              <a:pPr/>
              <a:t>‹#›</a:t>
            </a:fld>
            <a:endParaRPr lang="en-US"/>
          </a:p>
        </p:txBody>
      </p:sp>
      <p:sp>
        <p:nvSpPr>
          <p:cNvPr id="8" name="Shape 26"/>
          <p:cNvSpPr txBox="1">
            <a:spLocks noGrp="1"/>
          </p:cNvSpPr>
          <p:nvPr>
            <p:ph type="body" idx="1"/>
          </p:nvPr>
        </p:nvSpPr>
        <p:spPr>
          <a:xfrm>
            <a:off x="457200" y="1600201"/>
            <a:ext cx="8229600" cy="5333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9" name="Shape 26"/>
          <p:cNvSpPr txBox="1">
            <a:spLocks noGrp="1"/>
          </p:cNvSpPr>
          <p:nvPr>
            <p:ph type="body" idx="13"/>
          </p:nvPr>
        </p:nvSpPr>
        <p:spPr>
          <a:xfrm>
            <a:off x="457200" y="2254863"/>
            <a:ext cx="8229600" cy="482215"/>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0" name="Shape 26"/>
          <p:cNvSpPr txBox="1">
            <a:spLocks noGrp="1"/>
          </p:cNvSpPr>
          <p:nvPr>
            <p:ph type="body" idx="14"/>
          </p:nvPr>
        </p:nvSpPr>
        <p:spPr>
          <a:xfrm>
            <a:off x="457200" y="2827518"/>
            <a:ext cx="8229600" cy="50082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1" name="Shape 26"/>
          <p:cNvSpPr txBox="1">
            <a:spLocks noGrp="1"/>
          </p:cNvSpPr>
          <p:nvPr>
            <p:ph type="body" idx="15"/>
          </p:nvPr>
        </p:nvSpPr>
        <p:spPr>
          <a:xfrm>
            <a:off x="457200" y="3403561"/>
            <a:ext cx="8229600" cy="4445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2" name="Shape 26"/>
          <p:cNvSpPr txBox="1">
            <a:spLocks noGrp="1"/>
          </p:cNvSpPr>
          <p:nvPr>
            <p:ph type="body" idx="16"/>
          </p:nvPr>
        </p:nvSpPr>
        <p:spPr>
          <a:xfrm>
            <a:off x="457200" y="3889019"/>
            <a:ext cx="8229600" cy="53498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3" name="Shape 26"/>
          <p:cNvSpPr txBox="1">
            <a:spLocks noGrp="1"/>
          </p:cNvSpPr>
          <p:nvPr>
            <p:ph type="body" idx="17"/>
          </p:nvPr>
        </p:nvSpPr>
        <p:spPr>
          <a:xfrm>
            <a:off x="442957" y="4464896"/>
            <a:ext cx="8229600" cy="43360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4" name="Shape 26"/>
          <p:cNvSpPr txBox="1">
            <a:spLocks noGrp="1"/>
          </p:cNvSpPr>
          <p:nvPr>
            <p:ph type="body" idx="18"/>
          </p:nvPr>
        </p:nvSpPr>
        <p:spPr>
          <a:xfrm>
            <a:off x="457200" y="4955147"/>
            <a:ext cx="8229600" cy="53498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5" name="Shape 26"/>
          <p:cNvSpPr txBox="1">
            <a:spLocks noGrp="1"/>
          </p:cNvSpPr>
          <p:nvPr>
            <p:ph type="body" idx="19"/>
          </p:nvPr>
        </p:nvSpPr>
        <p:spPr>
          <a:xfrm>
            <a:off x="457200" y="5546778"/>
            <a:ext cx="8229600" cy="534982"/>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16" name="Text Placeholder 6"/>
          <p:cNvSpPr txBox="1">
            <a:spLocks/>
          </p:cNvSpPr>
          <p:nvPr userDrawn="1"/>
        </p:nvSpPr>
        <p:spPr>
          <a:xfrm>
            <a:off x="1692343" y="6377021"/>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latin typeface="Verdana" panose="020B0604030504040204" pitchFamily="34" charset="0"/>
                <a:ea typeface="Verdana" panose="020B0604030504040204" pitchFamily="34" charset="0"/>
                <a:cs typeface="Verdana" panose="020B0604030504040204" pitchFamily="34" charset="0"/>
              </a:rPr>
              <a:t>Copyright © </a:t>
            </a:r>
            <a:r>
              <a:rPr lang="en-US" sz="120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379368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a:defRPr sz="24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txBox="1">
            <a:spLocks/>
          </p:cNvSpPr>
          <p:nvPr userDrawn="1"/>
        </p:nvSpPr>
        <p:spPr>
          <a:xfrm>
            <a:off x="1692343" y="6377021"/>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latin typeface="Verdana" panose="020B0604030504040204" pitchFamily="34" charset="0"/>
                <a:ea typeface="Verdana" panose="020B0604030504040204" pitchFamily="34" charset="0"/>
                <a:cs typeface="Verdana" panose="020B0604030504040204" pitchFamily="34" charset="0"/>
              </a:rPr>
              <a:t>Copyright © </a:t>
            </a:r>
            <a:r>
              <a:rPr lang="en-US" sz="120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579734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Placeholder 6"/>
          <p:cNvSpPr txBox="1">
            <a:spLocks/>
          </p:cNvSpPr>
          <p:nvPr userDrawn="1"/>
        </p:nvSpPr>
        <p:spPr>
          <a:xfrm>
            <a:off x="1692343" y="6377021"/>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latin typeface="Verdana" panose="020B0604030504040204" pitchFamily="34" charset="0"/>
                <a:ea typeface="Verdana" panose="020B0604030504040204" pitchFamily="34" charset="0"/>
                <a:cs typeface="Verdana" panose="020B0604030504040204" pitchFamily="34" charset="0"/>
              </a:rPr>
              <a:t>Copyright © </a:t>
            </a:r>
            <a:r>
              <a:rPr lang="en-US" sz="120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431699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6"/>
          <p:cNvSpPr txBox="1">
            <a:spLocks/>
          </p:cNvSpPr>
          <p:nvPr userDrawn="1"/>
        </p:nvSpPr>
        <p:spPr>
          <a:xfrm>
            <a:off x="1692343" y="6377021"/>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latin typeface="Verdana" panose="020B0604030504040204" pitchFamily="34" charset="0"/>
                <a:ea typeface="Verdana" panose="020B0604030504040204" pitchFamily="34" charset="0"/>
                <a:cs typeface="Verdana" panose="020B0604030504040204" pitchFamily="34" charset="0"/>
              </a:rPr>
              <a:t>Copyright © </a:t>
            </a:r>
            <a:r>
              <a:rPr lang="en-US" sz="120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861019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ig+caption">
    <p:spTree>
      <p:nvGrpSpPr>
        <p:cNvPr id="1" name="Shape 24"/>
        <p:cNvGrpSpPr/>
        <p:nvPr/>
      </p:nvGrpSpPr>
      <p:grpSpPr>
        <a:xfrm>
          <a:off x="0" y="0"/>
          <a:ext cx="0" cy="0"/>
          <a:chOff x="0" y="0"/>
          <a:chExt cx="0" cy="0"/>
        </a:xfrm>
      </p:grpSpPr>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600">
                <a:latin typeface="+mn-lt"/>
                <a:ea typeface="Segoe UI Emoji" panose="020B0502040204020203"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2"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4" name="Text Placeholder 6"/>
          <p:cNvSpPr txBox="1">
            <a:spLocks/>
          </p:cNvSpPr>
          <p:nvPr userDrawn="1"/>
        </p:nvSpPr>
        <p:spPr>
          <a:xfrm>
            <a:off x="1692343" y="6377021"/>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latin typeface="Verdana" panose="020B0604030504040204" pitchFamily="34" charset="0"/>
                <a:ea typeface="Verdana" panose="020B0604030504040204" pitchFamily="34" charset="0"/>
                <a:cs typeface="Verdana" panose="020B0604030504040204" pitchFamily="34" charset="0"/>
              </a:rPr>
              <a:t>Copyright © </a:t>
            </a:r>
            <a:r>
              <a:rPr lang="en-US" sz="120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500987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Text Placeholder 6"/>
          <p:cNvSpPr txBox="1">
            <a:spLocks/>
          </p:cNvSpPr>
          <p:nvPr userDrawn="1"/>
        </p:nvSpPr>
        <p:spPr>
          <a:xfrm>
            <a:off x="1692343" y="6377021"/>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latin typeface="Verdana" panose="020B0604030504040204" pitchFamily="34" charset="0"/>
                <a:ea typeface="Verdana" panose="020B0604030504040204" pitchFamily="34" charset="0"/>
                <a:cs typeface="Verdana" panose="020B0604030504040204" pitchFamily="34" charset="0"/>
              </a:rPr>
              <a:t>Copyright © </a:t>
            </a:r>
            <a:r>
              <a:rPr lang="en-US" sz="120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510933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ubtitle 2"/>
          <p:cNvSpPr>
            <a:spLocks noGrp="1"/>
          </p:cNvSpPr>
          <p:nvPr>
            <p:ph type="subTitle" idx="1"/>
          </p:nvPr>
        </p:nvSpPr>
        <p:spPr>
          <a:xfrm>
            <a:off x="152400" y="152400"/>
            <a:ext cx="8839200" cy="5867400"/>
          </a:xfrm>
          <a:prstGeom prst="rect">
            <a:avLst/>
          </a:prstGeom>
        </p:spPr>
        <p:txBody>
          <a:bodyPr vert="horz"/>
          <a:lstStyle>
            <a:lvl1pPr marL="0" indent="0" algn="l">
              <a:buNone/>
              <a:defRPr>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 name="Text Placeholder 6"/>
          <p:cNvSpPr txBox="1">
            <a:spLocks/>
          </p:cNvSpPr>
          <p:nvPr userDrawn="1"/>
        </p:nvSpPr>
        <p:spPr>
          <a:xfrm>
            <a:off x="1692343" y="6377021"/>
            <a:ext cx="7080250" cy="361498"/>
          </a:xfrm>
          <a:prstGeom prst="rect">
            <a:avLst/>
          </a:prstGeom>
        </p:spPr>
        <p:txBody>
          <a:bodyPr/>
          <a:lst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latin typeface="Verdana" panose="020B0604030504040204" pitchFamily="34" charset="0"/>
                <a:ea typeface="Verdana" panose="020B0604030504040204" pitchFamily="34" charset="0"/>
                <a:cs typeface="Verdana" panose="020B0604030504040204" pitchFamily="34" charset="0"/>
              </a:rPr>
              <a:t>Copyright © </a:t>
            </a:r>
            <a:r>
              <a:rPr lang="en-US" sz="1200" smtClean="0">
                <a:latin typeface="Verdana" panose="020B0604030504040204" pitchFamily="34" charset="0"/>
                <a:ea typeface="Verdana" panose="020B0604030504040204" pitchFamily="34" charset="0"/>
                <a:cs typeface="Verdana" panose="020B0604030504040204" pitchFamily="34" charset="0"/>
              </a:rPr>
              <a:t>2017, 2013, 2011 </a:t>
            </a:r>
            <a:r>
              <a:rPr lang="en-US" altLang="en-US" sz="120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48218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1828800" y="6629400"/>
            <a:ext cx="6553200" cy="304800"/>
          </a:xfrm>
          <a:prstGeom prst="rect">
            <a:avLst/>
          </a:prstGeom>
        </p:spPr>
        <p:txBody>
          <a:bodyPr/>
          <a:lstStyle>
            <a:lvl1pPr>
              <a:defRPr smtClean="0"/>
            </a:lvl1pPr>
          </a:lstStyle>
          <a:p>
            <a:r>
              <a:rPr lang="en-US"/>
              <a:t>© 2011 Pearson Addison-Wesley.  All rights reserved.</a:t>
            </a:r>
          </a:p>
        </p:txBody>
      </p:sp>
    </p:spTree>
    <p:extLst>
      <p:ext uri="{BB962C8B-B14F-4D97-AF65-F5344CB8AC3E}">
        <p14:creationId xmlns:p14="http://schemas.microsoft.com/office/powerpoint/2010/main" val="21424338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Text Placeholder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4102572791"/>
      </p:ext>
    </p:extLst>
  </p:cSld>
  <p:clrMap bg1="lt1" tx1="dk1" bg2="dk2" tx2="lt2" accent1="accent1" accent2="accent2" accent3="accent3" accent4="accent4" accent5="accent5" accent6="accent6" hlink="hlink" folHlink="folHlink"/>
  <p:sldLayoutIdLst>
    <p:sldLayoutId id="2147483691" r:id="rId1"/>
    <p:sldLayoutId id="2147483737" r:id="rId2"/>
    <p:sldLayoutId id="2147483724" r:id="rId3"/>
    <p:sldLayoutId id="2147483725" r:id="rId4"/>
    <p:sldLayoutId id="2147483726" r:id="rId5"/>
    <p:sldLayoutId id="2147483727" r:id="rId6"/>
    <p:sldLayoutId id="2147483728" r:id="rId7"/>
    <p:sldLayoutId id="2147483741" r:id="rId8"/>
    <p:sldLayoutId id="2147483742" r:id="rId9"/>
    <p:sldLayoutId id="2147483743"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101600" marR="0" lvl="0" indent="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r>
              <a:rPr lang="en-US" dirty="0"/>
              <a:t>The Practice of Computing Using Python</a:t>
            </a:r>
          </a:p>
        </p:txBody>
      </p:sp>
      <p:sp>
        <p:nvSpPr>
          <p:cNvPr id="196" name="Text Placeholder 2"/>
          <p:cNvSpPr txBox="1">
            <a:spLocks noGrp="1"/>
          </p:cNvSpPr>
          <p:nvPr>
            <p:ph type="body" idx="1"/>
          </p:nvPr>
        </p:nvSpPr>
        <p:spPr/>
        <p:txBody>
          <a:bodyPr/>
          <a:lstStyle/>
          <a:p>
            <a:r>
              <a:rPr lang="en-US" smtClean="0"/>
              <a:t>Third Edition</a:t>
            </a:r>
            <a:endParaRPr lang="en-IN" dirty="0"/>
          </a:p>
        </p:txBody>
      </p:sp>
      <p:sp>
        <p:nvSpPr>
          <p:cNvPr id="198" name="Text Placeholder 3"/>
          <p:cNvSpPr txBox="1">
            <a:spLocks noGrp="1"/>
          </p:cNvSpPr>
          <p:nvPr>
            <p:ph type="body" idx="2"/>
          </p:nvPr>
        </p:nvSpPr>
        <p:spPr/>
        <p:txBody>
          <a:bodyPr/>
          <a:lstStyle/>
          <a:p>
            <a:pPr lvl="0"/>
            <a:r>
              <a:rPr lang="en-US" dirty="0" smtClean="0">
                <a:sym typeface="Arial"/>
              </a:rPr>
              <a:t>Chapter 15</a:t>
            </a:r>
            <a:endParaRPr lang="en-US" dirty="0">
              <a:sym typeface="Arial"/>
            </a:endParaRPr>
          </a:p>
        </p:txBody>
      </p:sp>
      <p:sp>
        <p:nvSpPr>
          <p:cNvPr id="199" name="Text Placeholder 4"/>
          <p:cNvSpPr txBox="1">
            <a:spLocks noGrp="1"/>
          </p:cNvSpPr>
          <p:nvPr>
            <p:ph type="body" idx="3"/>
          </p:nvPr>
        </p:nvSpPr>
        <p:spPr/>
        <p:txBody>
          <a:bodyPr/>
          <a:lstStyle/>
          <a:p>
            <a:r>
              <a:rPr lang="en-US" dirty="0"/>
              <a:t>Recursion: Another Control Mechanism</a:t>
            </a:r>
          </a:p>
        </p:txBody>
      </p:sp>
      <p:pic>
        <p:nvPicPr>
          <p:cNvPr id="7" name="Picture 5" descr="Front Cover: The Practice of Computing Using Python Third Edition by Punch and Enbod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28" y="1669774"/>
            <a:ext cx="3551582" cy="4506084"/>
          </a:xfrm>
          <a:prstGeom prst="rect">
            <a:avLst/>
          </a:prstGeom>
        </p:spPr>
      </p:pic>
      <p:sp>
        <p:nvSpPr>
          <p:cNvPr id="2" name="Text Placeholder 6"/>
          <p:cNvSpPr>
            <a:spLocks noGrp="1"/>
          </p:cNvSpPr>
          <p:nvPr>
            <p:ph type="body" sz="quarter" idx="13"/>
          </p:nvPr>
        </p:nvSpPr>
        <p:spPr>
          <a:xfrm>
            <a:off x="1692343" y="6329341"/>
            <a:ext cx="7080250" cy="361498"/>
          </a:xfrm>
        </p:spPr>
        <p:txBody>
          <a:bodyPr/>
          <a:lstStyle/>
          <a:p>
            <a:pPr marL="10160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2017, 2013, </a:t>
            </a:r>
            <a:r>
              <a:rPr lang="en-US" sz="1200" dirty="0" smtClean="0">
                <a:latin typeface="Verdana" panose="020B0604030504040204" pitchFamily="34" charset="0"/>
                <a:ea typeface="Verdana" panose="020B0604030504040204" pitchFamily="34" charset="0"/>
                <a:cs typeface="Verdana" panose="020B0604030504040204" pitchFamily="34" charset="0"/>
              </a:rPr>
              <a:t>2011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22327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15-2</a:t>
            </a:r>
            <a:endParaRPr lang="en-US" dirty="0"/>
          </a:p>
        </p:txBody>
      </p:sp>
      <p:pic>
        <p:nvPicPr>
          <p:cNvPr id="4" name="Picture 2" descr="Code has 6 lines and reads as follows. Line 1. D e f factorial left parentheses n right parentheses colon. Line 2, indented once. Double quote double quote double quote Recursive factorial period double quote double quote double quote. Line 3, indented once. If n equals equals 1 colon. Line 4, indented twice. Return 1. Hash base case. Line 5, indented once. Else colon. Line 6, indented twice. Return n asterisk factorial left parentheses n minus 1 right parenthesis. Hash recursive case. "/>
          <p:cNvPicPr>
            <a:picLocks noChangeAspect="1"/>
          </p:cNvPicPr>
          <p:nvPr/>
        </p:nvPicPr>
        <p:blipFill>
          <a:blip r:embed="rId2"/>
          <a:stretch>
            <a:fillRect/>
          </a:stretch>
        </p:blipFill>
        <p:spPr>
          <a:xfrm>
            <a:off x="736600" y="2354263"/>
            <a:ext cx="7670800" cy="2065337"/>
          </a:xfrm>
          <a:prstGeom prst="rect">
            <a:avLst/>
          </a:prstGeom>
          <a:noFill/>
          <a:ln>
            <a:noFill/>
          </a:ln>
        </p:spPr>
      </p:pic>
    </p:spTree>
    <p:extLst>
      <p:ext uri="{BB962C8B-B14F-4D97-AF65-F5344CB8AC3E}">
        <p14:creationId xmlns:p14="http://schemas.microsoft.com/office/powerpoint/2010/main" val="804279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the calls</a:t>
            </a:r>
          </a:p>
        </p:txBody>
      </p:sp>
      <p:graphicFrame>
        <p:nvGraphicFramePr>
          <p:cNvPr id="11" name="Object 10" descr="4 exclamation mark equals 4 times 3 exclamation mark."/>
          <p:cNvGraphicFramePr>
            <a:graphicFrameLocks noChangeAspect="1"/>
          </p:cNvGraphicFramePr>
          <p:nvPr>
            <p:extLst>
              <p:ext uri="{D42A27DB-BD31-4B8C-83A1-F6EECF244321}">
                <p14:modId xmlns:p14="http://schemas.microsoft.com/office/powerpoint/2010/main" val="9079132"/>
              </p:ext>
            </p:extLst>
          </p:nvPr>
        </p:nvGraphicFramePr>
        <p:xfrm>
          <a:off x="554038" y="1867971"/>
          <a:ext cx="1301751" cy="325270"/>
        </p:xfrm>
        <a:graphic>
          <a:graphicData uri="http://schemas.openxmlformats.org/presentationml/2006/ole">
            <mc:AlternateContent xmlns:mc="http://schemas.openxmlformats.org/markup-compatibility/2006">
              <mc:Choice xmlns:v="urn:schemas-microsoft-com:vml" Requires="v">
                <p:oleObj spid="_x0000_s4266" name="Equation" r:id="rId3" imgW="774360" imgH="203040" progId="Equation.DSMT4">
                  <p:embed/>
                </p:oleObj>
              </mc:Choice>
              <mc:Fallback>
                <p:oleObj name="Equation" r:id="rId3" imgW="774360" imgH="203040" progId="Equation.DSMT4">
                  <p:embed/>
                  <p:pic>
                    <p:nvPicPr>
                      <p:cNvPr id="0" name=""/>
                      <p:cNvPicPr/>
                      <p:nvPr/>
                    </p:nvPicPr>
                    <p:blipFill>
                      <a:blip r:embed="rId4"/>
                      <a:stretch>
                        <a:fillRect/>
                      </a:stretch>
                    </p:blipFill>
                    <p:spPr>
                      <a:xfrm>
                        <a:off x="554038" y="1867971"/>
                        <a:ext cx="1301751" cy="325270"/>
                      </a:xfrm>
                      <a:prstGeom prst="rect">
                        <a:avLst/>
                      </a:prstGeom>
                    </p:spPr>
                  </p:pic>
                </p:oleObj>
              </mc:Fallback>
            </mc:AlternateContent>
          </a:graphicData>
        </a:graphic>
      </p:graphicFrame>
      <p:sp>
        <p:nvSpPr>
          <p:cNvPr id="3" name="Text Placeholder 2"/>
          <p:cNvSpPr>
            <a:spLocks noGrp="1"/>
          </p:cNvSpPr>
          <p:nvPr>
            <p:ph type="body" idx="1"/>
          </p:nvPr>
        </p:nvSpPr>
        <p:spPr>
          <a:xfrm>
            <a:off x="2882348" y="1600201"/>
            <a:ext cx="5804452" cy="533399"/>
          </a:xfrm>
        </p:spPr>
        <p:txBody>
          <a:bodyPr/>
          <a:lstStyle/>
          <a:p>
            <a:pPr marL="0" indent="0">
              <a:buNone/>
            </a:pPr>
            <a:r>
              <a:rPr lang="en-US" dirty="0"/>
              <a:t>start first function invocation</a:t>
            </a:r>
          </a:p>
        </p:txBody>
      </p:sp>
      <p:graphicFrame>
        <p:nvGraphicFramePr>
          <p:cNvPr id="12" name="Object 11" descr="3 exclamation mark equals 3 exclamation mark asterisk 2."/>
          <p:cNvGraphicFramePr>
            <a:graphicFrameLocks noChangeAspect="1"/>
          </p:cNvGraphicFramePr>
          <p:nvPr>
            <p:extLst>
              <p:ext uri="{D42A27DB-BD31-4B8C-83A1-F6EECF244321}">
                <p14:modId xmlns:p14="http://schemas.microsoft.com/office/powerpoint/2010/main" val="1906144688"/>
              </p:ext>
            </p:extLst>
          </p:nvPr>
        </p:nvGraphicFramePr>
        <p:xfrm>
          <a:off x="595735" y="2424142"/>
          <a:ext cx="1174750" cy="325438"/>
        </p:xfrm>
        <a:graphic>
          <a:graphicData uri="http://schemas.openxmlformats.org/presentationml/2006/ole">
            <mc:AlternateContent xmlns:mc="http://schemas.openxmlformats.org/markup-compatibility/2006">
              <mc:Choice xmlns:v="urn:schemas-microsoft-com:vml" Requires="v">
                <p:oleObj spid="_x0000_s4267" name="Equation" r:id="rId5" imgW="698400" imgH="203040" progId="Equation.3">
                  <p:embed/>
                </p:oleObj>
              </mc:Choice>
              <mc:Fallback>
                <p:oleObj name="Equation" r:id="rId5" imgW="698400" imgH="203040" progId="Equation.3">
                  <p:embed/>
                  <p:pic>
                    <p:nvPicPr>
                      <p:cNvPr id="11" name="Object 10"/>
                      <p:cNvPicPr/>
                      <p:nvPr/>
                    </p:nvPicPr>
                    <p:blipFill>
                      <a:blip r:embed="rId6"/>
                      <a:stretch>
                        <a:fillRect/>
                      </a:stretch>
                    </p:blipFill>
                    <p:spPr>
                      <a:xfrm>
                        <a:off x="595735" y="2424142"/>
                        <a:ext cx="1174750" cy="325438"/>
                      </a:xfrm>
                      <a:prstGeom prst="rect">
                        <a:avLst/>
                      </a:prstGeom>
                    </p:spPr>
                  </p:pic>
                </p:oleObj>
              </mc:Fallback>
            </mc:AlternateContent>
          </a:graphicData>
        </a:graphic>
      </p:graphicFrame>
      <p:sp>
        <p:nvSpPr>
          <p:cNvPr id="4" name="Text Placeholder 3"/>
          <p:cNvSpPr>
            <a:spLocks noGrp="1"/>
          </p:cNvSpPr>
          <p:nvPr>
            <p:ph type="body" idx="13"/>
          </p:nvPr>
        </p:nvSpPr>
        <p:spPr>
          <a:xfrm>
            <a:off x="2882348" y="2254863"/>
            <a:ext cx="5804452" cy="482215"/>
          </a:xfrm>
        </p:spPr>
        <p:txBody>
          <a:bodyPr/>
          <a:lstStyle/>
          <a:p>
            <a:pPr marL="0" indent="0">
              <a:buNone/>
            </a:pPr>
            <a:r>
              <a:rPr lang="en-US" dirty="0"/>
              <a:t>start second function invocation</a:t>
            </a:r>
          </a:p>
        </p:txBody>
      </p:sp>
      <p:graphicFrame>
        <p:nvGraphicFramePr>
          <p:cNvPr id="13" name="Object 12" descr="2 exclamation mark equals 2 times 1 exclamation mark"/>
          <p:cNvGraphicFramePr>
            <a:graphicFrameLocks noChangeAspect="1"/>
          </p:cNvGraphicFramePr>
          <p:nvPr>
            <p:extLst>
              <p:ext uri="{D42A27DB-BD31-4B8C-83A1-F6EECF244321}">
                <p14:modId xmlns:p14="http://schemas.microsoft.com/office/powerpoint/2010/main" val="1149133925"/>
              </p:ext>
            </p:extLst>
          </p:nvPr>
        </p:nvGraphicFramePr>
        <p:xfrm>
          <a:off x="595735" y="3021756"/>
          <a:ext cx="1122362" cy="304800"/>
        </p:xfrm>
        <a:graphic>
          <a:graphicData uri="http://schemas.openxmlformats.org/presentationml/2006/ole">
            <mc:AlternateContent xmlns:mc="http://schemas.openxmlformats.org/markup-compatibility/2006">
              <mc:Choice xmlns:v="urn:schemas-microsoft-com:vml" Requires="v">
                <p:oleObj spid="_x0000_s4268" name="Equation" r:id="rId7" imgW="622080" imgH="190440" progId="Equation.3">
                  <p:embed/>
                </p:oleObj>
              </mc:Choice>
              <mc:Fallback>
                <p:oleObj name="Equation" r:id="rId7" imgW="622080" imgH="190440" progId="Equation.3">
                  <p:embed/>
                  <p:pic>
                    <p:nvPicPr>
                      <p:cNvPr id="11" name="Object 10"/>
                      <p:cNvPicPr/>
                      <p:nvPr/>
                    </p:nvPicPr>
                    <p:blipFill>
                      <a:blip r:embed="rId8"/>
                      <a:stretch>
                        <a:fillRect/>
                      </a:stretch>
                    </p:blipFill>
                    <p:spPr>
                      <a:xfrm>
                        <a:off x="595735" y="3021756"/>
                        <a:ext cx="1122362" cy="304800"/>
                      </a:xfrm>
                      <a:prstGeom prst="rect">
                        <a:avLst/>
                      </a:prstGeom>
                    </p:spPr>
                  </p:pic>
                </p:oleObj>
              </mc:Fallback>
            </mc:AlternateContent>
          </a:graphicData>
        </a:graphic>
      </p:graphicFrame>
      <p:sp>
        <p:nvSpPr>
          <p:cNvPr id="5" name="Text Placeholder 4"/>
          <p:cNvSpPr>
            <a:spLocks noGrp="1"/>
          </p:cNvSpPr>
          <p:nvPr>
            <p:ph type="body" idx="14"/>
          </p:nvPr>
        </p:nvSpPr>
        <p:spPr>
          <a:xfrm>
            <a:off x="2882348" y="2827518"/>
            <a:ext cx="5804452" cy="500822"/>
          </a:xfrm>
        </p:spPr>
        <p:txBody>
          <a:bodyPr/>
          <a:lstStyle/>
          <a:p>
            <a:pPr marL="0" indent="0">
              <a:buNone/>
            </a:pPr>
            <a:r>
              <a:rPr lang="en-US" dirty="0"/>
              <a:t>start third function invocation</a:t>
            </a:r>
          </a:p>
        </p:txBody>
      </p:sp>
      <p:graphicFrame>
        <p:nvGraphicFramePr>
          <p:cNvPr id="14" name="Object 13" descr="1 exclamation mark equals 1"/>
          <p:cNvGraphicFramePr>
            <a:graphicFrameLocks noChangeAspect="1"/>
          </p:cNvGraphicFramePr>
          <p:nvPr>
            <p:extLst>
              <p:ext uri="{D42A27DB-BD31-4B8C-83A1-F6EECF244321}">
                <p14:modId xmlns:p14="http://schemas.microsoft.com/office/powerpoint/2010/main" val="1724708871"/>
              </p:ext>
            </p:extLst>
          </p:nvPr>
        </p:nvGraphicFramePr>
        <p:xfrm>
          <a:off x="567532" y="3525085"/>
          <a:ext cx="574675" cy="304800"/>
        </p:xfrm>
        <a:graphic>
          <a:graphicData uri="http://schemas.openxmlformats.org/presentationml/2006/ole">
            <mc:AlternateContent xmlns:mc="http://schemas.openxmlformats.org/markup-compatibility/2006">
              <mc:Choice xmlns:v="urn:schemas-microsoft-com:vml" Requires="v">
                <p:oleObj spid="_x0000_s4269" name="Equation" r:id="rId9" imgW="342720" imgH="190440" progId="Equation.3">
                  <p:embed/>
                </p:oleObj>
              </mc:Choice>
              <mc:Fallback>
                <p:oleObj name="Equation" r:id="rId9" imgW="342720" imgH="190440" progId="Equation.3">
                  <p:embed/>
                  <p:pic>
                    <p:nvPicPr>
                      <p:cNvPr id="11" name="Object 10"/>
                      <p:cNvPicPr/>
                      <p:nvPr/>
                    </p:nvPicPr>
                    <p:blipFill>
                      <a:blip r:embed="rId10"/>
                      <a:stretch>
                        <a:fillRect/>
                      </a:stretch>
                    </p:blipFill>
                    <p:spPr>
                      <a:xfrm>
                        <a:off x="567532" y="3525085"/>
                        <a:ext cx="574675" cy="304800"/>
                      </a:xfrm>
                      <a:prstGeom prst="rect">
                        <a:avLst/>
                      </a:prstGeom>
                    </p:spPr>
                  </p:pic>
                </p:oleObj>
              </mc:Fallback>
            </mc:AlternateContent>
          </a:graphicData>
        </a:graphic>
      </p:graphicFrame>
      <p:sp>
        <p:nvSpPr>
          <p:cNvPr id="6" name="Text Placeholder 5"/>
          <p:cNvSpPr>
            <a:spLocks noGrp="1"/>
          </p:cNvSpPr>
          <p:nvPr>
            <p:ph type="body" idx="15"/>
          </p:nvPr>
        </p:nvSpPr>
        <p:spPr>
          <a:xfrm>
            <a:off x="2882348" y="3403561"/>
            <a:ext cx="5804452" cy="444563"/>
          </a:xfrm>
        </p:spPr>
        <p:txBody>
          <a:bodyPr/>
          <a:lstStyle/>
          <a:p>
            <a:pPr marL="0" indent="0">
              <a:buNone/>
            </a:pPr>
            <a:r>
              <a:rPr lang="en-US" dirty="0"/>
              <a:t>fourth invocation, base case</a:t>
            </a:r>
          </a:p>
        </p:txBody>
      </p:sp>
      <p:graphicFrame>
        <p:nvGraphicFramePr>
          <p:cNvPr id="15" name="Object 14" descr="2 exclamation mark equals 2 times 1 equals 2"/>
          <p:cNvGraphicFramePr>
            <a:graphicFrameLocks noChangeAspect="1"/>
          </p:cNvGraphicFramePr>
          <p:nvPr>
            <p:extLst>
              <p:ext uri="{D42A27DB-BD31-4B8C-83A1-F6EECF244321}">
                <p14:modId xmlns:p14="http://schemas.microsoft.com/office/powerpoint/2010/main" val="2526252366"/>
              </p:ext>
            </p:extLst>
          </p:nvPr>
        </p:nvGraphicFramePr>
        <p:xfrm>
          <a:off x="554038" y="3971925"/>
          <a:ext cx="1643062" cy="304800"/>
        </p:xfrm>
        <a:graphic>
          <a:graphicData uri="http://schemas.openxmlformats.org/presentationml/2006/ole">
            <mc:AlternateContent xmlns:mc="http://schemas.openxmlformats.org/markup-compatibility/2006">
              <mc:Choice xmlns:v="urn:schemas-microsoft-com:vml" Requires="v">
                <p:oleObj spid="_x0000_s4270" name="Equation" r:id="rId11" imgW="977760" imgH="190440" progId="Equation.3">
                  <p:embed/>
                </p:oleObj>
              </mc:Choice>
              <mc:Fallback>
                <p:oleObj name="Equation" r:id="rId11" imgW="977760" imgH="190440" progId="Equation.3">
                  <p:embed/>
                  <p:pic>
                    <p:nvPicPr>
                      <p:cNvPr id="11" name="Object 10"/>
                      <p:cNvPicPr/>
                      <p:nvPr/>
                    </p:nvPicPr>
                    <p:blipFill>
                      <a:blip r:embed="rId12"/>
                      <a:stretch>
                        <a:fillRect/>
                      </a:stretch>
                    </p:blipFill>
                    <p:spPr>
                      <a:xfrm>
                        <a:off x="554038" y="3971925"/>
                        <a:ext cx="1643062" cy="304800"/>
                      </a:xfrm>
                      <a:prstGeom prst="rect">
                        <a:avLst/>
                      </a:prstGeom>
                    </p:spPr>
                  </p:pic>
                </p:oleObj>
              </mc:Fallback>
            </mc:AlternateContent>
          </a:graphicData>
        </a:graphic>
      </p:graphicFrame>
      <p:sp>
        <p:nvSpPr>
          <p:cNvPr id="7" name="Text Placeholder 6"/>
          <p:cNvSpPr>
            <a:spLocks noGrp="1"/>
          </p:cNvSpPr>
          <p:nvPr>
            <p:ph type="body" idx="16"/>
          </p:nvPr>
        </p:nvSpPr>
        <p:spPr>
          <a:xfrm>
            <a:off x="2882348" y="3889019"/>
            <a:ext cx="5804452" cy="534982"/>
          </a:xfrm>
        </p:spPr>
        <p:txBody>
          <a:bodyPr/>
          <a:lstStyle/>
          <a:p>
            <a:pPr marL="0" indent="0">
              <a:buNone/>
            </a:pPr>
            <a:r>
              <a:rPr lang="en-US" dirty="0"/>
              <a:t>third invocation </a:t>
            </a:r>
            <a:r>
              <a:rPr lang="en-US" dirty="0" smtClean="0"/>
              <a:t>finishes</a:t>
            </a:r>
            <a:endParaRPr lang="en-US" dirty="0"/>
          </a:p>
        </p:txBody>
      </p:sp>
      <p:graphicFrame>
        <p:nvGraphicFramePr>
          <p:cNvPr id="16" name="Object 15" descr="3 exclamation mark equals 3 times 2 equals 6"/>
          <p:cNvGraphicFramePr>
            <a:graphicFrameLocks noChangeAspect="1"/>
          </p:cNvGraphicFramePr>
          <p:nvPr>
            <p:extLst>
              <p:ext uri="{D42A27DB-BD31-4B8C-83A1-F6EECF244321}">
                <p14:modId xmlns:p14="http://schemas.microsoft.com/office/powerpoint/2010/main" val="2938317463"/>
              </p:ext>
            </p:extLst>
          </p:nvPr>
        </p:nvGraphicFramePr>
        <p:xfrm>
          <a:off x="554038" y="4518978"/>
          <a:ext cx="1577975" cy="325438"/>
        </p:xfrm>
        <a:graphic>
          <a:graphicData uri="http://schemas.openxmlformats.org/presentationml/2006/ole">
            <mc:AlternateContent xmlns:mc="http://schemas.openxmlformats.org/markup-compatibility/2006">
              <mc:Choice xmlns:v="urn:schemas-microsoft-com:vml" Requires="v">
                <p:oleObj spid="_x0000_s4271" name="Equation" r:id="rId13" imgW="939600" imgH="203040" progId="Equation.3">
                  <p:embed/>
                </p:oleObj>
              </mc:Choice>
              <mc:Fallback>
                <p:oleObj name="Equation" r:id="rId13" imgW="939600" imgH="203040" progId="Equation.3">
                  <p:embed/>
                  <p:pic>
                    <p:nvPicPr>
                      <p:cNvPr id="11" name="Object 10"/>
                      <p:cNvPicPr/>
                      <p:nvPr/>
                    </p:nvPicPr>
                    <p:blipFill>
                      <a:blip r:embed="rId14"/>
                      <a:stretch>
                        <a:fillRect/>
                      </a:stretch>
                    </p:blipFill>
                    <p:spPr>
                      <a:xfrm>
                        <a:off x="554038" y="4518978"/>
                        <a:ext cx="1577975" cy="325438"/>
                      </a:xfrm>
                      <a:prstGeom prst="rect">
                        <a:avLst/>
                      </a:prstGeom>
                    </p:spPr>
                  </p:pic>
                </p:oleObj>
              </mc:Fallback>
            </mc:AlternateContent>
          </a:graphicData>
        </a:graphic>
      </p:graphicFrame>
      <p:sp>
        <p:nvSpPr>
          <p:cNvPr id="8" name="Text Placeholder 7"/>
          <p:cNvSpPr>
            <a:spLocks noGrp="1"/>
          </p:cNvSpPr>
          <p:nvPr>
            <p:ph type="body" idx="17"/>
          </p:nvPr>
        </p:nvSpPr>
        <p:spPr>
          <a:xfrm>
            <a:off x="2868105" y="4464896"/>
            <a:ext cx="5804452" cy="433603"/>
          </a:xfrm>
        </p:spPr>
        <p:txBody>
          <a:bodyPr/>
          <a:lstStyle/>
          <a:p>
            <a:pPr marL="0" indent="0">
              <a:buNone/>
            </a:pPr>
            <a:r>
              <a:rPr lang="en-US" dirty="0"/>
              <a:t>second invocation </a:t>
            </a:r>
            <a:r>
              <a:rPr lang="en-US" dirty="0" smtClean="0"/>
              <a:t>finishes</a:t>
            </a:r>
            <a:endParaRPr lang="en-US" dirty="0"/>
          </a:p>
        </p:txBody>
      </p:sp>
      <p:graphicFrame>
        <p:nvGraphicFramePr>
          <p:cNvPr id="17" name="Object 16" descr="4 exclamation mark equals 4 times 6 equals 24"/>
          <p:cNvGraphicFramePr>
            <a:graphicFrameLocks noChangeAspect="1"/>
          </p:cNvGraphicFramePr>
          <p:nvPr>
            <p:extLst>
              <p:ext uri="{D42A27DB-BD31-4B8C-83A1-F6EECF244321}">
                <p14:modId xmlns:p14="http://schemas.microsoft.com/office/powerpoint/2010/main" val="2538584871"/>
              </p:ext>
            </p:extLst>
          </p:nvPr>
        </p:nvGraphicFramePr>
        <p:xfrm>
          <a:off x="554038" y="5015014"/>
          <a:ext cx="1835150" cy="325437"/>
        </p:xfrm>
        <a:graphic>
          <a:graphicData uri="http://schemas.openxmlformats.org/presentationml/2006/ole">
            <mc:AlternateContent xmlns:mc="http://schemas.openxmlformats.org/markup-compatibility/2006">
              <mc:Choice xmlns:v="urn:schemas-microsoft-com:vml" Requires="v">
                <p:oleObj spid="_x0000_s4272" name="Equation" r:id="rId15" imgW="1091880" imgH="203040" progId="Equation.3">
                  <p:embed/>
                </p:oleObj>
              </mc:Choice>
              <mc:Fallback>
                <p:oleObj name="Equation" r:id="rId15" imgW="1091880" imgH="203040" progId="Equation.3">
                  <p:embed/>
                  <p:pic>
                    <p:nvPicPr>
                      <p:cNvPr id="11" name="Object 10"/>
                      <p:cNvPicPr/>
                      <p:nvPr/>
                    </p:nvPicPr>
                    <p:blipFill>
                      <a:blip r:embed="rId16"/>
                      <a:stretch>
                        <a:fillRect/>
                      </a:stretch>
                    </p:blipFill>
                    <p:spPr>
                      <a:xfrm>
                        <a:off x="554038" y="5015014"/>
                        <a:ext cx="1835150" cy="325437"/>
                      </a:xfrm>
                      <a:prstGeom prst="rect">
                        <a:avLst/>
                      </a:prstGeom>
                    </p:spPr>
                  </p:pic>
                </p:oleObj>
              </mc:Fallback>
            </mc:AlternateContent>
          </a:graphicData>
        </a:graphic>
      </p:graphicFrame>
      <p:sp>
        <p:nvSpPr>
          <p:cNvPr id="9" name="Text Placeholder 8"/>
          <p:cNvSpPr>
            <a:spLocks noGrp="1"/>
          </p:cNvSpPr>
          <p:nvPr>
            <p:ph type="body" idx="18"/>
          </p:nvPr>
        </p:nvSpPr>
        <p:spPr>
          <a:xfrm>
            <a:off x="2882348" y="4955147"/>
            <a:ext cx="4266597" cy="534982"/>
          </a:xfrm>
        </p:spPr>
        <p:txBody>
          <a:bodyPr/>
          <a:lstStyle/>
          <a:p>
            <a:pPr marL="0" indent="0">
              <a:buNone/>
            </a:pPr>
            <a:r>
              <a:rPr lang="en-US" dirty="0"/>
              <a:t>first invocation finishes</a:t>
            </a:r>
          </a:p>
        </p:txBody>
      </p:sp>
    </p:spTree>
    <p:extLst>
      <p:ext uri="{BB962C8B-B14F-4D97-AF65-F5344CB8AC3E}">
        <p14:creationId xmlns:p14="http://schemas.microsoft.com/office/powerpoint/2010/main" val="4239388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Fibonacci </a:t>
            </a:r>
            <a:endParaRPr lang="en-US" dirty="0"/>
          </a:p>
        </p:txBody>
      </p:sp>
      <p:sp>
        <p:nvSpPr>
          <p:cNvPr id="3" name="Content Placeholder 2"/>
          <p:cNvSpPr>
            <a:spLocks noGrp="1"/>
          </p:cNvSpPr>
          <p:nvPr>
            <p:ph idx="1"/>
          </p:nvPr>
        </p:nvSpPr>
        <p:spPr>
          <a:xfrm>
            <a:off x="457200" y="1600201"/>
            <a:ext cx="8229600" cy="1461052"/>
          </a:xfrm>
        </p:spPr>
        <p:txBody>
          <a:bodyPr/>
          <a:lstStyle/>
          <a:p>
            <a:r>
              <a:rPr lang="en-US" dirty="0" smtClean="0"/>
              <a:t>Depends on the Fibonacci  results for the two previous values in the sequence</a:t>
            </a:r>
          </a:p>
          <a:p>
            <a:r>
              <a:rPr lang="en-US" dirty="0" smtClean="0"/>
              <a:t>The base values are Fibo(0) == 1 and Fibo(1) == 1</a:t>
            </a:r>
          </a:p>
        </p:txBody>
      </p:sp>
      <p:graphicFrame>
        <p:nvGraphicFramePr>
          <p:cNvPr id="4" name="Object 3" descr="F I b o left parenthesis x right parenthesis equals f I b o left parenthesis x minus 1 right parenthesis plus f I b o left parenthesis x minus 2 right parenthesis"/>
          <p:cNvGraphicFramePr>
            <a:graphicFrameLocks noChangeAspect="1"/>
          </p:cNvGraphicFramePr>
          <p:nvPr>
            <p:extLst>
              <p:ext uri="{D42A27DB-BD31-4B8C-83A1-F6EECF244321}">
                <p14:modId xmlns:p14="http://schemas.microsoft.com/office/powerpoint/2010/main" val="1698810053"/>
              </p:ext>
            </p:extLst>
          </p:nvPr>
        </p:nvGraphicFramePr>
        <p:xfrm>
          <a:off x="841659" y="3418609"/>
          <a:ext cx="4124041" cy="355516"/>
        </p:xfrm>
        <a:graphic>
          <a:graphicData uri="http://schemas.openxmlformats.org/presentationml/2006/ole">
            <mc:AlternateContent xmlns:mc="http://schemas.openxmlformats.org/markup-compatibility/2006">
              <mc:Choice xmlns:v="urn:schemas-microsoft-com:vml" Requires="v">
                <p:oleObj spid="_x0000_s5145" name="Equation" r:id="rId3" imgW="2387520" imgH="228600" progId="Equation.3">
                  <p:embed/>
                </p:oleObj>
              </mc:Choice>
              <mc:Fallback>
                <p:oleObj name="Equation" r:id="rId3" imgW="2387520" imgH="228600" progId="Equation.3">
                  <p:embed/>
                  <p:pic>
                    <p:nvPicPr>
                      <p:cNvPr id="0" name=""/>
                      <p:cNvPicPr/>
                      <p:nvPr/>
                    </p:nvPicPr>
                    <p:blipFill>
                      <a:blip r:embed="rId4"/>
                      <a:stretch>
                        <a:fillRect/>
                      </a:stretch>
                    </p:blipFill>
                    <p:spPr>
                      <a:xfrm>
                        <a:off x="841659" y="3418609"/>
                        <a:ext cx="4124041" cy="355516"/>
                      </a:xfrm>
                      <a:prstGeom prst="rect">
                        <a:avLst/>
                      </a:prstGeom>
                    </p:spPr>
                  </p:pic>
                </p:oleObj>
              </mc:Fallback>
            </mc:AlternateContent>
          </a:graphicData>
        </a:graphic>
      </p:graphicFrame>
    </p:spTree>
    <p:extLst>
      <p:ext uri="{BB962C8B-B14F-4D97-AF65-F5344CB8AC3E}">
        <p14:creationId xmlns:p14="http://schemas.microsoft.com/office/powerpoint/2010/main" val="2882555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15-3</a:t>
            </a:r>
            <a:endParaRPr lang="en-US" dirty="0"/>
          </a:p>
        </p:txBody>
      </p:sp>
      <p:pic>
        <p:nvPicPr>
          <p:cNvPr id="4" name="Picture 2" descr="Code has 6 lines. The code reads as follows. Line 1. D e f Fibonacci left parentheses n right parentheses colon. Line 2, indented once. Double quote double quote double quote Recursive Fibonacci sequence period double quote double quote double quote. Line 3, indented once. If n equals equals 0 or n equals equals 1 colon. Hash base cases. Line 4, indented twice. Return 1. Line 5, indented once. Else colon. Line 6, indented twice. Return Fibonacci left parentheses n minus 1 right parentheses plus Fibonacci left parentheses n minus 2 right parentheses. Hash recursive case. "/>
          <p:cNvPicPr>
            <a:picLocks noChangeAspect="1"/>
          </p:cNvPicPr>
          <p:nvPr/>
        </p:nvPicPr>
        <p:blipFill>
          <a:blip r:embed="rId2"/>
          <a:stretch>
            <a:fillRect/>
          </a:stretch>
        </p:blipFill>
        <p:spPr>
          <a:xfrm>
            <a:off x="723900" y="2633663"/>
            <a:ext cx="7696200" cy="1563687"/>
          </a:xfrm>
          <a:prstGeom prst="rect">
            <a:avLst/>
          </a:prstGeom>
          <a:noFill/>
          <a:ln>
            <a:noFill/>
          </a:ln>
        </p:spPr>
      </p:pic>
    </p:spTree>
    <p:extLst>
      <p:ext uri="{BB962C8B-B14F-4D97-AF65-F5344CB8AC3E}">
        <p14:creationId xmlns:p14="http://schemas.microsoft.com/office/powerpoint/2010/main" val="2932800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Trace</a:t>
            </a:r>
            <a:endParaRPr lang="en-US" dirty="0"/>
          </a:p>
        </p:txBody>
      </p:sp>
      <p:graphicFrame>
        <p:nvGraphicFramePr>
          <p:cNvPr id="2" name="Object 1" descr="Line 1. F I b o left parenthesis 4 right parenthesis equals f I b o left parenthesis 3 right parenthesis plus f I b o left parenthesis 2 right parenthesis. Line 2. F I b o left parenthesis 3 right parenthesis equals f I b o left parenthesis 2 right parenthesis plus f I b o left parenthesis 1 right parenthesis. Line 3. F I b o left parenthesis 2 right parenthesis equals f I b o left parenthesis 1 right parenthesis plus f I b o left parenthesis 0 right parenthesis equals 2 hash base case. Line 4. F I b o left parenthesis 3 right parenthesis equals 2 plus f I b o left parenthesis 1 right parenthesis equals 3 hash base case. Line 5. F I b o left parenthesis 4 right parenthesis equals 3 plus 2 equals 5."/>
          <p:cNvGraphicFramePr>
            <a:graphicFrameLocks noChangeAspect="1"/>
          </p:cNvGraphicFramePr>
          <p:nvPr>
            <p:extLst>
              <p:ext uri="{D42A27DB-BD31-4B8C-83A1-F6EECF244321}">
                <p14:modId xmlns:p14="http://schemas.microsoft.com/office/powerpoint/2010/main" val="3218197962"/>
              </p:ext>
            </p:extLst>
          </p:nvPr>
        </p:nvGraphicFramePr>
        <p:xfrm>
          <a:off x="325507" y="2125802"/>
          <a:ext cx="5303838" cy="2108200"/>
        </p:xfrm>
        <a:graphic>
          <a:graphicData uri="http://schemas.openxmlformats.org/presentationml/2006/ole">
            <mc:AlternateContent xmlns:mc="http://schemas.openxmlformats.org/markup-compatibility/2006">
              <mc:Choice xmlns:v="urn:schemas-microsoft-com:vml" Requires="v">
                <p:oleObj spid="_x0000_s6169" name="Equation" r:id="rId3" imgW="2933640" imgH="1117440" progId="Equation.DSMT4">
                  <p:embed/>
                </p:oleObj>
              </mc:Choice>
              <mc:Fallback>
                <p:oleObj name="Equation" r:id="rId3" imgW="2933640" imgH="1117440" progId="Equation.DSMT4">
                  <p:embed/>
                  <p:pic>
                    <p:nvPicPr>
                      <p:cNvPr id="0" name=""/>
                      <p:cNvPicPr/>
                      <p:nvPr/>
                    </p:nvPicPr>
                    <p:blipFill>
                      <a:blip r:embed="rId4"/>
                      <a:stretch>
                        <a:fillRect/>
                      </a:stretch>
                    </p:blipFill>
                    <p:spPr>
                      <a:xfrm>
                        <a:off x="325507" y="2125802"/>
                        <a:ext cx="5303838" cy="2108200"/>
                      </a:xfrm>
                      <a:prstGeom prst="rect">
                        <a:avLst/>
                      </a:prstGeom>
                    </p:spPr>
                  </p:pic>
                </p:oleObj>
              </mc:Fallback>
            </mc:AlternateContent>
          </a:graphicData>
        </a:graphic>
      </p:graphicFrame>
    </p:spTree>
    <p:extLst>
      <p:ext uri="{BB962C8B-B14F-4D97-AF65-F5344CB8AC3E}">
        <p14:creationId xmlns:p14="http://schemas.microsoft.com/office/powerpoint/2010/main" val="3575342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string</a:t>
            </a:r>
            <a:endParaRPr lang="en-US" dirty="0"/>
          </a:p>
        </p:txBody>
      </p:sp>
      <p:sp>
        <p:nvSpPr>
          <p:cNvPr id="3" name="Content Placeholder 2"/>
          <p:cNvSpPr>
            <a:spLocks noGrp="1"/>
          </p:cNvSpPr>
          <p:nvPr>
            <p:ph idx="1"/>
          </p:nvPr>
        </p:nvSpPr>
        <p:spPr/>
        <p:txBody>
          <a:bodyPr/>
          <a:lstStyle/>
          <a:p>
            <a:r>
              <a:rPr lang="en-US" dirty="0" smtClean="0"/>
              <a:t>We know Python has a very simple way to reverse a string, but let’s see if we can write a recursive function that reverses a string without using slicing.</a:t>
            </a:r>
            <a:endParaRPr lang="en-US" dirty="0"/>
          </a:p>
        </p:txBody>
      </p:sp>
    </p:spTree>
    <p:extLst>
      <p:ext uri="{BB962C8B-B14F-4D97-AF65-F5344CB8AC3E}">
        <p14:creationId xmlns:p14="http://schemas.microsoft.com/office/powerpoint/2010/main" val="2155477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15-4 Template </a:t>
            </a:r>
            <a:r>
              <a:rPr lang="en-US" dirty="0"/>
              <a:t>for </a:t>
            </a:r>
            <a:r>
              <a:rPr lang="en-US" dirty="0" smtClean="0"/>
              <a:t>reversal</a:t>
            </a:r>
            <a:endParaRPr lang="en-US" dirty="0"/>
          </a:p>
        </p:txBody>
      </p:sp>
      <p:pic>
        <p:nvPicPr>
          <p:cNvPr id="4" name="Picture 2" descr="Code has 11 lines. The code reads as follows. Line 1. Hash recursive function to reverse a string. Line 2. Blank. Line 3. D e f reverser left parentheses a underscore s t r right parentheses colon. Line 4, indented once. Hash base case. Line 5, indented once. Hash recursive step. Line 6, indented twice. Hash divide into parts. Line 7, indented twice. Hash conquer forward slash reassemble. Line 8. Blank. Line 9. The underscore s t r equals input left parentheses double quote Reverse what string colon double quote right parentheses. Line 10. Result equals reverser left parentheses the underscore s t r right parentheses. Line 11. Print left parentheses double quote The reverse of left brace right brace is left brace right brace double quote period format left parentheses the underscore s t r comma result right parentheses right parentheses. "/>
          <p:cNvPicPr>
            <a:picLocks noChangeAspect="1"/>
          </p:cNvPicPr>
          <p:nvPr/>
        </p:nvPicPr>
        <p:blipFill>
          <a:blip r:embed="rId2"/>
          <a:stretch>
            <a:fillRect/>
          </a:stretch>
        </p:blipFill>
        <p:spPr>
          <a:xfrm>
            <a:off x="1049338" y="1787525"/>
            <a:ext cx="7045325" cy="3130550"/>
          </a:xfrm>
          <a:prstGeom prst="rect">
            <a:avLst/>
          </a:prstGeom>
          <a:noFill/>
          <a:ln>
            <a:noFill/>
          </a:ln>
        </p:spPr>
      </p:pic>
    </p:spTree>
    <p:extLst>
      <p:ext uri="{BB962C8B-B14F-4D97-AF65-F5344CB8AC3E}">
        <p14:creationId xmlns:p14="http://schemas.microsoft.com/office/powerpoint/2010/main" val="1611608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Base Case</a:t>
            </a:r>
            <a:endParaRPr lang="en-US" dirty="0"/>
          </a:p>
        </p:txBody>
      </p:sp>
      <p:sp>
        <p:nvSpPr>
          <p:cNvPr id="4" name="Content Placeholder 3"/>
          <p:cNvSpPr>
            <a:spLocks noGrp="1"/>
          </p:cNvSpPr>
          <p:nvPr>
            <p:ph idx="1"/>
          </p:nvPr>
        </p:nvSpPr>
        <p:spPr/>
        <p:txBody>
          <a:bodyPr/>
          <a:lstStyle/>
          <a:p>
            <a:r>
              <a:rPr lang="en-US" dirty="0" smtClean="0"/>
              <a:t>What string do we know how to trivially reverse?</a:t>
            </a:r>
          </a:p>
          <a:p>
            <a:r>
              <a:rPr lang="en-US" dirty="0" smtClean="0"/>
              <a:t>Yes, a string with one character, when reversed, gives back exactly the same string</a:t>
            </a:r>
          </a:p>
          <a:p>
            <a:r>
              <a:rPr lang="en-US" dirty="0" smtClean="0"/>
              <a:t>We use this as our base case</a:t>
            </a:r>
            <a:endParaRPr lang="en-US" dirty="0"/>
          </a:p>
        </p:txBody>
      </p:sp>
    </p:spTree>
    <p:extLst>
      <p:ext uri="{BB962C8B-B14F-4D97-AF65-F5344CB8AC3E}">
        <p14:creationId xmlns:p14="http://schemas.microsoft.com/office/powerpoint/2010/main" val="1443627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15-5</a:t>
            </a:r>
            <a:endParaRPr lang="en-US" dirty="0"/>
          </a:p>
        </p:txBody>
      </p:sp>
      <p:pic>
        <p:nvPicPr>
          <p:cNvPr id="3" name="Picture 2" descr="Code has 9 lines, as follows. Line 1. D e f reverser left parenthesis a S t r right parenthesis colon. Line 2, indented once. If l e n left parenthesis a S t r right parenthesis equals equals 1 colon. Hash base case. Line 3, indented twice. Return a s t r. Line 4, indented once. Hash recursive step. Line 5, indented twice. Hash divide into parts. Line 6, indented twice. Hash conquer forward slash reassemble. Line 7. The s t r equals raw underscore input left parenthesis double quote Reverse what string colon double quote right parenthesis. Line 8. Result equals reverser left parenthesis the s t r right parenthesis. Line 9. Print double quote Reverse of Percent s is percent s backslash n double quote percent left parenthesis the S t r comma result right parenthesis."/>
          <p:cNvPicPr>
            <a:picLocks noChangeAspect="1"/>
          </p:cNvPicPr>
          <p:nvPr/>
        </p:nvPicPr>
        <p:blipFill>
          <a:blip r:embed="rId2"/>
          <a:stretch>
            <a:fillRect/>
          </a:stretch>
        </p:blipFill>
        <p:spPr>
          <a:xfrm>
            <a:off x="1063212" y="1689029"/>
            <a:ext cx="7017576" cy="3994326"/>
          </a:xfrm>
          <a:prstGeom prst="rect">
            <a:avLst/>
          </a:prstGeom>
        </p:spPr>
      </p:pic>
    </p:spTree>
    <p:extLst>
      <p:ext uri="{BB962C8B-B14F-4D97-AF65-F5344CB8AC3E}">
        <p14:creationId xmlns:p14="http://schemas.microsoft.com/office/powerpoint/2010/main" val="2052037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Recursive Step</a:t>
            </a:r>
            <a:endParaRPr lang="en-US" dirty="0"/>
          </a:p>
        </p:txBody>
      </p:sp>
      <p:sp>
        <p:nvSpPr>
          <p:cNvPr id="4" name="Content Placeholder 3"/>
          <p:cNvSpPr>
            <a:spLocks noGrp="1"/>
          </p:cNvSpPr>
          <p:nvPr>
            <p:ph idx="1"/>
          </p:nvPr>
        </p:nvSpPr>
        <p:spPr>
          <a:xfrm>
            <a:off x="457200" y="1600201"/>
            <a:ext cx="8229600" cy="2166730"/>
          </a:xfrm>
        </p:spPr>
        <p:txBody>
          <a:bodyPr/>
          <a:lstStyle/>
          <a:p>
            <a:r>
              <a:rPr lang="en-US" dirty="0" smtClean="0"/>
              <a:t>We must base the recursive step on what came before, plus the extra step we are presently in.</a:t>
            </a:r>
          </a:p>
          <a:p>
            <a:r>
              <a:rPr lang="en-US" dirty="0" smtClean="0"/>
              <a:t>Thus the reverse of a string is the reverse of all but the first character of the string, which is placed at the end. We assume the rev function will reverse the rest </a:t>
            </a:r>
            <a:endParaRPr lang="en-US" dirty="0"/>
          </a:p>
        </p:txBody>
      </p:sp>
      <p:graphicFrame>
        <p:nvGraphicFramePr>
          <p:cNvPr id="2" name="Object 1" descr="Rev left parenthesis s right parenthesis equals rev left parenthesis s open bracket 1 colon close bracket right parenthesis plus s open bracket 0 close bracket."/>
          <p:cNvGraphicFramePr>
            <a:graphicFrameLocks noChangeAspect="1"/>
          </p:cNvGraphicFramePr>
          <p:nvPr>
            <p:extLst>
              <p:ext uri="{D42A27DB-BD31-4B8C-83A1-F6EECF244321}">
                <p14:modId xmlns:p14="http://schemas.microsoft.com/office/powerpoint/2010/main" val="2267602426"/>
              </p:ext>
            </p:extLst>
          </p:nvPr>
        </p:nvGraphicFramePr>
        <p:xfrm>
          <a:off x="987137" y="3958937"/>
          <a:ext cx="3325088" cy="415636"/>
        </p:xfrm>
        <a:graphic>
          <a:graphicData uri="http://schemas.openxmlformats.org/presentationml/2006/ole">
            <mc:AlternateContent xmlns:mc="http://schemas.openxmlformats.org/markup-compatibility/2006">
              <mc:Choice xmlns:v="urn:schemas-microsoft-com:vml" Requires="v">
                <p:oleObj spid="_x0000_s7193" name="Equation" r:id="rId3" imgW="1828800" imgH="228600" progId="Equation.3">
                  <p:embed/>
                </p:oleObj>
              </mc:Choice>
              <mc:Fallback>
                <p:oleObj name="Equation" r:id="rId3" imgW="1828800" imgH="228600" progId="Equation.3">
                  <p:embed/>
                  <p:pic>
                    <p:nvPicPr>
                      <p:cNvPr id="0" name=""/>
                      <p:cNvPicPr/>
                      <p:nvPr/>
                    </p:nvPicPr>
                    <p:blipFill>
                      <a:blip r:embed="rId4"/>
                      <a:stretch>
                        <a:fillRect/>
                      </a:stretch>
                    </p:blipFill>
                    <p:spPr>
                      <a:xfrm>
                        <a:off x="987137" y="3958937"/>
                        <a:ext cx="3325088" cy="415636"/>
                      </a:xfrm>
                      <a:prstGeom prst="rect">
                        <a:avLst/>
                      </a:prstGeom>
                    </p:spPr>
                  </p:pic>
                </p:oleObj>
              </mc:Fallback>
            </mc:AlternateContent>
          </a:graphicData>
        </a:graphic>
      </p:graphicFrame>
    </p:spTree>
    <p:extLst>
      <p:ext uri="{BB962C8B-B14F-4D97-AF65-F5344CB8AC3E}">
        <p14:creationId xmlns:p14="http://schemas.microsoft.com/office/powerpoint/2010/main" val="4277122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Function that Calls itself</a:t>
            </a:r>
            <a:endParaRPr lang="en-US" dirty="0"/>
          </a:p>
        </p:txBody>
      </p:sp>
      <p:sp>
        <p:nvSpPr>
          <p:cNvPr id="4" name="Content Placeholder 3"/>
          <p:cNvSpPr>
            <a:spLocks noGrp="1"/>
          </p:cNvSpPr>
          <p:nvPr>
            <p:ph idx="1"/>
          </p:nvPr>
        </p:nvSpPr>
        <p:spPr/>
        <p:txBody>
          <a:bodyPr/>
          <a:lstStyle/>
          <a:p>
            <a:r>
              <a:rPr lang="en-US" dirty="0" smtClean="0"/>
              <a:t>The very basic meaning of a recursive function is a </a:t>
            </a:r>
            <a:r>
              <a:rPr lang="en-US" b="1" dirty="0" smtClean="0"/>
              <a:t>function that calls itself</a:t>
            </a:r>
          </a:p>
          <a:p>
            <a:r>
              <a:rPr lang="en-US" dirty="0" smtClean="0"/>
              <a:t>Leads to some funny definitions:</a:t>
            </a:r>
          </a:p>
          <a:p>
            <a:pPr lvl="1"/>
            <a:r>
              <a:rPr lang="en-US" dirty="0" smtClean="0"/>
              <a:t>Def: recursion. see recursion</a:t>
            </a:r>
          </a:p>
          <a:p>
            <a:r>
              <a:rPr lang="en-US" dirty="0" smtClean="0"/>
              <a:t>However, when you first see it, it looks odd.</a:t>
            </a:r>
          </a:p>
          <a:p>
            <a:r>
              <a:rPr lang="en-US" dirty="0" smtClean="0"/>
              <a:t>Look at the recursive function that calculates factorial (code listing 16-2)</a:t>
            </a:r>
            <a:endParaRPr lang="en-US" dirty="0"/>
          </a:p>
        </p:txBody>
      </p:sp>
    </p:spTree>
    <p:extLst>
      <p:ext uri="{BB962C8B-B14F-4D97-AF65-F5344CB8AC3E}">
        <p14:creationId xmlns:p14="http://schemas.microsoft.com/office/powerpoint/2010/main" val="3272469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15-6 </a:t>
            </a:r>
            <a:r>
              <a:rPr lang="en-US" sz="2000" b="0" dirty="0" smtClean="0"/>
              <a:t>(1 </a:t>
            </a:r>
            <a:r>
              <a:rPr lang="en-US" sz="2000" b="0" dirty="0" smtClean="0"/>
              <a:t>of 2)</a:t>
            </a:r>
            <a:endParaRPr lang="en-US" b="0" dirty="0"/>
          </a:p>
        </p:txBody>
      </p:sp>
      <p:pic>
        <p:nvPicPr>
          <p:cNvPr id="4" name="Picture 2" descr="A code with 13 lines reads as follows. Line 1. Hash recursive function to reverse a string. Line 2. Blank. Line 3. D e f reverser left parentheses a underscore s t r right parentheses colon. Line 4, indented once. Hash base case. Line 5, indented once. If l e n left parentheses a underscore s t r right parentheses equals equals 1 colon. Line 6, indented twice. Return underscore a underscore s t r. Line 7, indented once. Hash recursive step. Line 8, indented twice. Hash divide into parts. Line 9, indented twice. Hash conquer forward slash reassemble. Line 10. Blank. Line 11. The underscore s t r equals input left parentheses double quote reverse what string colon double quote right parentheses. Line 12. Result equals reverser left parentheses the underscore s t r right parentheses. Line 13. Print left parentheses double quote The reverse of left brace right brace is left brace right brace double quote period format left parentheses the underscore s t r comma result right parentheses right parentheses. "/>
          <p:cNvPicPr>
            <a:picLocks noChangeAspect="1"/>
          </p:cNvPicPr>
          <p:nvPr/>
        </p:nvPicPr>
        <p:blipFill>
          <a:blip r:embed="rId2"/>
          <a:stretch>
            <a:fillRect/>
          </a:stretch>
        </p:blipFill>
        <p:spPr>
          <a:xfrm>
            <a:off x="1081088" y="2065338"/>
            <a:ext cx="6981825" cy="3595687"/>
          </a:xfrm>
          <a:prstGeom prst="rect">
            <a:avLst/>
          </a:prstGeom>
          <a:noFill/>
          <a:ln>
            <a:noFill/>
          </a:ln>
        </p:spPr>
      </p:pic>
    </p:spTree>
    <p:extLst>
      <p:ext uri="{BB962C8B-B14F-4D97-AF65-F5344CB8AC3E}">
        <p14:creationId xmlns:p14="http://schemas.microsoft.com/office/powerpoint/2010/main" val="2233343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15-6 </a:t>
            </a:r>
            <a:r>
              <a:rPr lang="en-US" sz="2000" b="0" dirty="0" smtClean="0"/>
              <a:t>(2 </a:t>
            </a:r>
            <a:r>
              <a:rPr lang="en-US" sz="2000" b="0" dirty="0" smtClean="0"/>
              <a:t>of 2)</a:t>
            </a:r>
            <a:endParaRPr lang="en-US" b="0" dirty="0"/>
          </a:p>
        </p:txBody>
      </p:sp>
      <p:pic>
        <p:nvPicPr>
          <p:cNvPr id="5" name="Picture 2" descr="Code has 13 lines. The code reads as follows. Line 1. Right angle bracket Python reverser period p y. Line 2. What string colon a b c d e. Line 3. Blank. Line 4. Got as an argument colon a b c d e. Line 5. Got as an argument colon b c d e. Line 6. Got as an argument colon c d e. Line 7. Got as an argument colon d e. Line 8. Got as an argument colon e. Line 9. Base Case exclamation mark. Line 10. Reassembling e and d into ed. Line 11. Reassembling d e and c into e d c. Line 12. Reassembling c d e and b into e d c b. Line 13. Reassembling b c d e and a into e d c b a. "/>
          <p:cNvPicPr>
            <a:picLocks noChangeAspect="1"/>
          </p:cNvPicPr>
          <p:nvPr/>
        </p:nvPicPr>
        <p:blipFill>
          <a:blip r:embed="rId2"/>
          <a:stretch>
            <a:fillRect/>
          </a:stretch>
        </p:blipFill>
        <p:spPr>
          <a:xfrm>
            <a:off x="1977230" y="1931845"/>
            <a:ext cx="5189539" cy="4173967"/>
          </a:xfrm>
          <a:prstGeom prst="rect">
            <a:avLst/>
          </a:prstGeom>
          <a:noFill/>
          <a:ln>
            <a:noFill/>
          </a:ln>
        </p:spPr>
      </p:pic>
    </p:spTree>
    <p:extLst>
      <p:ext uri="{BB962C8B-B14F-4D97-AF65-F5344CB8AC3E}">
        <p14:creationId xmlns:p14="http://schemas.microsoft.com/office/powerpoint/2010/main" val="1412890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 does Python keep track?</a:t>
            </a:r>
            <a:endParaRPr lang="en-US" dirty="0"/>
          </a:p>
        </p:txBody>
      </p:sp>
    </p:spTree>
    <p:extLst>
      <p:ext uri="{BB962C8B-B14F-4D97-AF65-F5344CB8AC3E}">
        <p14:creationId xmlns:p14="http://schemas.microsoft.com/office/powerpoint/2010/main" val="1118751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a:t>
            </a:r>
            <a:endParaRPr lang="en-US" dirty="0"/>
          </a:p>
        </p:txBody>
      </p:sp>
      <p:sp>
        <p:nvSpPr>
          <p:cNvPr id="3" name="Content Placeholder 2"/>
          <p:cNvSpPr>
            <a:spLocks noGrp="1"/>
          </p:cNvSpPr>
          <p:nvPr>
            <p:ph idx="1"/>
          </p:nvPr>
        </p:nvSpPr>
        <p:spPr/>
        <p:txBody>
          <a:bodyPr/>
          <a:lstStyle/>
          <a:p>
            <a:r>
              <a:rPr lang="en-US" dirty="0" smtClean="0"/>
              <a:t>A </a:t>
            </a:r>
            <a:r>
              <a:rPr lang="en-US" b="1" dirty="0" smtClean="0"/>
              <a:t>Stack</a:t>
            </a:r>
            <a:r>
              <a:rPr lang="en-US" dirty="0" smtClean="0"/>
              <a:t> is a data structure, like a List or a Dictionary, but with a few different characteristics</a:t>
            </a:r>
          </a:p>
          <a:p>
            <a:r>
              <a:rPr lang="en-US" dirty="0" smtClean="0"/>
              <a:t>A Stack is a sequence</a:t>
            </a:r>
          </a:p>
          <a:p>
            <a:r>
              <a:rPr lang="en-US" dirty="0" smtClean="0"/>
              <a:t>A stack only allows access to one end of its data, the </a:t>
            </a:r>
            <a:r>
              <a:rPr lang="en-US" b="1" dirty="0" smtClean="0"/>
              <a:t>top </a:t>
            </a:r>
            <a:r>
              <a:rPr lang="en-US" dirty="0" smtClean="0"/>
              <a:t>of the stack</a:t>
            </a:r>
            <a:endParaRPr lang="en-US" dirty="0"/>
          </a:p>
        </p:txBody>
      </p:sp>
    </p:spTree>
    <p:extLst>
      <p:ext uri="{BB962C8B-B14F-4D97-AF65-F5344CB8AC3E}">
        <p14:creationId xmlns:p14="http://schemas.microsoft.com/office/powerpoint/2010/main" val="1988861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Figure </a:t>
            </a:r>
            <a:r>
              <a:rPr lang="en-US" dirty="0" smtClean="0"/>
              <a:t>15.1</a:t>
            </a:r>
            <a:endParaRPr lang="en-US" dirty="0"/>
          </a:p>
        </p:txBody>
      </p:sp>
      <p:pic>
        <p:nvPicPr>
          <p:cNvPr id="5" name="Picture 4" descr="A counter has four stacks of plates. Front stack has 15 plates."/>
          <p:cNvPicPr>
            <a:picLocks noChangeAspect="1"/>
          </p:cNvPicPr>
          <p:nvPr/>
        </p:nvPicPr>
        <p:blipFill>
          <a:blip r:embed="rId2"/>
          <a:stretch>
            <a:fillRect/>
          </a:stretch>
        </p:blipFill>
        <p:spPr>
          <a:xfrm>
            <a:off x="3023177" y="1828913"/>
            <a:ext cx="3097645" cy="3715213"/>
          </a:xfrm>
          <a:prstGeom prst="rect">
            <a:avLst/>
          </a:prstGeom>
        </p:spPr>
      </p:pic>
    </p:spTree>
    <p:extLst>
      <p:ext uri="{BB962C8B-B14F-4D97-AF65-F5344CB8AC3E}">
        <p14:creationId xmlns:p14="http://schemas.microsoft.com/office/powerpoint/2010/main" val="4157204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solidFill>
                  <a:srgbClr val="660066"/>
                </a:solidFill>
                <a:latin typeface="Courier New"/>
                <a:cs typeface="Courier New"/>
              </a:rPr>
              <a:t>pop</a:t>
            </a:r>
            <a:r>
              <a:rPr lang="en-US" dirty="0" smtClean="0">
                <a:latin typeface="Courier New"/>
                <a:cs typeface="Courier New"/>
              </a:rPr>
              <a:t> </a:t>
            </a:r>
            <a:r>
              <a:rPr lang="en-US" dirty="0" smtClean="0"/>
              <a:t>: remove top of stack. Stack is one element smaller</a:t>
            </a:r>
          </a:p>
          <a:p>
            <a:r>
              <a:rPr lang="en-US" dirty="0" smtClean="0">
                <a:solidFill>
                  <a:srgbClr val="660066"/>
                </a:solidFill>
                <a:latin typeface="Courier New"/>
                <a:cs typeface="Courier New"/>
              </a:rPr>
              <a:t>push(</a:t>
            </a:r>
            <a:r>
              <a:rPr lang="en-US" dirty="0" err="1" smtClean="0">
                <a:solidFill>
                  <a:srgbClr val="660066"/>
                </a:solidFill>
                <a:latin typeface="Courier New"/>
                <a:cs typeface="Courier New"/>
              </a:rPr>
              <a:t>val</a:t>
            </a:r>
            <a:r>
              <a:rPr lang="en-US" dirty="0" smtClean="0">
                <a:solidFill>
                  <a:srgbClr val="660066"/>
                </a:solidFill>
                <a:latin typeface="Courier New"/>
                <a:cs typeface="Courier New"/>
              </a:rPr>
              <a:t>)</a:t>
            </a:r>
            <a:r>
              <a:rPr lang="en-US" dirty="0" smtClean="0"/>
              <a:t>: add </a:t>
            </a:r>
            <a:r>
              <a:rPr lang="en-US" dirty="0" err="1" smtClean="0"/>
              <a:t>val</a:t>
            </a:r>
            <a:r>
              <a:rPr lang="en-US" dirty="0" smtClean="0"/>
              <a:t> to the stack. Val is now the top. Stack is one element larger</a:t>
            </a:r>
          </a:p>
          <a:p>
            <a:r>
              <a:rPr lang="en-US" dirty="0" smtClean="0">
                <a:solidFill>
                  <a:srgbClr val="660066"/>
                </a:solidFill>
                <a:latin typeface="Courier New"/>
                <a:cs typeface="Courier New"/>
              </a:rPr>
              <a:t>top</a:t>
            </a:r>
            <a:r>
              <a:rPr lang="en-US" dirty="0" smtClean="0">
                <a:latin typeface="Courier New"/>
                <a:cs typeface="Courier New"/>
              </a:rPr>
              <a:t> </a:t>
            </a:r>
            <a:r>
              <a:rPr lang="en-US" dirty="0" smtClean="0"/>
              <a:t>: Reveals the top of the stack. No modification to stack</a:t>
            </a:r>
            <a:endParaRPr lang="en-US" dirty="0"/>
          </a:p>
        </p:txBody>
      </p:sp>
    </p:spTree>
    <p:extLst>
      <p:ext uri="{BB962C8B-B14F-4D97-AF65-F5344CB8AC3E}">
        <p14:creationId xmlns:p14="http://schemas.microsoft.com/office/powerpoint/2010/main" val="2975573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15.2 The operation of a </a:t>
            </a:r>
            <a:r>
              <a:rPr lang="en-US" dirty="0" smtClean="0"/>
              <a:t>Stack Data </a:t>
            </a:r>
            <a:r>
              <a:rPr lang="en-US" dirty="0"/>
              <a:t>S</a:t>
            </a:r>
            <a:r>
              <a:rPr lang="en-US" dirty="0" smtClean="0"/>
              <a:t>tructure</a:t>
            </a:r>
            <a:endParaRPr lang="en-US" dirty="0"/>
          </a:p>
        </p:txBody>
      </p:sp>
      <p:pic>
        <p:nvPicPr>
          <p:cNvPr id="4" name="Picture 2" descr="A chart for stack growth compares 5 operations. The operations read left to right as push left parentheses 1 right parentheses, push left parentheses 2 right parentheses, push left parentheses 3 right parentheses, pop left parentheses right parentheses yields 3, and push left parentheses 4 right parentheses. The chart uses blocks to show stack growth. The first operation has 1 block with 1 inside. The second operation has 2 blocks with 1 inside the bottom block and 2 inside the top block. The third operation has 3 blocks with 1 inside the bottom block. 2 inside the middle block. And 3 inside the top block. The fourth operation has 2 blocks with 1 inside the bottom block. 2 inside the top block. The fifth operation has 3 blocks. 1 inside the bottom block. 2 inside middle block. 4 inside top block. "/>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578840" y="1970232"/>
            <a:ext cx="5986319" cy="3153063"/>
          </a:xfrm>
        </p:spPr>
      </p:pic>
    </p:spTree>
    <p:extLst>
      <p:ext uri="{BB962C8B-B14F-4D97-AF65-F5344CB8AC3E}">
        <p14:creationId xmlns:p14="http://schemas.microsoft.com/office/powerpoint/2010/main" val="2586537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Stack of Function </a:t>
            </a:r>
            <a:r>
              <a:rPr lang="en-US" dirty="0"/>
              <a:t>C</a:t>
            </a:r>
            <a:r>
              <a:rPr lang="en-US" dirty="0" smtClean="0"/>
              <a:t>alls</a:t>
            </a:r>
            <a:endParaRPr lang="en-US" dirty="0"/>
          </a:p>
        </p:txBody>
      </p:sp>
      <p:sp>
        <p:nvSpPr>
          <p:cNvPr id="4" name="Content Placeholder 3"/>
          <p:cNvSpPr>
            <a:spLocks noGrp="1"/>
          </p:cNvSpPr>
          <p:nvPr>
            <p:ph idx="1"/>
          </p:nvPr>
        </p:nvSpPr>
        <p:spPr/>
        <p:txBody>
          <a:bodyPr/>
          <a:lstStyle/>
          <a:p>
            <a:pPr>
              <a:buNone/>
            </a:pPr>
            <a:r>
              <a:rPr lang="en-US" dirty="0" smtClean="0"/>
              <a:t>Python maintains a stack of function calls.</a:t>
            </a:r>
          </a:p>
          <a:p>
            <a:r>
              <a:rPr lang="en-US" dirty="0" smtClean="0"/>
              <a:t>If a function calls another function recursively, the new function is </a:t>
            </a:r>
            <a:r>
              <a:rPr lang="en-US" dirty="0" smtClean="0">
                <a:solidFill>
                  <a:srgbClr val="660066"/>
                </a:solidFill>
                <a:latin typeface="Courier New"/>
                <a:cs typeface="Courier New"/>
              </a:rPr>
              <a:t>pushed</a:t>
            </a:r>
            <a:r>
              <a:rPr lang="en-US" dirty="0" smtClean="0">
                <a:solidFill>
                  <a:srgbClr val="660066"/>
                </a:solidFill>
              </a:rPr>
              <a:t> </a:t>
            </a:r>
            <a:r>
              <a:rPr lang="en-US" dirty="0" smtClean="0"/>
              <a:t>onto the calling stack and the previous function waits</a:t>
            </a:r>
          </a:p>
          <a:p>
            <a:r>
              <a:rPr lang="en-US" dirty="0" smtClean="0"/>
              <a:t>The top is always the active function</a:t>
            </a:r>
          </a:p>
          <a:p>
            <a:r>
              <a:rPr lang="en-US" dirty="0" smtClean="0"/>
              <a:t>When a </a:t>
            </a:r>
            <a:r>
              <a:rPr lang="en-US" dirty="0" smtClean="0">
                <a:solidFill>
                  <a:srgbClr val="660066"/>
                </a:solidFill>
                <a:latin typeface="Courier New"/>
                <a:cs typeface="Courier New"/>
              </a:rPr>
              <a:t>pop</a:t>
            </a:r>
            <a:r>
              <a:rPr lang="en-US" dirty="0" smtClean="0">
                <a:solidFill>
                  <a:srgbClr val="660066"/>
                </a:solidFill>
              </a:rPr>
              <a:t> </a:t>
            </a:r>
            <a:r>
              <a:rPr lang="en-US" dirty="0" smtClean="0"/>
              <a:t>occurs, the function below becomes active</a:t>
            </a:r>
            <a:endParaRPr lang="en-US" dirty="0"/>
          </a:p>
        </p:txBody>
      </p:sp>
    </p:spTree>
    <p:extLst>
      <p:ext uri="{BB962C8B-B14F-4D97-AF65-F5344CB8AC3E}">
        <p14:creationId xmlns:p14="http://schemas.microsoft.com/office/powerpoint/2010/main" val="3525934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15-7 </a:t>
            </a:r>
            <a:r>
              <a:rPr lang="en-US" sz="2000" b="0" dirty="0" smtClean="0"/>
              <a:t>(1 of 2)</a:t>
            </a:r>
            <a:endParaRPr lang="en-US" b="0" dirty="0"/>
          </a:p>
        </p:txBody>
      </p:sp>
      <p:pic>
        <p:nvPicPr>
          <p:cNvPr id="6" name="Picture 2" descr="Code has 13 lines as follows. Line 1. D e f factorial left parentheses n right parentheses colon. Line 2, indented once.  Double quote double quote double quote recursive factorial with print to show operation period double quote double quote double quote. Line 3, indented once. Indent equals 4 asterisk left parentheses 6 hyphen n right parentheses asterisk double quote double quote. Hash more indent on deeper recursion. Line 4, indented once. Print left parentheses indent plus double quote enter factorial n equals double quote comma n right parentheses. Line 5, indented once. If n equals equals 1 colon. Hash base case. Line 6, indented twice. Print left parentheses indent plus double quote base case period double quote right parentheses. Line 7, indented twice. Return 1. Line 8, indented once. Else colon. Hash recursive case. Line 9, indented twice. Print left parentheses indent plus double quote before recursive call f left parentheses double quote plus s t r left parentheses n hyphen 1 right parentheses plus double quote right parentheses double quote right parentheses. Line 10, indented twice. Hash separate recursive call allows print after call. Line 11, indented twice. Rest equals factorial left parentheses n hyphen 1 right parentheses. Line 12, indented twice. print left parentheses indent plus double quote After recursive call f left parentheses double quote plus s t r left parentheses n hyphen 1 right parentheses plus double quote right parentheses equals double quote comma rest right parentheses. Line 13, indented twice. Return n asterisk rest. "/>
          <p:cNvPicPr>
            <a:picLocks noGrp="1" noChangeAspect="1"/>
          </p:cNvPicPr>
          <p:nvPr>
            <p:ph sz="quarter" idx="4294967295"/>
          </p:nvPr>
        </p:nvPicPr>
        <p:blipFill>
          <a:blip r:embed="rId2"/>
          <a:stretch>
            <a:fillRect/>
          </a:stretch>
        </p:blipFill>
        <p:spPr>
          <a:xfrm>
            <a:off x="841663" y="2113910"/>
            <a:ext cx="7460673" cy="2839089"/>
          </a:xfrm>
        </p:spPr>
      </p:pic>
    </p:spTree>
    <p:extLst>
      <p:ext uri="{BB962C8B-B14F-4D97-AF65-F5344CB8AC3E}">
        <p14:creationId xmlns:p14="http://schemas.microsoft.com/office/powerpoint/2010/main" val="3257602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Code Listing 15-7 </a:t>
            </a:r>
            <a:r>
              <a:rPr lang="en-US" sz="2000" b="0" dirty="0" smtClean="0"/>
              <a:t>(2 </a:t>
            </a:r>
            <a:r>
              <a:rPr lang="en-US" sz="2000" b="0" dirty="0"/>
              <a:t>of 2)</a:t>
            </a:r>
            <a:endParaRPr lang="en-US" sz="3200" dirty="0"/>
          </a:p>
        </p:txBody>
      </p:sp>
      <p:pic>
        <p:nvPicPr>
          <p:cNvPr id="3" name="Picture 2" descr="Code has 13 lines, as follows. Line 1. Greater than greater than greater than factorial left parenthesis 4 right parenthesis. Line 2, indented once. Enter factorial n equals 4. Line 3, indented once. Before recursive call f left parenthesis 3 right parenthesis. Line 4, indented twice. Enter factorial n equals 3. Line 5, indented twice. Before recursive call f left parenthesis 2 right parenthesis. Line 6, indented three times. Enter factorial n equals 2. Line 7, indented three times. Before recursive call f left parenthesis 1 right parenthesis. Line 8, indented four times. Enter factorial n equals 1. Line 9, indented four times. Base case period. Line 10, indented three times. After recursive call f left parenthesis 1 right parenthesis equals 1. Line 11, indented twice. After recursive call f left parenthesis 2 right parenthesis equals 2. Line 12, indented once. After recursive call f left parenthesis 3 right parenthesis equals 6. Line 13. 24."/>
          <p:cNvPicPr>
            <a:picLocks noChangeAspect="1"/>
          </p:cNvPicPr>
          <p:nvPr/>
        </p:nvPicPr>
        <p:blipFill>
          <a:blip r:embed="rId2">
            <a:biLevel thresh="75000"/>
          </a:blip>
          <a:stretch>
            <a:fillRect/>
          </a:stretch>
        </p:blipFill>
        <p:spPr>
          <a:xfrm>
            <a:off x="1921730" y="1840014"/>
            <a:ext cx="5300539" cy="4426337"/>
          </a:xfrm>
          <a:prstGeom prst="rect">
            <a:avLst/>
          </a:prstGeom>
        </p:spPr>
      </p:pic>
    </p:spTree>
    <p:extLst>
      <p:ext uri="{BB962C8B-B14F-4D97-AF65-F5344CB8AC3E}">
        <p14:creationId xmlns:p14="http://schemas.microsoft.com/office/powerpoint/2010/main" val="172607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It Doesn’t Do Anything!</a:t>
            </a:r>
            <a:endParaRPr lang="en-US" dirty="0"/>
          </a:p>
        </p:txBody>
      </p:sp>
      <p:sp>
        <p:nvSpPr>
          <p:cNvPr id="4" name="Content Placeholder 3"/>
          <p:cNvSpPr>
            <a:spLocks noGrp="1"/>
          </p:cNvSpPr>
          <p:nvPr>
            <p:ph idx="1"/>
          </p:nvPr>
        </p:nvSpPr>
        <p:spPr/>
        <p:txBody>
          <a:bodyPr/>
          <a:lstStyle/>
          <a:p>
            <a:r>
              <a:rPr lang="en-US" dirty="0" smtClean="0"/>
              <a:t>This is a common complaint when one first sees a recursive function. What exactly is it doing? It doesn’t seem to do anything!</a:t>
            </a:r>
          </a:p>
          <a:p>
            <a:r>
              <a:rPr lang="en-US" dirty="0" smtClean="0"/>
              <a:t>Our goal is to understand what it means to write a recursive function from a programmers and computers view.</a:t>
            </a:r>
            <a:endParaRPr lang="en-US" dirty="0"/>
          </a:p>
        </p:txBody>
      </p:sp>
    </p:spTree>
    <p:extLst>
      <p:ext uri="{BB962C8B-B14F-4D97-AF65-F5344CB8AC3E}">
        <p14:creationId xmlns:p14="http://schemas.microsoft.com/office/powerpoint/2010/main" val="893960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15.3 Call stack for factorial(4</a:t>
            </a:r>
            <a:r>
              <a:rPr lang="en-US" dirty="0" smtClean="0"/>
              <a:t>)</a:t>
            </a:r>
            <a:endParaRPr lang="en-US" dirty="0"/>
          </a:p>
        </p:txBody>
      </p:sp>
      <p:pic>
        <p:nvPicPr>
          <p:cNvPr id="4" name="Picture 2" descr="A graph uses blocks to explain stack growth over time for 7 operations. The operations read left to right as. F left parentheses 4 right parentheses, f left parentheses 3 right parentheses, f left parentheses 2 right parentheses, f left parentheses 1 right parenthesis, f left parentheses 2 right parentheses, f left parentheses 3 right parentheses, and f left parentheses 4 right parentheses. The operations stack in blocks as follows. Each F left parentheses 4 right parentheses has 1 block. Each F left parentheses 3 right parentheses has 2 blocks. Each f left parentheses 2 right parentheses has 3 blocks. F left parentheses 1 right parenthesis has 4 blocks. The same tier of blocks shares the same code for each column. Tier 1, inside the bottom blocks reads. N equals 4 f left parentheses 3 right parentheses equals question mark return 4 asterisk question mark. Tier 2, inside the second block reads. N equals 3 f left parentheses 2 right parentheses equals question mark return 3 asterisk question mark. Tier 3, inside the third block reads. N equals 2 f left parentheses 1 right parentheses equals question mark return 2 asterisk question mark. Tier 4, inside the fourth block reads. N equals 1 return 1. "/>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200150" y="1895906"/>
            <a:ext cx="6743699" cy="3399518"/>
          </a:xfrm>
        </p:spPr>
      </p:pic>
      <p:sp>
        <p:nvSpPr>
          <p:cNvPr id="3" name="Text Placeholder 2"/>
          <p:cNvSpPr>
            <a:spLocks noGrp="1"/>
          </p:cNvSpPr>
          <p:nvPr>
            <p:ph type="body" sz="quarter" idx="13"/>
          </p:nvPr>
        </p:nvSpPr>
        <p:spPr>
          <a:xfrm>
            <a:off x="457200" y="5590308"/>
            <a:ext cx="8229600" cy="694707"/>
          </a:xfrm>
        </p:spPr>
        <p:txBody>
          <a:bodyPr/>
          <a:lstStyle/>
          <a:p>
            <a:r>
              <a:rPr lang="en-US" dirty="0"/>
              <a:t>Note the question marks.</a:t>
            </a:r>
          </a:p>
        </p:txBody>
      </p:sp>
    </p:spTree>
    <p:extLst>
      <p:ext uri="{BB962C8B-B14F-4D97-AF65-F5344CB8AC3E}">
        <p14:creationId xmlns:p14="http://schemas.microsoft.com/office/powerpoint/2010/main" val="865776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Better Fibonacci</a:t>
            </a:r>
            <a:endParaRPr lang="en-US" dirty="0"/>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recursive function that we have written previously is very wasteful</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It calls the function with the same argument many times, never "remembering" the previous result.</a:t>
            </a:r>
            <a:endParaRPr lang="en-US" dirty="0"/>
          </a:p>
        </p:txBody>
      </p:sp>
    </p:spTree>
    <p:extLst>
      <p:ext uri="{BB962C8B-B14F-4D97-AF65-F5344CB8AC3E}">
        <p14:creationId xmlns:p14="http://schemas.microsoft.com/office/powerpoint/2010/main" val="1804292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15.4 </a:t>
            </a:r>
            <a:r>
              <a:rPr lang="en-US" dirty="0" smtClean="0"/>
              <a:t>The Simple Fibonacci Code Recalculates the Same Value</a:t>
            </a:r>
            <a:endParaRPr lang="en-US" dirty="0"/>
          </a:p>
        </p:txBody>
      </p:sp>
      <p:pic>
        <p:nvPicPr>
          <p:cNvPr id="4" name="Picture 3" descr="A tree diagram has the Fibonacci Code with branches. 8 at top of tree. Second tier branches have 6, 4, 2, and 0 to the right. Second tier branches have 7, 6, 5, 4, 3, 2, and 1 to the left. Each branch extends into more branches. From left to right third tier reads 6, 5, 5, and 4. The fourth tier reads left to right as 5, 4, 4, 3, 4, 3, 3, and 2. The fifth tier reads left to right as 4, 3, 3, 2, 3, 2, 2, 1, 3, 2, 2, 1, 2, 1, 1, and 0. The sixth tier reads left to right as 3, 2, 2, 1, 2, 1, 1, 0, 2, 1, 1, 0, 1, 0, 2, 1, 1, 0, 1, 0, 1, and 0. The seventh tier reads left to right as 2, 1, 1, 0, 1, 0, 1 0, 1, 0, 1, and 0. The seventh tier reads left to right as 1 and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81" y="1628408"/>
            <a:ext cx="6473537" cy="2936988"/>
          </a:xfrm>
          <a:prstGeom prst="rect">
            <a:avLst/>
          </a:prstGeom>
        </p:spPr>
      </p:pic>
    </p:spTree>
    <p:extLst>
      <p:ext uri="{BB962C8B-B14F-4D97-AF65-F5344CB8AC3E}">
        <p14:creationId xmlns:p14="http://schemas.microsoft.com/office/powerpoint/2010/main" val="34510809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err="1"/>
              <a:t>Listin</a:t>
            </a:r>
            <a:r>
              <a:rPr lang="en-US" dirty="0"/>
              <a:t> </a:t>
            </a:r>
            <a:r>
              <a:rPr lang="en-US" dirty="0" smtClean="0"/>
              <a:t>15.8 Fibonacci </a:t>
            </a:r>
            <a:r>
              <a:rPr lang="en-US" dirty="0"/>
              <a:t>with </a:t>
            </a:r>
            <a:r>
              <a:rPr lang="en-US" dirty="0" smtClean="0"/>
              <a:t>memory</a:t>
            </a:r>
            <a:endParaRPr lang="en-US" dirty="0"/>
          </a:p>
        </p:txBody>
      </p:sp>
      <p:pic>
        <p:nvPicPr>
          <p:cNvPr id="5" name="Picture 4" descr="Code has 14 lines, as follows. Line 1. D e f Fibonacci left parenthesis n right parenthesis colon. Line 2, indented once. Double quote double quote double quote Recursive Fibonacci that remembers previous values double quote double quote double quote. Line 3, indented once. If n not In f I b o underscore d I c t colon. Line 4, indented twice. Hash recursive case comma store in the d I c t. Line 5, indented twice. F I b o underscore d I c t open bracket n close bracket equals Fibonacci left parenthesis n minus 1 right parenthesis plus Fibonacci left parenthesis n minus 2 right parenthesis. Line 6, indented once. Return f I b o underscore d I c t open bracket n close bracket. Line 7, two paragraphs. Hash global Fibonacci dictionary period. Line 8. F I b o underscore d I c t equals left brace right brace. Line 9, two paragraphs. Hash enter the base cases. Line 10. F I b o underscore d I c t open bracket 0 close bracket equals 1. Line 11. F I b o underscore d I c t open bracket 1 close bracket equals 1. Line 12, two paragraphs. F I b o underscore v a l equals input left parenthesis double quote Calculate what Fibonacci value colon double quote right parenthesis. Line 13. Print left parenthesis double quote Fibonacci value of double quote comma f I b o underscore v a l comma double quote is double quote comma. Line 14, indented once. Fibonacci left parenthesis I n t left parenthesis f I b o underscore v a l right parenthesis right parenthesis right parenthesis."/>
          <p:cNvPicPr>
            <a:picLocks noChangeAspect="1"/>
          </p:cNvPicPr>
          <p:nvPr/>
        </p:nvPicPr>
        <p:blipFill>
          <a:blip r:embed="rId2"/>
          <a:stretch>
            <a:fillRect/>
          </a:stretch>
        </p:blipFill>
        <p:spPr>
          <a:xfrm>
            <a:off x="1270730" y="2083696"/>
            <a:ext cx="6602540" cy="3792041"/>
          </a:xfrm>
          <a:prstGeom prst="rect">
            <a:avLst/>
          </a:prstGeom>
        </p:spPr>
      </p:pic>
    </p:spTree>
    <p:extLst>
      <p:ext uri="{BB962C8B-B14F-4D97-AF65-F5344CB8AC3E}">
        <p14:creationId xmlns:p14="http://schemas.microsoft.com/office/powerpoint/2010/main" val="25905173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Recursive Figures</a:t>
            </a:r>
            <a:endParaRPr lang="en-US" dirty="0"/>
          </a:p>
        </p:txBody>
      </p:sp>
    </p:spTree>
    <p:extLst>
      <p:ext uri="{BB962C8B-B14F-4D97-AF65-F5344CB8AC3E}">
        <p14:creationId xmlns:p14="http://schemas.microsoft.com/office/powerpoint/2010/main" val="2123214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Fractal Objects</a:t>
            </a:r>
            <a:endParaRPr lang="en-US" dirty="0"/>
          </a:p>
        </p:txBody>
      </p:sp>
      <p:sp>
        <p:nvSpPr>
          <p:cNvPr id="3" name="Content Placeholder 2"/>
          <p:cNvSpPr>
            <a:spLocks noGrp="1"/>
          </p:cNvSpPr>
          <p:nvPr>
            <p:ph idx="1"/>
          </p:nvPr>
        </p:nvSpPr>
        <p:spPr/>
        <p:txBody>
          <a:bodyPr/>
          <a:lstStyle/>
          <a:p>
            <a:r>
              <a:rPr lang="en-US" dirty="0" smtClean="0"/>
              <a:t>You can use recursion to draw many real world figures</a:t>
            </a:r>
          </a:p>
          <a:p>
            <a:r>
              <a:rPr lang="en-US" dirty="0" smtClean="0"/>
              <a:t>Fractals are a class of drawing that has a couple of interesting properties:</a:t>
            </a:r>
          </a:p>
          <a:p>
            <a:pPr lvl="1"/>
            <a:r>
              <a:rPr lang="en-US" dirty="0" smtClean="0"/>
              <a:t>upon magnification, the “shape” of the figure remains the same</a:t>
            </a:r>
          </a:p>
          <a:p>
            <a:pPr lvl="1"/>
            <a:r>
              <a:rPr lang="en-US" dirty="0" smtClean="0"/>
              <a:t>the resulting figure has a floating point dimensionality value (2.35 D for example)</a:t>
            </a:r>
            <a:endParaRPr lang="en-US" dirty="0"/>
          </a:p>
        </p:txBody>
      </p:sp>
    </p:spTree>
    <p:extLst>
      <p:ext uri="{BB962C8B-B14F-4D97-AF65-F5344CB8AC3E}">
        <p14:creationId xmlns:p14="http://schemas.microsoft.com/office/powerpoint/2010/main" val="2149835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to Draw a Tree</a:t>
            </a:r>
            <a:endParaRPr lang="en-US" dirty="0"/>
          </a:p>
        </p:txBody>
      </p:sp>
      <p:sp>
        <p:nvSpPr>
          <p:cNvPr id="3" name="Content Placeholder 2"/>
          <p:cNvSpPr>
            <a:spLocks noGrp="1"/>
          </p:cNvSpPr>
          <p:nvPr>
            <p:ph idx="1"/>
          </p:nvPr>
        </p:nvSpPr>
        <p:spPr/>
        <p:txBody>
          <a:bodyPr/>
          <a:lstStyle/>
          <a:p>
            <a:pPr marL="429768" indent="-429768">
              <a:buFont typeface="+mj-lt"/>
              <a:buAutoNum type="arabicPeriod"/>
            </a:pPr>
            <a:r>
              <a:rPr lang="en-US" dirty="0" smtClean="0"/>
              <a:t>Draw an edge</a:t>
            </a:r>
          </a:p>
          <a:p>
            <a:pPr marL="429768" indent="-429768">
              <a:buFont typeface="+mj-lt"/>
              <a:buAutoNum type="arabicPeriod"/>
            </a:pPr>
            <a:r>
              <a:rPr lang="en-US" dirty="0" smtClean="0"/>
              <a:t>turn left</a:t>
            </a:r>
          </a:p>
          <a:p>
            <a:pPr marL="429768" indent="-429768">
              <a:buFont typeface="+mj-lt"/>
              <a:buAutoNum type="arabicPeriod"/>
            </a:pPr>
            <a:r>
              <a:rPr lang="en-US" dirty="0" smtClean="0"/>
              <a:t>draw edge and left branch # </a:t>
            </a:r>
            <a:r>
              <a:rPr lang="en-US" dirty="0" err="1" smtClean="0"/>
              <a:t>recurse</a:t>
            </a:r>
            <a:endParaRPr lang="en-US" dirty="0" smtClean="0"/>
          </a:p>
          <a:p>
            <a:pPr marL="429768" indent="-429768">
              <a:buFont typeface="+mj-lt"/>
              <a:buAutoNum type="arabicPeriod"/>
            </a:pPr>
            <a:r>
              <a:rPr lang="en-US" dirty="0" smtClean="0"/>
              <a:t>turn right</a:t>
            </a:r>
          </a:p>
          <a:p>
            <a:pPr marL="429768" indent="-429768">
              <a:buFont typeface="+mj-lt"/>
              <a:buAutoNum type="arabicPeriod"/>
            </a:pPr>
            <a:r>
              <a:rPr lang="en-US" dirty="0" smtClean="0"/>
              <a:t>draw edge and right branch #</a:t>
            </a:r>
            <a:r>
              <a:rPr lang="en-US" dirty="0" err="1" smtClean="0"/>
              <a:t>recurse</a:t>
            </a:r>
            <a:endParaRPr lang="en-US" dirty="0" smtClean="0"/>
          </a:p>
          <a:p>
            <a:pPr marL="429768" indent="-429768">
              <a:buFont typeface="+mj-lt"/>
              <a:buAutoNum type="arabicPeriod"/>
            </a:pPr>
            <a:r>
              <a:rPr lang="en-US" dirty="0" smtClean="0"/>
              <a:t>turn left</a:t>
            </a:r>
          </a:p>
          <a:p>
            <a:pPr marL="429768" indent="-429768">
              <a:buFont typeface="+mj-lt"/>
              <a:buAutoNum type="arabicPeriod"/>
            </a:pPr>
            <a:r>
              <a:rPr lang="en-US" dirty="0" smtClean="0"/>
              <a:t>backup</a:t>
            </a:r>
            <a:endParaRPr lang="en-US" dirty="0"/>
          </a:p>
        </p:txBody>
      </p:sp>
    </p:spTree>
    <p:extLst>
      <p:ext uri="{BB962C8B-B14F-4D97-AF65-F5344CB8AC3E}">
        <p14:creationId xmlns:p14="http://schemas.microsoft.com/office/powerpoint/2010/main" val="1762491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15-9</a:t>
            </a:r>
            <a:endParaRPr lang="en-US" dirty="0"/>
          </a:p>
        </p:txBody>
      </p:sp>
      <p:pic>
        <p:nvPicPr>
          <p:cNvPr id="6" name="Picture 5" descr="Code has 7 lines, as follows. Line 1. From turtle import asterisk. Line 2, two paragraphs. D e f branch left parenthesis length comma level right parenthesis colon. Line 3, indented once. If level less than equals 0 colon. Hash base case. Line 4, indented twice. Return. Line 5, indented once. Forward left parenthesis length right parenthesis. Line 6, indented once. Left left parenthesis 45 right parenthesis. Line 7, indented once. Branch left parenthesis 0 period 6 times length comma level minus 1 right parenthesis. Hash recursive case colon left branch. Line 7, indented once. Right left parenthesis 90 right parenthesis."/>
          <p:cNvPicPr>
            <a:picLocks noChangeAspect="1"/>
          </p:cNvPicPr>
          <p:nvPr/>
        </p:nvPicPr>
        <p:blipFill>
          <a:blip r:embed="rId2"/>
          <a:stretch>
            <a:fillRect/>
          </a:stretch>
        </p:blipFill>
        <p:spPr>
          <a:xfrm>
            <a:off x="1443630" y="1864098"/>
            <a:ext cx="6555387" cy="2146793"/>
          </a:xfrm>
          <a:prstGeom prst="rect">
            <a:avLst/>
          </a:prstGeom>
        </p:spPr>
      </p:pic>
      <p:pic>
        <p:nvPicPr>
          <p:cNvPr id="7" name="Picture 6" descr="Code has 7 lines, as follows. Line 1, indented once. Branch left parenthesis 0 period 6 times length comma level minus 1 right parenthesis hash recursive case colon right branch. Line 2, indented once. Left left parenthesis 45 right parenthesis. Line 3, indented once. Backward left parenthesis length right parenthesis. Line 4, indented once. Return. Line 5, two paragraphs. Hash turn to get started. Line 6. Left left parenthesis 90 right parenthesis. Line 7. Branch left parenthesis 100 comma 5 right parenthesis."/>
          <p:cNvPicPr>
            <a:picLocks noChangeAspect="1"/>
          </p:cNvPicPr>
          <p:nvPr/>
        </p:nvPicPr>
        <p:blipFill>
          <a:blip r:embed="rId3"/>
          <a:stretch>
            <a:fillRect/>
          </a:stretch>
        </p:blipFill>
        <p:spPr>
          <a:xfrm>
            <a:off x="1443630" y="4010891"/>
            <a:ext cx="6560481" cy="2091747"/>
          </a:xfrm>
          <a:prstGeom prst="rect">
            <a:avLst/>
          </a:prstGeom>
        </p:spPr>
      </p:pic>
    </p:spTree>
    <p:extLst>
      <p:ext uri="{BB962C8B-B14F-4D97-AF65-F5344CB8AC3E}">
        <p14:creationId xmlns:p14="http://schemas.microsoft.com/office/powerpoint/2010/main" val="6623707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Couple things</a:t>
            </a:r>
            <a:endParaRPr lang="en-US" dirty="0"/>
          </a:p>
        </p:txBody>
      </p:sp>
      <p:sp>
        <p:nvSpPr>
          <p:cNvPr id="4" name="Content Placeholder 3"/>
          <p:cNvSpPr>
            <a:spLocks noGrp="1"/>
          </p:cNvSpPr>
          <p:nvPr>
            <p:ph idx="1"/>
          </p:nvPr>
        </p:nvSpPr>
        <p:spPr/>
        <p:txBody>
          <a:bodyPr/>
          <a:lstStyle/>
          <a:p>
            <a:r>
              <a:rPr lang="en-US" dirty="0" smtClean="0"/>
              <a:t>note that length is reduced as we </a:t>
            </a:r>
            <a:r>
              <a:rPr lang="en-US" dirty="0" err="1" smtClean="0"/>
              <a:t>recurse</a:t>
            </a:r>
            <a:r>
              <a:rPr lang="en-US" dirty="0" smtClean="0"/>
              <a:t> down (making for shorter branches)</a:t>
            </a:r>
          </a:p>
          <a:p>
            <a:r>
              <a:rPr lang="en-US" dirty="0" smtClean="0"/>
              <a:t>the numbers on the right of the following picture show the order in which the branches are drawn</a:t>
            </a:r>
            <a:endParaRPr lang="en-US" dirty="0"/>
          </a:p>
        </p:txBody>
      </p:sp>
    </p:spTree>
    <p:extLst>
      <p:ext uri="{BB962C8B-B14F-4D97-AF65-F5344CB8AC3E}">
        <p14:creationId xmlns:p14="http://schemas.microsoft.com/office/powerpoint/2010/main" val="27249824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15.5 Recursive T</a:t>
            </a:r>
            <a:r>
              <a:rPr lang="en-US" dirty="0" smtClean="0"/>
              <a:t>ree </a:t>
            </a:r>
            <a:endParaRPr lang="en-US" dirty="0"/>
          </a:p>
        </p:txBody>
      </p:sp>
      <p:pic>
        <p:nvPicPr>
          <p:cNvPr id="4" name="Picture 2" descr="A recursive tree compares python and order of drawing code. Both trees have one stem that forms 2 branches. From each branch two more branches form. From each of those branches 2 more branches form. The tree on the right has numbers for each branch and the tree on the left has nothing. "/>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672936" y="2140921"/>
            <a:ext cx="5787736" cy="2827299"/>
          </a:xfrm>
        </p:spPr>
      </p:pic>
      <p:sp>
        <p:nvSpPr>
          <p:cNvPr id="3" name="Text Placeholder 2"/>
          <p:cNvSpPr>
            <a:spLocks noGrp="1"/>
          </p:cNvSpPr>
          <p:nvPr>
            <p:ph type="body" sz="quarter" idx="13"/>
          </p:nvPr>
        </p:nvSpPr>
        <p:spPr>
          <a:xfrm>
            <a:off x="457200" y="5796490"/>
            <a:ext cx="8229600" cy="488525"/>
          </a:xfrm>
        </p:spPr>
        <p:txBody>
          <a:bodyPr/>
          <a:lstStyle/>
          <a:p>
            <a:r>
              <a:rPr lang="en-US" dirty="0"/>
              <a:t>(a) Python-drawn (left); (b) order-of-drawing on right</a:t>
            </a:r>
            <a:r>
              <a:rPr lang="en-US" dirty="0" smtClean="0"/>
              <a:t>.</a:t>
            </a:r>
            <a:endParaRPr lang="en-US" dirty="0"/>
          </a:p>
        </p:txBody>
      </p:sp>
    </p:spTree>
    <p:extLst>
      <p:ext uri="{BB962C8B-B14F-4D97-AF65-F5344CB8AC3E}">
        <p14:creationId xmlns:p14="http://schemas.microsoft.com/office/powerpoint/2010/main" val="1823441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Defining a recursive function</a:t>
            </a:r>
            <a:endParaRPr lang="en-US" dirty="0"/>
          </a:p>
        </p:txBody>
      </p:sp>
    </p:spTree>
    <p:extLst>
      <p:ext uri="{BB962C8B-B14F-4D97-AF65-F5344CB8AC3E}">
        <p14:creationId xmlns:p14="http://schemas.microsoft.com/office/powerpoint/2010/main" val="2122145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Sierpinski</a:t>
            </a:r>
            <a:r>
              <a:rPr lang="en-US" dirty="0" smtClean="0"/>
              <a:t> Triangles</a:t>
            </a:r>
            <a:endParaRPr lang="en-US" dirty="0"/>
          </a:p>
        </p:txBody>
      </p:sp>
      <p:sp>
        <p:nvSpPr>
          <p:cNvPr id="5" name="Content Placeholder 4"/>
          <p:cNvSpPr>
            <a:spLocks noGrp="1"/>
          </p:cNvSpPr>
          <p:nvPr>
            <p:ph idx="1"/>
          </p:nvPr>
        </p:nvSpPr>
        <p:spPr/>
        <p:txBody>
          <a:bodyPr/>
          <a:lstStyle/>
          <a:p>
            <a:pPr marL="429768" indent="-429768">
              <a:buNone/>
            </a:pPr>
            <a:r>
              <a:rPr lang="en-US" dirty="0" smtClean="0"/>
              <a:t>Little simpler than the tree:</a:t>
            </a:r>
          </a:p>
          <a:p>
            <a:pPr marL="429768" indent="-429768">
              <a:buFont typeface="+mj-lt"/>
              <a:buAutoNum type="arabicPeriod"/>
            </a:pPr>
            <a:r>
              <a:rPr lang="en-US" dirty="0" smtClean="0"/>
              <a:t>draw edge</a:t>
            </a:r>
          </a:p>
          <a:p>
            <a:pPr marL="429768" indent="-429768">
              <a:buFont typeface="+mj-lt"/>
              <a:buAutoNum type="arabicPeriod"/>
            </a:pPr>
            <a:r>
              <a:rPr lang="en-US" dirty="0" err="1" smtClean="0"/>
              <a:t>recurse</a:t>
            </a:r>
            <a:endParaRPr lang="en-US" dirty="0" smtClean="0"/>
          </a:p>
          <a:p>
            <a:pPr marL="429768" indent="-429768">
              <a:buFont typeface="+mj-lt"/>
              <a:buAutoNum type="arabicPeriod"/>
            </a:pPr>
            <a:r>
              <a:rPr lang="en-US" dirty="0" smtClean="0"/>
              <a:t>backward</a:t>
            </a:r>
          </a:p>
          <a:p>
            <a:pPr marL="429768" indent="-429768">
              <a:buFont typeface="+mj-lt"/>
              <a:buAutoNum type="arabicPeriod"/>
            </a:pPr>
            <a:r>
              <a:rPr lang="en-US" dirty="0" smtClean="0"/>
              <a:t>turn 120 degrees</a:t>
            </a:r>
            <a:endParaRPr lang="en-US" dirty="0"/>
          </a:p>
        </p:txBody>
      </p:sp>
    </p:spTree>
    <p:extLst>
      <p:ext uri="{BB962C8B-B14F-4D97-AF65-F5344CB8AC3E}">
        <p14:creationId xmlns:p14="http://schemas.microsoft.com/office/powerpoint/2010/main" val="27882197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15.10 </a:t>
            </a:r>
            <a:r>
              <a:rPr lang="en-US" dirty="0" err="1" smtClean="0"/>
              <a:t>Sierpinski</a:t>
            </a:r>
            <a:r>
              <a:rPr lang="en-US" dirty="0" smtClean="0"/>
              <a:t> Triangles</a:t>
            </a:r>
            <a:endParaRPr lang="en-US" dirty="0"/>
          </a:p>
        </p:txBody>
      </p:sp>
      <p:pic>
        <p:nvPicPr>
          <p:cNvPr id="6" name="Picture 2" descr="A code with 21 lines draws a sierpinski figure. The code reads as follows. Line 1. Hash draw sierpinski figure. Line 2. Blank. Line 3. From turtle import asterisk. Line 4. Blank. Line 5. D e f sierpinski left parentheses length comma depth right parentheses colon. Line 6, indented once. If depth right angle bracket 1 colon dot left parentheses right parentheses. Hash mark position to better see recursion. Line 7, indented once. If depth equals equals 0 colon. Hash base case. Line 8, indented twice. Stamp left parentheses right parentheses. Hash stamp a triangular shape. Line 9, indented once. Else colon. Line 10, indented twice. Forward left parentheses length right parentheses. Line 11, indented twice. Sierpinski left parentheses length forward slash 2 comma depth hyphen 1 right parentheses. Hash recursive call.  Line 12, indented twice. Backward left parentheses length right parentheses. Line 13, indented twice. Left left parentheses 120 right parentheses. Line 14, indented twice. Forward left parentheses length right parentheses. Sierpinski left parentheses length forward slash 2 comma depth hyphen 1 right parentheses. Hash recursive call. Line 15, indented twice. Backward left parentheses length right parentheses. Line 16, indented twice. Left left parentheses 120 right parentheses. Line 17, indented twice. Forward left parentheses length right parentheses. Sierpinski left parentheses length forward slash s comma depth hyphen 1 right parentheses. Hash recursive call. Line 18, indented twice. Backward left parentheses length right parentheses. Line 19, indented twice. Left left parentheses 120 right parentheses. Line 20. Blank. Line 21. Sierpinski left parentheses 200 comma 6 right parentheses."/>
          <p:cNvPicPr>
            <a:picLocks noGrp="1" noChangeAspect="1"/>
          </p:cNvPicPr>
          <p:nvPr>
            <p:ph sz="quarter" idx="4294967295"/>
          </p:nvPr>
        </p:nvPicPr>
        <p:blipFill>
          <a:blip r:embed="rId2"/>
          <a:stretch>
            <a:fillRect/>
          </a:stretch>
        </p:blipFill>
        <p:spPr>
          <a:xfrm>
            <a:off x="1743075" y="1901801"/>
            <a:ext cx="5657849" cy="4268811"/>
          </a:xfrm>
        </p:spPr>
      </p:pic>
    </p:spTree>
    <p:extLst>
      <p:ext uri="{BB962C8B-B14F-4D97-AF65-F5344CB8AC3E}">
        <p14:creationId xmlns:p14="http://schemas.microsoft.com/office/powerpoint/2010/main" val="1667353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15.6 </a:t>
            </a:r>
            <a:r>
              <a:rPr lang="en-US" dirty="0" err="1"/>
              <a:t>Sierpinski</a:t>
            </a:r>
            <a:r>
              <a:rPr lang="en-US" dirty="0"/>
              <a:t> T</a:t>
            </a:r>
            <a:r>
              <a:rPr lang="en-US" dirty="0" smtClean="0"/>
              <a:t>riangle</a:t>
            </a:r>
            <a:endParaRPr lang="en-US" dirty="0"/>
          </a:p>
        </p:txBody>
      </p:sp>
      <p:pic>
        <p:nvPicPr>
          <p:cNvPr id="4" name="Picture 2" descr="An equilateral triangle divided into recursively smaller triangle, known as the Sierpinski Triangle. &#10;The equilateral triangle has 3 overall triangles. Each triangle then has 3 smaller triangles. Each small triangle then has 3 smaller triangles. Then each triangle has 9 smaller triangles. The center of each triangle has an inverted triangle inside."/>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3086100" y="1761707"/>
            <a:ext cx="2732809" cy="3157398"/>
          </a:xfrm>
        </p:spPr>
      </p:pic>
    </p:spTree>
    <p:extLst>
      <p:ext uri="{BB962C8B-B14F-4D97-AF65-F5344CB8AC3E}">
        <p14:creationId xmlns:p14="http://schemas.microsoft.com/office/powerpoint/2010/main" val="34366750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Some </a:t>
            </a:r>
            <a:r>
              <a:rPr lang="en-US" dirty="0" err="1"/>
              <a:t>R</a:t>
            </a:r>
            <a:r>
              <a:rPr lang="en-US" dirty="0" err="1" smtClean="0"/>
              <a:t>ecusive</a:t>
            </a:r>
            <a:r>
              <a:rPr lang="en-US" dirty="0" smtClean="0"/>
              <a:t> details</a:t>
            </a:r>
            <a:endParaRPr lang="en-US" dirty="0"/>
          </a:p>
        </p:txBody>
      </p:sp>
      <p:sp>
        <p:nvSpPr>
          <p:cNvPr id="4" name="Content Placeholder 3"/>
          <p:cNvSpPr>
            <a:spLocks noGrp="1"/>
          </p:cNvSpPr>
          <p:nvPr>
            <p:ph idx="1"/>
          </p:nvPr>
        </p:nvSpPr>
        <p:spPr/>
        <p:txBody>
          <a:bodyPr/>
          <a:lstStyle/>
          <a:p>
            <a:r>
              <a:rPr lang="en-US" dirty="0" smtClean="0"/>
              <a:t>Recursive functions are easy to write and lend themselves to divide and conquer</a:t>
            </a:r>
          </a:p>
          <a:p>
            <a:r>
              <a:rPr lang="en-US" dirty="0" smtClean="0"/>
              <a:t>They can be slow (all the pushing and popping on the stack)</a:t>
            </a:r>
          </a:p>
          <a:p>
            <a:r>
              <a:rPr lang="en-US" dirty="0" smtClean="0"/>
              <a:t>Can be converted from recursive to iterative but that can be hard depending on the problem.</a:t>
            </a:r>
            <a:endParaRPr lang="en-US" dirty="0"/>
          </a:p>
        </p:txBody>
      </p:sp>
    </p:spTree>
    <p:extLst>
      <p:ext uri="{BB962C8B-B14F-4D97-AF65-F5344CB8AC3E}">
        <p14:creationId xmlns:p14="http://schemas.microsoft.com/office/powerpoint/2010/main" val="3776743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4201032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Divide And Conquer</a:t>
            </a:r>
            <a:endParaRPr lang="en-US" dirty="0"/>
          </a:p>
        </p:txBody>
      </p:sp>
      <p:sp>
        <p:nvSpPr>
          <p:cNvPr id="3" name="Content Placeholder 2"/>
          <p:cNvSpPr>
            <a:spLocks noGrp="1"/>
          </p:cNvSpPr>
          <p:nvPr>
            <p:ph idx="1"/>
          </p:nvPr>
        </p:nvSpPr>
        <p:spPr/>
        <p:txBody>
          <a:bodyPr/>
          <a:lstStyle/>
          <a:p>
            <a:r>
              <a:rPr lang="en-US" dirty="0" smtClean="0"/>
              <a:t>Recursion is a natural outcome of a divide and conquer approach to problem solving</a:t>
            </a:r>
          </a:p>
          <a:p>
            <a:r>
              <a:rPr lang="en-US" dirty="0" smtClean="0"/>
              <a:t>A recursive function defines how to break a problem down (divide) and how to reassemble (conquer) the sub-solutions into an overall solution</a:t>
            </a:r>
            <a:endParaRPr lang="en-US" dirty="0"/>
          </a:p>
        </p:txBody>
      </p:sp>
    </p:spTree>
    <p:extLst>
      <p:ext uri="{BB962C8B-B14F-4D97-AF65-F5344CB8AC3E}">
        <p14:creationId xmlns:p14="http://schemas.microsoft.com/office/powerpoint/2010/main" val="1939148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Base Case</a:t>
            </a:r>
            <a:endParaRPr lang="en-US" dirty="0"/>
          </a:p>
        </p:txBody>
      </p:sp>
      <p:sp>
        <p:nvSpPr>
          <p:cNvPr id="3" name="Content Placeholder 2"/>
          <p:cNvSpPr>
            <a:spLocks noGrp="1"/>
          </p:cNvSpPr>
          <p:nvPr>
            <p:ph idx="1"/>
          </p:nvPr>
        </p:nvSpPr>
        <p:spPr/>
        <p:txBody>
          <a:bodyPr/>
          <a:lstStyle/>
          <a:p>
            <a:r>
              <a:rPr lang="en-US" dirty="0" smtClean="0"/>
              <a:t>recursion is a process not unlike loop iteration. </a:t>
            </a:r>
          </a:p>
          <a:p>
            <a:pPr lvl="1"/>
            <a:r>
              <a:rPr lang="en-US" dirty="0" smtClean="0"/>
              <a:t>You must define how long (how many iterations) recursion will proceed through until it stops</a:t>
            </a:r>
          </a:p>
          <a:p>
            <a:r>
              <a:rPr lang="en-US" dirty="0" smtClean="0"/>
              <a:t>The base case defines this limit</a:t>
            </a:r>
          </a:p>
          <a:p>
            <a:r>
              <a:rPr lang="en-US" dirty="0" smtClean="0"/>
              <a:t>Without the base case, recursion will continue infinitely (just like an infinite loop)</a:t>
            </a:r>
            <a:endParaRPr lang="en-US" dirty="0"/>
          </a:p>
        </p:txBody>
      </p:sp>
    </p:spTree>
    <p:extLst>
      <p:ext uri="{BB962C8B-B14F-4D97-AF65-F5344CB8AC3E}">
        <p14:creationId xmlns:p14="http://schemas.microsoft.com/office/powerpoint/2010/main" val="1512771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pPr>
              <a:buNone/>
            </a:pPr>
            <a:r>
              <a:rPr lang="en-US" dirty="0" smtClean="0"/>
              <a:t>Lao-Tzu: “A journey of 1000 miles begins with a single step”</a:t>
            </a:r>
          </a:p>
          <a:p>
            <a:pPr>
              <a:buNone/>
            </a:pPr>
            <a:r>
              <a:rPr lang="en-US" dirty="0" smtClean="0"/>
              <a:t>def journey (steps):</a:t>
            </a:r>
          </a:p>
          <a:p>
            <a:pPr lvl="1"/>
            <a:r>
              <a:rPr lang="en-US" dirty="0" smtClean="0"/>
              <a:t>the first step is easy (base case)</a:t>
            </a:r>
          </a:p>
          <a:p>
            <a:pPr lvl="1"/>
            <a:r>
              <a:rPr lang="en-US" dirty="0" smtClean="0"/>
              <a:t>the n</a:t>
            </a:r>
            <a:r>
              <a:rPr lang="en-US" baseline="30000" dirty="0" smtClean="0"/>
              <a:t>th</a:t>
            </a:r>
            <a:r>
              <a:rPr lang="en-US" dirty="0" smtClean="0"/>
              <a:t> step is easy having complete the previous n-1 steps (divide and conquer)</a:t>
            </a:r>
          </a:p>
        </p:txBody>
      </p:sp>
    </p:spTree>
    <p:extLst>
      <p:ext uri="{BB962C8B-B14F-4D97-AF65-F5344CB8AC3E}">
        <p14:creationId xmlns:p14="http://schemas.microsoft.com/office/powerpoint/2010/main" val="2294875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Listing </a:t>
            </a:r>
            <a:r>
              <a:rPr lang="en-US" dirty="0" smtClean="0"/>
              <a:t>15-1</a:t>
            </a:r>
            <a:endParaRPr lang="en-US" dirty="0"/>
          </a:p>
        </p:txBody>
      </p:sp>
      <p:pic>
        <p:nvPicPr>
          <p:cNvPr id="6" name="Picture 2" descr="Code has 7 lines. The code reads as follows. Line 1. D e f take underscore step left parentheses n right parentheses colon. Line 2, indented once. If n equals equals 1 colon. Hash base case. Line 3, indented twice. Return double quote easy double quote. Line 4, indented once. Else colon. Line 5, indented twice. This underscore step equals double quote step left parentheses double quote plus s t r left parentheses n right parentheses plus double quote right parentheses double quote. Line 6, indented twice. Previous underscore steps equals take underscore step left parentheses n minus 1 right parenthesis. Hash recursive call. Line 7, indented twice. Return this underscore step plus double quote plus double quote plus previous underscore steps. "/>
          <p:cNvPicPr>
            <a:picLocks noGrp="1" noChangeAspect="1"/>
          </p:cNvPicPr>
          <p:nvPr>
            <p:ph sz="quarter" idx="4294967295"/>
          </p:nvPr>
        </p:nvPicPr>
        <p:blipFill>
          <a:blip r:embed="rId2"/>
          <a:stretch>
            <a:fillRect/>
          </a:stretch>
        </p:blipFill>
        <p:spPr>
          <a:xfrm>
            <a:off x="845127" y="2461412"/>
            <a:ext cx="7453745" cy="1958187"/>
          </a:xfrm>
        </p:spPr>
      </p:pic>
    </p:spTree>
    <p:extLst>
      <p:ext uri="{BB962C8B-B14F-4D97-AF65-F5344CB8AC3E}">
        <p14:creationId xmlns:p14="http://schemas.microsoft.com/office/powerpoint/2010/main" val="356190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Factorial</a:t>
            </a:r>
            <a:endParaRPr lang="en-US" dirty="0"/>
          </a:p>
        </p:txBody>
      </p:sp>
      <p:sp>
        <p:nvSpPr>
          <p:cNvPr id="4" name="Content Placeholder 3"/>
          <p:cNvSpPr>
            <a:spLocks noGrp="1"/>
          </p:cNvSpPr>
          <p:nvPr>
            <p:ph idx="1"/>
          </p:nvPr>
        </p:nvSpPr>
        <p:spPr/>
        <p:txBody>
          <a:bodyPr/>
          <a:lstStyle/>
          <a:p>
            <a:pPr>
              <a:buNone/>
            </a:pPr>
            <a:r>
              <a:rPr lang="en-US" dirty="0" smtClean="0"/>
              <a:t>You remember factorial?</a:t>
            </a:r>
          </a:p>
          <a:p>
            <a:r>
              <a:rPr lang="en-US" dirty="0" smtClean="0"/>
              <a:t>factorial(4) = 4! = 4 * 3 * 2 * 1</a:t>
            </a:r>
          </a:p>
          <a:p>
            <a:r>
              <a:rPr lang="en-US" dirty="0" smtClean="0"/>
              <a:t>The result of the last step, multiply by 1, is defined based on all the previous results that have been calculated</a:t>
            </a:r>
            <a:endParaRPr lang="en-US" dirty="0"/>
          </a:p>
        </p:txBody>
      </p:sp>
    </p:spTree>
    <p:extLst>
      <p:ext uri="{BB962C8B-B14F-4D97-AF65-F5344CB8AC3E}">
        <p14:creationId xmlns:p14="http://schemas.microsoft.com/office/powerpoint/2010/main" val="266409717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18406</TotalTime>
  <Words>1035</Words>
  <Application>Microsoft Office PowerPoint</Application>
  <PresentationFormat>On-screen Show (4:3)</PresentationFormat>
  <Paragraphs>123</Paragraphs>
  <Slides>44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Courier New</vt:lpstr>
      <vt:lpstr>Noto Sans Symbols</vt:lpstr>
      <vt:lpstr>Segoe UI Emoji</vt:lpstr>
      <vt:lpstr>Times New Roman</vt:lpstr>
      <vt:lpstr>Verdana</vt:lpstr>
      <vt:lpstr>508 Lecture</vt:lpstr>
      <vt:lpstr>Equation</vt:lpstr>
      <vt:lpstr>The Practice of Computing Using Python</vt:lpstr>
      <vt:lpstr>A Function that Calls itself</vt:lpstr>
      <vt:lpstr>It Doesn’t Do Anything!</vt:lpstr>
      <vt:lpstr>Defining a recursive function</vt:lpstr>
      <vt:lpstr>1) Divide And Conquer</vt:lpstr>
      <vt:lpstr>2) Base Case</vt:lpstr>
      <vt:lpstr>Simple Example</vt:lpstr>
      <vt:lpstr>Code Listing 15-1</vt:lpstr>
      <vt:lpstr>Factorial</vt:lpstr>
      <vt:lpstr>Code Listing 15-2</vt:lpstr>
      <vt:lpstr>Trace the calls</vt:lpstr>
      <vt:lpstr>Another: Fibonacci </vt:lpstr>
      <vt:lpstr>Code Listing 15-3</vt:lpstr>
      <vt:lpstr>Trace</vt:lpstr>
      <vt:lpstr>Reverse string</vt:lpstr>
      <vt:lpstr>Code Listing 15-4 Template for reversal</vt:lpstr>
      <vt:lpstr>Base Case</vt:lpstr>
      <vt:lpstr>Code Listing 15-5</vt:lpstr>
      <vt:lpstr>Recursive Step</vt:lpstr>
      <vt:lpstr>Code Listing 15-6 (1 of 2)</vt:lpstr>
      <vt:lpstr>Code Listing 15-6 (2 of 2)</vt:lpstr>
      <vt:lpstr>How does Python keep track?</vt:lpstr>
      <vt:lpstr>The Stack</vt:lpstr>
      <vt:lpstr>Figure 15.1</vt:lpstr>
      <vt:lpstr>Operations</vt:lpstr>
      <vt:lpstr>Figure 15.2 The operation of a Stack Data Structure</vt:lpstr>
      <vt:lpstr>Stack of Function Calls</vt:lpstr>
      <vt:lpstr>Code Listing 15-7 (1 of 2)</vt:lpstr>
      <vt:lpstr>Code Listing 15-7 (2 of 2)</vt:lpstr>
      <vt:lpstr>Figure 15.3 Call stack for factorial(4)</vt:lpstr>
      <vt:lpstr>A Better Fibonacci</vt:lpstr>
      <vt:lpstr>Figure 15.4 The Simple Fibonacci Code Recalculates the Same Value</vt:lpstr>
      <vt:lpstr>Code Listin 15.8 Fibonacci with memory</vt:lpstr>
      <vt:lpstr>Recursive Figures</vt:lpstr>
      <vt:lpstr>Fractal Objects</vt:lpstr>
      <vt:lpstr>Algorithm to Draw a Tree</vt:lpstr>
      <vt:lpstr>Code Listing 15-9</vt:lpstr>
      <vt:lpstr>Couple things</vt:lpstr>
      <vt:lpstr>Figure 15.5 Recursive Tree </vt:lpstr>
      <vt:lpstr>Sierpinski Triangles</vt:lpstr>
      <vt:lpstr>Code Listing 15.10 Sierpinski Triangles</vt:lpstr>
      <vt:lpstr>Figure 15.6 Sierpinski Triangle</vt:lpstr>
      <vt:lpstr>Some Recusive details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Practice of Computing Using Python, 3e</dc:title>
  <dc:subject>Engineering Computer Science</dc:subject>
  <dc:creator>Punch/Enbody</dc:creator>
  <cp:keywords>Engineering Computer Science</cp:keywords>
  <cp:lastModifiedBy>Janakiraman, Kuyil Mozhi (Cognizant)</cp:lastModifiedBy>
  <cp:revision>524</cp:revision>
  <dcterms:modified xsi:type="dcterms:W3CDTF">2018-03-21T10:24:54Z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