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 id="2147483685" r:id="rId2"/>
  </p:sldMasterIdLst>
  <p:notesMasterIdLst>
    <p:notesMasterId r:id="rId70"/>
  </p:notesMasterIdLst>
  <p:handoutMasterIdLst>
    <p:handoutMasterId r:id="rId71"/>
  </p:handoutMasterIdLst>
  <p:sldIdLst>
    <p:sldId id="330"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332" r:id="rId31"/>
    <p:sldId id="287" r:id="rId32"/>
    <p:sldId id="333" r:id="rId33"/>
    <p:sldId id="289" r:id="rId34"/>
    <p:sldId id="291" r:id="rId35"/>
    <p:sldId id="315" r:id="rId36"/>
    <p:sldId id="316" r:id="rId37"/>
    <p:sldId id="292" r:id="rId38"/>
    <p:sldId id="334" r:id="rId39"/>
    <p:sldId id="294" r:id="rId40"/>
    <p:sldId id="295" r:id="rId41"/>
    <p:sldId id="296" r:id="rId42"/>
    <p:sldId id="297" r:id="rId43"/>
    <p:sldId id="298" r:id="rId44"/>
    <p:sldId id="335" r:id="rId45"/>
    <p:sldId id="300" r:id="rId46"/>
    <p:sldId id="301" r:id="rId47"/>
    <p:sldId id="302" r:id="rId48"/>
    <p:sldId id="303" r:id="rId49"/>
    <p:sldId id="304" r:id="rId50"/>
    <p:sldId id="305" r:id="rId51"/>
    <p:sldId id="306" r:id="rId52"/>
    <p:sldId id="290" r:id="rId53"/>
    <p:sldId id="317" r:id="rId54"/>
    <p:sldId id="307" r:id="rId55"/>
    <p:sldId id="318" r:id="rId56"/>
    <p:sldId id="309" r:id="rId57"/>
    <p:sldId id="336" r:id="rId58"/>
    <p:sldId id="319" r:id="rId59"/>
    <p:sldId id="320" r:id="rId60"/>
    <p:sldId id="321" r:id="rId61"/>
    <p:sldId id="322" r:id="rId62"/>
    <p:sldId id="313" r:id="rId63"/>
    <p:sldId id="314" r:id="rId64"/>
    <p:sldId id="323" r:id="rId65"/>
    <p:sldId id="324" r:id="rId66"/>
    <p:sldId id="329" r:id="rId67"/>
    <p:sldId id="325" r:id="rId68"/>
    <p:sldId id="331"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92" autoAdjust="0"/>
    <p:restoredTop sz="86395" autoAdjust="0"/>
  </p:normalViewPr>
  <p:slideViewPr>
    <p:cSldViewPr>
      <p:cViewPr varScale="1">
        <p:scale>
          <a:sx n="96" d="100"/>
          <a:sy n="96" d="100"/>
        </p:scale>
        <p:origin x="138" y="78"/>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113392-A6C3-7F43-80F9-85C2E85A5A19}" type="datetimeFigureOut">
              <a:rPr lang="en-US" smtClean="0"/>
              <a:t>3/21/2018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BC0A0C-7FD3-774B-98FB-59388D904938}" type="slidenum">
              <a:rPr lang="en-US" smtClean="0"/>
              <a:t>‹#›</a:t>
            </a:fld>
            <a:endParaRPr lang="en-US"/>
          </a:p>
        </p:txBody>
      </p:sp>
    </p:spTree>
    <p:extLst>
      <p:ext uri="{BB962C8B-B14F-4D97-AF65-F5344CB8AC3E}">
        <p14:creationId xmlns:p14="http://schemas.microsoft.com/office/powerpoint/2010/main" val="2806095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t>3/21/2018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943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89E14A1-5DB4-6845-8570-6F71A528514C}" type="slidenum">
              <a:rPr lang="en-US">
                <a:latin typeface="Times New Roman" pitchFamily="-109" charset="0"/>
              </a:rPr>
              <a:pPr/>
              <a:t>14</a:t>
            </a:fld>
            <a:endParaRPr lang="en-US">
              <a:latin typeface="Times New Roman" pitchFamily="-109" charset="0"/>
            </a:endParaRPr>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4010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9922980-F56B-B441-ADEF-96108E8FD1D4}" type="slidenum">
              <a:rPr lang="en-US">
                <a:latin typeface="Times New Roman" pitchFamily="-109" charset="0"/>
              </a:rPr>
              <a:pPr/>
              <a:t>16</a:t>
            </a:fld>
            <a:endParaRPr lang="en-US">
              <a:latin typeface="Times New Roman" pitchFamily="-109"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59724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7550E1-3E04-4241-89D8-D8667B1F0E01}" type="slidenum">
              <a:rPr lang="en-US">
                <a:latin typeface="Times New Roman" pitchFamily="-109" charset="0"/>
              </a:rPr>
              <a:pPr/>
              <a:t>17</a:t>
            </a:fld>
            <a:endParaRPr lang="en-US">
              <a:latin typeface="Times New Roman" pitchFamily="-109"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33330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8543270-0440-304A-94DC-40D6F9459F3B}" type="slidenum">
              <a:rPr lang="en-US">
                <a:latin typeface="Times New Roman" pitchFamily="-109" charset="0"/>
              </a:rPr>
              <a:pPr/>
              <a:t>18</a:t>
            </a:fld>
            <a:endParaRPr lang="en-US">
              <a:latin typeface="Times New Roman" pitchFamily="-109" charset="0"/>
            </a:endParaRPr>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51702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96ACBB-6B20-904F-9473-22CEBB21012E}" type="slidenum">
              <a:rPr lang="en-US">
                <a:latin typeface="Times New Roman" pitchFamily="-109" charset="0"/>
              </a:rPr>
              <a:pPr/>
              <a:t>19</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22720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47784D0-BEB6-BE4A-B1AF-85F25A162C3C}" type="slidenum">
              <a:rPr lang="en-US">
                <a:latin typeface="Times New Roman" pitchFamily="-109" charset="0"/>
              </a:rPr>
              <a:pPr/>
              <a:t>20</a:t>
            </a:fld>
            <a:endParaRPr lang="en-US">
              <a:latin typeface="Times New Roman" pitchFamily="-109"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3850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43A80D6-A167-064A-AB04-AE5B9C5A42F8}" type="slidenum">
              <a:rPr lang="en-US">
                <a:latin typeface="Times New Roman" pitchFamily="-109" charset="0"/>
              </a:rPr>
              <a:pPr/>
              <a:t>25</a:t>
            </a:fld>
            <a:endParaRPr lang="en-US">
              <a:latin typeface="Times New Roman" pitchFamily="-109"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05064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F637384-8587-3944-BF9E-88053923C820}" type="slidenum">
              <a:rPr lang="en-US">
                <a:latin typeface="Times New Roman" pitchFamily="-109" charset="0"/>
              </a:rPr>
              <a:pPr/>
              <a:t>26</a:t>
            </a:fld>
            <a:endParaRPr lang="en-US">
              <a:latin typeface="Times New Roman" pitchFamily="-109"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1165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9F823F3-A1C9-1842-A1C6-6A71D069BCB3}" type="slidenum">
              <a:rPr lang="en-US">
                <a:latin typeface="Times New Roman" pitchFamily="-109" charset="0"/>
              </a:rPr>
              <a:pPr/>
              <a:t>27</a:t>
            </a:fld>
            <a:endParaRPr lang="en-US">
              <a:latin typeface="Times New Roman" pitchFamily="-109"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97152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2B79E92-AF8E-0F45-A31B-39146EDBC1AF}" type="slidenum">
              <a:rPr lang="en-US">
                <a:latin typeface="Times New Roman" pitchFamily="-109" charset="0"/>
              </a:rPr>
              <a:pPr/>
              <a:t>29</a:t>
            </a:fld>
            <a:endParaRPr lang="en-US">
              <a:latin typeface="Times New Roman" pitchFamily="-109"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66050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88FB6C5-983B-ED4E-9BD6-E0AA2925C928}" type="slidenum">
              <a:rPr lang="en-US">
                <a:latin typeface="Times New Roman" pitchFamily="-109" charset="0"/>
              </a:rPr>
              <a:pPr/>
              <a:t>3</a:t>
            </a:fld>
            <a:endParaRPr lang="en-US">
              <a:latin typeface="Times New Roman" pitchFamily="-109" charset="0"/>
            </a:endParaRPr>
          </a:p>
        </p:txBody>
      </p:sp>
      <p:sp>
        <p:nvSpPr>
          <p:cNvPr id="31747" name="Rectangle 2"/>
          <p:cNvSpPr>
            <a:spLocks noGrp="1" noRot="1" noChangeAspect="1" noChangeArrowheads="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086492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C14C20E-D7E8-DA48-B734-57E452A60BA5}" type="slidenum">
              <a:rPr lang="en-US">
                <a:latin typeface="Times New Roman" pitchFamily="-109" charset="0"/>
              </a:rPr>
              <a:pPr/>
              <a:t>30</a:t>
            </a:fld>
            <a:endParaRPr lang="en-US">
              <a:latin typeface="Times New Roman" pitchFamily="-109"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0757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6A0A79B-832B-D944-9991-E7F3CA3813D4}" type="slidenum">
              <a:rPr lang="en-US">
                <a:latin typeface="Times New Roman" pitchFamily="-109" charset="0"/>
              </a:rPr>
              <a:pPr/>
              <a:t>31</a:t>
            </a:fld>
            <a:endParaRPr lang="en-US">
              <a:latin typeface="Times New Roman" pitchFamily="-109" charset="0"/>
            </a:endParaRPr>
          </a:p>
        </p:txBody>
      </p:sp>
      <p:sp>
        <p:nvSpPr>
          <p:cNvPr id="105475" name="Rectangle 1026"/>
          <p:cNvSpPr>
            <a:spLocks noGrp="1" noRot="1" noChangeAspect="1" noChangeArrowheads="1" noTextEdit="1"/>
          </p:cNvSpPr>
          <p:nvPr>
            <p:ph type="sldImg"/>
          </p:nvPr>
        </p:nvSpPr>
        <p:spPr>
          <a:ln/>
        </p:spPr>
      </p:sp>
      <p:sp>
        <p:nvSpPr>
          <p:cNvPr id="1054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310642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D1040E4-A4BB-8240-95D6-9E8064505469}" type="slidenum">
              <a:rPr lang="en-US">
                <a:latin typeface="Times New Roman" pitchFamily="-109" charset="0"/>
              </a:rPr>
              <a:pPr/>
              <a:t>33</a:t>
            </a:fld>
            <a:endParaRPr lang="en-US">
              <a:latin typeface="Times New Roman" pitchFamily="-109"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39057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C420F56-03EC-044B-AF98-DA6F75902F12}" type="slidenum">
              <a:rPr lang="en-US">
                <a:latin typeface="Times New Roman" pitchFamily="-109" charset="0"/>
              </a:rPr>
              <a:pPr/>
              <a:t>37</a:t>
            </a:fld>
            <a:endParaRPr lang="en-US">
              <a:latin typeface="Times New Roman" pitchFamily="-109"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427055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B94F21B-0575-DC44-8902-48D84EA9ECFE}" type="slidenum">
              <a:rPr lang="en-US">
                <a:latin typeface="Times New Roman" pitchFamily="-109" charset="0"/>
              </a:rPr>
              <a:pPr/>
              <a:t>40</a:t>
            </a:fld>
            <a:endParaRPr lang="en-US">
              <a:latin typeface="Times New Roman" pitchFamily="-109"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84749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6DD0F2E-DA75-5646-A65D-F308D894703D}" type="slidenum">
              <a:rPr lang="en-US">
                <a:latin typeface="Times New Roman" pitchFamily="-109" charset="0"/>
              </a:rPr>
              <a:pPr/>
              <a:t>41</a:t>
            </a:fld>
            <a:endParaRPr lang="en-US">
              <a:latin typeface="Times New Roman" pitchFamily="-109"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96414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0A4B9B8-52AC-8547-976D-C539ED0A891D}" type="slidenum">
              <a:rPr lang="en-US">
                <a:latin typeface="Times New Roman" pitchFamily="-109" charset="0"/>
              </a:rPr>
              <a:pPr/>
              <a:t>42</a:t>
            </a:fld>
            <a:endParaRPr lang="en-US">
              <a:latin typeface="Times New Roman" pitchFamily="-109"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78118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B759AE8-D66D-E940-96F9-FA64D2572E25}" type="slidenum">
              <a:rPr lang="en-US">
                <a:latin typeface="Times New Roman" pitchFamily="-109" charset="0"/>
              </a:rPr>
              <a:pPr/>
              <a:t>44</a:t>
            </a:fld>
            <a:endParaRPr lang="en-US">
              <a:latin typeface="Times New Roman" pitchFamily="-109"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11667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6A0D125-EA17-9A4E-9A23-08909461BD23}" type="slidenum">
              <a:rPr lang="en-US">
                <a:latin typeface="Times New Roman" pitchFamily="-109" charset="0"/>
              </a:rPr>
              <a:pPr/>
              <a:t>45</a:t>
            </a:fld>
            <a:endParaRPr lang="en-US">
              <a:latin typeface="Times New Roman" pitchFamily="-109"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494390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0538C58-48F0-904A-B2AA-0164EE0D288E}" type="slidenum">
              <a:rPr lang="en-US">
                <a:latin typeface="Times New Roman" pitchFamily="-109" charset="0"/>
              </a:rPr>
              <a:pPr/>
              <a:t>46</a:t>
            </a:fld>
            <a:endParaRPr lang="en-US">
              <a:latin typeface="Times New Roman" pitchFamily="-109"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1248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FC3661A-D7CA-884D-8D3F-49A0A0942ADE}" type="slidenum">
              <a:rPr lang="en-US">
                <a:latin typeface="Times New Roman" pitchFamily="-109" charset="0"/>
              </a:rPr>
              <a:pPr/>
              <a:t>4</a:t>
            </a:fld>
            <a:endParaRPr lang="en-US">
              <a:latin typeface="Times New Roman" pitchFamily="-109"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22736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31B353-CE0D-1F47-AA30-457FC0DBC77B}" type="slidenum">
              <a:rPr lang="en-US">
                <a:latin typeface="Times New Roman" pitchFamily="-109" charset="0"/>
              </a:rPr>
              <a:pPr/>
              <a:t>48</a:t>
            </a:fld>
            <a:endParaRPr lang="en-US">
              <a:latin typeface="Times New Roman" pitchFamily="-109"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40531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184A961-A716-1849-A2AC-42481BD6D926}" type="slidenum">
              <a:rPr lang="en-US">
                <a:latin typeface="Times New Roman" pitchFamily="-109" charset="0"/>
              </a:rPr>
              <a:pPr/>
              <a:t>49</a:t>
            </a:fld>
            <a:endParaRPr lang="en-US">
              <a:latin typeface="Times New Roman" pitchFamily="-109"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840677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53D73C8-FF3F-F94E-A743-37DEF4BE7143}" type="slidenum">
              <a:rPr lang="en-US">
                <a:latin typeface="Times New Roman" pitchFamily="-109" charset="0"/>
              </a:rPr>
              <a:pPr/>
              <a:t>51</a:t>
            </a:fld>
            <a:endParaRPr lang="en-US">
              <a:latin typeface="Times New Roman" pitchFamily="-109"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6140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67</a:t>
            </a:fld>
            <a:endParaRPr lang="en-US"/>
          </a:p>
        </p:txBody>
      </p:sp>
    </p:spTree>
    <p:extLst>
      <p:ext uri="{BB962C8B-B14F-4D97-AF65-F5344CB8AC3E}">
        <p14:creationId xmlns:p14="http://schemas.microsoft.com/office/powerpoint/2010/main" val="1815966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B22EADE-D12B-C644-B2D4-6BF5DE025724}" type="slidenum">
              <a:rPr lang="en-US">
                <a:latin typeface="Times New Roman" pitchFamily="-109" charset="0"/>
              </a:rPr>
              <a:pPr/>
              <a:t>5</a:t>
            </a:fld>
            <a:endParaRPr lang="en-US">
              <a:latin typeface="Times New Roman" pitchFamily="-109"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4560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2CEAB37-B9C9-A840-AB88-04994A12037F}" type="slidenum">
              <a:rPr lang="en-US">
                <a:latin typeface="Times New Roman" pitchFamily="-109" charset="0"/>
              </a:rPr>
              <a:pPr/>
              <a:t>6</a:t>
            </a:fld>
            <a:endParaRPr lang="en-US">
              <a:latin typeface="Times New Roman" pitchFamily="-109"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13383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62C74E3-4F73-C347-9712-DC34445B1FCD}" type="slidenum">
              <a:rPr lang="en-US">
                <a:latin typeface="Times New Roman" pitchFamily="-109" charset="0"/>
              </a:rPr>
              <a:pPr/>
              <a:t>7</a:t>
            </a:fld>
            <a:endParaRPr lang="en-US">
              <a:latin typeface="Times New Roman" pitchFamily="-109"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72412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7ACA62C-6498-E843-9180-7A6035DE71E6}" type="slidenum">
              <a:rPr lang="en-US">
                <a:latin typeface="Times New Roman" pitchFamily="-109" charset="0"/>
              </a:rPr>
              <a:pPr/>
              <a:t>8</a:t>
            </a:fld>
            <a:endParaRPr lang="en-US">
              <a:latin typeface="Times New Roman" pitchFamily="-109"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587316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8F1829-2FDF-DA4A-8B38-5A20CC72FA7C}" type="slidenum">
              <a:rPr lang="en-US">
                <a:latin typeface="Times New Roman" pitchFamily="-109" charset="0"/>
              </a:rPr>
              <a:pPr/>
              <a:t>9</a:t>
            </a:fld>
            <a:endParaRPr lang="en-US">
              <a:latin typeface="Times New Roman" pitchFamily="-109"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93489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92C14A6-174F-4849-87B5-9B01D78E894C}" type="slidenum">
              <a:rPr lang="en-US">
                <a:latin typeface="Times New Roman" pitchFamily="-109" charset="0"/>
              </a:rPr>
              <a:pPr/>
              <a:t>13</a:t>
            </a:fld>
            <a:endParaRPr lang="en-US">
              <a:latin typeface="Times New Roman" pitchFamily="-109" charset="0"/>
            </a:endParaRPr>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86696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number Content">
    <p:spTree>
      <p:nvGrpSpPr>
        <p:cNvPr id="1" name="Shape 61"/>
        <p:cNvGrpSpPr/>
        <p:nvPr/>
      </p:nvGrpSpPr>
      <p:grpSpPr>
        <a:xfrm>
          <a:off x="0" y="0"/>
          <a:ext cx="0" cy="0"/>
          <a:chOff x="0" y="0"/>
          <a:chExt cx="0" cy="0"/>
        </a:xfrm>
      </p:grpSpPr>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429768" marR="0" lvl="0" indent="-429768" algn="l" rtl="0">
              <a:spcBef>
                <a:spcPts val="1500"/>
              </a:spcBef>
              <a:buClr>
                <a:srgbClr val="007FA3"/>
              </a:buClr>
              <a:buSzPct val="100000"/>
              <a:buFont typeface="+mj-lt"/>
              <a:buAutoNum type="arabicPeriod"/>
              <a:defRPr sz="2400" b="0" i="0" u="none" strike="noStrike" cap="none">
                <a:solidFill>
                  <a:schemeClr val="dk1"/>
                </a:solidFill>
                <a:latin typeface="+mn-lt"/>
                <a:ea typeface="Arial"/>
                <a:cs typeface="Arial"/>
                <a:sym typeface="Arial"/>
              </a:defRPr>
            </a:lvl1pPr>
            <a:lvl2pPr marL="740664" marR="0" lvl="1" indent="-283464" algn="l" rtl="0">
              <a:spcBef>
                <a:spcPts val="600"/>
              </a:spcBef>
              <a:buClr>
                <a:srgbClr val="007FA3"/>
              </a:buClr>
              <a:buSzPct val="100000"/>
              <a:buFont typeface="+mj-lt"/>
              <a:buAutoNum type="arabicPeriod"/>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403497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457200" y="5562600"/>
            <a:ext cx="8229600" cy="685800"/>
          </a:xfrm>
        </p:spPr>
        <p:txBody>
          <a:bodyPr anchor="b" anchorCtr="0"/>
          <a:lstStyle>
            <a:lvl1pPr marL="0" indent="0">
              <a:spcBef>
                <a:spcPts val="0"/>
              </a:spcBef>
              <a:buNone/>
              <a:defRPr sz="1400">
                <a:latin typeface="+mn-lt"/>
              </a:defRPr>
            </a:lvl1pPr>
          </a:lstStyle>
          <a:p>
            <a:pPr lvl="0"/>
            <a:r>
              <a:rPr lang="en-US" dirty="0" smtClean="0"/>
              <a:t>Click to edit Master text styles</a:t>
            </a:r>
          </a:p>
        </p:txBody>
      </p:sp>
    </p:spTree>
    <p:extLst>
      <p:ext uri="{BB962C8B-B14F-4D97-AF65-F5344CB8AC3E}">
        <p14:creationId xmlns:p14="http://schemas.microsoft.com/office/powerpoint/2010/main" val="275590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75864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4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0" y="1600200"/>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26"/>
          <p:cNvSpPr txBox="1">
            <a:spLocks noGrp="1"/>
          </p:cNvSpPr>
          <p:nvPr>
            <p:ph type="body" idx="13"/>
          </p:nvPr>
        </p:nvSpPr>
        <p:spPr>
          <a:xfrm>
            <a:off x="492033" y="2301246"/>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8" name="Shape 26"/>
          <p:cNvSpPr txBox="1">
            <a:spLocks noGrp="1"/>
          </p:cNvSpPr>
          <p:nvPr>
            <p:ph type="body" idx="14"/>
          </p:nvPr>
        </p:nvSpPr>
        <p:spPr>
          <a:xfrm>
            <a:off x="531222" y="3058883"/>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9" name="Shape 26"/>
          <p:cNvSpPr txBox="1">
            <a:spLocks noGrp="1"/>
          </p:cNvSpPr>
          <p:nvPr>
            <p:ph type="body" idx="15"/>
          </p:nvPr>
        </p:nvSpPr>
        <p:spPr>
          <a:xfrm>
            <a:off x="557348" y="3790407"/>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10" name="Shape 26"/>
          <p:cNvSpPr txBox="1">
            <a:spLocks noGrp="1"/>
          </p:cNvSpPr>
          <p:nvPr>
            <p:ph type="body" idx="16"/>
          </p:nvPr>
        </p:nvSpPr>
        <p:spPr>
          <a:xfrm>
            <a:off x="570411" y="4508866"/>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Tree>
    <p:extLst>
      <p:ext uri="{BB962C8B-B14F-4D97-AF65-F5344CB8AC3E}">
        <p14:creationId xmlns:p14="http://schemas.microsoft.com/office/powerpoint/2010/main" val="96821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1" y="1600200"/>
            <a:ext cx="4114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26"/>
          <p:cNvSpPr txBox="1">
            <a:spLocks noGrp="1"/>
          </p:cNvSpPr>
          <p:nvPr>
            <p:ph type="body" idx="13"/>
          </p:nvPr>
        </p:nvSpPr>
        <p:spPr>
          <a:xfrm>
            <a:off x="4572001" y="1608907"/>
            <a:ext cx="4114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Tree>
    <p:extLst>
      <p:ext uri="{BB962C8B-B14F-4D97-AF65-F5344CB8AC3E}">
        <p14:creationId xmlns:p14="http://schemas.microsoft.com/office/powerpoint/2010/main" val="265763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smtClean="0"/>
              <a:t>Click to edit Master subtitle style</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91464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Text Placeholder 3"/>
          <p:cNvSpPr>
            <a:spLocks noGrp="1"/>
          </p:cNvSpPr>
          <p:nvPr>
            <p:ph type="body" sz="quarter" idx="13"/>
          </p:nvPr>
        </p:nvSpPr>
        <p:spPr>
          <a:xfrm>
            <a:off x="1606550" y="6453188"/>
            <a:ext cx="7080250" cy="182562"/>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8280183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101600" indent="0" algn="r">
              <a:buNone/>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665261"/>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959143285"/>
      </p:ext>
    </p:extLst>
  </p:cSld>
  <p:clrMap bg1="lt1" tx1="dk1" bg2="dk2" tx2="lt2" accent1="accent1" accent2="accent2" accent3="accent3" accent4="accent4" accent5="accent5" accent6="accent6" hlink="hlink" folHlink="folHlink"/>
  <p:sldLayoutIdLst>
    <p:sldLayoutId id="2147483687" r:id="rId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google-styleguide.googlecode.com/svn/trunk/pyguide.htm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dirty="0" smtClean="0"/>
              <a:t>The Practice of Computing Using Python</a:t>
            </a:r>
            <a:endParaRPr lang="en-US" dirty="0">
              <a:sym typeface="Times New Roman"/>
            </a:endParaRPr>
          </a:p>
        </p:txBody>
      </p:sp>
      <p:sp>
        <p:nvSpPr>
          <p:cNvPr id="196" name="Text Placeholder 2"/>
          <p:cNvSpPr txBox="1">
            <a:spLocks noGrp="1"/>
          </p:cNvSpPr>
          <p:nvPr>
            <p:ph type="body" idx="1"/>
          </p:nvPr>
        </p:nvSpPr>
        <p:spPr/>
        <p:txBody>
          <a:bodyPr/>
          <a:lstStyle/>
          <a:p>
            <a:r>
              <a:rPr lang="en-US" dirty="0" smtClean="0"/>
              <a:t>Third Edition</a:t>
            </a:r>
            <a:endParaRPr lang="en-IN" dirty="0"/>
          </a:p>
        </p:txBody>
      </p:sp>
      <p:sp>
        <p:nvSpPr>
          <p:cNvPr id="198" name="Text Placeholder 3"/>
          <p:cNvSpPr txBox="1">
            <a:spLocks noGrp="1"/>
          </p:cNvSpPr>
          <p:nvPr>
            <p:ph type="body" idx="2"/>
          </p:nvPr>
        </p:nvSpPr>
        <p:spPr/>
        <p:txBody>
          <a:bodyPr/>
          <a:lstStyle/>
          <a:p>
            <a:pPr lvl="0"/>
            <a:r>
              <a:rPr lang="en-US" dirty="0" smtClean="0">
                <a:sym typeface="Arial"/>
              </a:rPr>
              <a:t>Chapter 1</a:t>
            </a:r>
            <a:endParaRPr lang="en-US" dirty="0">
              <a:sym typeface="Arial"/>
            </a:endParaRPr>
          </a:p>
        </p:txBody>
      </p:sp>
      <p:sp>
        <p:nvSpPr>
          <p:cNvPr id="199" name="Text Placeholder 4"/>
          <p:cNvSpPr txBox="1">
            <a:spLocks noGrp="1"/>
          </p:cNvSpPr>
          <p:nvPr>
            <p:ph type="body" idx="3"/>
          </p:nvPr>
        </p:nvSpPr>
        <p:spPr>
          <a:xfrm>
            <a:off x="5029200" y="3200401"/>
            <a:ext cx="3657600" cy="1271622"/>
          </a:xfrm>
        </p:spPr>
        <p:txBody>
          <a:bodyPr/>
          <a:lstStyle/>
          <a:p>
            <a:r>
              <a:rPr lang="en-US" dirty="0"/>
              <a:t>Beginnings</a:t>
            </a:r>
          </a:p>
        </p:txBody>
      </p:sp>
      <p:pic>
        <p:nvPicPr>
          <p:cNvPr id="7" name="Picture 5" descr="Front Cover: The Practice of Computing Using Python Third Edition by Punch and Enbod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28" y="1669774"/>
            <a:ext cx="3551582" cy="4506084"/>
          </a:xfrm>
          <a:prstGeom prst="rect">
            <a:avLst/>
          </a:prstGeom>
          <a:ln w="9525">
            <a:solidFill>
              <a:schemeClr val="tx1"/>
            </a:solidFill>
          </a:ln>
        </p:spPr>
      </p:pic>
      <p:sp>
        <p:nvSpPr>
          <p:cNvPr id="2" name="Text Placeholder 6"/>
          <p:cNvSpPr>
            <a:spLocks noGrp="1"/>
          </p:cNvSpPr>
          <p:nvPr>
            <p:ph type="body" sz="quarter" idx="13"/>
          </p:nvPr>
        </p:nvSpPr>
        <p:spPr>
          <a:xfrm>
            <a:off x="1692343" y="6377021"/>
            <a:ext cx="7080250" cy="361498"/>
          </a:xfrm>
        </p:spPr>
        <p:txBody>
          <a:bodyPr/>
          <a:lstStyle/>
          <a:p>
            <a:pPr marL="101600" indent="0" algn="r">
              <a:buNone/>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2017, 2013, </a:t>
            </a:r>
            <a:r>
              <a:rPr lang="en-US" sz="1200" dirty="0" smtClean="0">
                <a:latin typeface="Verdana" panose="020B0604030504040204" pitchFamily="34" charset="0"/>
                <a:ea typeface="Verdana" panose="020B0604030504040204" pitchFamily="34" charset="0"/>
                <a:cs typeface="Verdana" panose="020B0604030504040204" pitchFamily="34" charset="0"/>
              </a:rPr>
              <a:t>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7"/>
          <p:cNvSpPr txBox="1"/>
          <p:nvPr/>
        </p:nvSpPr>
        <p:spPr>
          <a:xfrm>
            <a:off x="5029200" y="4472023"/>
            <a:ext cx="3657600" cy="738664"/>
          </a:xfrm>
          <a:prstGeom prst="rect">
            <a:avLst/>
          </a:prstGeom>
          <a:noFill/>
        </p:spPr>
        <p:txBody>
          <a:bodyPr wrap="square" rtlCol="0">
            <a:spAutoFit/>
          </a:bodyPr>
          <a:lstStyle/>
          <a:p>
            <a:r>
              <a:rPr lang="en-US" sz="1400" dirty="0" smtClean="0">
                <a:solidFill>
                  <a:schemeClr val="bg1"/>
                </a:solidFill>
                <a:latin typeface="+mn-lt"/>
              </a:rPr>
              <a:t>Slides in this presentation contains hyperlinks. JAWS users should be able to get a list of links by using INSERT+F7</a:t>
            </a:r>
            <a:endParaRPr lang="en-US" sz="1400" dirty="0">
              <a:solidFill>
                <a:schemeClr val="bg1"/>
              </a:solidFill>
              <a:latin typeface="+mn-lt"/>
            </a:endParaRPr>
          </a:p>
        </p:txBody>
      </p:sp>
    </p:spTree>
    <p:extLst>
      <p:ext uri="{BB962C8B-B14F-4D97-AF65-F5344CB8AC3E}">
        <p14:creationId xmlns:p14="http://schemas.microsoft.com/office/powerpoint/2010/main" val="993200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type="body" idx="1"/>
          </p:nvPr>
        </p:nvSpPr>
        <p:spPr/>
        <p:txBody>
          <a:bodyPr/>
          <a:lstStyle/>
          <a:p>
            <a:pPr>
              <a:buNone/>
            </a:pPr>
            <a:r>
              <a:rPr lang="en-US" dirty="0" smtClean="0">
                <a:solidFill>
                  <a:schemeClr val="tx1"/>
                </a:solidFill>
              </a:rPr>
              <a:t>The = sign is the assignment statement</a:t>
            </a:r>
          </a:p>
          <a:p>
            <a:r>
              <a:rPr lang="en-US" dirty="0" smtClean="0">
                <a:solidFill>
                  <a:schemeClr val="tx1"/>
                </a:solidFill>
              </a:rPr>
              <a:t>The value on the right is associated with the variable name on the left</a:t>
            </a:r>
          </a:p>
          <a:p>
            <a:r>
              <a:rPr lang="en-US" dirty="0" smtClean="0">
                <a:solidFill>
                  <a:schemeClr val="tx1"/>
                </a:solidFill>
              </a:rPr>
              <a:t>It does </a:t>
            </a:r>
            <a:r>
              <a:rPr lang="en-US" b="1" dirty="0" smtClean="0">
                <a:solidFill>
                  <a:schemeClr val="tx1"/>
                </a:solidFill>
              </a:rPr>
              <a:t>not</a:t>
            </a:r>
            <a:r>
              <a:rPr lang="en-US" b="1" i="1" dirty="0" smtClean="0">
                <a:solidFill>
                  <a:schemeClr val="tx1"/>
                </a:solidFill>
              </a:rPr>
              <a:t> </a:t>
            </a:r>
            <a:r>
              <a:rPr lang="en-US" dirty="0" smtClean="0">
                <a:solidFill>
                  <a:schemeClr val="tx1"/>
                </a:solidFill>
              </a:rPr>
              <a:t>stand for equality!</a:t>
            </a:r>
          </a:p>
          <a:p>
            <a:r>
              <a:rPr lang="en-US" dirty="0" smtClean="0">
                <a:solidFill>
                  <a:schemeClr val="tx1"/>
                </a:solidFill>
              </a:rPr>
              <a:t>More on this later</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a:t>
            </a:r>
            <a:endParaRPr lang="en-US" dirty="0"/>
          </a:p>
        </p:txBody>
      </p:sp>
      <p:sp>
        <p:nvSpPr>
          <p:cNvPr id="3" name="Content Placeholder 2"/>
          <p:cNvSpPr>
            <a:spLocks noGrp="1"/>
          </p:cNvSpPr>
          <p:nvPr>
            <p:ph type="body" idx="1"/>
          </p:nvPr>
        </p:nvSpPr>
        <p:spPr/>
        <p:txBody>
          <a:bodyPr/>
          <a:lstStyle/>
          <a:p>
            <a:pPr>
              <a:buNone/>
            </a:pPr>
            <a:r>
              <a:rPr lang="en-US" dirty="0" smtClean="0"/>
              <a:t>Convert from string to integer</a:t>
            </a:r>
          </a:p>
          <a:p>
            <a:r>
              <a:rPr lang="en-US" dirty="0" smtClean="0"/>
              <a:t>Python requires that you must convert a sequence of characters to an integer</a:t>
            </a:r>
          </a:p>
          <a:p>
            <a:r>
              <a:rPr lang="en-US" dirty="0" smtClean="0"/>
              <a:t>Once converted, we can do math on the integers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ea typeface="ＭＳ Ｐゴシック" pitchFamily="-109" charset="-128"/>
                <a:cs typeface="ＭＳ Ｐゴシック" pitchFamily="-109" charset="-128"/>
              </a:rPr>
              <a:t>Printing Output</a:t>
            </a:r>
          </a:p>
        </p:txBody>
      </p:sp>
      <p:pic>
        <p:nvPicPr>
          <p:cNvPr id="2" name="Picture 2" descr="Code has 3 lines. Line 1. My underscore v a r equals 12. Line 2. Print left parenthesis single quote My v a r has a value of colon. Line 3. Single quote right parenthesis comma my V a 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28800"/>
            <a:ext cx="5999225" cy="1487996"/>
          </a:xfrm>
          <a:prstGeom prst="rect">
            <a:avLst/>
          </a:prstGeom>
        </p:spPr>
      </p:pic>
      <p:sp>
        <p:nvSpPr>
          <p:cNvPr id="43011" name="Content Placeholder 3"/>
          <p:cNvSpPr>
            <a:spLocks noGrp="1"/>
          </p:cNvSpPr>
          <p:nvPr>
            <p:ph type="body" idx="1"/>
          </p:nvPr>
        </p:nvSpPr>
        <p:spPr>
          <a:xfrm>
            <a:off x="457200" y="3352800"/>
            <a:ext cx="8229600" cy="2773363"/>
          </a:xfrm>
        </p:spPr>
        <p:txBody>
          <a:bodyPr/>
          <a:lstStyle/>
          <a:p>
            <a:r>
              <a:rPr lang="en-US" dirty="0" smtClean="0">
                <a:latin typeface="Courier New" pitchFamily="-109" charset="0"/>
                <a:ea typeface="Courier New" pitchFamily="-109" charset="0"/>
                <a:cs typeface="Courier New" pitchFamily="-109" charset="0"/>
              </a:rPr>
              <a:t>print </a:t>
            </a:r>
            <a:r>
              <a:rPr lang="en-US" dirty="0" smtClean="0">
                <a:ea typeface="Courier New" pitchFamily="-109" charset="0"/>
                <a:cs typeface="Courier New" pitchFamily="-109" charset="0"/>
              </a:rPr>
              <a:t>takes a list of elements in parentheses separated by commas</a:t>
            </a:r>
          </a:p>
          <a:p>
            <a:pPr lvl="1"/>
            <a:r>
              <a:rPr lang="en-US" dirty="0" smtClean="0">
                <a:ea typeface="Courier New" pitchFamily="-109" charset="0"/>
                <a:cs typeface="Courier New" pitchFamily="-109" charset="0"/>
              </a:rPr>
              <a:t>if the element is a string, prints it as is</a:t>
            </a:r>
          </a:p>
          <a:p>
            <a:pPr lvl="1"/>
            <a:r>
              <a:rPr lang="en-US" dirty="0" smtClean="0">
                <a:ea typeface="Courier New" pitchFamily="-109" charset="0"/>
                <a:cs typeface="Courier New" pitchFamily="-109" charset="0"/>
              </a:rPr>
              <a:t>if the element is a variable, prints the value associated with the variable</a:t>
            </a:r>
          </a:p>
          <a:p>
            <a:pPr lvl="1"/>
            <a:r>
              <a:rPr lang="en-US" dirty="0" smtClean="0">
                <a:ea typeface="Courier New" pitchFamily="-109" charset="0"/>
                <a:cs typeface="Courier New" pitchFamily="-109" charset="0"/>
              </a:rPr>
              <a:t>after printing, moves on to a new line of output</a:t>
            </a:r>
            <a:endParaRPr lang="en-US" dirty="0" smtClean="0">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At the </a:t>
            </a:r>
            <a:r>
              <a:rPr lang="en-US" dirty="0" smtClean="0">
                <a:ea typeface="ＭＳ Ｐゴシック" pitchFamily="-109" charset="-128"/>
                <a:cs typeface="ＭＳ Ｐゴシック" pitchFamily="-109" charset="-128"/>
              </a:rPr>
              <a:t>Core </a:t>
            </a:r>
            <a:r>
              <a:rPr lang="en-US" dirty="0">
                <a:ea typeface="ＭＳ Ｐゴシック" pitchFamily="-109" charset="-128"/>
                <a:cs typeface="ＭＳ Ｐゴシック" pitchFamily="-109" charset="-128"/>
              </a:rPr>
              <a:t>of any </a:t>
            </a:r>
            <a:r>
              <a:rPr lang="en-US" dirty="0" smtClean="0">
                <a:ea typeface="ＭＳ Ｐゴシック" pitchFamily="-109" charset="-128"/>
                <a:cs typeface="ＭＳ Ｐゴシック" pitchFamily="-109" charset="-128"/>
              </a:rPr>
              <a:t>Language</a:t>
            </a:r>
            <a:endParaRPr lang="en-US" dirty="0">
              <a:ea typeface="ＭＳ Ｐゴシック" pitchFamily="-109" charset="-128"/>
              <a:cs typeface="ＭＳ Ｐゴシック" pitchFamily="-109" charset="-128"/>
            </a:endParaRPr>
          </a:p>
        </p:txBody>
      </p:sp>
      <p:sp>
        <p:nvSpPr>
          <p:cNvPr id="44035"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Control the flow of the program</a:t>
            </a:r>
          </a:p>
          <a:p>
            <a:pPr eaLnBrk="1" hangingPunct="1"/>
            <a:r>
              <a:rPr lang="en-US" dirty="0">
                <a:ea typeface="ＭＳ Ｐゴシック" pitchFamily="-109" charset="-128"/>
                <a:cs typeface="ＭＳ Ｐゴシック" pitchFamily="-109" charset="-128"/>
              </a:rPr>
              <a:t>Construct and access data elements</a:t>
            </a:r>
          </a:p>
          <a:p>
            <a:pPr eaLnBrk="1" hangingPunct="1"/>
            <a:r>
              <a:rPr lang="en-US" dirty="0">
                <a:ea typeface="ＭＳ Ｐゴシック" pitchFamily="-109" charset="-128"/>
                <a:cs typeface="ＭＳ Ｐゴシック" pitchFamily="-109" charset="-128"/>
              </a:rPr>
              <a:t>Operate on data elements</a:t>
            </a:r>
          </a:p>
          <a:p>
            <a:pPr eaLnBrk="1" hangingPunct="1"/>
            <a:r>
              <a:rPr lang="en-US" dirty="0">
                <a:ea typeface="ＭＳ Ｐゴシック" pitchFamily="-109" charset="-128"/>
                <a:cs typeface="ＭＳ Ｐゴシック" pitchFamily="-109" charset="-128"/>
              </a:rPr>
              <a:t>Construct functions</a:t>
            </a:r>
          </a:p>
          <a:p>
            <a:pPr eaLnBrk="1" hangingPunct="1"/>
            <a:r>
              <a:rPr lang="en-US" dirty="0">
                <a:ea typeface="ＭＳ Ｐゴシック" pitchFamily="-109" charset="-128"/>
                <a:cs typeface="ＭＳ Ｐゴシック" pitchFamily="-109" charset="-128"/>
              </a:rPr>
              <a:t>Construct classes</a:t>
            </a:r>
          </a:p>
          <a:p>
            <a:pPr eaLnBrk="1" hangingPunct="1"/>
            <a:r>
              <a:rPr lang="en-US" dirty="0">
                <a:ea typeface="ＭＳ Ｐゴシック" pitchFamily="-109" charset="-128"/>
                <a:cs typeface="ＭＳ Ｐゴシック" pitchFamily="-109" charset="-128"/>
              </a:rPr>
              <a:t>Libraries and built-in classes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Save as a </a:t>
            </a:r>
            <a:r>
              <a:rPr lang="en-US" dirty="0" smtClean="0">
                <a:ea typeface="ＭＳ Ｐゴシック" pitchFamily="-109" charset="-128"/>
                <a:cs typeface="ＭＳ Ｐゴシック" pitchFamily="-109" charset="-128"/>
              </a:rPr>
              <a:t>“Module</a:t>
            </a:r>
            <a:r>
              <a:rPr lang="en-US" dirty="0">
                <a:ea typeface="ＭＳ Ｐゴシック" pitchFamily="-109" charset="-128"/>
                <a:cs typeface="ＭＳ Ｐゴシック" pitchFamily="-109" charset="-128"/>
              </a:rPr>
              <a:t>”</a:t>
            </a:r>
          </a:p>
        </p:txBody>
      </p:sp>
      <p:sp>
        <p:nvSpPr>
          <p:cNvPr id="46083"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When you save a file, such as our first program, and place a </a:t>
            </a:r>
            <a:r>
              <a:rPr lang="en-US" dirty="0">
                <a:solidFill>
                  <a:schemeClr val="tx1"/>
                </a:solidFill>
                <a:latin typeface="Courier New"/>
                <a:ea typeface="ＭＳ Ｐゴシック" pitchFamily="-109" charset="-128"/>
                <a:cs typeface="Courier New"/>
              </a:rPr>
              <a:t>.</a:t>
            </a:r>
            <a:r>
              <a:rPr lang="en-US" dirty="0" err="1">
                <a:solidFill>
                  <a:schemeClr val="tx1"/>
                </a:solidFill>
                <a:latin typeface="Courier New"/>
                <a:ea typeface="ＭＳ Ｐゴシック" pitchFamily="-109" charset="-128"/>
                <a:cs typeface="Courier New"/>
              </a:rPr>
              <a:t>py</a:t>
            </a:r>
            <a:r>
              <a:rPr lang="en-US" dirty="0">
                <a:solidFill>
                  <a:schemeClr val="tx1"/>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on it, it becomes a python module</a:t>
            </a:r>
          </a:p>
          <a:p>
            <a:pPr eaLnBrk="1" hangingPunct="1"/>
            <a:r>
              <a:rPr lang="en-US" dirty="0">
                <a:ea typeface="ＭＳ Ｐゴシック" pitchFamily="-109" charset="-128"/>
                <a:cs typeface="ＭＳ Ｐゴシック" pitchFamily="-109" charset="-128"/>
              </a:rPr>
              <a:t>You </a:t>
            </a:r>
            <a:r>
              <a:rPr lang="en-US" dirty="0" smtClean="0">
                <a:ea typeface="ＭＳ Ｐゴシック" pitchFamily="-109" charset="-128"/>
                <a:cs typeface="ＭＳ Ｐゴシック" pitchFamily="-109" charset="-128"/>
              </a:rPr>
              <a:t>run </a:t>
            </a:r>
            <a:r>
              <a:rPr lang="en-US" dirty="0">
                <a:ea typeface="ＭＳ Ｐゴシック" pitchFamily="-109" charset="-128"/>
                <a:cs typeface="ＭＳ Ｐゴシック" pitchFamily="-109" charset="-128"/>
              </a:rPr>
              <a:t>the module from the IDLE menu to see the results of the operation</a:t>
            </a:r>
          </a:p>
          <a:p>
            <a:pPr eaLnBrk="1" hangingPunct="1"/>
            <a:r>
              <a:rPr lang="en-US" dirty="0">
                <a:ea typeface="ＭＳ Ｐゴシック" pitchFamily="-109" charset="-128"/>
                <a:cs typeface="ＭＳ Ｐゴシック" pitchFamily="-109" charset="-128"/>
              </a:rPr>
              <a:t>A module is just a file of python commands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Errors</a:t>
            </a:r>
          </a:p>
        </p:txBody>
      </p:sp>
      <p:sp>
        <p:nvSpPr>
          <p:cNvPr id="48131"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If there are interpreter errors, that is Python cannot run your code because the code is somehow malformed, you get an error</a:t>
            </a:r>
          </a:p>
          <a:p>
            <a:pPr eaLnBrk="1" hangingPunct="1"/>
            <a:r>
              <a:rPr lang="en-US" dirty="0">
                <a:ea typeface="ＭＳ Ｐゴシック" pitchFamily="-109" charset="-128"/>
                <a:cs typeface="ＭＳ Ｐゴシック" pitchFamily="-109" charset="-128"/>
              </a:rPr>
              <a:t>You can them import the program again until there are no errors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p:txBody>
          <a:bodyPr/>
          <a:lstStyle/>
          <a:p>
            <a:pPr eaLnBrk="1" hangingPunct="1"/>
            <a:r>
              <a:rPr lang="en-US" dirty="0" smtClean="0">
                <a:solidFill>
                  <a:schemeClr val="tx2"/>
                </a:solidFill>
                <a:ea typeface="ＭＳ Ｐゴシック" pitchFamily="-109" charset="-128"/>
                <a:cs typeface="ＭＳ Ｐゴシック" pitchFamily="-109" charset="-128"/>
              </a:rPr>
              <a:t>Common Error</a:t>
            </a:r>
          </a:p>
        </p:txBody>
      </p:sp>
      <p:sp>
        <p:nvSpPr>
          <p:cNvPr id="49155"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Using IDLE, if you save the file without a </a:t>
            </a:r>
            <a:r>
              <a:rPr lang="en-US" dirty="0">
                <a:solidFill>
                  <a:schemeClr val="tx1"/>
                </a:solidFill>
                <a:latin typeface="Courier New"/>
                <a:ea typeface="ＭＳ Ｐゴシック" pitchFamily="-109" charset="-128"/>
                <a:cs typeface="Courier New"/>
              </a:rPr>
              <a:t>.</a:t>
            </a:r>
            <a:r>
              <a:rPr lang="en-US" dirty="0" err="1">
                <a:solidFill>
                  <a:schemeClr val="tx1"/>
                </a:solidFill>
                <a:latin typeface="Courier New"/>
                <a:ea typeface="ＭＳ Ｐゴシック" pitchFamily="-109" charset="-128"/>
                <a:cs typeface="Courier New"/>
              </a:rPr>
              <a:t>py</a:t>
            </a:r>
            <a:r>
              <a:rPr lang="en-US" dirty="0">
                <a:solidFill>
                  <a:schemeClr val="tx1"/>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it will stop colorizing and formatting the file.</a:t>
            </a:r>
          </a:p>
          <a:p>
            <a:pPr eaLnBrk="1" hangingPunct="1"/>
            <a:r>
              <a:rPr lang="en-US" dirty="0">
                <a:ea typeface="ＭＳ Ｐゴシック" pitchFamily="-109" charset="-128"/>
                <a:cs typeface="ＭＳ Ｐゴシック" pitchFamily="-109" charset="-128"/>
              </a:rPr>
              <a:t>Resave with the .</a:t>
            </a:r>
            <a:r>
              <a:rPr lang="en-US" dirty="0" err="1">
                <a:ea typeface="ＭＳ Ｐゴシック" pitchFamily="-109" charset="-128"/>
                <a:cs typeface="ＭＳ Ｐゴシック" pitchFamily="-109" charset="-128"/>
              </a:rPr>
              <a:t>py</a:t>
            </a:r>
            <a:r>
              <a:rPr lang="en-US" dirty="0">
                <a:ea typeface="ＭＳ Ｐゴシック" pitchFamily="-109" charset="-128"/>
                <a:cs typeface="ＭＳ Ｐゴシック" pitchFamily="-109" charset="-128"/>
              </a:rPr>
              <a:t>, everything is fine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Syntax</a:t>
            </a:r>
          </a:p>
        </p:txBody>
      </p:sp>
      <p:sp>
        <p:nvSpPr>
          <p:cNvPr id="4099"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Lexical components.</a:t>
            </a:r>
          </a:p>
          <a:p>
            <a:pPr eaLnBrk="1" hangingPunct="1"/>
            <a:r>
              <a:rPr lang="en-US" dirty="0">
                <a:ea typeface="ＭＳ Ｐゴシック" pitchFamily="-109" charset="-128"/>
                <a:cs typeface="ＭＳ Ｐゴシック" pitchFamily="-109" charset="-128"/>
              </a:rPr>
              <a:t>A Python program is:.</a:t>
            </a:r>
          </a:p>
          <a:p>
            <a:pPr lvl="1" eaLnBrk="1" hangingPunct="1"/>
            <a:r>
              <a:rPr lang="en-US" dirty="0"/>
              <a:t>A module (perhaps more than one)</a:t>
            </a:r>
          </a:p>
          <a:p>
            <a:pPr lvl="1" eaLnBrk="1" hangingPunct="1"/>
            <a:r>
              <a:rPr lang="en-US" dirty="0"/>
              <a:t>Each module has python statements</a:t>
            </a:r>
          </a:p>
          <a:p>
            <a:pPr lvl="1" eaLnBrk="1" hangingPunct="1"/>
            <a:r>
              <a:rPr lang="en-US" dirty="0"/>
              <a:t>Each statement has expressions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p:nvPr>
        </p:nvSpPr>
        <p:spPr/>
        <p:txBody>
          <a:bodyPr/>
          <a:lstStyle/>
          <a:p>
            <a:pPr eaLnBrk="1" hangingPunct="1"/>
            <a:r>
              <a:rPr lang="en-US" dirty="0" smtClean="0">
                <a:ea typeface="ＭＳ Ｐゴシック" pitchFamily="-109" charset="-128"/>
                <a:cs typeface="ＭＳ Ｐゴシック" pitchFamily="-109" charset="-128"/>
              </a:rPr>
              <a:t>Modules 1</a:t>
            </a:r>
            <a:endParaRPr lang="en-US" dirty="0">
              <a:ea typeface="ＭＳ Ｐゴシック" pitchFamily="-109" charset="-128"/>
              <a:cs typeface="ＭＳ Ｐゴシック" pitchFamily="-109" charset="-128"/>
            </a:endParaRPr>
          </a:p>
        </p:txBody>
      </p:sp>
      <p:sp>
        <p:nvSpPr>
          <p:cNvPr id="53251" name="Content Placeholder 2"/>
          <p:cNvSpPr>
            <a:spLocks noGrp="1" noChangeArrowheads="1"/>
          </p:cNvSpPr>
          <p:nvPr>
            <p:ph type="body" idx="1"/>
          </p:nvPr>
        </p:nvSpPr>
        <p:spPr/>
        <p:txBody>
          <a:bodyPr/>
          <a:lstStyle/>
          <a:p>
            <a:pPr eaLnBrk="1" hangingPunct="1"/>
            <a:r>
              <a:rPr lang="en-US" dirty="0" smtClean="0">
                <a:ea typeface="ＭＳ Ｐゴシック" pitchFamily="-109" charset="-128"/>
                <a:cs typeface="ＭＳ Ｐゴシック" pitchFamily="-109" charset="-128"/>
              </a:rPr>
              <a:t>We’ve </a:t>
            </a:r>
            <a:r>
              <a:rPr lang="en-US" dirty="0">
                <a:ea typeface="ＭＳ Ｐゴシック" pitchFamily="-109" charset="-128"/>
                <a:cs typeface="ＭＳ Ｐゴシック" pitchFamily="-109" charset="-128"/>
              </a:rPr>
              <a:t>seen modules already, they are essentially files with Python statements.</a:t>
            </a:r>
          </a:p>
          <a:p>
            <a:pPr eaLnBrk="1" hangingPunct="1"/>
            <a:r>
              <a:rPr lang="en-US" dirty="0">
                <a:ea typeface="ＭＳ Ｐゴシック" pitchFamily="-109" charset="-128"/>
                <a:cs typeface="ＭＳ Ｐゴシック" pitchFamily="-109" charset="-128"/>
              </a:rPr>
              <a:t>There are modules provided by Python to perform common tasks (math, database, web interaction, etc.)</a:t>
            </a:r>
          </a:p>
          <a:p>
            <a:pPr eaLnBrk="1" hangingPunct="1"/>
            <a:r>
              <a:rPr lang="en-US" dirty="0">
                <a:ea typeface="ＭＳ Ｐゴシック" pitchFamily="-109" charset="-128"/>
                <a:cs typeface="ＭＳ Ｐゴシック" pitchFamily="-109" charset="-128"/>
              </a:rPr>
              <a:t>The wealth of these modules is one of the great features of Python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Statements</a:t>
            </a:r>
          </a:p>
        </p:txBody>
      </p:sp>
      <p:sp>
        <p:nvSpPr>
          <p:cNvPr id="55299"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Statements are commands in Python.</a:t>
            </a:r>
          </a:p>
          <a:p>
            <a:pPr eaLnBrk="1" hangingPunct="1"/>
            <a:r>
              <a:rPr lang="en-US" dirty="0">
                <a:ea typeface="ＭＳ Ｐゴシック" pitchFamily="-109" charset="-128"/>
                <a:cs typeface="ＭＳ Ｐゴシック" pitchFamily="-109" charset="-128"/>
              </a:rPr>
              <a:t>They perform some action, often called a side effect,  but they </a:t>
            </a:r>
            <a:r>
              <a:rPr lang="en-US" b="1" dirty="0">
                <a:ea typeface="ＭＳ Ｐゴシック" pitchFamily="-109" charset="-128"/>
                <a:cs typeface="ＭＳ Ｐゴシック" pitchFamily="-109" charset="-128"/>
              </a:rPr>
              <a:t>do not return any </a:t>
            </a:r>
            <a:r>
              <a:rPr lang="en-US" b="1" dirty="0" smtClean="0">
                <a:ea typeface="ＭＳ Ｐゴシック" pitchFamily="-109" charset="-128"/>
                <a:cs typeface="ＭＳ Ｐゴシック" pitchFamily="-109" charset="-128"/>
              </a:rPr>
              <a:t>values</a:t>
            </a:r>
            <a:endParaRPr lang="en-US" dirty="0">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Rules</a:t>
            </a:r>
            <a:endParaRPr lang="en-US" dirty="0"/>
          </a:p>
        </p:txBody>
      </p:sp>
      <p:sp>
        <p:nvSpPr>
          <p:cNvPr id="3" name="Content Placeholder 2"/>
          <p:cNvSpPr>
            <a:spLocks noGrp="1"/>
          </p:cNvSpPr>
          <p:nvPr>
            <p:ph type="body" idx="1"/>
          </p:nvPr>
        </p:nvSpPr>
        <p:spPr/>
        <p:txBody>
          <a:bodyPr/>
          <a:lstStyle/>
          <a:p>
            <a:r>
              <a:rPr lang="en-US" dirty="0" smtClean="0"/>
              <a:t>Rule 1: Think before you program</a:t>
            </a:r>
          </a:p>
          <a:p>
            <a:r>
              <a:rPr lang="en-US" dirty="0" smtClean="0"/>
              <a:t>Rule 2: A program is a human-readable essay on problem solving that also happens to execute on a computer</a:t>
            </a:r>
          </a:p>
          <a:p>
            <a:r>
              <a:rPr lang="en-US" dirty="0" smtClean="0"/>
              <a:t>Rule 3: The best way to improve your programming and problem solving skills is to practice.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Expressions</a:t>
            </a:r>
          </a:p>
        </p:txBody>
      </p:sp>
      <p:sp>
        <p:nvSpPr>
          <p:cNvPr id="57347"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Expressions perform some operation and </a:t>
            </a:r>
            <a:r>
              <a:rPr lang="en-US" b="1" dirty="0">
                <a:ea typeface="ＭＳ Ｐゴシック" pitchFamily="-109" charset="-128"/>
                <a:cs typeface="ＭＳ Ｐゴシック" pitchFamily="-109" charset="-128"/>
              </a:rPr>
              <a:t>return a value</a:t>
            </a:r>
          </a:p>
          <a:p>
            <a:pPr eaLnBrk="1" hangingPunct="1"/>
            <a:r>
              <a:rPr lang="en-US" dirty="0">
                <a:ea typeface="ＭＳ Ｐゴシック" pitchFamily="-109" charset="-128"/>
                <a:cs typeface="ＭＳ Ｐゴシック" pitchFamily="-109" charset="-128"/>
              </a:rPr>
              <a:t>Expressions can act as statements, but statements cannot act as expressions (more on this later).</a:t>
            </a:r>
          </a:p>
          <a:p>
            <a:pPr eaLnBrk="1" hangingPunct="1"/>
            <a:r>
              <a:rPr lang="en-US" dirty="0">
                <a:ea typeface="ＭＳ Ｐゴシック" pitchFamily="-109" charset="-128"/>
                <a:cs typeface="ＭＳ Ｐゴシック" pitchFamily="-109" charset="-128"/>
              </a:rPr>
              <a:t>Expressions typically do not modify values in the interpreter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p:txBody>
          <a:bodyPr/>
          <a:lstStyle/>
          <a:p>
            <a:pPr eaLnBrk="1" hangingPunct="1"/>
            <a:r>
              <a:rPr lang="en-US" dirty="0" smtClean="0">
                <a:ea typeface="ＭＳ Ｐゴシック" pitchFamily="-109" charset="-128"/>
                <a:cs typeface="ＭＳ Ｐゴシック" pitchFamily="-109" charset="-128"/>
              </a:rPr>
              <a:t>Side Effects and Returns</a:t>
            </a:r>
            <a:endParaRPr lang="en-US" dirty="0">
              <a:ea typeface="ＭＳ Ｐゴシック" pitchFamily="-109" charset="-128"/>
              <a:cs typeface="ＭＳ Ｐゴシック" pitchFamily="-109" charset="-128"/>
            </a:endParaRPr>
          </a:p>
        </p:txBody>
      </p:sp>
      <p:sp>
        <p:nvSpPr>
          <p:cNvPr id="59395" name="Content Placeholder 2"/>
          <p:cNvSpPr>
            <a:spLocks noGrp="1" noChangeArrowheads="1"/>
          </p:cNvSpPr>
          <p:nvPr>
            <p:ph type="body" idx="1"/>
          </p:nvPr>
        </p:nvSpPr>
        <p:spPr/>
        <p:txBody>
          <a:bodyPr/>
          <a:lstStyle/>
          <a:p>
            <a:pPr marL="0" indent="0" eaLnBrk="1" hangingPunct="1">
              <a:lnSpc>
                <a:spcPct val="90000"/>
              </a:lnSpc>
              <a:buNone/>
            </a:pPr>
            <a:r>
              <a:rPr lang="en-US" dirty="0" smtClean="0">
                <a:ea typeface="ＭＳ Ｐゴシック" pitchFamily="-109" charset="-128"/>
                <a:cs typeface="ＭＳ Ｐゴシック" pitchFamily="-109" charset="-128"/>
              </a:rPr>
              <a:t>What </a:t>
            </a:r>
            <a:r>
              <a:rPr lang="en-US" dirty="0">
                <a:ea typeface="ＭＳ Ｐゴシック" pitchFamily="-109" charset="-128"/>
                <a:cs typeface="ＭＳ Ｐゴシック" pitchFamily="-109" charset="-128"/>
              </a:rPr>
              <a:t>is the difference </a:t>
            </a:r>
            <a:r>
              <a:rPr lang="en-US" dirty="0" smtClean="0">
                <a:ea typeface="ＭＳ Ｐゴシック" pitchFamily="-109" charset="-128"/>
                <a:cs typeface="ＭＳ Ｐゴシック" pitchFamily="-109" charset="-128"/>
              </a:rPr>
              <a:t>between </a:t>
            </a:r>
            <a:r>
              <a:rPr lang="en-US" dirty="0">
                <a:ea typeface="ＭＳ Ｐゴシック" pitchFamily="-109" charset="-128"/>
                <a:cs typeface="ＭＳ Ｐゴシック" pitchFamily="-109" charset="-128"/>
              </a:rPr>
              <a:t>side effect </a:t>
            </a:r>
            <a:r>
              <a:rPr lang="en-US" dirty="0" smtClean="0">
                <a:ea typeface="ＭＳ Ｐゴシック" pitchFamily="-109" charset="-128"/>
                <a:cs typeface="ＭＳ Ｐゴシック" pitchFamily="-109" charset="-128"/>
              </a:rPr>
              <a:t>and </a:t>
            </a:r>
            <a:r>
              <a:rPr lang="en-US" dirty="0">
                <a:ea typeface="ＭＳ Ｐゴシック" pitchFamily="-109" charset="-128"/>
                <a:cs typeface="ＭＳ Ｐゴシック" pitchFamily="-109" charset="-128"/>
              </a:rPr>
              <a:t>return?</a:t>
            </a:r>
          </a:p>
          <a:p>
            <a:pPr eaLnBrk="1" hangingPunct="1">
              <a:lnSpc>
                <a:spcPct val="90000"/>
              </a:lnSpc>
            </a:pPr>
            <a:r>
              <a:rPr lang="en-US" dirty="0">
                <a:solidFill>
                  <a:schemeClr val="tx1"/>
                </a:solidFill>
                <a:latin typeface="Courier New"/>
                <a:ea typeface="ＭＳ Ｐゴシック" pitchFamily="-109" charset="-128"/>
                <a:cs typeface="Courier New"/>
              </a:rPr>
              <a:t>1 + </a:t>
            </a:r>
            <a:r>
              <a:rPr lang="en-US" dirty="0" smtClean="0">
                <a:solidFill>
                  <a:schemeClr val="tx1"/>
                </a:solidFill>
                <a:latin typeface="Courier New"/>
                <a:ea typeface="ＭＳ Ｐゴシック" pitchFamily="-109" charset="-128"/>
                <a:cs typeface="Courier New"/>
              </a:rPr>
              <a:t>2 </a:t>
            </a:r>
            <a:r>
              <a:rPr lang="en-US" dirty="0" smtClean="0">
                <a:ea typeface="ＭＳ Ｐゴシック" pitchFamily="-109" charset="-128"/>
                <a:cs typeface="ＭＳ Ｐゴシック" pitchFamily="-109" charset="-128"/>
              </a:rPr>
              <a:t>returns </a:t>
            </a:r>
            <a:r>
              <a:rPr lang="en-US" dirty="0">
                <a:ea typeface="ＭＳ Ｐゴシック" pitchFamily="-109" charset="-128"/>
                <a:cs typeface="ＭＳ Ｐゴシック" pitchFamily="-109" charset="-128"/>
              </a:rPr>
              <a:t>a value (</a:t>
            </a:r>
            <a:r>
              <a:rPr lang="en-US" dirty="0" smtClean="0">
                <a:ea typeface="ＭＳ Ｐゴシック" pitchFamily="-109" charset="-128"/>
                <a:cs typeface="ＭＳ Ｐゴシック" pitchFamily="-109" charset="-128"/>
              </a:rPr>
              <a:t>it</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s </a:t>
            </a:r>
            <a:r>
              <a:rPr lang="en-US" dirty="0">
                <a:ea typeface="ＭＳ Ｐゴシック" pitchFamily="-109" charset="-128"/>
                <a:cs typeface="ＭＳ Ｐゴシック" pitchFamily="-109" charset="-128"/>
              </a:rPr>
              <a:t>an expression). You can “</a:t>
            </a:r>
            <a:r>
              <a:rPr lang="en-US" dirty="0" smtClean="0">
                <a:ea typeface="ＭＳ Ｐゴシック" pitchFamily="-109" charset="-128"/>
                <a:cs typeface="ＭＳ Ｐゴシック" pitchFamily="-109" charset="-128"/>
              </a:rPr>
              <a:t>catch”/assign </a:t>
            </a:r>
            <a:r>
              <a:rPr lang="en-US" dirty="0">
                <a:ea typeface="ＭＳ Ｐゴシック" pitchFamily="-109" charset="-128"/>
                <a:cs typeface="ＭＳ Ｐゴシック" pitchFamily="-109" charset="-128"/>
              </a:rPr>
              <a:t>the return value. However, nothing else changed as a result</a:t>
            </a:r>
          </a:p>
          <a:p>
            <a:pPr eaLnBrk="1" hangingPunct="1">
              <a:lnSpc>
                <a:spcPct val="90000"/>
              </a:lnSpc>
            </a:pPr>
            <a:r>
              <a:rPr lang="en-US" dirty="0" smtClean="0">
                <a:solidFill>
                  <a:schemeClr val="tx1"/>
                </a:solidFill>
                <a:latin typeface="Courier New"/>
                <a:ea typeface="ＭＳ Ｐゴシック" pitchFamily="-109" charset="-128"/>
                <a:cs typeface="Courier New"/>
              </a:rPr>
              <a:t>print("hello")</a:t>
            </a:r>
            <a:r>
              <a:rPr lang="en-US" dirty="0" err="1" smtClean="0">
                <a:ea typeface="ＭＳ Ｐゴシック" pitchFamily="-109" charset="-128"/>
                <a:cs typeface="ＭＳ Ｐゴシック" pitchFamily="-109" charset="-128"/>
              </a:rPr>
              <a:t>doesn</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t </a:t>
            </a:r>
            <a:r>
              <a:rPr lang="en-US" dirty="0">
                <a:ea typeface="ＭＳ Ｐゴシック" pitchFamily="-109" charset="-128"/>
                <a:cs typeface="ＭＳ Ｐゴシック" pitchFamily="-109" charset="-128"/>
              </a:rPr>
              <a:t>return anything, but something else, the side effect, did happen. Something printed!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noChangeArrowheads="1"/>
          </p:cNvSpPr>
          <p:nvPr>
            <p:ph type="title"/>
          </p:nvPr>
        </p:nvSpPr>
        <p:spPr/>
        <p:txBody>
          <a:bodyPr/>
          <a:lstStyle/>
          <a:p>
            <a:pPr eaLnBrk="1" hangingPunct="1"/>
            <a:r>
              <a:rPr lang="en-US" dirty="0" smtClean="0">
                <a:ea typeface="ＭＳ Ｐゴシック" pitchFamily="-109" charset="-128"/>
                <a:cs typeface="ＭＳ Ｐゴシック" pitchFamily="-109" charset="-128"/>
              </a:rPr>
              <a:t>Whitespace</a:t>
            </a:r>
            <a:endParaRPr lang="en-US" dirty="0">
              <a:ea typeface="ＭＳ Ｐゴシック" pitchFamily="-109" charset="-128"/>
              <a:cs typeface="ＭＳ Ｐゴシック" pitchFamily="-109" charset="-128"/>
            </a:endParaRPr>
          </a:p>
        </p:txBody>
      </p:sp>
      <p:sp>
        <p:nvSpPr>
          <p:cNvPr id="96259" name="Content Placeholder 2"/>
          <p:cNvSpPr>
            <a:spLocks noGrp="1" noChangeArrowheads="1"/>
          </p:cNvSpPr>
          <p:nvPr>
            <p:ph type="body" idx="1"/>
          </p:nvPr>
        </p:nvSpPr>
        <p:spPr>
          <a:xfrm>
            <a:off x="457200" y="1600201"/>
            <a:ext cx="8229600" cy="2133600"/>
          </a:xfrm>
        </p:spPr>
        <p:txBody>
          <a:bodyPr/>
          <a:lstStyle/>
          <a:p>
            <a:pPr eaLnBrk="1" hangingPunct="1">
              <a:lnSpc>
                <a:spcPct val="90000"/>
              </a:lnSpc>
            </a:pPr>
            <a:r>
              <a:rPr lang="en-US" b="1" dirty="0" smtClean="0">
                <a:ea typeface="ＭＳ Ｐゴシック" pitchFamily="-109" charset="-128"/>
                <a:cs typeface="ＭＳ Ｐゴシック" pitchFamily="-109" charset="-128"/>
              </a:rPr>
              <a:t>White space </a:t>
            </a:r>
            <a:r>
              <a:rPr lang="en-US" dirty="0" smtClean="0">
                <a:ea typeface="ＭＳ Ｐゴシック" pitchFamily="-109" charset="-128"/>
                <a:cs typeface="ＭＳ Ｐゴシック" pitchFamily="-109" charset="-128"/>
              </a:rPr>
              <a:t>are characters that don</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t print (blanks, tabs, carriage returns etc.</a:t>
            </a:r>
          </a:p>
          <a:p>
            <a:pPr eaLnBrk="1" hangingPunct="1">
              <a:lnSpc>
                <a:spcPct val="90000"/>
              </a:lnSpc>
            </a:pPr>
            <a:r>
              <a:rPr lang="en-US" dirty="0" smtClean="0">
                <a:ea typeface="ＭＳ Ｐゴシック" pitchFamily="-109" charset="-128"/>
                <a:cs typeface="ＭＳ Ｐゴシック" pitchFamily="-109" charset="-128"/>
              </a:rPr>
              <a:t>For </a:t>
            </a:r>
            <a:r>
              <a:rPr lang="en-US" dirty="0">
                <a:ea typeface="ＭＳ Ｐゴシック" pitchFamily="-109" charset="-128"/>
                <a:cs typeface="ＭＳ Ｐゴシック" pitchFamily="-109" charset="-128"/>
              </a:rPr>
              <a:t>the most part, you can place </a:t>
            </a:r>
            <a:r>
              <a:rPr lang="en-US" dirty="0" smtClean="0">
                <a:ea typeface="ＭＳ Ｐゴシック" pitchFamily="-109" charset="-128"/>
                <a:cs typeface="ＭＳ Ｐゴシック" pitchFamily="-109" charset="-128"/>
              </a:rPr>
              <a:t>white space </a:t>
            </a:r>
            <a:r>
              <a:rPr lang="en-US" dirty="0">
                <a:ea typeface="ＭＳ Ｐゴシック" pitchFamily="-109" charset="-128"/>
                <a:cs typeface="ＭＳ Ｐゴシック" pitchFamily="-109" charset="-128"/>
              </a:rPr>
              <a:t>(spaces) anywhere in your program</a:t>
            </a:r>
          </a:p>
          <a:p>
            <a:pPr eaLnBrk="1" hangingPunct="1">
              <a:lnSpc>
                <a:spcPct val="90000"/>
              </a:lnSpc>
            </a:pPr>
            <a:r>
              <a:rPr lang="en-US" dirty="0">
                <a:ea typeface="ＭＳ Ｐゴシック" pitchFamily="-109" charset="-128"/>
                <a:cs typeface="ＭＳ Ｐゴシック" pitchFamily="-109" charset="-128"/>
              </a:rPr>
              <a:t>use it to make a program more </a:t>
            </a:r>
            <a:r>
              <a:rPr lang="en-US" dirty="0" smtClean="0">
                <a:ea typeface="ＭＳ Ｐゴシック" pitchFamily="-109" charset="-128"/>
                <a:cs typeface="ＭＳ Ｐゴシック" pitchFamily="-109" charset="-128"/>
              </a:rPr>
              <a:t>readable</a:t>
            </a:r>
            <a:endParaRPr lang="en-US" dirty="0">
              <a:ea typeface="ＭＳ Ｐゴシック" pitchFamily="-109" charset="-128"/>
              <a:cs typeface="ＭＳ Ｐゴシック" pitchFamily="-109" charset="-128"/>
            </a:endParaRPr>
          </a:p>
        </p:txBody>
      </p:sp>
      <p:pic>
        <p:nvPicPr>
          <p:cNvPr id="2" name="Picture 3" descr="Code has 3 lines. Line 1. 1 space plus. Line 2, 2. Line 3. Minus spac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41380"/>
            <a:ext cx="1695687" cy="183858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C</a:t>
            </a:r>
            <a:r>
              <a:rPr lang="en-US" dirty="0" smtClean="0">
                <a:ea typeface="ＭＳ Ｐゴシック" pitchFamily="-109" charset="-128"/>
                <a:cs typeface="ＭＳ Ｐゴシック" pitchFamily="-109" charset="-128"/>
              </a:rPr>
              <a:t>ontinuation</a:t>
            </a:r>
            <a:endParaRPr lang="en-US" dirty="0">
              <a:ea typeface="ＭＳ Ｐゴシック" pitchFamily="-109" charset="-128"/>
              <a:cs typeface="ＭＳ Ｐゴシック" pitchFamily="-109" charset="-128"/>
            </a:endParaRPr>
          </a:p>
        </p:txBody>
      </p:sp>
      <p:sp>
        <p:nvSpPr>
          <p:cNvPr id="97283" name="Content Placeholder 2"/>
          <p:cNvSpPr>
            <a:spLocks noGrp="1" noChangeArrowheads="1"/>
          </p:cNvSpPr>
          <p:nvPr>
            <p:ph type="body" idx="1"/>
          </p:nvPr>
        </p:nvSpPr>
        <p:spPr>
          <a:xfrm>
            <a:off x="457200" y="1600201"/>
            <a:ext cx="8229600" cy="914400"/>
          </a:xfrm>
        </p:spPr>
        <p:txBody>
          <a:bodyPr/>
          <a:lstStyle/>
          <a:p>
            <a:pPr marL="0" indent="0" eaLnBrk="1" hangingPunct="1">
              <a:buNone/>
            </a:pPr>
            <a:r>
              <a:rPr lang="en-US" dirty="0">
                <a:ea typeface="ＭＳ Ｐゴシック" pitchFamily="-109" charset="-128"/>
                <a:cs typeface="ＭＳ Ｐゴシック" pitchFamily="-109" charset="-128"/>
              </a:rPr>
              <a:t>However, python is sensitive to end of line stuff. To make a line continue, use the </a:t>
            </a:r>
            <a:r>
              <a:rPr lang="en-US" dirty="0" smtClean="0">
                <a:ea typeface="ＭＳ Ｐゴシック" pitchFamily="-109" charset="-128"/>
                <a:cs typeface="ＭＳ Ｐゴシック" pitchFamily="-109" charset="-128"/>
              </a:rPr>
              <a:t>\</a:t>
            </a:r>
            <a:endParaRPr lang="en-US" dirty="0">
              <a:ea typeface="ＭＳ Ｐゴシック" pitchFamily="-109" charset="-128"/>
              <a:cs typeface="ＭＳ Ｐゴシック" pitchFamily="-109" charset="-128"/>
            </a:endParaRPr>
          </a:p>
        </p:txBody>
      </p:sp>
      <p:pic>
        <p:nvPicPr>
          <p:cNvPr id="2" name="Picture 1" descr="Code has 4 lines. Line 1. Print left parenthesis quote this is a test quote comma space back slash. Line 2. Quote space of continuation quote right parenthesis. Line 3. Prints. Line 4. This is a test of continu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667000"/>
            <a:ext cx="6439799" cy="262926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a:ea typeface="ＭＳ Ｐゴシック" pitchFamily="-109" charset="-128"/>
                <a:cs typeface="ＭＳ Ｐゴシック" pitchFamily="-109" charset="-128"/>
              </a:rPr>
              <a:t>A</a:t>
            </a:r>
            <a:r>
              <a:rPr lang="en-US" dirty="0" smtClean="0">
                <a:ea typeface="ＭＳ Ｐゴシック" pitchFamily="-109" charset="-128"/>
                <a:cs typeface="ＭＳ Ｐゴシック" pitchFamily="-109" charset="-128"/>
              </a:rPr>
              <a:t>lso, Tabbing is Special</a:t>
            </a:r>
          </a:p>
        </p:txBody>
      </p:sp>
      <p:sp>
        <p:nvSpPr>
          <p:cNvPr id="98307" name="Content Placeholder 2"/>
          <p:cNvSpPr>
            <a:spLocks noGrp="1"/>
          </p:cNvSpPr>
          <p:nvPr>
            <p:ph type="body" idx="1"/>
          </p:nvPr>
        </p:nvSpPr>
        <p:spPr/>
        <p:txBody>
          <a:bodyPr/>
          <a:lstStyle/>
          <a:p>
            <a:r>
              <a:rPr lang="en-US" dirty="0" smtClean="0">
                <a:ea typeface="ＭＳ Ｐゴシック" pitchFamily="-109" charset="-128"/>
                <a:cs typeface="ＭＳ Ｐゴシック" pitchFamily="-109" charset="-128"/>
              </a:rPr>
              <a:t>The use of tabs is also something that Python is sensitive to.</a:t>
            </a:r>
          </a:p>
          <a:p>
            <a:r>
              <a:rPr lang="en-US" dirty="0" smtClean="0">
                <a:ea typeface="ＭＳ Ｐゴシック" pitchFamily="-109" charset="-128"/>
                <a:cs typeface="ＭＳ Ｐゴシック" pitchFamily="-109" charset="-128"/>
              </a:rPr>
              <a:t>We’ll see more of that when we get to control, but be aware that the tab character has meaning to Python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comments</a:t>
            </a:r>
          </a:p>
        </p:txBody>
      </p:sp>
      <p:sp>
        <p:nvSpPr>
          <p:cNvPr id="62467"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A comment begins with a </a:t>
            </a:r>
            <a:r>
              <a:rPr lang="en-US" dirty="0" smtClean="0">
                <a:solidFill>
                  <a:schemeClr val="tx1"/>
                </a:solidFill>
                <a:latin typeface="Courier New"/>
                <a:ea typeface="ＭＳ Ｐゴシック" pitchFamily="-109" charset="-128"/>
                <a:cs typeface="Courier New"/>
              </a:rPr>
              <a:t>#</a:t>
            </a:r>
            <a:r>
              <a:rPr lang="en-US" dirty="0" smtClean="0">
                <a:ea typeface="ＭＳ Ｐゴシック" pitchFamily="-109" charset="-128"/>
                <a:cs typeface="ＭＳ Ｐゴシック" pitchFamily="-109" charset="-128"/>
              </a:rPr>
              <a:t> (pound sign)</a:t>
            </a:r>
            <a:endParaRPr lang="en-US" dirty="0">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This means that from the </a:t>
            </a:r>
            <a:r>
              <a:rPr lang="en-US" dirty="0" smtClean="0">
                <a:solidFill>
                  <a:schemeClr val="tx1"/>
                </a:solidFill>
                <a:latin typeface="Courier New"/>
                <a:ea typeface="ＭＳ Ｐゴシック" pitchFamily="-109" charset="-128"/>
                <a:cs typeface="Courier New"/>
              </a:rPr>
              <a:t>#</a:t>
            </a:r>
            <a:r>
              <a:rPr lang="en-US" dirty="0" smtClean="0">
                <a:solidFill>
                  <a:schemeClr val="tx1"/>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to the end of that line, nothing will be interpreted by Python.</a:t>
            </a:r>
          </a:p>
          <a:p>
            <a:pPr eaLnBrk="1" hangingPunct="1"/>
            <a:r>
              <a:rPr lang="en-US" dirty="0">
                <a:ea typeface="ＭＳ Ｐゴシック" pitchFamily="-109" charset="-128"/>
                <a:cs typeface="ＭＳ Ｐゴシック" pitchFamily="-109" charset="-128"/>
              </a:rPr>
              <a:t>You can write information that will help the reader with the code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Code as </a:t>
            </a:r>
            <a:r>
              <a:rPr lang="en-US" dirty="0" smtClean="0">
                <a:ea typeface="ＭＳ Ｐゴシック" pitchFamily="-109" charset="-128"/>
                <a:cs typeface="ＭＳ Ｐゴシック" pitchFamily="-109" charset="-128"/>
              </a:rPr>
              <a:t>Essay</a:t>
            </a:r>
            <a:r>
              <a:rPr lang="en-US" dirty="0">
                <a:ea typeface="ＭＳ Ｐゴシック" pitchFamily="-109" charset="-128"/>
                <a:cs typeface="ＭＳ Ｐゴシック" pitchFamily="-109" charset="-128"/>
              </a:rPr>
              <a:t>, an </a:t>
            </a:r>
            <a:r>
              <a:rPr lang="en-US" dirty="0" smtClean="0">
                <a:ea typeface="ＭＳ Ｐゴシック" pitchFamily="-109" charset="-128"/>
                <a:cs typeface="ＭＳ Ｐゴシック" pitchFamily="-109" charset="-128"/>
              </a:rPr>
              <a:t>Aside</a:t>
            </a:r>
            <a:endParaRPr lang="en-US" dirty="0">
              <a:ea typeface="ＭＳ Ｐゴシック" pitchFamily="-109" charset="-128"/>
              <a:cs typeface="ＭＳ Ｐゴシック" pitchFamily="-109" charset="-128"/>
            </a:endParaRPr>
          </a:p>
        </p:txBody>
      </p:sp>
      <p:sp>
        <p:nvSpPr>
          <p:cNvPr id="64515"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What is the primary goal of writing code:</a:t>
            </a:r>
          </a:p>
          <a:p>
            <a:pPr lvl="1" eaLnBrk="1" hangingPunct="1"/>
            <a:r>
              <a:rPr lang="en-US" dirty="0" smtClean="0"/>
              <a:t>To get it to do something</a:t>
            </a:r>
          </a:p>
          <a:p>
            <a:pPr lvl="1" eaLnBrk="1" hangingPunct="1"/>
            <a:r>
              <a:rPr lang="en-US" dirty="0" smtClean="0"/>
              <a:t>An essay on my problem solving thoughts</a:t>
            </a:r>
          </a:p>
          <a:p>
            <a:pPr eaLnBrk="1" hangingPunct="1"/>
            <a:r>
              <a:rPr lang="en-US" dirty="0" smtClean="0">
                <a:ea typeface="ＭＳ Ｐゴシック" pitchFamily="-109" charset="-128"/>
                <a:cs typeface="ＭＳ Ｐゴシック" pitchFamily="-109" charset="-128"/>
              </a:rPr>
              <a:t>Code </a:t>
            </a:r>
            <a:r>
              <a:rPr lang="en-US" dirty="0">
                <a:ea typeface="ＭＳ Ｐゴシック" pitchFamily="-109" charset="-128"/>
                <a:cs typeface="ＭＳ Ｐゴシック" pitchFamily="-109" charset="-128"/>
              </a:rPr>
              <a:t>is something to be read. You provide comments to help readability.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Knuth, Literate Programming (84)</a:t>
            </a:r>
          </a:p>
        </p:txBody>
      </p:sp>
      <p:sp>
        <p:nvSpPr>
          <p:cNvPr id="66563" name="Content Placeholder 2"/>
          <p:cNvSpPr>
            <a:spLocks noGrp="1" noChangeArrowheads="1"/>
          </p:cNvSpPr>
          <p:nvPr>
            <p:ph type="body" idx="1"/>
          </p:nvPr>
        </p:nvSpPr>
        <p:spPr/>
        <p:txBody>
          <a:bodyPr/>
          <a:lstStyle/>
          <a:p>
            <a:pPr marL="0" indent="0">
              <a:buNone/>
            </a:pPr>
            <a:r>
              <a:rPr lang="en-US" dirty="0"/>
              <a:t>The practitioner of </a:t>
            </a:r>
            <a:r>
              <a:rPr lang="is-IS" dirty="0" smtClean="0"/>
              <a:t>… </a:t>
            </a:r>
            <a:r>
              <a:rPr lang="en-US" dirty="0" smtClean="0"/>
              <a:t>programming </a:t>
            </a:r>
            <a:r>
              <a:rPr lang="en-US" dirty="0"/>
              <a:t>can be regarded as an essayist, whose main concern is with exposition and excellence of style. Such an author, with thesaurus in hand, chooses the names of variables carefully and explains what each variable means. He or she strives for a program that is comprehensible because its concepts have been introduced in an order that is best for human understanding, using a mixture of formal and informal methods that reinforce each other.</a:t>
            </a:r>
            <a:endParaRPr lang="en-US" dirty="0">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Some of the details</a:t>
            </a:r>
          </a:p>
        </p:txBody>
      </p:sp>
      <p:sp>
        <p:nvSpPr>
          <p:cNvPr id="99331" name="Content Placeholder 2"/>
          <p:cNvSpPr>
            <a:spLocks noGrp="1" noChangeArrowheads="1"/>
          </p:cNvSpPr>
          <p:nvPr>
            <p:ph type="body" idx="1"/>
          </p:nvPr>
        </p:nvSpPr>
        <p:spPr/>
        <p:txBody>
          <a:bodyPr/>
          <a:lstStyle/>
          <a:p>
            <a:pPr eaLnBrk="1" hangingPunct="1"/>
            <a:r>
              <a:rPr lang="en-US" dirty="0" smtClean="0">
                <a:ea typeface="ＭＳ Ｐゴシック" pitchFamily="-109" charset="-128"/>
                <a:cs typeface="ＭＳ Ｐゴシック" pitchFamily="-109" charset="-128"/>
              </a:rPr>
              <a:t>Ok, </a:t>
            </a:r>
            <a:r>
              <a:rPr lang="en-US" dirty="0">
                <a:ea typeface="ＭＳ Ｐゴシック" pitchFamily="-109" charset="-128"/>
                <a:cs typeface="ＭＳ Ｐゴシック" pitchFamily="-109" charset="-128"/>
              </a:rPr>
              <a:t>there are some details you have to get used to. </a:t>
            </a:r>
          </a:p>
          <a:p>
            <a:pPr eaLnBrk="1" hangingPunct="1"/>
            <a:r>
              <a:rPr lang="en-US" dirty="0" smtClean="0">
                <a:ea typeface="ＭＳ Ｐゴシック" pitchFamily="-109" charset="-128"/>
                <a:cs typeface="ＭＳ Ｐゴシック" pitchFamily="-109" charset="-128"/>
              </a:rPr>
              <a:t>Let</a:t>
            </a:r>
            <a:r>
              <a:rPr lang="fr-FR"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rPr>
              <a:t>s </a:t>
            </a:r>
            <a:r>
              <a:rPr lang="en-US" dirty="0">
                <a:ea typeface="ＭＳ Ｐゴシック" pitchFamily="-109" charset="-128"/>
                <a:cs typeface="ＭＳ Ｐゴシック" pitchFamily="-109" charset="-128"/>
              </a:rPr>
              <a:t>look at the syntax stuff</a:t>
            </a:r>
          </a:p>
          <a:p>
            <a:pPr eaLnBrk="1" hangingPunct="1"/>
            <a:r>
              <a:rPr lang="en-US" dirty="0" smtClean="0">
                <a:ea typeface="ＭＳ Ｐゴシック" pitchFamily="-109" charset="-128"/>
                <a:cs typeface="ＭＳ Ｐゴシック" pitchFamily="-109" charset="-128"/>
              </a:rPr>
              <a:t>We</a:t>
            </a:r>
            <a:r>
              <a:rPr lang="fr-FR" dirty="0" smtClean="0">
                <a:ea typeface="ＭＳ Ｐゴシック" pitchFamily="-109" charset="-128"/>
                <a:cs typeface="ＭＳ Ｐゴシック" pitchFamily="-109" charset="-128"/>
              </a:rPr>
              <a:t>’</a:t>
            </a:r>
            <a:r>
              <a:rPr lang="en-US" dirty="0" err="1" smtClean="0">
                <a:ea typeface="ＭＳ Ｐゴシック" pitchFamily="-109" charset="-128"/>
                <a:cs typeface="ＭＳ Ｐゴシック" pitchFamily="-109" charset="-128"/>
              </a:rPr>
              <a:t>ll</a:t>
            </a:r>
            <a:r>
              <a:rPr lang="en-US" dirty="0" smtClean="0">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pick more up as we go along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itle 1"/>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Tokens</a:t>
            </a:r>
          </a:p>
        </p:txBody>
      </p:sp>
      <p:sp>
        <p:nvSpPr>
          <p:cNvPr id="46083" name="Content Placeholder 2"/>
          <p:cNvSpPr>
            <a:spLocks noGrp="1" noChangeArrowheads="1"/>
          </p:cNvSpPr>
          <p:nvPr>
            <p:ph type="body" idx="1"/>
          </p:nvPr>
        </p:nvSpPr>
        <p:spPr>
          <a:xfrm>
            <a:off x="457200" y="1600200"/>
            <a:ext cx="2286000" cy="4525963"/>
          </a:xfrm>
        </p:spPr>
        <p:txBody>
          <a:bodyPr/>
          <a:lstStyle/>
          <a:p>
            <a:pPr marL="0" indent="0" eaLnBrk="1" hangingPunct="1">
              <a:buFont typeface="Wingdings" pitchFamily="-109" charset="2"/>
              <a:buNone/>
            </a:pPr>
            <a:r>
              <a:rPr lang="en-US" dirty="0">
                <a:ea typeface="ＭＳ Ｐゴシック" pitchFamily="-109" charset="-128"/>
                <a:cs typeface="ＭＳ Ｐゴシック" pitchFamily="-109" charset="-128"/>
              </a:rPr>
              <a:t>Keywords:</a:t>
            </a:r>
          </a:p>
          <a:p>
            <a:pPr marL="0" indent="0" eaLnBrk="1" hangingPunct="1">
              <a:buFont typeface="Wingdings" pitchFamily="-109" charset="2"/>
              <a:buNone/>
            </a:pPr>
            <a:r>
              <a:rPr lang="en-US" dirty="0">
                <a:ea typeface="ＭＳ Ｐゴシック" pitchFamily="-109" charset="-128"/>
                <a:cs typeface="ＭＳ Ｐゴシック" pitchFamily="-109" charset="-128"/>
              </a:rPr>
              <a:t>You cannot use (are prevented from using) them in a variable name</a:t>
            </a:r>
          </a:p>
        </p:txBody>
      </p:sp>
      <p:graphicFrame>
        <p:nvGraphicFramePr>
          <p:cNvPr id="2" name="Table 1"/>
          <p:cNvGraphicFramePr>
            <a:graphicFrameLocks noGrp="1"/>
          </p:cNvGraphicFramePr>
          <p:nvPr>
            <p:extLst>
              <p:ext uri="{D42A27DB-BD31-4B8C-83A1-F6EECF244321}">
                <p14:modId xmlns:p14="http://schemas.microsoft.com/office/powerpoint/2010/main" val="192034950"/>
              </p:ext>
            </p:extLst>
          </p:nvPr>
        </p:nvGraphicFramePr>
        <p:xfrm>
          <a:off x="2895600" y="1613452"/>
          <a:ext cx="5638800" cy="3872946"/>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1632995613"/>
                    </a:ext>
                  </a:extLst>
                </a:gridCol>
                <a:gridCol w="1219200">
                  <a:extLst>
                    <a:ext uri="{9D8B030D-6E8A-4147-A177-3AD203B41FA5}">
                      <a16:colId xmlns:a16="http://schemas.microsoft.com/office/drawing/2014/main" val="1103454373"/>
                    </a:ext>
                  </a:extLst>
                </a:gridCol>
                <a:gridCol w="1143000">
                  <a:extLst>
                    <a:ext uri="{9D8B030D-6E8A-4147-A177-3AD203B41FA5}">
                      <a16:colId xmlns:a16="http://schemas.microsoft.com/office/drawing/2014/main" val="2844189503"/>
                    </a:ext>
                  </a:extLst>
                </a:gridCol>
                <a:gridCol w="914400">
                  <a:extLst>
                    <a:ext uri="{9D8B030D-6E8A-4147-A177-3AD203B41FA5}">
                      <a16:colId xmlns:a16="http://schemas.microsoft.com/office/drawing/2014/main" val="982333612"/>
                    </a:ext>
                  </a:extLst>
                </a:gridCol>
                <a:gridCol w="914400">
                  <a:extLst>
                    <a:ext uri="{9D8B030D-6E8A-4147-A177-3AD203B41FA5}">
                      <a16:colId xmlns:a16="http://schemas.microsoft.com/office/drawing/2014/main" val="3132264596"/>
                    </a:ext>
                  </a:extLst>
                </a:gridCol>
              </a:tblGrid>
              <a:tr h="55327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and</a:t>
                      </a:r>
                      <a:endParaRPr kumimoji="0" lang="en-US" sz="2400" b="0" i="0" u="none" strike="noStrike" cap="none" normalizeH="0" baseline="0" dirty="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del</a:t>
                      </a:r>
                      <a:endParaRPr kumimoji="0" lang="en-US" sz="2400" b="0" i="0" u="none" strike="noStrike" cap="none" normalizeH="0" baseline="0" dirty="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from</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not</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while</a:t>
                      </a:r>
                      <a:endParaRPr kumimoji="0" lang="en-US" sz="2400" b="0" i="0" u="none" strike="noStrike" cap="none" normalizeH="0" baseline="0" dirty="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2905358"/>
                  </a:ext>
                </a:extLst>
              </a:tr>
              <a:tr h="55327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as</a:t>
                      </a:r>
                      <a:endParaRPr kumimoji="0" lang="en-US" sz="2400" b="0" i="0" u="none" strike="noStrike" cap="none" normalizeH="0" baseline="0" dirty="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elif</a:t>
                      </a:r>
                      <a:endParaRPr kumimoji="0" lang="en-US" sz="2400" b="0" i="0" u="none" strike="noStrike" cap="none" normalizeH="0" baseline="0" dirty="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global</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or</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with</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6120573"/>
                  </a:ext>
                </a:extLst>
              </a:tr>
              <a:tr h="55327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assert</a:t>
                      </a:r>
                      <a:endParaRPr kumimoji="0" lang="en-US" sz="2400" b="0" i="0" u="none" strike="noStrike" cap="none" normalizeH="0" baseline="0" dirty="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else</a:t>
                      </a:r>
                      <a:endParaRPr kumimoji="0" lang="en-US" sz="2400" b="0" i="0" u="none" strike="noStrike" cap="none" normalizeH="0" baseline="0" dirty="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if</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pass</a:t>
                      </a:r>
                      <a:endParaRPr kumimoji="0" lang="en-US" sz="2400" b="0" i="0" u="none" strike="noStrike" cap="none" normalizeH="0" baseline="0" dirty="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yield</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6365613"/>
                  </a:ext>
                </a:extLst>
              </a:tr>
              <a:tr h="55327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break</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except</a:t>
                      </a:r>
                      <a:endParaRPr kumimoji="0" lang="en-US" sz="2400" b="0" i="0" u="none" strike="noStrike" cap="none" normalizeH="0" baseline="0" dirty="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import</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print</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smtClean="0">
                          <a:ln>
                            <a:noFill/>
                          </a:ln>
                          <a:solidFill>
                            <a:schemeClr val="bg1"/>
                          </a:solidFill>
                          <a:effectLst/>
                          <a:latin typeface="+mn-lt"/>
                          <a:ea typeface="Times New Roman" pitchFamily="-107" charset="0"/>
                          <a:cs typeface="Times New Roman" pitchFamily="-107" charset="0"/>
                        </a:rPr>
                        <a:t>Blank</a:t>
                      </a:r>
                      <a:endParaRPr kumimoji="0" lang="en-US" sz="2400" b="0" i="0" u="none" strike="noStrike" cap="none" normalizeH="0" baseline="0" dirty="0">
                        <a:ln>
                          <a:noFill/>
                        </a:ln>
                        <a:solidFill>
                          <a:schemeClr val="bg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4788492"/>
                  </a:ext>
                </a:extLst>
              </a:tr>
              <a:tr h="55327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class</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exec</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in</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raise</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smtClean="0">
                          <a:ln>
                            <a:noFill/>
                          </a:ln>
                          <a:solidFill>
                            <a:schemeClr val="bg1"/>
                          </a:solidFill>
                          <a:effectLst/>
                          <a:latin typeface="+mn-lt"/>
                          <a:ea typeface="Times New Roman" pitchFamily="-107" charset="0"/>
                          <a:cs typeface="Times New Roman" pitchFamily="-107" charset="0"/>
                        </a:rPr>
                        <a:t>Blank</a:t>
                      </a:r>
                      <a:endParaRPr kumimoji="0" lang="en-US" sz="2400" b="0" i="0" u="none" strike="noStrike" cap="none" normalizeH="0" baseline="0" dirty="0">
                        <a:ln>
                          <a:noFill/>
                        </a:ln>
                        <a:solidFill>
                          <a:schemeClr val="bg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398499"/>
                  </a:ext>
                </a:extLst>
              </a:tr>
              <a:tr h="55327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continue</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finally</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is</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return</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smtClean="0">
                          <a:ln>
                            <a:noFill/>
                          </a:ln>
                          <a:solidFill>
                            <a:schemeClr val="bg1"/>
                          </a:solidFill>
                          <a:effectLst/>
                          <a:latin typeface="+mn-lt"/>
                          <a:ea typeface="Times New Roman" pitchFamily="-107" charset="0"/>
                          <a:cs typeface="Times New Roman" pitchFamily="-107" charset="0"/>
                        </a:rPr>
                        <a:t>Blank</a:t>
                      </a:r>
                      <a:endParaRPr kumimoji="0" lang="en-US" sz="2400" b="0" i="0" u="none" strike="noStrike" cap="none" normalizeH="0" baseline="0" dirty="0">
                        <a:ln>
                          <a:noFill/>
                        </a:ln>
                        <a:solidFill>
                          <a:schemeClr val="bg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7552574"/>
                  </a:ext>
                </a:extLst>
              </a:tr>
              <a:tr h="55327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def</a:t>
                      </a:r>
                      <a:endParaRPr kumimoji="0" lang="en-US" sz="2400" b="0" i="0" u="none" strike="noStrike" cap="none" normalizeH="0" baseline="0" dirty="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for</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lambda</a:t>
                      </a:r>
                      <a:endParaRPr kumimoji="0" lang="en-US" sz="2400" b="0" i="0" u="none" strike="noStrike" cap="none" normalizeH="0" baseline="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try</a:t>
                      </a:r>
                      <a:endParaRPr kumimoji="0" lang="en-US" sz="2400" b="0" i="0" u="none" strike="noStrike" cap="none" normalizeH="0" baseline="0" dirty="0">
                        <a:ln>
                          <a:noFill/>
                        </a:ln>
                        <a:solidFill>
                          <a:schemeClr val="tx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smtClean="0">
                          <a:ln>
                            <a:noFill/>
                          </a:ln>
                          <a:solidFill>
                            <a:schemeClr val="bg1"/>
                          </a:solidFill>
                          <a:effectLst/>
                          <a:latin typeface="+mn-lt"/>
                          <a:ea typeface="Times New Roman" pitchFamily="-107" charset="0"/>
                          <a:cs typeface="Times New Roman" pitchFamily="-107" charset="0"/>
                        </a:rPr>
                        <a:t>Blank</a:t>
                      </a:r>
                      <a:endParaRPr kumimoji="0" lang="en-US" sz="2400" b="0" i="0" u="none" strike="noStrike" cap="none" normalizeH="0" baseline="0" dirty="0">
                        <a:ln>
                          <a:noFill/>
                        </a:ln>
                        <a:solidFill>
                          <a:schemeClr val="bg1"/>
                        </a:solidFill>
                        <a:effectLst/>
                        <a:latin typeface="+mn-lt"/>
                        <a:ea typeface="Times New Roman" pitchFamily="-107" charset="0"/>
                        <a:cs typeface="Times New Roman" pitchFamily="-107"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264737"/>
                  </a:ext>
                </a:extLst>
              </a:tr>
            </a:tbl>
          </a:graphicData>
        </a:graphic>
      </p:graphicFrame>
    </p:spTree>
    <p:extLst>
      <p:ext uri="{BB962C8B-B14F-4D97-AF65-F5344CB8AC3E}">
        <p14:creationId xmlns:p14="http://schemas.microsoft.com/office/powerpoint/2010/main" val="3964007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ctrTitle"/>
          </p:nvPr>
        </p:nvSpPr>
        <p:spPr/>
        <p:txBody>
          <a:bodyPr/>
          <a:lstStyle/>
          <a:p>
            <a:pPr eaLnBrk="1" hangingPunct="1"/>
            <a:r>
              <a:rPr lang="en-US" dirty="0">
                <a:ea typeface="ＭＳ Ｐゴシック" pitchFamily="-109" charset="-128"/>
                <a:cs typeface="ＭＳ Ｐゴシック" pitchFamily="-109" charset="-128"/>
              </a:rPr>
              <a:t>What is a Computer Program?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Operators</a:t>
            </a:r>
          </a:p>
        </p:txBody>
      </p:sp>
      <p:sp>
        <p:nvSpPr>
          <p:cNvPr id="102403" name="Content Placeholder 2"/>
          <p:cNvSpPr>
            <a:spLocks noGrp="1" noChangeArrowheads="1"/>
          </p:cNvSpPr>
          <p:nvPr>
            <p:ph type="body" idx="1"/>
          </p:nvPr>
        </p:nvSpPr>
        <p:spPr>
          <a:xfrm>
            <a:off x="457200" y="1600201"/>
            <a:ext cx="8229600" cy="1219200"/>
          </a:xfrm>
        </p:spPr>
        <p:txBody>
          <a:bodyPr/>
          <a:lstStyle/>
          <a:p>
            <a:pPr eaLnBrk="1" hangingPunct="1">
              <a:buFont typeface="Wingdings" pitchFamily="-109" charset="2"/>
              <a:buNone/>
            </a:pPr>
            <a:r>
              <a:rPr lang="en-US" dirty="0">
                <a:ea typeface="ＭＳ Ｐゴシック" pitchFamily="-109" charset="-128"/>
                <a:cs typeface="ＭＳ Ｐゴシック" pitchFamily="-109" charset="-128"/>
              </a:rPr>
              <a:t>Reserved operators in Python (expressions)</a:t>
            </a:r>
          </a:p>
        </p:txBody>
      </p:sp>
      <p:graphicFrame>
        <p:nvGraphicFramePr>
          <p:cNvPr id="125008" name="Table 3" descr="A chart has 3 rows and 7 columns. The columns do not have titles. The rows read left to right as. Row 1. Plus, minus, asterisk, double asterisk, back slash, double back slash, and percent. Row 2.  Double less than, double greater than, ampersand, Pipe, caret, Tilde, and nothing exists in the seventh column. Row 3. Less than, greater than, less than equals, greater than equals, double equal, exclamation equal, and less than greater than."/>
          <p:cNvGraphicFramePr>
            <a:graphicFrameLocks noGrp="1"/>
          </p:cNvGraphicFramePr>
          <p:nvPr>
            <p:extLst>
              <p:ext uri="{D42A27DB-BD31-4B8C-83A1-F6EECF244321}">
                <p14:modId xmlns:p14="http://schemas.microsoft.com/office/powerpoint/2010/main" val="600196749"/>
              </p:ext>
            </p:extLst>
          </p:nvPr>
        </p:nvGraphicFramePr>
        <p:xfrm>
          <a:off x="1600200" y="3352800"/>
          <a:ext cx="5638800" cy="1828800"/>
        </p:xfrm>
        <a:graphic>
          <a:graphicData uri="http://schemas.openxmlformats.org/drawingml/2006/table">
            <a:tbl>
              <a:tblPr firstRow="1">
                <a:tableStyleId>{5940675A-B579-460E-94D1-54222C63F5DA}</a:tableStyleId>
              </a:tblPr>
              <a:tblGrid>
                <a:gridCol w="806450">
                  <a:extLst>
                    <a:ext uri="{9D8B030D-6E8A-4147-A177-3AD203B41FA5}">
                      <a16:colId xmlns:a16="http://schemas.microsoft.com/office/drawing/2014/main" val="20000"/>
                    </a:ext>
                  </a:extLst>
                </a:gridCol>
                <a:gridCol w="804863">
                  <a:extLst>
                    <a:ext uri="{9D8B030D-6E8A-4147-A177-3AD203B41FA5}">
                      <a16:colId xmlns:a16="http://schemas.microsoft.com/office/drawing/2014/main" val="20001"/>
                    </a:ext>
                  </a:extLst>
                </a:gridCol>
                <a:gridCol w="806450">
                  <a:extLst>
                    <a:ext uri="{9D8B030D-6E8A-4147-A177-3AD203B41FA5}">
                      <a16:colId xmlns:a16="http://schemas.microsoft.com/office/drawing/2014/main" val="20002"/>
                    </a:ext>
                  </a:extLst>
                </a:gridCol>
                <a:gridCol w="803275">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804862">
                  <a:extLst>
                    <a:ext uri="{9D8B030D-6E8A-4147-A177-3AD203B41FA5}">
                      <a16:colId xmlns:a16="http://schemas.microsoft.com/office/drawing/2014/main" val="20005"/>
                    </a:ext>
                  </a:extLst>
                </a:gridCol>
                <a:gridCol w="806450">
                  <a:extLst>
                    <a:ext uri="{9D8B030D-6E8A-4147-A177-3AD203B41FA5}">
                      <a16:colId xmlns:a16="http://schemas.microsoft.com/office/drawing/2014/main" val="20006"/>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&lt;&lt;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a:ln>
                            <a:noFill/>
                          </a:ln>
                          <a:effectLst/>
                        </a:rPr>
                        <a:t>&gt;&gt;</a:t>
                      </a:r>
                      <a:endParaRPr kumimoji="0" lang="en-US" sz="2800" b="0" i="0" u="none" strike="noStrike" cap="none" normalizeH="0" baseline="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a:ln>
                            <a:noFill/>
                          </a:ln>
                          <a:effectLst/>
                        </a:rPr>
                        <a:t>&amp;</a:t>
                      </a:r>
                      <a:endParaRPr kumimoji="0" lang="en-US" sz="2800" b="0" i="0" u="none" strike="noStrike" cap="none" normalizeH="0" baseline="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dirty="0">
                        <a:ln>
                          <a:noFill/>
                        </a:ln>
                        <a:solidFill>
                          <a:schemeClr val="tx1"/>
                        </a:solidFill>
                        <a:effectLst/>
                        <a:latin typeface="Arial" pitchFamily="-107" charset="0"/>
                      </a:endParaRPr>
                    </a:p>
                  </a:txBody>
                  <a:tcPr horzOverflow="overflow"/>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a:ln>
                            <a:noFill/>
                          </a:ln>
                          <a:effectLst/>
                        </a:rPr>
                        <a:t>&lt;</a:t>
                      </a:r>
                      <a:endParaRPr kumimoji="0" lang="en-US" sz="2800" b="0" i="0" u="none" strike="noStrike" cap="none" normalizeH="0" baseline="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a:ln>
                            <a:noFill/>
                          </a:ln>
                          <a:effectLst/>
                        </a:rPr>
                        <a:t>&gt;</a:t>
                      </a:r>
                      <a:endParaRPr kumimoji="0" lang="en-US" sz="2800" b="0" i="0" u="none" strike="noStrike" cap="none" normalizeH="0" baseline="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a:ln>
                            <a:noFill/>
                          </a:ln>
                          <a:effectLst/>
                        </a:rPr>
                        <a:t>&lt;=</a:t>
                      </a:r>
                      <a:endParaRPr kumimoji="0" lang="en-US" sz="2800" b="0" i="0" u="none" strike="noStrike" cap="none" normalizeH="0" baseline="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&gt;=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Arial" pitchFamily="-107"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u="none" strike="noStrike" cap="none" normalizeH="0" baseline="0" dirty="0">
                          <a:ln>
                            <a:noFill/>
                          </a:ln>
                          <a:effectLst/>
                        </a:rPr>
                        <a:t>&lt;&gt;</a:t>
                      </a:r>
                      <a:endParaRPr kumimoji="0" lang="en-US" sz="2800" b="0" i="0" u="none" strike="noStrike" cap="none" normalizeH="0" baseline="0" dirty="0">
                        <a:ln>
                          <a:noFill/>
                        </a:ln>
                        <a:solidFill>
                          <a:schemeClr val="tx1"/>
                        </a:solidFill>
                        <a:effectLst/>
                        <a:latin typeface="Arial" pitchFamily="-107" charset="0"/>
                      </a:endParaRPr>
                    </a:p>
                  </a:txBody>
                  <a:tcPr horzOverflow="overflow"/>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Punctuators</a:t>
            </a:r>
          </a:p>
        </p:txBody>
      </p:sp>
      <p:sp>
        <p:nvSpPr>
          <p:cNvPr id="104451" name="Content Placeholder 2"/>
          <p:cNvSpPr>
            <a:spLocks noGrp="1" noChangeArrowheads="1"/>
          </p:cNvSpPr>
          <p:nvPr>
            <p:ph type="body" idx="1"/>
          </p:nvPr>
        </p:nvSpPr>
        <p:spPr>
          <a:xfrm>
            <a:off x="457200" y="1600201"/>
            <a:ext cx="8229600" cy="1143000"/>
          </a:xfrm>
        </p:spPr>
        <p:txBody>
          <a:bodyPr/>
          <a:lstStyle/>
          <a:p>
            <a:pPr marL="0" indent="0" eaLnBrk="1" hangingPunct="1">
              <a:buNone/>
            </a:pPr>
            <a:r>
              <a:rPr lang="en-US" sz="2800" dirty="0">
                <a:ea typeface="ＭＳ Ｐゴシック" pitchFamily="-109" charset="-128"/>
                <a:cs typeface="ＭＳ Ｐゴシック" pitchFamily="-109" charset="-128"/>
              </a:rPr>
              <a:t>Python punctuation/delimiters ($ and </a:t>
            </a:r>
            <a:r>
              <a:rPr lang="en-US" sz="2800" dirty="0" smtClean="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rPr>
              <a:t>not allowed). </a:t>
            </a:r>
          </a:p>
        </p:txBody>
      </p:sp>
      <p:graphicFrame>
        <p:nvGraphicFramePr>
          <p:cNvPr id="2" name="Table 3"/>
          <p:cNvGraphicFramePr>
            <a:graphicFrameLocks noGrp="1"/>
          </p:cNvGraphicFramePr>
          <p:nvPr>
            <p:extLst>
              <p:ext uri="{D42A27DB-BD31-4B8C-83A1-F6EECF244321}">
                <p14:modId xmlns:p14="http://schemas.microsoft.com/office/powerpoint/2010/main" val="3614786573"/>
              </p:ext>
            </p:extLst>
          </p:nvPr>
        </p:nvGraphicFramePr>
        <p:xfrm>
          <a:off x="1295400" y="2895600"/>
          <a:ext cx="6095999" cy="284480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4275642793"/>
                    </a:ext>
                  </a:extLst>
                </a:gridCol>
                <a:gridCol w="838200">
                  <a:extLst>
                    <a:ext uri="{9D8B030D-6E8A-4147-A177-3AD203B41FA5}">
                      <a16:colId xmlns:a16="http://schemas.microsoft.com/office/drawing/2014/main" val="3546923840"/>
                    </a:ext>
                  </a:extLst>
                </a:gridCol>
                <a:gridCol w="762000">
                  <a:extLst>
                    <a:ext uri="{9D8B030D-6E8A-4147-A177-3AD203B41FA5}">
                      <a16:colId xmlns:a16="http://schemas.microsoft.com/office/drawing/2014/main" val="1281091933"/>
                    </a:ext>
                  </a:extLst>
                </a:gridCol>
                <a:gridCol w="838200">
                  <a:extLst>
                    <a:ext uri="{9D8B030D-6E8A-4147-A177-3AD203B41FA5}">
                      <a16:colId xmlns:a16="http://schemas.microsoft.com/office/drawing/2014/main" val="1653423069"/>
                    </a:ext>
                  </a:extLst>
                </a:gridCol>
                <a:gridCol w="914400">
                  <a:extLst>
                    <a:ext uri="{9D8B030D-6E8A-4147-A177-3AD203B41FA5}">
                      <a16:colId xmlns:a16="http://schemas.microsoft.com/office/drawing/2014/main" val="4219054101"/>
                    </a:ext>
                  </a:extLst>
                </a:gridCol>
                <a:gridCol w="990600">
                  <a:extLst>
                    <a:ext uri="{9D8B030D-6E8A-4147-A177-3AD203B41FA5}">
                      <a16:colId xmlns:a16="http://schemas.microsoft.com/office/drawing/2014/main" val="2659049904"/>
                    </a:ext>
                  </a:extLst>
                </a:gridCol>
                <a:gridCol w="1066799">
                  <a:extLst>
                    <a:ext uri="{9D8B030D-6E8A-4147-A177-3AD203B41FA5}">
                      <a16:colId xmlns:a16="http://schemas.microsoft.com/office/drawing/2014/main" val="3192680801"/>
                    </a:ext>
                  </a:extLst>
                </a:gridCol>
              </a:tblGrid>
              <a:tr h="56896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fr-FR" sz="2400" b="0" i="0" u="none" strike="noStrike" cap="none" normalizeH="0" baseline="0" dirty="0" smtClean="0">
                          <a:ln>
                            <a:noFill/>
                          </a:ln>
                          <a:solidFill>
                            <a:schemeClr val="tx1"/>
                          </a:solidFill>
                          <a:effectLst/>
                          <a:latin typeface="+mn-lt"/>
                        </a:rPr>
                        <a:t>‘</a:t>
                      </a:r>
                      <a:endParaRPr kumimoji="0" 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a:t>
                      </a:r>
                      <a:endParaRPr kumimoji="0" 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a:t>
                      </a:r>
                      <a:endParaRPr kumimoji="0" 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75000"/>
                        <a:buFont typeface="Wingdings" pitchFamily="-107" charset="2"/>
                        <a:buNone/>
                        <a:tabLst/>
                        <a:defRPr/>
                      </a:pPr>
                      <a:r>
                        <a:rPr kumimoji="0" lang="en-US" sz="2400" b="0" i="0" u="none" strike="noStrike" kern="0" cap="none" spc="0" normalizeH="0" baseline="0" noProof="0" dirty="0" smtClean="0">
                          <a:ln>
                            <a:noFill/>
                          </a:ln>
                          <a:solidFill>
                            <a:srgbClr val="FFFFFF"/>
                          </a:solidFill>
                          <a:effectLst/>
                          <a:uLnTx/>
                          <a:uFillTx/>
                          <a:latin typeface="+mn-lt"/>
                          <a:ea typeface="+mn-ea"/>
                          <a:cs typeface="+mn-cs"/>
                          <a:sym typeface="Arial"/>
                        </a:rPr>
                        <a:t>blank</a:t>
                      </a:r>
                      <a:endParaRPr kumimoji="0" lang="en-US" sz="2400" b="0" i="0" u="none" strike="noStrike" kern="0" cap="none" spc="0" normalizeH="0" baseline="0" noProof="0" dirty="0">
                        <a:ln>
                          <a:noFill/>
                        </a:ln>
                        <a:solidFill>
                          <a:srgbClr val="FFFFFF"/>
                        </a:solidFill>
                        <a:effectLst/>
                        <a:uLnTx/>
                        <a:uFillTx/>
                        <a:latin typeface="+mn-lt"/>
                        <a:ea typeface="+mn-ea"/>
                        <a:cs typeface="+mn-cs"/>
                        <a:sym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75000"/>
                        <a:buFont typeface="Wingdings" pitchFamily="-107" charset="2"/>
                        <a:buNone/>
                        <a:tabLst/>
                        <a:defRPr/>
                      </a:pPr>
                      <a:r>
                        <a:rPr kumimoji="0" lang="en-US" sz="2400" b="0" i="0" u="none" strike="noStrike" kern="0" cap="none" spc="0" normalizeH="0" baseline="0" noProof="0" dirty="0" smtClean="0">
                          <a:ln>
                            <a:noFill/>
                          </a:ln>
                          <a:solidFill>
                            <a:srgbClr val="FFFFFF"/>
                          </a:solidFill>
                          <a:effectLst/>
                          <a:uLnTx/>
                          <a:uFillTx/>
                          <a:latin typeface="+mn-lt"/>
                          <a:ea typeface="+mn-ea"/>
                          <a:cs typeface="+mn-cs"/>
                          <a:sym typeface="Arial"/>
                        </a:rPr>
                        <a:t>blank</a:t>
                      </a:r>
                      <a:endParaRPr kumimoji="0" lang="en-US" sz="2400" b="0" i="0" u="none" strike="noStrike" kern="0" cap="none" spc="0" normalizeH="0" baseline="0" noProof="0" dirty="0">
                        <a:ln>
                          <a:noFill/>
                        </a:ln>
                        <a:solidFill>
                          <a:srgbClr val="FFFFFF"/>
                        </a:solidFill>
                        <a:effectLst/>
                        <a:uLnTx/>
                        <a:uFillTx/>
                        <a:latin typeface="+mn-lt"/>
                        <a:ea typeface="+mn-ea"/>
                        <a:cs typeface="+mn-cs"/>
                        <a:sym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75000"/>
                        <a:buFont typeface="Wingdings" pitchFamily="-107" charset="2"/>
                        <a:buNone/>
                        <a:tabLst/>
                        <a:defRPr/>
                      </a:pPr>
                      <a:r>
                        <a:rPr kumimoji="0" lang="en-US" sz="2400" b="0" i="0" u="none" strike="noStrike" kern="0" cap="none" spc="0" normalizeH="0" baseline="0" noProof="0" dirty="0" smtClean="0">
                          <a:ln>
                            <a:noFill/>
                          </a:ln>
                          <a:solidFill>
                            <a:srgbClr val="FFFFFF"/>
                          </a:solidFill>
                          <a:effectLst/>
                          <a:uLnTx/>
                          <a:uFillTx/>
                          <a:latin typeface="+mn-lt"/>
                          <a:ea typeface="+mn-ea"/>
                          <a:cs typeface="+mn-cs"/>
                          <a:sym typeface="Arial"/>
                        </a:rPr>
                        <a:t>blank</a:t>
                      </a:r>
                      <a:endParaRPr kumimoji="0" lang="en-US" sz="2400" b="0" i="0" u="none" strike="noStrike" kern="0" cap="none" spc="0" normalizeH="0" baseline="0" noProof="0" dirty="0">
                        <a:ln>
                          <a:noFill/>
                        </a:ln>
                        <a:solidFill>
                          <a:srgbClr val="FFFFFF"/>
                        </a:solidFill>
                        <a:effectLst/>
                        <a:uLnTx/>
                        <a:uFillTx/>
                        <a:latin typeface="+mn-lt"/>
                        <a:ea typeface="+mn-ea"/>
                        <a:cs typeface="+mn-cs"/>
                        <a:sym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5897549"/>
                  </a:ext>
                </a:extLst>
              </a:tr>
              <a:tr h="56896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a:t>
                      </a:r>
                      <a:endParaRPr kumimoji="0" 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907606"/>
                  </a:ext>
                </a:extLst>
              </a:tr>
              <a:tr h="56896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smtClean="0">
                          <a:ln>
                            <a:noFill/>
                          </a:ln>
                          <a:solidFill>
                            <a:schemeClr val="bg1"/>
                          </a:solidFill>
                          <a:effectLst/>
                          <a:latin typeface="+mn-lt"/>
                        </a:rPr>
                        <a:t>blank</a:t>
                      </a:r>
                      <a:endParaRPr kumimoji="0" lang="en-US" sz="2400" b="0" i="0" u="none" strike="noStrike" cap="none" normalizeH="0" baseline="0" dirty="0">
                        <a:ln>
                          <a:noFill/>
                        </a:ln>
                        <a:solidFill>
                          <a:schemeClr val="bg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555887"/>
                  </a:ext>
                </a:extLst>
              </a:tr>
              <a:tr h="56896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a:t>
                      </a:r>
                      <a:endParaRPr kumimoji="0" 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a:t>
                      </a:r>
                      <a:endParaRPr kumimoji="0" 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smtClean="0">
                          <a:ln>
                            <a:noFill/>
                          </a:ln>
                          <a:solidFill>
                            <a:schemeClr val="bg1"/>
                          </a:solidFill>
                          <a:effectLst/>
                          <a:latin typeface="+mn-lt"/>
                        </a:rPr>
                        <a:t>blank</a:t>
                      </a:r>
                      <a:endParaRPr kumimoji="0" lang="en-US" sz="2400" b="0" i="0" u="none" strike="noStrike" cap="none" normalizeH="0" baseline="0" dirty="0">
                        <a:ln>
                          <a:noFill/>
                        </a:ln>
                        <a:solidFill>
                          <a:schemeClr val="bg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673943"/>
                  </a:ext>
                </a:extLst>
              </a:tr>
              <a:tr h="56896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&amp;=</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a:t>
                      </a:r>
                      <a:endParaRPr kumimoji="0" 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dirty="0">
                          <a:ln>
                            <a:noFill/>
                          </a:ln>
                          <a:effectLst/>
                          <a:latin typeface="+mn-lt"/>
                        </a:rPr>
                        <a:t>&gt;&gt;=</a:t>
                      </a:r>
                      <a:endParaRPr kumimoji="0" 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&lt;&lt;=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u="none" strike="noStrike" cap="none" normalizeH="0" baseline="0">
                          <a:ln>
                            <a:noFill/>
                          </a:ln>
                          <a:effectLst/>
                          <a:latin typeface="+mn-lt"/>
                        </a:rPr>
                        <a:t>**=</a:t>
                      </a:r>
                      <a:endParaRPr kumimoji="0" 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smtClean="0">
                          <a:ln>
                            <a:noFill/>
                          </a:ln>
                          <a:solidFill>
                            <a:schemeClr val="bg1"/>
                          </a:solidFill>
                          <a:effectLst/>
                          <a:latin typeface="+mn-lt"/>
                        </a:rPr>
                        <a:t>blank</a:t>
                      </a:r>
                      <a:endParaRPr kumimoji="0" lang="en-US" sz="2400" b="0" i="0" u="none" strike="noStrike" cap="none" normalizeH="0" baseline="0" dirty="0">
                        <a:ln>
                          <a:noFill/>
                        </a:ln>
                        <a:solidFill>
                          <a:schemeClr val="bg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267744"/>
                  </a:ext>
                </a:extLst>
              </a:tr>
            </a:tbl>
          </a:graphicData>
        </a:graphic>
      </p:graphicFrame>
    </p:spTree>
    <p:extLst>
      <p:ext uri="{BB962C8B-B14F-4D97-AF65-F5344CB8AC3E}">
        <p14:creationId xmlns:p14="http://schemas.microsoft.com/office/powerpoint/2010/main" val="423569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Literals</a:t>
            </a:r>
            <a:endParaRPr lang="en-US" dirty="0"/>
          </a:p>
        </p:txBody>
      </p:sp>
      <p:sp>
        <p:nvSpPr>
          <p:cNvPr id="7" name="Content Placeholder 6"/>
          <p:cNvSpPr>
            <a:spLocks noGrp="1"/>
          </p:cNvSpPr>
          <p:nvPr>
            <p:ph type="body" idx="1"/>
          </p:nvPr>
        </p:nvSpPr>
        <p:spPr/>
        <p:txBody>
          <a:bodyPr/>
          <a:lstStyle/>
          <a:p>
            <a:pPr marL="0" indent="0">
              <a:buNone/>
            </a:pPr>
            <a:r>
              <a:rPr lang="en-US" dirty="0" smtClean="0">
                <a:cs typeface="Courier New"/>
              </a:rPr>
              <a:t>Literal</a:t>
            </a:r>
            <a:r>
              <a:rPr lang="en-US" dirty="0" smtClean="0"/>
              <a:t> is a programming notation for a </a:t>
            </a:r>
            <a:r>
              <a:rPr lang="en-US" b="1" dirty="0" smtClean="0"/>
              <a:t>fixed value</a:t>
            </a:r>
            <a:r>
              <a:rPr lang="en-US" dirty="0" smtClean="0"/>
              <a:t>.</a:t>
            </a:r>
          </a:p>
          <a:p>
            <a:r>
              <a:rPr lang="en-US" dirty="0" smtClean="0"/>
              <a:t>For example, 123 is a fixed value, an integer</a:t>
            </a:r>
          </a:p>
          <a:p>
            <a:pPr lvl="1"/>
            <a:r>
              <a:rPr lang="en-US" dirty="0" smtClean="0"/>
              <a:t>it would be weird if the symbol 123</a:t>
            </a:r>
            <a:r>
              <a:rPr lang="fr-FR" dirty="0" smtClean="0"/>
              <a:t>'</a:t>
            </a:r>
            <a:r>
              <a:rPr lang="en-US" dirty="0" smtClean="0"/>
              <a:t>s value could change to be 3.14!</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a:t>
            </a:r>
            <a:r>
              <a:rPr lang="en-US" dirty="0" smtClean="0">
                <a:ea typeface="ＭＳ Ｐゴシック" pitchFamily="-109" charset="-128"/>
                <a:cs typeface="ＭＳ Ｐゴシック" pitchFamily="-109" charset="-128"/>
              </a:rPr>
              <a:t>Name Conventions</a:t>
            </a:r>
            <a:endParaRPr lang="en-US" dirty="0">
              <a:ea typeface="ＭＳ Ｐゴシック" pitchFamily="-109" charset="-128"/>
              <a:cs typeface="ＭＳ Ｐゴシック" pitchFamily="-109" charset="-128"/>
            </a:endParaRPr>
          </a:p>
        </p:txBody>
      </p:sp>
      <p:sp>
        <p:nvSpPr>
          <p:cNvPr id="47107" name="Content Placeholder 2"/>
          <p:cNvSpPr>
            <a:spLocks noGrp="1" noChangeArrowheads="1"/>
          </p:cNvSpPr>
          <p:nvPr>
            <p:ph type="body" idx="1"/>
          </p:nvPr>
        </p:nvSpPr>
        <p:spPr/>
        <p:txBody>
          <a:bodyPr/>
          <a:lstStyle/>
          <a:p>
            <a:pPr eaLnBrk="1" hangingPunct="1">
              <a:lnSpc>
                <a:spcPct val="90000"/>
              </a:lnSpc>
            </a:pPr>
            <a:r>
              <a:rPr lang="en-US" dirty="0">
                <a:ea typeface="ＭＳ Ｐゴシック" pitchFamily="-109" charset="-128"/>
                <a:cs typeface="ＭＳ Ｐゴシック" pitchFamily="-109" charset="-128"/>
              </a:rPr>
              <a:t>must begin with a letter or </a:t>
            </a:r>
            <a:r>
              <a:rPr lang="en-US" dirty="0" smtClean="0">
                <a:ea typeface="ＭＳ Ｐゴシック" pitchFamily="-109" charset="-128"/>
                <a:cs typeface="ＭＳ Ｐゴシック" pitchFamily="-109" charset="-128"/>
              </a:rPr>
              <a:t>underscore _</a:t>
            </a:r>
            <a:endParaRPr lang="en-US" dirty="0">
              <a:ea typeface="ＭＳ Ｐゴシック" pitchFamily="-109" charset="-128"/>
              <a:cs typeface="ＭＳ Ｐゴシック" pitchFamily="-109" charset="-128"/>
            </a:endParaRPr>
          </a:p>
          <a:p>
            <a:pPr lvl="1" eaLnBrk="1" hangingPunct="1">
              <a:lnSpc>
                <a:spcPct val="90000"/>
              </a:lnSpc>
            </a:pPr>
            <a:r>
              <a:rPr lang="en-US" dirty="0" smtClean="0">
                <a:latin typeface="Courier New" pitchFamily="-109" charset="0"/>
              </a:rPr>
              <a:t>Ab_123</a:t>
            </a:r>
            <a:r>
              <a:rPr lang="en-US" dirty="0" smtClean="0"/>
              <a:t> </a:t>
            </a:r>
            <a:r>
              <a:rPr lang="en-US" dirty="0"/>
              <a:t>is OK, but </a:t>
            </a:r>
            <a:r>
              <a:rPr lang="en-US" dirty="0" smtClean="0">
                <a:solidFill>
                  <a:srgbClr val="000000"/>
                </a:solidFill>
                <a:latin typeface="Courier New" pitchFamily="-109" charset="0"/>
              </a:rPr>
              <a:t>123_ABC</a:t>
            </a:r>
            <a:r>
              <a:rPr lang="en-US" dirty="0" smtClean="0"/>
              <a:t> </a:t>
            </a:r>
            <a:r>
              <a:rPr lang="en-US" dirty="0"/>
              <a:t>is not.</a:t>
            </a:r>
          </a:p>
          <a:p>
            <a:pPr eaLnBrk="1" hangingPunct="1">
              <a:lnSpc>
                <a:spcPct val="90000"/>
              </a:lnSpc>
            </a:pPr>
            <a:r>
              <a:rPr lang="en-US" dirty="0">
                <a:ea typeface="ＭＳ Ｐゴシック" pitchFamily="-109" charset="-128"/>
                <a:cs typeface="ＭＳ Ｐゴシック" pitchFamily="-109" charset="-128"/>
              </a:rPr>
              <a:t>may contain letters, digits, and underscores</a:t>
            </a:r>
          </a:p>
          <a:p>
            <a:pPr lvl="1" eaLnBrk="1" hangingPunct="1">
              <a:lnSpc>
                <a:spcPct val="90000"/>
              </a:lnSpc>
            </a:pPr>
            <a:r>
              <a:rPr lang="en-US" dirty="0">
                <a:solidFill>
                  <a:srgbClr val="000000"/>
                </a:solidFill>
                <a:latin typeface="Courier New" pitchFamily="-109" charset="0"/>
              </a:rPr>
              <a:t>this_is_an_identifier_123</a:t>
            </a:r>
          </a:p>
          <a:p>
            <a:pPr eaLnBrk="1" hangingPunct="1">
              <a:lnSpc>
                <a:spcPct val="90000"/>
              </a:lnSpc>
            </a:pPr>
            <a:r>
              <a:rPr lang="en-US" dirty="0">
                <a:ea typeface="ＭＳ Ｐゴシック" pitchFamily="-109" charset="-128"/>
                <a:cs typeface="ＭＳ Ｐゴシック" pitchFamily="-109" charset="-128"/>
              </a:rPr>
              <a:t>may be of any length</a:t>
            </a:r>
          </a:p>
          <a:p>
            <a:pPr eaLnBrk="1" hangingPunct="1">
              <a:lnSpc>
                <a:spcPct val="90000"/>
              </a:lnSpc>
            </a:pPr>
            <a:r>
              <a:rPr lang="en-US" dirty="0">
                <a:ea typeface="ＭＳ Ｐゴシック" pitchFamily="-109" charset="-128"/>
                <a:cs typeface="ＭＳ Ｐゴシック" pitchFamily="-109" charset="-128"/>
              </a:rPr>
              <a:t>upper and lower case letters are different</a:t>
            </a:r>
          </a:p>
          <a:p>
            <a:pPr lvl="1" eaLnBrk="1" hangingPunct="1">
              <a:lnSpc>
                <a:spcPct val="90000"/>
              </a:lnSpc>
            </a:pPr>
            <a:r>
              <a:rPr lang="en-US" dirty="0" err="1" smtClean="0">
                <a:solidFill>
                  <a:srgbClr val="000000"/>
                </a:solidFill>
                <a:latin typeface="Courier New" pitchFamily="-109" charset="0"/>
              </a:rPr>
              <a:t>Length_Of_Rope</a:t>
            </a:r>
            <a:r>
              <a:rPr lang="en-US" dirty="0" smtClean="0"/>
              <a:t> </a:t>
            </a:r>
            <a:r>
              <a:rPr lang="en-US" dirty="0"/>
              <a:t>is not </a:t>
            </a:r>
            <a:r>
              <a:rPr lang="en-US" dirty="0" err="1" smtClean="0">
                <a:solidFill>
                  <a:srgbClr val="000000"/>
                </a:solidFill>
                <a:latin typeface="Courier New" pitchFamily="-109" charset="0"/>
              </a:rPr>
              <a:t>length_of_rope</a:t>
            </a:r>
            <a:endParaRPr lang="en-US" dirty="0">
              <a:solidFill>
                <a:srgbClr val="000000"/>
              </a:solidFill>
              <a:latin typeface="Courier New" pitchFamily="-109" charset="0"/>
            </a:endParaRPr>
          </a:p>
          <a:p>
            <a:pPr eaLnBrk="1" hangingPunct="1">
              <a:lnSpc>
                <a:spcPct val="90000"/>
              </a:lnSpc>
            </a:pPr>
            <a:r>
              <a:rPr lang="en-US" dirty="0">
                <a:ea typeface="Arial" pitchFamily="-109" charset="0"/>
                <a:cs typeface="Arial" pitchFamily="-109" charset="0"/>
              </a:rPr>
              <a:t>names starting with </a:t>
            </a:r>
            <a:r>
              <a:rPr lang="en-US" dirty="0">
                <a:solidFill>
                  <a:srgbClr val="660066"/>
                </a:solidFill>
                <a:latin typeface="Courier New"/>
                <a:ea typeface="Arial" pitchFamily="-109" charset="0"/>
                <a:cs typeface="Courier New"/>
              </a:rPr>
              <a:t>_</a:t>
            </a:r>
            <a:r>
              <a:rPr lang="en-US" dirty="0">
                <a:solidFill>
                  <a:srgbClr val="660066"/>
                </a:solidFill>
                <a:ea typeface="Arial" pitchFamily="-109" charset="0"/>
                <a:cs typeface="Arial" pitchFamily="-109" charset="0"/>
              </a:rPr>
              <a:t> </a:t>
            </a:r>
            <a:r>
              <a:rPr lang="en-US" dirty="0" smtClean="0">
                <a:solidFill>
                  <a:srgbClr val="660066"/>
                </a:solidFill>
                <a:ea typeface="Arial" pitchFamily="-109" charset="0"/>
                <a:cs typeface="Arial" pitchFamily="-109" charset="0"/>
              </a:rPr>
              <a:t> </a:t>
            </a:r>
            <a:r>
              <a:rPr lang="en-US" dirty="0" smtClean="0">
                <a:ea typeface="Arial" pitchFamily="-109" charset="0"/>
                <a:cs typeface="Arial" pitchFamily="-109" charset="0"/>
              </a:rPr>
              <a:t>(underline) have </a:t>
            </a:r>
            <a:r>
              <a:rPr lang="en-US" dirty="0">
                <a:ea typeface="Arial" pitchFamily="-109" charset="0"/>
                <a:cs typeface="Arial" pitchFamily="-109" charset="0"/>
              </a:rPr>
              <a:t>special meaning. Be </a:t>
            </a:r>
            <a:r>
              <a:rPr lang="en-US" dirty="0" smtClean="0">
                <a:ea typeface="Arial" pitchFamily="-109" charset="0"/>
                <a:cs typeface="Arial" pitchFamily="-109" charset="0"/>
              </a:rPr>
              <a:t>careful!</a:t>
            </a:r>
            <a:endParaRPr lang="en-US" dirty="0">
              <a:ea typeface="Arial" pitchFamily="-109" charset="0"/>
              <a:cs typeface="Arial" pitchFamily="-10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Content Placeholder 2"/>
          <p:cNvSpPr>
            <a:spLocks noGrp="1"/>
          </p:cNvSpPr>
          <p:nvPr>
            <p:ph type="body" idx="1"/>
          </p:nvPr>
        </p:nvSpPr>
        <p:spPr/>
        <p:txBody>
          <a:bodyPr/>
          <a:lstStyle/>
          <a:p>
            <a:r>
              <a:rPr lang="en-US" dirty="0" smtClean="0"/>
              <a:t>Fully described by P</a:t>
            </a:r>
            <a:r>
              <a:rPr lang="en-US" sz="100" dirty="0" smtClean="0"/>
              <a:t> </a:t>
            </a:r>
            <a:r>
              <a:rPr lang="en-US" dirty="0" smtClean="0"/>
              <a:t>E</a:t>
            </a:r>
            <a:r>
              <a:rPr lang="en-US" sz="100" dirty="0" smtClean="0"/>
              <a:t> </a:t>
            </a:r>
            <a:r>
              <a:rPr lang="en-US" dirty="0" smtClean="0"/>
              <a:t>P8 or Google Style Guide for Python </a:t>
            </a:r>
          </a:p>
          <a:p>
            <a:pPr lvl="1"/>
            <a:r>
              <a:rPr lang="en-US" sz="2000" dirty="0">
                <a:hlinkClick r:id="rId2" tooltip="http://google-styleguide.googlecode.com/svn/trunk/pyguide.html"/>
              </a:rPr>
              <a:t>http://google-</a:t>
            </a:r>
            <a:r>
              <a:rPr lang="en-US" sz="2000" dirty="0" smtClean="0">
                <a:hlinkClick r:id="rId2" tooltip="http://google-styleguide.googlecode.com/svn/trunk/pyguide.html"/>
              </a:rPr>
              <a:t>styleguide.googlecode.com</a:t>
            </a:r>
            <a:r>
              <a:rPr lang="en-US" sz="2000" dirty="0">
                <a:hlinkClick r:id="rId2" tooltip="http://google-styleguide.googlecode.com/svn/trunk/pyguide.html"/>
              </a:rPr>
              <a:t>/svn/trunk/</a:t>
            </a:r>
            <a:r>
              <a:rPr lang="en-US" sz="2000" dirty="0" smtClean="0">
                <a:hlinkClick r:id="rId2" tooltip="http://google-styleguide.googlecode.com/svn/trunk/pyguide.html"/>
              </a:rPr>
              <a:t>pyguide.html</a:t>
            </a:r>
            <a:endParaRPr lang="en-US" sz="2000" dirty="0" smtClean="0"/>
          </a:p>
          <a:p>
            <a:r>
              <a:rPr lang="en-US" dirty="0" smtClean="0"/>
              <a:t>The standard way for most things named in python is </a:t>
            </a:r>
            <a:r>
              <a:rPr lang="en-US" b="1" dirty="0" smtClean="0"/>
              <a:t>lower with under</a:t>
            </a:r>
            <a:r>
              <a:rPr lang="en-US" dirty="0" smtClean="0"/>
              <a:t>, lower case with separate words joined by an underline:</a:t>
            </a:r>
          </a:p>
          <a:p>
            <a:pPr lvl="1"/>
            <a:r>
              <a:rPr lang="en-US" dirty="0" smtClean="0"/>
              <a:t>this_is_a_var</a:t>
            </a:r>
          </a:p>
          <a:p>
            <a:pPr lvl="1"/>
            <a:r>
              <a:rPr lang="en-US" dirty="0" smtClean="0"/>
              <a:t>my_list</a:t>
            </a:r>
          </a:p>
          <a:p>
            <a:pPr lvl="1"/>
            <a:r>
              <a:rPr lang="en-US" dirty="0" smtClean="0"/>
              <a:t>square_root_function</a:t>
            </a:r>
          </a:p>
        </p:txBody>
      </p:sp>
    </p:spTree>
    <p:extLst>
      <p:ext uri="{BB962C8B-B14F-4D97-AF65-F5344CB8AC3E}">
        <p14:creationId xmlns:p14="http://schemas.microsoft.com/office/powerpoint/2010/main" val="1464210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4</a:t>
            </a:r>
            <a:endParaRPr lang="en-US" dirty="0"/>
          </a:p>
        </p:txBody>
      </p:sp>
      <p:sp>
        <p:nvSpPr>
          <p:cNvPr id="3" name="Content Placeholder 2"/>
          <p:cNvSpPr>
            <a:spLocks noGrp="1"/>
          </p:cNvSpPr>
          <p:nvPr>
            <p:ph type="body" idx="1"/>
          </p:nvPr>
        </p:nvSpPr>
        <p:spPr/>
        <p:txBody>
          <a:bodyPr/>
          <a:lstStyle/>
          <a:p>
            <a:pPr marL="0" indent="0">
              <a:buNone/>
            </a:pPr>
            <a:r>
              <a:rPr lang="en-US" dirty="0" smtClean="0"/>
              <a:t>A foolish consistency is the hobgoblin of little minds</a:t>
            </a:r>
          </a:p>
          <a:p>
            <a:pPr marL="0" indent="0">
              <a:buNone/>
            </a:pPr>
            <a:r>
              <a:rPr lang="en-US" dirty="0" smtClean="0"/>
              <a:t>Quote from Ralph Waldo Emerson</a:t>
            </a:r>
            <a:endParaRPr lang="en-US" dirty="0"/>
          </a:p>
          <a:p>
            <a:pPr marL="0" indent="0">
              <a:buNone/>
            </a:pPr>
            <a:r>
              <a:rPr lang="en-US" dirty="0" smtClean="0"/>
              <a:t>We name things using conventions, but admit that, under the right circumstances, we do what is necessary to help readability.</a:t>
            </a:r>
            <a:endParaRPr lang="en-US" dirty="0"/>
          </a:p>
        </p:txBody>
      </p:sp>
    </p:spTree>
    <p:extLst>
      <p:ext uri="{BB962C8B-B14F-4D97-AF65-F5344CB8AC3E}">
        <p14:creationId xmlns:p14="http://schemas.microsoft.com/office/powerpoint/2010/main" val="1856913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type="body" idx="1"/>
          </p:nvPr>
        </p:nvSpPr>
        <p:spPr/>
        <p:txBody>
          <a:bodyPr/>
          <a:lstStyle/>
          <a:p>
            <a:r>
              <a:rPr lang="en-US" dirty="0" smtClean="0"/>
              <a:t>A variable is a name we designate to represent an object (number, data structure, function, etc.) in our program</a:t>
            </a:r>
          </a:p>
          <a:p>
            <a:r>
              <a:rPr lang="en-US" dirty="0" smtClean="0"/>
              <a:t>We use names to make our program more readable, so that the object is easily understood in the program</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Variable Objects</a:t>
            </a:r>
          </a:p>
        </p:txBody>
      </p:sp>
      <p:sp>
        <p:nvSpPr>
          <p:cNvPr id="84995" name="Content Placeholder 2"/>
          <p:cNvSpPr>
            <a:spLocks noGrp="1" noChangeArrowheads="1"/>
          </p:cNvSpPr>
          <p:nvPr>
            <p:ph type="body" idx="1"/>
          </p:nvPr>
        </p:nvSpPr>
        <p:spPr>
          <a:xfrm>
            <a:off x="457200" y="1600201"/>
            <a:ext cx="8229600" cy="3352800"/>
          </a:xfrm>
        </p:spPr>
        <p:txBody>
          <a:bodyPr/>
          <a:lstStyle/>
          <a:p>
            <a:pPr eaLnBrk="1" hangingPunct="1"/>
            <a:r>
              <a:rPr lang="en-US" sz="2400" dirty="0">
                <a:ea typeface="ＭＳ Ｐゴシック" pitchFamily="-109" charset="-128"/>
                <a:cs typeface="ＭＳ Ｐゴシック" pitchFamily="-109" charset="-128"/>
              </a:rPr>
              <a:t>Python maintains a list of pairs for every variable:</a:t>
            </a:r>
          </a:p>
          <a:p>
            <a:pPr lvl="1" eaLnBrk="1" hangingPunct="1"/>
            <a:r>
              <a:rPr lang="en-US" dirty="0" smtClean="0"/>
              <a:t>Variable</a:t>
            </a:r>
            <a:r>
              <a:rPr lang="fr-FR" dirty="0" smtClean="0"/>
              <a:t>'</a:t>
            </a:r>
            <a:r>
              <a:rPr lang="en-US" dirty="0" smtClean="0"/>
              <a:t>s name</a:t>
            </a:r>
          </a:p>
          <a:p>
            <a:pPr lvl="1" eaLnBrk="1" hangingPunct="1"/>
            <a:r>
              <a:rPr lang="en-US" dirty="0" smtClean="0"/>
              <a:t>Variable</a:t>
            </a:r>
            <a:r>
              <a:rPr lang="fr-FR" dirty="0" smtClean="0"/>
              <a:t>'</a:t>
            </a:r>
            <a:r>
              <a:rPr lang="en-US" dirty="0" smtClean="0"/>
              <a:t>s value</a:t>
            </a:r>
          </a:p>
          <a:p>
            <a:pPr eaLnBrk="1" hangingPunct="1"/>
            <a:r>
              <a:rPr lang="en-US" sz="2400" dirty="0" smtClean="0">
                <a:ea typeface="ＭＳ Ｐゴシック" pitchFamily="-109" charset="-128"/>
                <a:cs typeface="ＭＳ Ｐゴシック" pitchFamily="-109" charset="-128"/>
              </a:rPr>
              <a:t>A </a:t>
            </a:r>
            <a:r>
              <a:rPr lang="en-US" sz="2400" dirty="0">
                <a:ea typeface="ＭＳ Ｐゴシック" pitchFamily="-109" charset="-128"/>
                <a:cs typeface="ＭＳ Ｐゴシック" pitchFamily="-109" charset="-128"/>
              </a:rPr>
              <a:t>variable is created when a value is assigned the first time. It associates a name and a value</a:t>
            </a:r>
            <a:endParaRPr lang="en-US" sz="2400" u="sng" dirty="0">
              <a:ea typeface="ＭＳ Ｐゴシック" pitchFamily="-109" charset="-128"/>
              <a:cs typeface="ＭＳ Ｐゴシック" pitchFamily="-109" charset="-128"/>
            </a:endParaRPr>
          </a:p>
          <a:p>
            <a:pPr eaLnBrk="1" hangingPunct="1"/>
            <a:r>
              <a:rPr lang="en-US" sz="2400" dirty="0" smtClean="0">
                <a:ea typeface="ＭＳ Ｐゴシック" pitchFamily="-109" charset="-128"/>
                <a:cs typeface="ＭＳ Ｐゴシック" pitchFamily="-109" charset="-128"/>
              </a:rPr>
              <a:t>Subsequent assignments update the associated value. </a:t>
            </a:r>
          </a:p>
          <a:p>
            <a:pPr eaLnBrk="1" hangingPunct="1"/>
            <a:r>
              <a:rPr lang="en-US" sz="2400" dirty="0" smtClean="0">
                <a:ea typeface="ＭＳ Ｐゴシック" pitchFamily="-109" charset="-128"/>
                <a:cs typeface="ＭＳ Ｐゴシック" pitchFamily="-109" charset="-128"/>
              </a:rPr>
              <a:t>We say name references value</a:t>
            </a:r>
            <a:endParaRPr lang="en-US" sz="2400" dirty="0">
              <a:ea typeface="ＭＳ Ｐゴシック" pitchFamily="-109" charset="-128"/>
              <a:cs typeface="ＭＳ Ｐゴシック" pitchFamily="-109" charset="-128"/>
            </a:endParaRPr>
          </a:p>
        </p:txBody>
      </p:sp>
      <p:pic>
        <p:nvPicPr>
          <p:cNvPr id="2" name="Picture 3" descr="A line of code reads, my underscore I n t equals 7 right arr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5257800"/>
            <a:ext cx="3070469" cy="53536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137460600"/>
              </p:ext>
            </p:extLst>
          </p:nvPr>
        </p:nvGraphicFramePr>
        <p:xfrm>
          <a:off x="5387009" y="5042882"/>
          <a:ext cx="3276600" cy="96520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2064847"/>
                    </a:ext>
                  </a:extLst>
                </a:gridCol>
                <a:gridCol w="1600200">
                  <a:extLst>
                    <a:ext uri="{9D8B030D-6E8A-4147-A177-3AD203B41FA5}">
                      <a16:colId xmlns:a16="http://schemas.microsoft.com/office/drawing/2014/main" val="1133495355"/>
                    </a:ext>
                  </a:extLst>
                </a:gridCol>
              </a:tblGrid>
              <a:tr h="482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000" b="1" i="0" u="none" strike="noStrike" cap="none" normalizeH="0" baseline="0" dirty="0" smtClean="0">
                          <a:ln>
                            <a:noFill/>
                          </a:ln>
                          <a:solidFill>
                            <a:schemeClr val="tx1"/>
                          </a:solidFill>
                          <a:effectLst/>
                          <a:latin typeface="+mn-lt"/>
                        </a:rPr>
                        <a:t>Name</a:t>
                      </a:r>
                      <a:endParaRPr kumimoji="0" lang="en-US" sz="2000" b="1"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000" b="1" i="0" u="none" strike="noStrike" cap="none" normalizeH="0" baseline="0" dirty="0">
                          <a:ln>
                            <a:noFill/>
                          </a:ln>
                          <a:solidFill>
                            <a:schemeClr val="tx1"/>
                          </a:solidFill>
                          <a:effectLst/>
                          <a:latin typeface="+mn-lt"/>
                        </a:rPr>
                        <a:t>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836565"/>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000" b="0" i="0" u="none" strike="noStrike" cap="none" normalizeH="0" baseline="0" dirty="0" smtClean="0">
                          <a:ln>
                            <a:noFill/>
                          </a:ln>
                          <a:solidFill>
                            <a:schemeClr val="tx1"/>
                          </a:solidFill>
                          <a:effectLst/>
                          <a:latin typeface="Courier New"/>
                          <a:cs typeface="Courier New"/>
                        </a:rPr>
                        <a:t>my_int</a:t>
                      </a:r>
                      <a:endParaRPr kumimoji="0" lang="en-US" sz="2000" b="0" i="0" u="none" strike="noStrike" cap="none" normalizeH="0" baseline="0" dirty="0">
                        <a:ln>
                          <a:noFill/>
                        </a:ln>
                        <a:solidFill>
                          <a:schemeClr val="tx1"/>
                        </a:solidFill>
                        <a:effectLst/>
                        <a:latin typeface="Courier New"/>
                        <a:cs typeface="Courier New"/>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000" b="0" i="0" u="none" strike="noStrike" cap="none" normalizeH="0" baseline="0" dirty="0">
                          <a:ln>
                            <a:noFill/>
                          </a:ln>
                          <a:solidFill>
                            <a:schemeClr val="tx1"/>
                          </a:solidFill>
                          <a:effectLst/>
                          <a:latin typeface="Courier New"/>
                          <a:cs typeface="Courier New"/>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3144203"/>
                  </a:ext>
                </a:extLst>
              </a:tr>
            </a:tbl>
          </a:graphicData>
        </a:graphic>
      </p:graphicFrame>
    </p:spTree>
    <p:extLst>
      <p:ext uri="{BB962C8B-B14F-4D97-AF65-F5344CB8AC3E}">
        <p14:creationId xmlns:p14="http://schemas.microsoft.com/office/powerpoint/2010/main" val="786730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Namespace</a:t>
            </a:r>
          </a:p>
        </p:txBody>
      </p:sp>
      <p:sp>
        <p:nvSpPr>
          <p:cNvPr id="87043"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A </a:t>
            </a:r>
            <a:r>
              <a:rPr lang="en-US" b="1" dirty="0">
                <a:ea typeface="ＭＳ Ｐゴシック" pitchFamily="-109" charset="-128"/>
                <a:cs typeface="ＭＳ Ｐゴシック" pitchFamily="-109" charset="-128"/>
              </a:rPr>
              <a:t>namespace</a:t>
            </a:r>
            <a:r>
              <a:rPr lang="en-US" dirty="0">
                <a:ea typeface="ＭＳ Ｐゴシック" pitchFamily="-109" charset="-128"/>
                <a:cs typeface="ＭＳ Ｐゴシック" pitchFamily="-109" charset="-128"/>
              </a:rPr>
              <a:t> is the table that contains the association of a name with a value</a:t>
            </a:r>
          </a:p>
          <a:p>
            <a:pPr eaLnBrk="1" hangingPunct="1"/>
            <a:r>
              <a:rPr lang="en-US" dirty="0">
                <a:ea typeface="ＭＳ Ｐゴシック" pitchFamily="-109" charset="-128"/>
                <a:cs typeface="ＭＳ Ｐゴシック" pitchFamily="-109" charset="-128"/>
              </a:rPr>
              <a:t>We will see more about namespaces as we get further into Python, but it is an essential part of the language.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Variable Creation and Assignment</a:t>
            </a:r>
          </a:p>
        </p:txBody>
      </p:sp>
      <p:pic>
        <p:nvPicPr>
          <p:cNvPr id="9" name="Picture 8" descr="In a namespace, a name list consists of 2 lines, as follows. Line 1. My underscore i n t. Line 2. A underscore float. Each line corresponds with a value. My underscore I n t corresponds with value 27. A underscore float corresponds with value 3.141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564" y="1868361"/>
            <a:ext cx="4862872" cy="3990971"/>
          </a:xfrm>
          <a:prstGeom prst="rect">
            <a:avLst/>
          </a:prstGeom>
        </p:spPr>
      </p:pic>
      <p:sp>
        <p:nvSpPr>
          <p:cNvPr id="7" name="Text Placeholder 6"/>
          <p:cNvSpPr>
            <a:spLocks noGrp="1"/>
          </p:cNvSpPr>
          <p:nvPr>
            <p:ph type="body" sz="quarter" idx="10"/>
          </p:nvPr>
        </p:nvSpPr>
        <p:spPr>
          <a:xfrm>
            <a:off x="457200" y="5867400"/>
            <a:ext cx="8229600" cy="381000"/>
          </a:xfrm>
        </p:spPr>
        <p:txBody>
          <a:bodyPr/>
          <a:lstStyle/>
          <a:p>
            <a:r>
              <a:rPr lang="en-US" sz="1600" b="1" dirty="0" smtClean="0">
                <a:solidFill>
                  <a:schemeClr val="tx1"/>
                </a:solidFill>
              </a:rPr>
              <a:t>Figure 1.1 </a:t>
            </a:r>
            <a:r>
              <a:rPr lang="en-US" sz="1600" dirty="0" smtClean="0">
                <a:solidFill>
                  <a:schemeClr val="tx1"/>
                </a:solidFill>
              </a:rPr>
              <a:t>Namespace containing variable names and associated values.</a:t>
            </a:r>
            <a:endParaRPr lang="en-US" sz="16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Program</a:t>
            </a:r>
          </a:p>
        </p:txBody>
      </p:sp>
      <p:sp>
        <p:nvSpPr>
          <p:cNvPr id="200707"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A program is a sequence of instructions.</a:t>
            </a:r>
          </a:p>
          <a:p>
            <a:pPr eaLnBrk="1" hangingPunct="1"/>
            <a:r>
              <a:rPr lang="en-US" dirty="0">
                <a:ea typeface="ＭＳ Ｐゴシック" pitchFamily="-109" charset="-128"/>
                <a:cs typeface="ＭＳ Ｐゴシック" pitchFamily="-109" charset="-128"/>
              </a:rPr>
              <a:t>To run a program is to:</a:t>
            </a:r>
          </a:p>
          <a:p>
            <a:pPr lvl="1" eaLnBrk="1" hangingPunct="1"/>
            <a:r>
              <a:rPr lang="en-US" dirty="0"/>
              <a:t>create the sequence of instructions according to your design and the language rules</a:t>
            </a:r>
          </a:p>
          <a:p>
            <a:pPr lvl="1" eaLnBrk="1" hangingPunct="1"/>
            <a:r>
              <a:rPr lang="en-US" dirty="0"/>
              <a:t>turn that program into the binary commands the processor understands</a:t>
            </a:r>
          </a:p>
          <a:p>
            <a:pPr lvl="1" eaLnBrk="1" hangingPunct="1"/>
            <a:r>
              <a:rPr lang="en-US" dirty="0"/>
              <a:t>give the binary code to the </a:t>
            </a:r>
            <a:r>
              <a:rPr lang="en-US" dirty="0" smtClean="0"/>
              <a:t>O</a:t>
            </a:r>
            <a:r>
              <a:rPr lang="en-US" sz="100" dirty="0" smtClean="0"/>
              <a:t> </a:t>
            </a:r>
            <a:r>
              <a:rPr lang="en-US" dirty="0" smtClean="0"/>
              <a:t>S</a:t>
            </a:r>
            <a:r>
              <a:rPr lang="en-US" dirty="0"/>
              <a:t>, so it can give it to the processor</a:t>
            </a:r>
          </a:p>
          <a:p>
            <a:pPr lvl="1" eaLnBrk="1" hangingPunct="1"/>
            <a:r>
              <a:rPr lang="en-US" dirty="0"/>
              <a:t>O</a:t>
            </a:r>
            <a:r>
              <a:rPr lang="en-US" sz="100" dirty="0"/>
              <a:t> </a:t>
            </a:r>
            <a:r>
              <a:rPr lang="en-US" dirty="0"/>
              <a:t>S tells the processor to run the program</a:t>
            </a:r>
          </a:p>
          <a:p>
            <a:pPr lvl="1" eaLnBrk="1" hangingPunct="1"/>
            <a:r>
              <a:rPr lang="en-US" dirty="0"/>
              <a:t>when finished (or it dies :-), O</a:t>
            </a:r>
            <a:r>
              <a:rPr lang="en-US" sz="100" dirty="0"/>
              <a:t> </a:t>
            </a:r>
            <a:r>
              <a:rPr lang="en-US" dirty="0"/>
              <a:t>S cleans up.</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When = </a:t>
            </a:r>
            <a:r>
              <a:rPr lang="en-US" dirty="0" smtClean="0">
                <a:ea typeface="ＭＳ Ｐゴシック" pitchFamily="-109" charset="-128"/>
                <a:cs typeface="ＭＳ Ｐゴシック" pitchFamily="-109" charset="-128"/>
              </a:rPr>
              <a:t>doesn’t </a:t>
            </a:r>
            <a:r>
              <a:rPr lang="en-US" dirty="0">
                <a:ea typeface="ＭＳ Ｐゴシック" pitchFamily="-109" charset="-128"/>
                <a:cs typeface="ＭＳ Ｐゴシック" pitchFamily="-109" charset="-128"/>
              </a:rPr>
              <a:t>M</a:t>
            </a:r>
            <a:r>
              <a:rPr lang="en-US" dirty="0" smtClean="0">
                <a:ea typeface="ＭＳ Ｐゴシック" pitchFamily="-109" charset="-128"/>
                <a:cs typeface="ＭＳ Ｐゴシック" pitchFamily="-109" charset="-128"/>
              </a:rPr>
              <a:t>ean </a:t>
            </a:r>
            <a:r>
              <a:rPr lang="en-US" dirty="0">
                <a:ea typeface="ＭＳ Ｐゴシック" pitchFamily="-109" charset="-128"/>
                <a:cs typeface="ＭＳ Ｐゴシック" pitchFamily="-109" charset="-128"/>
              </a:rPr>
              <a:t>E</a:t>
            </a:r>
            <a:r>
              <a:rPr lang="en-US" dirty="0" smtClean="0">
                <a:ea typeface="ＭＳ Ｐゴシック" pitchFamily="-109" charset="-128"/>
                <a:cs typeface="ＭＳ Ｐゴシック" pitchFamily="-109" charset="-128"/>
              </a:rPr>
              <a:t>qual</a:t>
            </a:r>
            <a:endParaRPr lang="en-US" dirty="0">
              <a:ea typeface="ＭＳ Ｐゴシック" pitchFamily="-109" charset="-128"/>
              <a:cs typeface="ＭＳ Ｐゴシック" pitchFamily="-109" charset="-128"/>
            </a:endParaRPr>
          </a:p>
        </p:txBody>
      </p:sp>
      <p:sp>
        <p:nvSpPr>
          <p:cNvPr id="80899" name="Text Placeholder 2"/>
          <p:cNvSpPr>
            <a:spLocks noGrp="1" noChangeArrowheads="1"/>
          </p:cNvSpPr>
          <p:nvPr>
            <p:ph type="body" idx="1"/>
          </p:nvPr>
        </p:nvSpPr>
        <p:spPr>
          <a:xfrm>
            <a:off x="457200" y="1600200"/>
            <a:ext cx="8229600" cy="914399"/>
          </a:xfrm>
        </p:spPr>
        <p:txBody>
          <a:bodyPr/>
          <a:lstStyle/>
          <a:p>
            <a:pPr eaLnBrk="1" hangingPunct="1"/>
            <a:r>
              <a:rPr lang="en-US" dirty="0">
                <a:ea typeface="ＭＳ Ｐゴシック" pitchFamily="-109" charset="-128"/>
                <a:cs typeface="ＭＳ Ｐゴシック" pitchFamily="-109" charset="-128"/>
              </a:rPr>
              <a:t>It is most confusing at first to see the following kind of expression</a:t>
            </a:r>
            <a:r>
              <a:rPr lang="en-US" dirty="0" smtClean="0">
                <a:ea typeface="ＭＳ Ｐゴシック" pitchFamily="-109" charset="-128"/>
                <a:cs typeface="ＭＳ Ｐゴシック" pitchFamily="-109" charset="-128"/>
              </a:rPr>
              <a:t>:</a:t>
            </a:r>
          </a:p>
        </p:txBody>
      </p:sp>
      <p:pic>
        <p:nvPicPr>
          <p:cNvPr id="7" name="Picture 6" descr="A line of code reads, my underscore I n t equals my underscore I n t plus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514600"/>
            <a:ext cx="3611345" cy="407034"/>
          </a:xfrm>
          <a:prstGeom prst="rect">
            <a:avLst/>
          </a:prstGeom>
        </p:spPr>
      </p:pic>
      <p:sp>
        <p:nvSpPr>
          <p:cNvPr id="4" name="Text Placeholder 3"/>
          <p:cNvSpPr>
            <a:spLocks noGrp="1"/>
          </p:cNvSpPr>
          <p:nvPr>
            <p:ph type="body" idx="15"/>
          </p:nvPr>
        </p:nvSpPr>
        <p:spPr>
          <a:xfrm>
            <a:off x="557348" y="2921635"/>
            <a:ext cx="8229600" cy="1476196"/>
          </a:xfrm>
        </p:spPr>
        <p:txBody>
          <a:bodyPr/>
          <a:lstStyle/>
          <a:p>
            <a:pPr eaLnBrk="1" hangingPunct="1"/>
            <a:r>
              <a:rPr lang="en-US" dirty="0">
                <a:ea typeface="ＭＳ Ｐゴシック" pitchFamily="-109" charset="-128"/>
                <a:cs typeface="ＭＳ Ｐゴシック" pitchFamily="-109" charset="-128"/>
              </a:rPr>
              <a:t>You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have to be a math genius to figure out something is wrong there.</a:t>
            </a:r>
          </a:p>
          <a:p>
            <a:pPr eaLnBrk="1" hangingPunct="1"/>
            <a:r>
              <a:rPr lang="en-US" dirty="0">
                <a:ea typeface="ＭＳ Ｐゴシック" pitchFamily="-109" charset="-128"/>
                <a:cs typeface="ＭＳ Ｐゴシック" pitchFamily="-109" charset="-128"/>
              </a:rPr>
              <a:t>What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wrong is that </a:t>
            </a:r>
            <a:r>
              <a:rPr lang="en-US" dirty="0" smtClean="0">
                <a:solidFill>
                  <a:schemeClr val="tx1"/>
                </a:solidFill>
                <a:latin typeface="Courier New"/>
                <a:ea typeface="ＭＳ Ｐゴシック" pitchFamily="-109" charset="-128"/>
                <a:cs typeface="Courier New"/>
              </a:rPr>
              <a:t>=</a:t>
            </a:r>
            <a:r>
              <a:rPr lang="en-US" dirty="0" smtClean="0">
                <a:solidFill>
                  <a:srgbClr val="660066"/>
                </a:solidFill>
                <a:latin typeface="Courier New"/>
                <a:ea typeface="ＭＳ Ｐゴシック" pitchFamily="-109" charset="-128"/>
                <a:cs typeface="Courier New"/>
              </a:rPr>
              <a:t> </a:t>
            </a:r>
            <a:r>
              <a:rPr lang="en-US" dirty="0" smtClean="0">
                <a:ea typeface="ＭＳ Ｐゴシック" pitchFamily="-109" charset="-128"/>
                <a:cs typeface="ＭＳ Ｐゴシック" pitchFamily="-109" charset="-128"/>
              </a:rPr>
              <a:t>doesn't </a:t>
            </a:r>
            <a:r>
              <a:rPr lang="en-US" dirty="0">
                <a:ea typeface="ＭＳ Ｐゴシック" pitchFamily="-109" charset="-128"/>
                <a:cs typeface="ＭＳ Ｐゴシック" pitchFamily="-109" charset="-128"/>
              </a:rPr>
              <a:t>mean </a:t>
            </a:r>
            <a:r>
              <a:rPr lang="en-US" dirty="0" smtClean="0">
                <a:ea typeface="ＭＳ Ｐゴシック" pitchFamily="-109" charset="-128"/>
                <a:cs typeface="ＭＳ Ｐゴシック" pitchFamily="-109" charset="-128"/>
              </a:rPr>
              <a:t>equal</a:t>
            </a:r>
            <a:endParaRPr lang="en-US" dirty="0">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 is assignment</a:t>
            </a:r>
          </a:p>
        </p:txBody>
      </p:sp>
      <p:sp>
        <p:nvSpPr>
          <p:cNvPr id="82947" name="Content Placeholder 2"/>
          <p:cNvSpPr>
            <a:spLocks noGrp="1" noChangeArrowheads="1"/>
          </p:cNvSpPr>
          <p:nvPr>
            <p:ph type="body" idx="1"/>
          </p:nvPr>
        </p:nvSpPr>
        <p:spPr/>
        <p:txBody>
          <a:bodyPr/>
          <a:lstStyle/>
          <a:p>
            <a:pPr eaLnBrk="1" hangingPunct="1">
              <a:lnSpc>
                <a:spcPct val="90000"/>
              </a:lnSpc>
            </a:pPr>
            <a:r>
              <a:rPr lang="en-US" dirty="0">
                <a:ea typeface="ＭＳ Ｐゴシック" pitchFamily="-109" charset="-128"/>
                <a:cs typeface="ＭＳ Ｐゴシック" pitchFamily="-109" charset="-128"/>
              </a:rPr>
              <a:t>In many computer languages,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means assignment.</a:t>
            </a:r>
          </a:p>
          <a:p>
            <a:pPr marL="457200" lvl="1" indent="0" eaLnBrk="1" hangingPunct="1">
              <a:lnSpc>
                <a:spcPct val="90000"/>
              </a:lnSpc>
              <a:buNone/>
            </a:pPr>
            <a:r>
              <a:rPr lang="en-US" dirty="0" smtClean="0">
                <a:latin typeface="Courier New"/>
                <a:cs typeface="Courier New"/>
              </a:rPr>
              <a:t>my_int </a:t>
            </a:r>
            <a:r>
              <a:rPr lang="en-US" dirty="0">
                <a:latin typeface="Courier New"/>
                <a:cs typeface="Courier New"/>
              </a:rPr>
              <a:t>= </a:t>
            </a:r>
            <a:r>
              <a:rPr lang="en-US" dirty="0" smtClean="0">
                <a:latin typeface="Courier New"/>
                <a:cs typeface="Courier New"/>
              </a:rPr>
              <a:t>my_int </a:t>
            </a:r>
            <a:r>
              <a:rPr lang="en-US" dirty="0">
                <a:latin typeface="Courier New"/>
                <a:cs typeface="Courier New"/>
              </a:rPr>
              <a:t>+ 7</a:t>
            </a:r>
          </a:p>
          <a:p>
            <a:pPr marL="457200" lvl="1" indent="0" eaLnBrk="1" hangingPunct="1">
              <a:lnSpc>
                <a:spcPct val="90000"/>
              </a:lnSpc>
              <a:buNone/>
            </a:pPr>
            <a:r>
              <a:rPr lang="en-US" dirty="0">
                <a:latin typeface="Courier New"/>
                <a:cs typeface="Courier New"/>
              </a:rPr>
              <a:t>lhs = </a:t>
            </a:r>
            <a:r>
              <a:rPr lang="en-US" dirty="0" err="1">
                <a:latin typeface="Courier New"/>
                <a:cs typeface="Courier New"/>
              </a:rPr>
              <a:t>rhs</a:t>
            </a:r>
            <a:endParaRPr lang="en-US" dirty="0">
              <a:latin typeface="Courier New"/>
              <a:cs typeface="Courier New"/>
            </a:endParaRPr>
          </a:p>
          <a:p>
            <a:pPr eaLnBrk="1" hangingPunct="1">
              <a:lnSpc>
                <a:spcPct val="90000"/>
              </a:lnSpc>
            </a:pPr>
            <a:r>
              <a:rPr lang="en-US" dirty="0">
                <a:ea typeface="ＭＳ Ｐゴシック" pitchFamily="-109" charset="-128"/>
                <a:cs typeface="ＭＳ Ｐゴシック" pitchFamily="-109" charset="-128"/>
              </a:rPr>
              <a:t>What </a:t>
            </a:r>
            <a:r>
              <a:rPr lang="en-US" dirty="0" smtClean="0">
                <a:ea typeface="ＭＳ Ｐゴシック" pitchFamily="-109" charset="-128"/>
                <a:cs typeface="ＭＳ Ｐゴシック" pitchFamily="-109" charset="-128"/>
              </a:rPr>
              <a:t>assignment </a:t>
            </a:r>
            <a:r>
              <a:rPr lang="en-US" dirty="0">
                <a:ea typeface="ＭＳ Ｐゴシック" pitchFamily="-109" charset="-128"/>
                <a:cs typeface="ＭＳ Ｐゴシック" pitchFamily="-109" charset="-128"/>
              </a:rPr>
              <a:t>means is:</a:t>
            </a:r>
          </a:p>
          <a:p>
            <a:pPr lvl="1" eaLnBrk="1" hangingPunct="1">
              <a:lnSpc>
                <a:spcPct val="90000"/>
              </a:lnSpc>
            </a:pPr>
            <a:r>
              <a:rPr lang="en-US" dirty="0"/>
              <a:t>evaluate </a:t>
            </a:r>
            <a:r>
              <a:rPr lang="en-US" dirty="0" smtClean="0"/>
              <a:t>the </a:t>
            </a:r>
            <a:r>
              <a:rPr lang="en-US" dirty="0" err="1"/>
              <a:t>rhs</a:t>
            </a:r>
            <a:r>
              <a:rPr lang="en-US" dirty="0"/>
              <a:t> of the =</a:t>
            </a:r>
          </a:p>
          <a:p>
            <a:pPr lvl="1" eaLnBrk="1" hangingPunct="1">
              <a:lnSpc>
                <a:spcPct val="90000"/>
              </a:lnSpc>
            </a:pPr>
            <a:r>
              <a:rPr lang="en-US" dirty="0"/>
              <a:t>take the resulting value and associate it with the name on the lhs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pPr eaLnBrk="1" hangingPunct="1"/>
            <a:r>
              <a:rPr lang="en-US" dirty="0" smtClean="0">
                <a:ea typeface="ＭＳ Ｐゴシック" pitchFamily="-109" charset="-128"/>
                <a:cs typeface="ＭＳ Ｐゴシック" pitchFamily="-109" charset="-128"/>
              </a:rPr>
              <a:t>More Assignment</a:t>
            </a:r>
            <a:endParaRPr lang="en-US" dirty="0">
              <a:ea typeface="ＭＳ Ｐゴシック" pitchFamily="-109" charset="-128"/>
              <a:cs typeface="ＭＳ Ｐゴシック" pitchFamily="-109" charset="-128"/>
            </a:endParaRPr>
          </a:p>
        </p:txBody>
      </p:sp>
      <p:sp>
        <p:nvSpPr>
          <p:cNvPr id="119811"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Example: </a:t>
            </a:r>
            <a:r>
              <a:rPr lang="en-US" dirty="0" smtClean="0">
                <a:latin typeface="Courier New"/>
                <a:ea typeface="ＭＳ Ｐゴシック" pitchFamily="-109" charset="-128"/>
                <a:cs typeface="Courier New"/>
              </a:rPr>
              <a:t>my_var </a:t>
            </a:r>
            <a:r>
              <a:rPr lang="en-US" dirty="0">
                <a:latin typeface="Courier New"/>
                <a:ea typeface="ＭＳ Ｐゴシック" pitchFamily="-109" charset="-128"/>
                <a:cs typeface="Courier New"/>
              </a:rPr>
              <a:t>= 2 + 3 * 5</a:t>
            </a:r>
          </a:p>
          <a:p>
            <a:pPr lvl="1" eaLnBrk="1" hangingPunct="1"/>
            <a:r>
              <a:rPr lang="en-US" dirty="0"/>
              <a:t>evaluate expression </a:t>
            </a:r>
            <a:r>
              <a:rPr lang="en-US" dirty="0">
                <a:latin typeface="Courier New"/>
                <a:cs typeface="Courier New"/>
              </a:rPr>
              <a:t>(2+3*5): 17</a:t>
            </a:r>
          </a:p>
          <a:p>
            <a:pPr lvl="1" eaLnBrk="1" hangingPunct="1"/>
            <a:r>
              <a:rPr lang="en-US" dirty="0"/>
              <a:t>change the value of </a:t>
            </a:r>
            <a:r>
              <a:rPr lang="en-US" dirty="0" smtClean="0">
                <a:latin typeface="Courier New"/>
                <a:cs typeface="Courier New"/>
              </a:rPr>
              <a:t>my_var</a:t>
            </a:r>
            <a:r>
              <a:rPr lang="en-US" dirty="0" smtClean="0">
                <a:latin typeface="Monaco"/>
                <a:cs typeface="Monaco"/>
              </a:rPr>
              <a:t> </a:t>
            </a:r>
            <a:r>
              <a:rPr lang="en-US" dirty="0" smtClean="0"/>
              <a:t>to </a:t>
            </a:r>
            <a:r>
              <a:rPr lang="en-US" dirty="0"/>
              <a:t>reference 17</a:t>
            </a:r>
          </a:p>
          <a:p>
            <a:pPr eaLnBrk="1" hangingPunct="1"/>
            <a:r>
              <a:rPr lang="en-US" dirty="0">
                <a:ea typeface="ＭＳ Ｐゴシック" pitchFamily="-109" charset="-128"/>
                <a:cs typeface="ＭＳ Ｐゴシック" pitchFamily="-109" charset="-128"/>
              </a:rPr>
              <a:t>Example </a:t>
            </a:r>
            <a:r>
              <a:rPr lang="en-US" dirty="0" smtClean="0">
                <a:ea typeface="ＭＳ Ｐゴシック" pitchFamily="-109" charset="-128"/>
                <a:cs typeface="ＭＳ Ｐゴシック" pitchFamily="-109" charset="-128"/>
              </a:rPr>
              <a:t>(</a:t>
            </a:r>
            <a:r>
              <a:rPr lang="en-US" dirty="0" smtClean="0">
                <a:latin typeface="Courier New"/>
                <a:ea typeface="ＭＳ Ｐゴシック" pitchFamily="-109" charset="-128"/>
                <a:cs typeface="Courier New"/>
              </a:rPr>
              <a:t>my_int</a:t>
            </a:r>
            <a:r>
              <a:rPr lang="en-US" dirty="0" smtClean="0">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has value 2): </a:t>
            </a:r>
            <a:endParaRPr lang="en-US" dirty="0" smtClean="0">
              <a:ea typeface="ＭＳ Ｐゴシック" pitchFamily="-109" charset="-128"/>
              <a:cs typeface="ＭＳ Ｐゴシック" pitchFamily="-109" charset="-128"/>
            </a:endParaRPr>
          </a:p>
          <a:p>
            <a:pPr marL="0" indent="0" eaLnBrk="1" hangingPunct="1">
              <a:buNone/>
            </a:pPr>
            <a:r>
              <a:rPr lang="en-US" dirty="0">
                <a:ea typeface="ＭＳ Ｐゴシック" pitchFamily="-109" charset="-128"/>
                <a:cs typeface="ＭＳ Ｐゴシック" pitchFamily="-109" charset="-128"/>
              </a:rPr>
              <a:t>	</a:t>
            </a:r>
            <a:r>
              <a:rPr lang="en-US" dirty="0" smtClean="0">
                <a:latin typeface="Courier New"/>
                <a:ea typeface="ＭＳ Ｐゴシック" pitchFamily="-109" charset="-128"/>
                <a:cs typeface="Courier New"/>
              </a:rPr>
              <a:t>my_int </a:t>
            </a:r>
            <a:r>
              <a:rPr lang="en-US" dirty="0">
                <a:latin typeface="Courier New"/>
                <a:ea typeface="ＭＳ Ｐゴシック" pitchFamily="-109" charset="-128"/>
                <a:cs typeface="Courier New"/>
              </a:rPr>
              <a:t>= </a:t>
            </a:r>
            <a:r>
              <a:rPr lang="en-US" dirty="0" smtClean="0">
                <a:latin typeface="Courier New"/>
                <a:ea typeface="ＭＳ Ｐゴシック" pitchFamily="-109" charset="-128"/>
                <a:cs typeface="Courier New"/>
              </a:rPr>
              <a:t>my_int </a:t>
            </a:r>
            <a:r>
              <a:rPr lang="en-US" dirty="0">
                <a:latin typeface="Courier New"/>
                <a:ea typeface="ＭＳ Ｐゴシック" pitchFamily="-109" charset="-128"/>
                <a:cs typeface="Courier New"/>
              </a:rPr>
              <a:t>+ 3</a:t>
            </a:r>
          </a:p>
          <a:p>
            <a:pPr lvl="1" eaLnBrk="1" hangingPunct="1"/>
            <a:r>
              <a:rPr lang="en-US" dirty="0"/>
              <a:t>evaluate </a:t>
            </a:r>
            <a:r>
              <a:rPr lang="en-US" dirty="0" smtClean="0"/>
              <a:t>expression </a:t>
            </a:r>
            <a:r>
              <a:rPr lang="en-US" dirty="0" smtClean="0">
                <a:latin typeface="Courier New"/>
                <a:cs typeface="Courier New"/>
              </a:rPr>
              <a:t>(my_int + 3): </a:t>
            </a:r>
            <a:r>
              <a:rPr lang="en-US" dirty="0">
                <a:latin typeface="Courier New"/>
                <a:cs typeface="Courier New"/>
              </a:rPr>
              <a:t>5</a:t>
            </a:r>
          </a:p>
          <a:p>
            <a:pPr lvl="1" eaLnBrk="1" hangingPunct="1"/>
            <a:r>
              <a:rPr lang="en-US" dirty="0"/>
              <a:t>change the value of </a:t>
            </a:r>
            <a:r>
              <a:rPr lang="en-US" dirty="0" smtClean="0">
                <a:latin typeface="Courier New"/>
                <a:cs typeface="Courier New"/>
              </a:rPr>
              <a:t>my_int</a:t>
            </a:r>
            <a:r>
              <a:rPr lang="en-US" dirty="0" smtClean="0"/>
              <a:t> </a:t>
            </a:r>
            <a:r>
              <a:rPr lang="en-US" dirty="0"/>
              <a:t>to reference </a:t>
            </a:r>
            <a:r>
              <a:rPr lang="en-US" dirty="0">
                <a:latin typeface="Monaco"/>
                <a:cs typeface="Monaco"/>
              </a:rPr>
              <a:t>5</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and Types</a:t>
            </a:r>
            <a:endParaRPr lang="en-US" dirty="0"/>
          </a:p>
        </p:txBody>
      </p:sp>
      <p:pic>
        <p:nvPicPr>
          <p:cNvPr id="5" name="Picture 2" descr="A diagram has two sets of name list and two sets of values. Each Namespace has two lines of code, as follows. Line 1. A underscore I n t. Line 2. B underscore float. Each code corresponds to a value. In Namespace 1, a underscore I n t corresponds with value 7. B underscore float corresponds to value 2. 5. In Namespace 2, a underscore I n t and b underscore float both correspond to value 2.5."/>
          <p:cNvPicPr>
            <a:picLocks noChangeAspect="1"/>
          </p:cNvPicPr>
          <p:nvPr/>
        </p:nvPicPr>
        <p:blipFill rotWithShape="1">
          <a:blip r:embed="rId2"/>
          <a:srcRect t="-4942" b="8562"/>
          <a:stretch/>
        </p:blipFill>
        <p:spPr>
          <a:xfrm>
            <a:off x="1257300" y="1973061"/>
            <a:ext cx="6629400" cy="2971800"/>
          </a:xfrm>
          <a:prstGeom prst="rect">
            <a:avLst/>
          </a:prstGeom>
          <a:noFill/>
          <a:ln>
            <a:noFill/>
          </a:ln>
        </p:spPr>
      </p:pic>
      <p:sp>
        <p:nvSpPr>
          <p:cNvPr id="3" name="Text Placeholder 3"/>
          <p:cNvSpPr>
            <a:spLocks noGrp="1"/>
          </p:cNvSpPr>
          <p:nvPr>
            <p:ph type="body" sz="quarter" idx="10"/>
          </p:nvPr>
        </p:nvSpPr>
        <p:spPr/>
        <p:txBody>
          <a:bodyPr/>
          <a:lstStyle/>
          <a:p>
            <a:r>
              <a:rPr lang="en-US" sz="1600" b="1" dirty="0"/>
              <a:t>FIGURE 1.2 </a:t>
            </a:r>
            <a:r>
              <a:rPr lang="en-US" sz="1600" dirty="0"/>
              <a:t>Namespace before and after the final assignment.</a:t>
            </a:r>
          </a:p>
        </p:txBody>
      </p:sp>
    </p:spTree>
    <p:extLst>
      <p:ext uri="{BB962C8B-B14F-4D97-AF65-F5344CB8AC3E}">
        <p14:creationId xmlns:p14="http://schemas.microsoft.com/office/powerpoint/2010/main" val="3396171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lstStyle/>
          <a:p>
            <a:pPr eaLnBrk="1" hangingPunct="1"/>
            <a:r>
              <a:rPr lang="en-US" dirty="0" smtClean="0">
                <a:ea typeface="ＭＳ Ｐゴシック" pitchFamily="-109" charset="-128"/>
                <a:cs typeface="ＭＳ Ｐゴシック" pitchFamily="-109" charset="-128"/>
              </a:rPr>
              <a:t>Variables and Types</a:t>
            </a:r>
            <a:endParaRPr lang="en-US" dirty="0">
              <a:ea typeface="ＭＳ Ｐゴシック" pitchFamily="-109" charset="-128"/>
              <a:cs typeface="ＭＳ Ｐゴシック" pitchFamily="-109" charset="-128"/>
            </a:endParaRPr>
          </a:p>
        </p:txBody>
      </p:sp>
      <p:sp>
        <p:nvSpPr>
          <p:cNvPr id="90115"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Python does not require you to pre-define </a:t>
            </a:r>
            <a:r>
              <a:rPr lang="en-US" dirty="0" smtClean="0">
                <a:ea typeface="ＭＳ Ｐゴシック" pitchFamily="-109" charset="-128"/>
                <a:cs typeface="ＭＳ Ｐゴシック" pitchFamily="-109" charset="-128"/>
              </a:rPr>
              <a:t>what type can be associated with a variable</a:t>
            </a:r>
            <a:endParaRPr lang="en-US" dirty="0">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What type a variable holds can change</a:t>
            </a:r>
          </a:p>
          <a:p>
            <a:pPr eaLnBrk="1" hangingPunct="1"/>
            <a:r>
              <a:rPr lang="en-US" dirty="0">
                <a:ea typeface="ＭＳ Ｐゴシック" pitchFamily="-109" charset="-128"/>
                <a:cs typeface="ＭＳ Ｐゴシック" pitchFamily="-109" charset="-128"/>
              </a:rPr>
              <a:t>Nonetheless, knowing the type can be important for using the correct operation on a variable</a:t>
            </a:r>
            <a:r>
              <a:rPr lang="en-US" dirty="0" smtClean="0">
                <a:ea typeface="ＭＳ Ｐゴシック" pitchFamily="-109" charset="-128"/>
                <a:cs typeface="ＭＳ Ｐゴシック" pitchFamily="-109" charset="-128"/>
              </a:rPr>
              <a:t>. Thus proper naming is important!</a:t>
            </a:r>
            <a:endParaRPr lang="en-US" dirty="0">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What can go on the lhs</a:t>
            </a:r>
          </a:p>
        </p:txBody>
      </p:sp>
      <p:sp>
        <p:nvSpPr>
          <p:cNvPr id="142339" name="Content Placeholder 2"/>
          <p:cNvSpPr>
            <a:spLocks noGrp="1" noChangeArrowheads="1"/>
          </p:cNvSpPr>
          <p:nvPr>
            <p:ph type="body" idx="1"/>
          </p:nvPr>
        </p:nvSpPr>
        <p:spPr>
          <a:xfrm>
            <a:off x="457200" y="1600201"/>
            <a:ext cx="8229600" cy="2362200"/>
          </a:xfrm>
        </p:spPr>
        <p:txBody>
          <a:bodyPr/>
          <a:lstStyle/>
          <a:p>
            <a:pPr eaLnBrk="1" hangingPunct="1"/>
            <a:r>
              <a:rPr lang="en-US" dirty="0">
                <a:ea typeface="ＭＳ Ｐゴシック" pitchFamily="-109" charset="-128"/>
                <a:cs typeface="ＭＳ Ｐゴシック" pitchFamily="-109" charset="-128"/>
              </a:rPr>
              <a:t>There are limits therefore as to what can go on the lhs of an assignment statement.</a:t>
            </a:r>
          </a:p>
          <a:p>
            <a:pPr eaLnBrk="1" hangingPunct="1"/>
            <a:r>
              <a:rPr lang="en-US" dirty="0">
                <a:ea typeface="ＭＳ Ｐゴシック" pitchFamily="-109" charset="-128"/>
                <a:cs typeface="ＭＳ Ｐゴシック" pitchFamily="-109" charset="-128"/>
              </a:rPr>
              <a:t>The lhs must indicate a name with which a value can be associated</a:t>
            </a:r>
          </a:p>
          <a:p>
            <a:pPr eaLnBrk="1" hangingPunct="1"/>
            <a:r>
              <a:rPr lang="en-US" dirty="0">
                <a:ea typeface="ＭＳ Ｐゴシック" pitchFamily="-109" charset="-128"/>
                <a:cs typeface="ＭＳ Ｐゴシック" pitchFamily="-109" charset="-128"/>
              </a:rPr>
              <a:t>must follow the naming </a:t>
            </a:r>
            <a:r>
              <a:rPr lang="en-US" dirty="0" smtClean="0">
                <a:ea typeface="ＭＳ Ｐゴシック" pitchFamily="-109" charset="-128"/>
                <a:cs typeface="ＭＳ Ｐゴシック" pitchFamily="-109" charset="-128"/>
              </a:rPr>
              <a:t>rules</a:t>
            </a:r>
            <a:endParaRPr lang="en-US" dirty="0">
              <a:ea typeface="ＭＳ Ｐゴシック" pitchFamily="-109" charset="-128"/>
              <a:cs typeface="ＭＳ Ｐゴシック" pitchFamily="-109" charset="-128"/>
            </a:endParaRPr>
          </a:p>
        </p:txBody>
      </p:sp>
      <p:pic>
        <p:nvPicPr>
          <p:cNvPr id="2" name="Picture 1" descr="Code has 2 lines. First line of code reads, m y I n t equals 5. Second line of code reads m y I n t plus 5 equals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14800"/>
            <a:ext cx="5553850" cy="1009791"/>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“types”</a:t>
            </a:r>
          </a:p>
        </p:txBody>
      </p:sp>
      <p:sp>
        <p:nvSpPr>
          <p:cNvPr id="48131" name="Content Placeholder 2"/>
          <p:cNvSpPr>
            <a:spLocks noGrp="1" noChangeArrowheads="1"/>
          </p:cNvSpPr>
          <p:nvPr>
            <p:ph type="body" idx="1"/>
          </p:nvPr>
        </p:nvSpPr>
        <p:spPr/>
        <p:txBody>
          <a:bodyPr/>
          <a:lstStyle/>
          <a:p>
            <a:pPr eaLnBrk="1" hangingPunct="1"/>
            <a:r>
              <a:rPr lang="en-US" dirty="0" smtClean="0">
                <a:solidFill>
                  <a:schemeClr val="tx1"/>
                </a:solidFill>
                <a:ea typeface="ＭＳ Ｐゴシック" pitchFamily="-109" charset="-128"/>
                <a:cs typeface="ＭＳ Ｐゴシック" pitchFamily="-109" charset="-128"/>
              </a:rPr>
              <a:t>Integers: </a:t>
            </a:r>
            <a:r>
              <a:rPr lang="en-US" b="1" dirty="0" smtClean="0">
                <a:solidFill>
                  <a:schemeClr val="tx1"/>
                </a:solidFill>
                <a:ea typeface="ＭＳ Ｐゴシック" pitchFamily="-109" charset="-128"/>
                <a:cs typeface="ＭＳ Ｐゴシック" pitchFamily="-109" charset="-128"/>
              </a:rPr>
              <a:t>5</a:t>
            </a:r>
          </a:p>
          <a:p>
            <a:pPr eaLnBrk="1" hangingPunct="1"/>
            <a:r>
              <a:rPr lang="en-US" dirty="0" smtClean="0">
                <a:solidFill>
                  <a:schemeClr val="tx1"/>
                </a:solidFill>
                <a:ea typeface="ＭＳ Ｐゴシック" pitchFamily="-109" charset="-128"/>
                <a:cs typeface="ＭＳ Ｐゴシック" pitchFamily="-109" charset="-128"/>
              </a:rPr>
              <a:t>Floats: </a:t>
            </a:r>
            <a:r>
              <a:rPr lang="en-US" b="1" dirty="0" smtClean="0">
                <a:solidFill>
                  <a:schemeClr val="tx1"/>
                </a:solidFill>
                <a:ea typeface="ＭＳ Ｐゴシック" pitchFamily="-109" charset="-128"/>
                <a:cs typeface="ＭＳ Ｐゴシック" pitchFamily="-109" charset="-128"/>
              </a:rPr>
              <a:t>1.2</a:t>
            </a:r>
          </a:p>
          <a:p>
            <a:pPr eaLnBrk="1" hangingPunct="1"/>
            <a:r>
              <a:rPr lang="en-US" dirty="0" smtClean="0">
                <a:solidFill>
                  <a:schemeClr val="tx1"/>
                </a:solidFill>
                <a:ea typeface="ＭＳ Ｐゴシック" pitchFamily="-109" charset="-128"/>
                <a:cs typeface="ＭＳ Ｐゴシック" pitchFamily="-109" charset="-128"/>
              </a:rPr>
              <a:t>Booleans: </a:t>
            </a:r>
            <a:r>
              <a:rPr lang="en-US" b="1" dirty="0" smtClean="0">
                <a:solidFill>
                  <a:schemeClr val="tx1"/>
                </a:solidFill>
                <a:ea typeface="ＭＳ Ｐゴシック" pitchFamily="-109" charset="-128"/>
                <a:cs typeface="ＭＳ Ｐゴシック" pitchFamily="-109" charset="-128"/>
              </a:rPr>
              <a:t>true</a:t>
            </a:r>
          </a:p>
          <a:p>
            <a:pPr eaLnBrk="1" hangingPunct="1"/>
            <a:r>
              <a:rPr lang="en-US" dirty="0" smtClean="0">
                <a:solidFill>
                  <a:schemeClr val="tx1"/>
                </a:solidFill>
                <a:ea typeface="ＭＳ Ｐゴシック" pitchFamily="-109" charset="-128"/>
                <a:cs typeface="ＭＳ Ｐゴシック" pitchFamily="-109" charset="-128"/>
              </a:rPr>
              <a:t>Strings: “anything” or </a:t>
            </a:r>
            <a:r>
              <a:rPr lang="fr-FR" dirty="0" smtClean="0">
                <a:solidFill>
                  <a:schemeClr val="tx1"/>
                </a:solidFill>
                <a:ea typeface="ＭＳ Ｐゴシック" pitchFamily="-109" charset="-128"/>
                <a:cs typeface="ＭＳ Ｐゴシック" pitchFamily="-109" charset="-128"/>
              </a:rPr>
              <a:t>‘</a:t>
            </a:r>
            <a:r>
              <a:rPr lang="en-US" dirty="0" smtClean="0">
                <a:solidFill>
                  <a:schemeClr val="tx1"/>
                </a:solidFill>
                <a:ea typeface="ＭＳ Ｐゴシック" pitchFamily="-109" charset="-128"/>
                <a:cs typeface="ＭＳ Ｐゴシック" pitchFamily="-109" charset="-128"/>
              </a:rPr>
              <a:t>something</a:t>
            </a:r>
            <a:r>
              <a:rPr lang="fr-FR" dirty="0" smtClean="0">
                <a:solidFill>
                  <a:schemeClr val="tx1"/>
                </a:solidFill>
                <a:ea typeface="ＭＳ Ｐゴシック" pitchFamily="-109" charset="-128"/>
                <a:cs typeface="ＭＳ Ｐゴシック" pitchFamily="-109" charset="-128"/>
              </a:rPr>
              <a:t>’</a:t>
            </a:r>
            <a:endParaRPr lang="en-US" dirty="0" smtClean="0">
              <a:solidFill>
                <a:schemeClr val="tx1"/>
              </a:solidFill>
              <a:ea typeface="ＭＳ Ｐゴシック" pitchFamily="-109" charset="-128"/>
              <a:cs typeface="ＭＳ Ｐゴシック" pitchFamily="-109" charset="-128"/>
            </a:endParaRPr>
          </a:p>
          <a:p>
            <a:pPr eaLnBrk="1" hangingPunct="1"/>
            <a:r>
              <a:rPr lang="en-US" dirty="0" smtClean="0">
                <a:solidFill>
                  <a:schemeClr val="tx1"/>
                </a:solidFill>
                <a:ea typeface="ＭＳ Ｐゴシック" pitchFamily="-109" charset="-128"/>
                <a:cs typeface="ＭＳ Ｐゴシック" pitchFamily="-109" charset="-128"/>
              </a:rPr>
              <a:t>Lists: [,]  [</a:t>
            </a:r>
            <a:r>
              <a:rPr lang="fr-FR" dirty="0" smtClean="0">
                <a:solidFill>
                  <a:schemeClr val="tx1"/>
                </a:solidFill>
                <a:ea typeface="ＭＳ Ｐゴシック" pitchFamily="-109" charset="-128"/>
                <a:cs typeface="ＭＳ Ｐゴシック" pitchFamily="-109" charset="-128"/>
              </a:rPr>
              <a:t>‘</a:t>
            </a:r>
            <a:r>
              <a:rPr lang="en-US" dirty="0" smtClean="0">
                <a:solidFill>
                  <a:schemeClr val="tx1"/>
                </a:solidFill>
                <a:ea typeface="ＭＳ Ｐゴシック" pitchFamily="-109" charset="-128"/>
                <a:cs typeface="ＭＳ Ｐゴシック" pitchFamily="-109" charset="-128"/>
              </a:rPr>
              <a:t>a</a:t>
            </a:r>
            <a:r>
              <a:rPr lang="fr-FR" dirty="0" smtClean="0">
                <a:solidFill>
                  <a:schemeClr val="tx1"/>
                </a:solidFill>
                <a:ea typeface="ＭＳ Ｐゴシック" pitchFamily="-109" charset="-128"/>
                <a:cs typeface="ＭＳ Ｐゴシック" pitchFamily="-109" charset="-128"/>
              </a:rPr>
              <a:t>’</a:t>
            </a:r>
            <a:r>
              <a:rPr lang="en-US" dirty="0" smtClean="0">
                <a:solidFill>
                  <a:schemeClr val="tx1"/>
                </a:solidFill>
                <a:ea typeface="ＭＳ Ｐゴシック" pitchFamily="-109" charset="-128"/>
                <a:cs typeface="ＭＳ Ｐゴシック" pitchFamily="-109" charset="-128"/>
              </a:rPr>
              <a:t>,1,1.3]</a:t>
            </a:r>
          </a:p>
          <a:p>
            <a:pPr eaLnBrk="1" hangingPunct="1"/>
            <a:r>
              <a:rPr lang="en-US" dirty="0" smtClean="0">
                <a:solidFill>
                  <a:schemeClr val="tx1"/>
                </a:solidFill>
                <a:ea typeface="ＭＳ Ｐゴシック" pitchFamily="-109" charset="-128"/>
                <a:cs typeface="ＭＳ Ｐゴシック" pitchFamily="-109" charset="-128"/>
              </a:rPr>
              <a:t>Others we will see</a:t>
            </a:r>
            <a:endParaRPr lang="en-US" dirty="0">
              <a:solidFill>
                <a:schemeClr val="tx1"/>
              </a:solidFill>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What is a type</a:t>
            </a:r>
          </a:p>
        </p:txBody>
      </p:sp>
      <p:sp>
        <p:nvSpPr>
          <p:cNvPr id="70659" name="Content Placeholder 2"/>
          <p:cNvSpPr>
            <a:spLocks noGrp="1" noChangeArrowheads="1"/>
          </p:cNvSpPr>
          <p:nvPr>
            <p:ph type="body" idx="1"/>
          </p:nvPr>
        </p:nvSpPr>
        <p:spPr/>
        <p:txBody>
          <a:bodyPr/>
          <a:lstStyle/>
          <a:p>
            <a:pPr eaLnBrk="1" hangingPunct="1">
              <a:lnSpc>
                <a:spcPct val="90000"/>
              </a:lnSpc>
            </a:pPr>
            <a:r>
              <a:rPr lang="en-US" dirty="0" smtClean="0">
                <a:ea typeface="ＭＳ Ｐゴシック" pitchFamily="-109" charset="-128"/>
                <a:cs typeface="ＭＳ Ｐゴシック" pitchFamily="-109" charset="-128"/>
              </a:rPr>
              <a:t>A </a:t>
            </a:r>
            <a:r>
              <a:rPr lang="en-US" dirty="0">
                <a:ea typeface="ＭＳ Ｐゴシック" pitchFamily="-109" charset="-128"/>
                <a:cs typeface="ＭＳ Ｐゴシック" pitchFamily="-109" charset="-128"/>
              </a:rPr>
              <a:t>type in Python essentially defines two things:</a:t>
            </a:r>
          </a:p>
          <a:p>
            <a:pPr lvl="1" eaLnBrk="1" hangingPunct="1">
              <a:lnSpc>
                <a:spcPct val="90000"/>
              </a:lnSpc>
            </a:pPr>
            <a:r>
              <a:rPr lang="en-US" dirty="0" smtClean="0"/>
              <a:t>The internal structure of the type (what is contains)</a:t>
            </a:r>
          </a:p>
          <a:p>
            <a:pPr lvl="1" eaLnBrk="1" hangingPunct="1">
              <a:lnSpc>
                <a:spcPct val="90000"/>
              </a:lnSpc>
            </a:pPr>
            <a:r>
              <a:rPr lang="en-US" dirty="0" smtClean="0"/>
              <a:t>The kinds of operations you can perform</a:t>
            </a:r>
          </a:p>
          <a:p>
            <a:pPr eaLnBrk="1" hangingPunct="1">
              <a:lnSpc>
                <a:spcPct val="90000"/>
              </a:lnSpc>
            </a:pPr>
            <a:r>
              <a:rPr lang="fr-FR" dirty="0" smtClean="0">
                <a:solidFill>
                  <a:schemeClr val="tx1"/>
                </a:solidFill>
                <a:latin typeface="Courier New"/>
                <a:ea typeface="ＭＳ Ｐゴシック" pitchFamily="-109" charset="-128"/>
                <a:cs typeface="Courier New"/>
              </a:rPr>
              <a:t>'</a:t>
            </a:r>
            <a:r>
              <a:rPr lang="en-US" dirty="0" err="1" smtClean="0">
                <a:solidFill>
                  <a:schemeClr val="tx1"/>
                </a:solidFill>
                <a:latin typeface="Courier New"/>
                <a:ea typeface="ＭＳ Ｐゴシック" pitchFamily="-109" charset="-128"/>
                <a:cs typeface="Courier New"/>
              </a:rPr>
              <a:t>abc</a:t>
            </a:r>
            <a:r>
              <a:rPr lang="fr-FR" dirty="0" smtClean="0">
                <a:solidFill>
                  <a:schemeClr val="tx1"/>
                </a:solidFill>
                <a:latin typeface="Courier New"/>
                <a:ea typeface="ＭＳ Ｐゴシック" pitchFamily="-109" charset="-128"/>
                <a:cs typeface="Courier New"/>
              </a:rPr>
              <a:t>'</a:t>
            </a:r>
            <a:r>
              <a:rPr lang="en-US" dirty="0" smtClean="0">
                <a:solidFill>
                  <a:schemeClr val="tx1"/>
                </a:solidFill>
                <a:latin typeface="Courier New"/>
                <a:ea typeface="ＭＳ Ｐゴシック" pitchFamily="-109" charset="-128"/>
                <a:cs typeface="Courier New"/>
              </a:rPr>
              <a:t>.capitalize()</a:t>
            </a:r>
            <a:r>
              <a:rPr lang="en-US" dirty="0" smtClean="0">
                <a:ea typeface="ＭＳ Ｐゴシック" pitchFamily="-109" charset="-128"/>
                <a:cs typeface="ＭＳ Ｐゴシック" pitchFamily="-109" charset="-128"/>
              </a:rPr>
              <a:t>is </a:t>
            </a:r>
            <a:r>
              <a:rPr lang="en-US" dirty="0">
                <a:ea typeface="ＭＳ Ｐゴシック" pitchFamily="-109" charset="-128"/>
                <a:cs typeface="ＭＳ Ｐゴシック" pitchFamily="-109" charset="-128"/>
              </a:rPr>
              <a:t>a method you can call on strings, but not integers</a:t>
            </a:r>
          </a:p>
          <a:p>
            <a:pPr eaLnBrk="1" hangingPunct="1">
              <a:lnSpc>
                <a:spcPct val="90000"/>
              </a:lnSpc>
            </a:pPr>
            <a:r>
              <a:rPr lang="en-US" dirty="0" smtClean="0">
                <a:ea typeface="ＭＳ Ｐゴシック" pitchFamily="-109" charset="-128"/>
                <a:cs typeface="ＭＳ Ｐゴシック" pitchFamily="-109" charset="-128"/>
              </a:rPr>
              <a:t>Some </a:t>
            </a:r>
            <a:r>
              <a:rPr lang="en-US" dirty="0">
                <a:ea typeface="ＭＳ Ｐゴシック" pitchFamily="-109" charset="-128"/>
                <a:cs typeface="ＭＳ Ｐゴシック" pitchFamily="-109" charset="-128"/>
              </a:rPr>
              <a:t>types have multiple elements (collections), </a:t>
            </a:r>
            <a:r>
              <a:rPr lang="en-US" dirty="0" smtClean="0">
                <a:ea typeface="ＭＳ Ｐゴシック" pitchFamily="-109" charset="-128"/>
                <a:cs typeface="ＭＳ Ｐゴシック" pitchFamily="-109" charset="-128"/>
              </a:rPr>
              <a:t>we’ll </a:t>
            </a:r>
            <a:r>
              <a:rPr lang="en-US" dirty="0">
                <a:ea typeface="ＭＳ Ｐゴシック" pitchFamily="-109" charset="-128"/>
                <a:cs typeface="ＭＳ Ｐゴシック" pitchFamily="-109" charset="-128"/>
              </a:rPr>
              <a:t>see those later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Fundamental Types</a:t>
            </a:r>
          </a:p>
        </p:txBody>
      </p:sp>
      <p:sp>
        <p:nvSpPr>
          <p:cNvPr id="53251" name="Text Placeholder 2"/>
          <p:cNvSpPr>
            <a:spLocks noGrp="1" noChangeArrowheads="1"/>
          </p:cNvSpPr>
          <p:nvPr>
            <p:ph type="body" idx="1"/>
          </p:nvPr>
        </p:nvSpPr>
        <p:spPr>
          <a:xfrm>
            <a:off x="457200" y="1600201"/>
            <a:ext cx="8229600" cy="442862"/>
          </a:xfrm>
        </p:spPr>
        <p:txBody>
          <a:bodyPr/>
          <a:lstStyle/>
          <a:p>
            <a:pPr eaLnBrk="1" hangingPunct="1"/>
            <a:r>
              <a:rPr lang="en-US" dirty="0" smtClean="0">
                <a:solidFill>
                  <a:schemeClr val="tx1"/>
                </a:solidFill>
                <a:ea typeface="ＭＳ Ｐゴシック" pitchFamily="-109" charset="-128"/>
                <a:cs typeface="ＭＳ Ｐゴシック" pitchFamily="-109" charset="-128"/>
              </a:rPr>
              <a:t>Integers</a:t>
            </a:r>
            <a:endParaRPr lang="en-US" dirty="0">
              <a:solidFill>
                <a:schemeClr val="tx1"/>
              </a:solidFill>
              <a:ea typeface="ＭＳ Ｐゴシック" pitchFamily="-109" charset="-128"/>
              <a:cs typeface="ＭＳ Ｐゴシック" pitchFamily="-109" charset="-128"/>
            </a:endParaRPr>
          </a:p>
        </p:txBody>
      </p:sp>
      <p:pic>
        <p:nvPicPr>
          <p:cNvPr id="2" name="Picture 3" descr="A line of code reads left to right as follows. 1, negative 27 left parenthesis to plus backslash minus 2 to thirty second power minus 1 right parenthesis. A second line of code reads from left to right as 123 L L suffix means any length, but potentially very slow. Python will convert if an integer gets too long automatically."/>
          <p:cNvPicPr>
            <a:picLocks noChangeAspect="1"/>
          </p:cNvPicPr>
          <p:nvPr/>
        </p:nvPicPr>
        <p:blipFill>
          <a:blip r:embed="rId3"/>
          <a:stretch>
            <a:fillRect/>
          </a:stretch>
        </p:blipFill>
        <p:spPr>
          <a:xfrm>
            <a:off x="457200" y="2062489"/>
            <a:ext cx="7019059" cy="1911550"/>
          </a:xfrm>
          <a:prstGeom prst="rect">
            <a:avLst/>
          </a:prstGeom>
        </p:spPr>
      </p:pic>
      <p:sp>
        <p:nvSpPr>
          <p:cNvPr id="5" name="Text Placeholder 4"/>
          <p:cNvSpPr>
            <a:spLocks noGrp="1"/>
          </p:cNvSpPr>
          <p:nvPr>
            <p:ph type="body" idx="13"/>
          </p:nvPr>
        </p:nvSpPr>
        <p:spPr>
          <a:xfrm>
            <a:off x="492033" y="3993465"/>
            <a:ext cx="8229600" cy="454570"/>
          </a:xfrm>
        </p:spPr>
        <p:txBody>
          <a:bodyPr/>
          <a:lstStyle/>
          <a:p>
            <a:r>
              <a:rPr lang="en-US" dirty="0">
                <a:solidFill>
                  <a:schemeClr val="tx1"/>
                </a:solidFill>
                <a:ea typeface="ＭＳ Ｐゴシック" pitchFamily="-109" charset="-128"/>
                <a:cs typeface="ＭＳ Ｐゴシック" pitchFamily="-109" charset="-128"/>
              </a:rPr>
              <a:t>Floating Point (Real</a:t>
            </a:r>
            <a:r>
              <a:rPr lang="en-US" dirty="0" smtClean="0">
                <a:solidFill>
                  <a:schemeClr val="tx1"/>
                </a:solidFill>
                <a:ea typeface="ＭＳ Ｐゴシック" pitchFamily="-109" charset="-128"/>
                <a:cs typeface="ＭＳ Ｐゴシック" pitchFamily="-109" charset="-128"/>
              </a:rPr>
              <a:t>)</a:t>
            </a:r>
            <a:endParaRPr lang="en-US" dirty="0">
              <a:solidFill>
                <a:schemeClr val="tx1"/>
              </a:solidFill>
              <a:ea typeface="ＭＳ Ｐゴシック" pitchFamily="-109" charset="-128"/>
              <a:cs typeface="ＭＳ Ｐゴシック" pitchFamily="-109" charset="-128"/>
            </a:endParaRPr>
          </a:p>
        </p:txBody>
      </p:sp>
      <p:pic>
        <p:nvPicPr>
          <p:cNvPr id="3" name="Picture 4" descr="A line of code reads left to right as follows. 3.14 comma 10 comma .001 comma 3.14 e hyphen 10 comma 0 e 0."/>
          <p:cNvPicPr>
            <a:picLocks noChangeAspect="1"/>
          </p:cNvPicPr>
          <p:nvPr/>
        </p:nvPicPr>
        <p:blipFill>
          <a:blip r:embed="rId4"/>
          <a:stretch>
            <a:fillRect/>
          </a:stretch>
        </p:blipFill>
        <p:spPr>
          <a:xfrm>
            <a:off x="457200" y="4508405"/>
            <a:ext cx="6111744" cy="409339"/>
          </a:xfrm>
          <a:prstGeom prst="rect">
            <a:avLst/>
          </a:prstGeom>
        </p:spPr>
      </p:pic>
      <p:sp>
        <p:nvSpPr>
          <p:cNvPr id="6" name="Text Placeholder 5"/>
          <p:cNvSpPr>
            <a:spLocks noGrp="1"/>
          </p:cNvSpPr>
          <p:nvPr>
            <p:ph type="body" idx="14"/>
          </p:nvPr>
        </p:nvSpPr>
        <p:spPr>
          <a:xfrm>
            <a:off x="457200" y="4909785"/>
            <a:ext cx="8303622" cy="457200"/>
          </a:xfrm>
        </p:spPr>
        <p:txBody>
          <a:bodyPr/>
          <a:lstStyle/>
          <a:p>
            <a:r>
              <a:rPr lang="en-US" dirty="0">
                <a:solidFill>
                  <a:schemeClr val="tx1"/>
                </a:solidFill>
                <a:ea typeface="ＭＳ Ｐゴシック" pitchFamily="-109" charset="-128"/>
                <a:cs typeface="ＭＳ Ｐゴシック" pitchFamily="-109" charset="-128"/>
              </a:rPr>
              <a:t>Booleans (True or False values</a:t>
            </a:r>
            <a:r>
              <a:rPr lang="en-US" dirty="0" smtClean="0">
                <a:solidFill>
                  <a:schemeClr val="tx1"/>
                </a:solidFill>
                <a:ea typeface="ＭＳ Ｐゴシック" pitchFamily="-109" charset="-128"/>
                <a:cs typeface="ＭＳ Ｐゴシック" pitchFamily="-109" charset="-128"/>
              </a:rPr>
              <a:t>)</a:t>
            </a:r>
            <a:endParaRPr lang="en-US" dirty="0">
              <a:solidFill>
                <a:schemeClr val="tx1"/>
              </a:solidFill>
              <a:ea typeface="ＭＳ Ｐゴシック" pitchFamily="-109" charset="-128"/>
              <a:cs typeface="ＭＳ Ｐゴシック" pitchFamily="-109" charset="-128"/>
            </a:endParaRPr>
          </a:p>
        </p:txBody>
      </p:sp>
      <p:pic>
        <p:nvPicPr>
          <p:cNvPr id="4" name="Picture 6" descr="A line of code reads left to right as follows. True and false note the capital."/>
          <p:cNvPicPr>
            <a:picLocks noChangeAspect="1"/>
          </p:cNvPicPr>
          <p:nvPr/>
        </p:nvPicPr>
        <p:blipFill>
          <a:blip r:embed="rId5"/>
          <a:stretch>
            <a:fillRect/>
          </a:stretch>
        </p:blipFill>
        <p:spPr>
          <a:xfrm>
            <a:off x="457200" y="5534039"/>
            <a:ext cx="5721927" cy="355023"/>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Converting </a:t>
            </a:r>
            <a:r>
              <a:rPr lang="en-US" dirty="0" smtClean="0">
                <a:ea typeface="ＭＳ Ｐゴシック" pitchFamily="-109" charset="-128"/>
                <a:cs typeface="ＭＳ Ｐゴシック" pitchFamily="-109" charset="-128"/>
              </a:rPr>
              <a:t>Types</a:t>
            </a:r>
            <a:endParaRPr lang="en-US" dirty="0">
              <a:ea typeface="ＭＳ Ｐゴシック" pitchFamily="-109" charset="-128"/>
              <a:cs typeface="ＭＳ Ｐゴシック" pitchFamily="-109" charset="-128"/>
            </a:endParaRPr>
          </a:p>
        </p:txBody>
      </p:sp>
      <p:sp>
        <p:nvSpPr>
          <p:cNvPr id="75779" name="Content Placeholder 2"/>
          <p:cNvSpPr>
            <a:spLocks noGrp="1" noChangeArrowheads="1"/>
          </p:cNvSpPr>
          <p:nvPr>
            <p:ph type="body" idx="1"/>
          </p:nvPr>
        </p:nvSpPr>
        <p:spPr/>
        <p:txBody>
          <a:bodyPr/>
          <a:lstStyle/>
          <a:p>
            <a:pPr eaLnBrk="1" hangingPunct="1"/>
            <a:r>
              <a:rPr lang="en-US" dirty="0">
                <a:ea typeface="ＭＳ Ｐゴシック" pitchFamily="-109" charset="-128"/>
                <a:cs typeface="ＭＳ Ｐゴシック" pitchFamily="-109" charset="-128"/>
              </a:rPr>
              <a:t>A character </a:t>
            </a:r>
            <a:r>
              <a:rPr lang="en-US" dirty="0" smtClean="0">
                <a:ea typeface="ＭＳ Ｐゴシック" pitchFamily="-109" charset="-128"/>
                <a:cs typeface="ＭＳ Ｐゴシック" pitchFamily="-109" charset="-128"/>
              </a:rPr>
              <a:t>‘</a:t>
            </a:r>
            <a:r>
              <a:rPr lang="en-US" dirty="0" smtClean="0">
                <a:solidFill>
                  <a:schemeClr val="tx1"/>
                </a:solidFill>
                <a:ea typeface="ＭＳ Ｐゴシック" pitchFamily="-109" charset="-128"/>
                <a:cs typeface="ＭＳ Ｐゴシック" pitchFamily="-109" charset="-128"/>
              </a:rPr>
              <a:t>1</a:t>
            </a:r>
            <a:r>
              <a:rPr lang="fr-FR" dirty="0" smtClean="0">
                <a:solidFill>
                  <a:schemeClr val="tx1"/>
                </a:solidFill>
                <a:ea typeface="ＭＳ Ｐゴシック" pitchFamily="-109" charset="-128"/>
                <a:cs typeface="ＭＳ Ｐゴシック" pitchFamily="-109" charset="-128"/>
              </a:rPr>
              <a:t>’</a:t>
            </a:r>
            <a:r>
              <a:rPr lang="en-US" dirty="0" smtClean="0">
                <a:solidFill>
                  <a:schemeClr val="tx1"/>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is not an integer </a:t>
            </a:r>
            <a:r>
              <a:rPr lang="en-US" dirty="0">
                <a:solidFill>
                  <a:srgbClr val="660066"/>
                </a:solidFill>
                <a:ea typeface="ＭＳ Ｐゴシック" pitchFamily="-109" charset="-128"/>
                <a:cs typeface="ＭＳ Ｐゴシック" pitchFamily="-109" charset="-128"/>
              </a:rPr>
              <a:t>1</a:t>
            </a:r>
            <a:r>
              <a:rPr lang="en-US" dirty="0">
                <a:ea typeface="ＭＳ Ｐゴシック" pitchFamily="-109" charset="-128"/>
                <a:cs typeface="ＭＳ Ｐゴシック" pitchFamily="-109" charset="-128"/>
              </a:rPr>
              <a:t>. </a:t>
            </a:r>
            <a:r>
              <a:rPr lang="en-US" dirty="0" smtClean="0">
                <a:ea typeface="ＭＳ Ｐゴシック" pitchFamily="-109" charset="-128"/>
                <a:cs typeface="ＭＳ Ｐゴシック" pitchFamily="-109" charset="-128"/>
              </a:rPr>
              <a:t>We</a:t>
            </a:r>
            <a:r>
              <a:rPr lang="fr-FR" dirty="0" smtClean="0">
                <a:ea typeface="ＭＳ Ｐゴシック" pitchFamily="-109" charset="-128"/>
                <a:cs typeface="ＭＳ Ｐゴシック" pitchFamily="-109" charset="-128"/>
              </a:rPr>
              <a:t>’</a:t>
            </a:r>
            <a:r>
              <a:rPr lang="en-US" dirty="0" err="1" smtClean="0">
                <a:ea typeface="ＭＳ Ｐゴシック" pitchFamily="-109" charset="-128"/>
                <a:cs typeface="ＭＳ Ｐゴシック" pitchFamily="-109" charset="-128"/>
              </a:rPr>
              <a:t>ll</a:t>
            </a:r>
            <a:r>
              <a:rPr lang="en-US" dirty="0" smtClean="0">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see more on this later, but take my word for it.</a:t>
            </a:r>
          </a:p>
          <a:p>
            <a:pPr eaLnBrk="1" hangingPunct="1"/>
            <a:r>
              <a:rPr lang="en-US" dirty="0">
                <a:ea typeface="ＭＳ Ｐゴシック" pitchFamily="-109" charset="-128"/>
                <a:cs typeface="ＭＳ Ｐゴシック" pitchFamily="-109" charset="-128"/>
              </a:rPr>
              <a:t>You need to convert the value returned by the</a:t>
            </a:r>
            <a:r>
              <a:rPr lang="en-US" dirty="0">
                <a:solidFill>
                  <a:schemeClr val="tx1"/>
                </a:solidFill>
                <a:ea typeface="ＭＳ Ｐゴシック" pitchFamily="-109" charset="-128"/>
                <a:cs typeface="ＭＳ Ｐゴシック" pitchFamily="-109" charset="-128"/>
              </a:rPr>
              <a:t> </a:t>
            </a:r>
            <a:r>
              <a:rPr lang="en-US" dirty="0">
                <a:solidFill>
                  <a:schemeClr val="tx1"/>
                </a:solidFill>
                <a:latin typeface="Courier New"/>
                <a:ea typeface="Courier New" pitchFamily="-109" charset="0"/>
                <a:cs typeface="Courier New"/>
              </a:rPr>
              <a:t>i</a:t>
            </a:r>
            <a:r>
              <a:rPr lang="en-US" dirty="0" smtClean="0">
                <a:solidFill>
                  <a:schemeClr val="tx1"/>
                </a:solidFill>
                <a:latin typeface="Courier New"/>
                <a:ea typeface="Courier New" pitchFamily="-109" charset="0"/>
                <a:cs typeface="Courier New"/>
              </a:rPr>
              <a:t>nput</a:t>
            </a:r>
            <a:r>
              <a:rPr lang="en-US" dirty="0" smtClean="0">
                <a:solidFill>
                  <a:schemeClr val="tx1"/>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command (characters) into an integer</a:t>
            </a:r>
          </a:p>
          <a:p>
            <a:pPr eaLnBrk="1" hangingPunct="1"/>
            <a:r>
              <a:rPr lang="en-US" dirty="0" err="1" smtClean="0">
                <a:latin typeface="Courier New"/>
                <a:ea typeface="Courier New" pitchFamily="-109" charset="0"/>
                <a:cs typeface="Courier New"/>
              </a:rPr>
              <a:t>int</a:t>
            </a:r>
            <a:r>
              <a:rPr lang="en-US" dirty="0" smtClean="0">
                <a:latin typeface="Courier New"/>
                <a:ea typeface="Courier New" pitchFamily="-109" charset="0"/>
                <a:cs typeface="Courier New"/>
              </a:rPr>
              <a:t>("123</a:t>
            </a:r>
            <a:r>
              <a:rPr lang="en-US" dirty="0">
                <a:latin typeface="Courier New"/>
                <a:ea typeface="Courier New" pitchFamily="-109" charset="0"/>
                <a:cs typeface="Courier New"/>
              </a:rPr>
              <a:t>"</a:t>
            </a:r>
            <a:r>
              <a:rPr lang="en-US" dirty="0" smtClean="0">
                <a:latin typeface="Courier New"/>
                <a:ea typeface="Courier New" pitchFamily="-109" charset="0"/>
                <a:cs typeface="Courier New"/>
              </a:rPr>
              <a:t>)</a:t>
            </a:r>
            <a:r>
              <a:rPr lang="en-US" dirty="0" smtClean="0">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yields the integer </a:t>
            </a:r>
            <a:r>
              <a:rPr lang="en-US" dirty="0">
                <a:latin typeface="Courier New"/>
                <a:ea typeface="ＭＳ Ｐゴシック" pitchFamily="-109" charset="-128"/>
                <a:cs typeface="Courier New"/>
              </a:rPr>
              <a:t>123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normAutofit/>
          </a:bodyPr>
          <a:lstStyle/>
          <a:p>
            <a:pPr eaLnBrk="1" hangingPunct="1"/>
            <a:r>
              <a:rPr lang="en-US" dirty="0">
                <a:ea typeface="ＭＳ Ｐゴシック" pitchFamily="-109" charset="-128"/>
                <a:cs typeface="ＭＳ Ｐゴシック" pitchFamily="-109" charset="-128"/>
              </a:rPr>
              <a:t>Interpreted</a:t>
            </a:r>
          </a:p>
        </p:txBody>
      </p:sp>
      <p:sp>
        <p:nvSpPr>
          <p:cNvPr id="34819" name="Content Placeholder 2"/>
          <p:cNvSpPr>
            <a:spLocks noGrp="1" noChangeArrowheads="1"/>
          </p:cNvSpPr>
          <p:nvPr>
            <p:ph type="body" idx="1"/>
          </p:nvPr>
        </p:nvSpPr>
        <p:spPr/>
        <p:txBody>
          <a:bodyPr/>
          <a:lstStyle/>
          <a:p>
            <a:pPr eaLnBrk="1" hangingPunct="1">
              <a:lnSpc>
                <a:spcPct val="90000"/>
              </a:lnSpc>
            </a:pPr>
            <a:r>
              <a:rPr lang="en-US" dirty="0">
                <a:ea typeface="ＭＳ Ｐゴシック" pitchFamily="-109" charset="-128"/>
                <a:cs typeface="ＭＳ Ｐゴシック" pitchFamily="-109" charset="-128"/>
              </a:rPr>
              <a:t>Python is an interpreted language</a:t>
            </a:r>
          </a:p>
          <a:p>
            <a:pPr eaLnBrk="1" hangingPunct="1">
              <a:lnSpc>
                <a:spcPct val="90000"/>
              </a:lnSpc>
            </a:pPr>
            <a:r>
              <a:rPr lang="en-US" dirty="0">
                <a:ea typeface="ＭＳ Ｐゴシック" pitchFamily="-109" charset="-128"/>
                <a:cs typeface="ＭＳ Ｐゴシック" pitchFamily="-109" charset="-128"/>
              </a:rPr>
              <a:t>interpreted means that Python looks at each instruction, one at a time, and turns that instruction into something that can be run.</a:t>
            </a:r>
          </a:p>
          <a:p>
            <a:pPr eaLnBrk="1" hangingPunct="1">
              <a:lnSpc>
                <a:spcPct val="90000"/>
              </a:lnSpc>
            </a:pPr>
            <a:r>
              <a:rPr lang="en-US" dirty="0">
                <a:ea typeface="ＭＳ Ｐゴシック" pitchFamily="-109" charset="-128"/>
                <a:cs typeface="ＭＳ Ｐゴシック" pitchFamily="-109" charset="-128"/>
              </a:rPr>
              <a:t>That means that you can simply open the Python interpreter and enter instructions one-at-a-time.</a:t>
            </a:r>
          </a:p>
          <a:p>
            <a:pPr eaLnBrk="1" hangingPunct="1">
              <a:lnSpc>
                <a:spcPct val="90000"/>
              </a:lnSpc>
            </a:pPr>
            <a:r>
              <a:rPr lang="en-US" dirty="0">
                <a:ea typeface="ＭＳ Ｐゴシック" pitchFamily="-109" charset="-128"/>
                <a:cs typeface="ＭＳ Ｐゴシック" pitchFamily="-109" charset="-128"/>
              </a:rPr>
              <a:t>You can also import a program which causes the instructions in the program to be executed, as if you had typed them in.</a:t>
            </a:r>
          </a:p>
          <a:p>
            <a:pPr eaLnBrk="1" hangingPunct="1">
              <a:lnSpc>
                <a:spcPct val="90000"/>
              </a:lnSpc>
            </a:pPr>
            <a:r>
              <a:rPr lang="en-US" dirty="0">
                <a:ea typeface="ＭＳ Ｐゴシック" pitchFamily="-109" charset="-128"/>
                <a:cs typeface="ＭＳ Ｐゴシック" pitchFamily="-109" charset="-128"/>
              </a:rPr>
              <a:t>To rerun an imported program you reload it.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Type </a:t>
            </a:r>
            <a:r>
              <a:rPr lang="en-US" dirty="0" smtClean="0">
                <a:ea typeface="ＭＳ Ｐゴシック" pitchFamily="-109" charset="-128"/>
                <a:cs typeface="ＭＳ Ｐゴシック" pitchFamily="-109" charset="-128"/>
              </a:rPr>
              <a:t>Conversion</a:t>
            </a:r>
            <a:endParaRPr lang="en-US" dirty="0">
              <a:ea typeface="ＭＳ Ｐゴシック" pitchFamily="-109" charset="-128"/>
              <a:cs typeface="ＭＳ Ｐゴシック" pitchFamily="-109" charset="-128"/>
            </a:endParaRPr>
          </a:p>
        </p:txBody>
      </p:sp>
      <p:sp>
        <p:nvSpPr>
          <p:cNvPr id="77827" name="Content Placeholder 2"/>
          <p:cNvSpPr>
            <a:spLocks noGrp="1" noChangeArrowheads="1"/>
          </p:cNvSpPr>
          <p:nvPr>
            <p:ph type="body" idx="1"/>
          </p:nvPr>
        </p:nvSpPr>
        <p:spPr/>
        <p:txBody>
          <a:bodyPr/>
          <a:lstStyle/>
          <a:p>
            <a:r>
              <a:rPr lang="en-US" dirty="0" err="1">
                <a:solidFill>
                  <a:srgbClr val="000000"/>
                </a:solidFill>
                <a:latin typeface="Courier New"/>
                <a:ea typeface="ＭＳ Ｐゴシック" pitchFamily="-109" charset="-128"/>
                <a:cs typeface="Courier New"/>
              </a:rPr>
              <a:t>int</a:t>
            </a:r>
            <a:r>
              <a:rPr lang="en-US" dirty="0">
                <a:solidFill>
                  <a:srgbClr val="000000"/>
                </a:solidFill>
                <a:latin typeface="Courier New"/>
                <a:ea typeface="ＭＳ Ｐゴシック" pitchFamily="-109" charset="-128"/>
                <a:cs typeface="Courier New"/>
              </a:rPr>
              <a:t>(</a:t>
            </a:r>
            <a:r>
              <a:rPr lang="en-US" dirty="0" err="1" smtClean="0">
                <a:solidFill>
                  <a:srgbClr val="000000"/>
                </a:solidFill>
                <a:latin typeface="Courier New"/>
                <a:ea typeface="ＭＳ Ｐゴシック" pitchFamily="-109" charset="-128"/>
                <a:cs typeface="Courier New"/>
              </a:rPr>
              <a:t>some_var</a:t>
            </a:r>
            <a:r>
              <a:rPr lang="en-US" dirty="0" smtClean="0">
                <a:solidFill>
                  <a:srgbClr val="000000"/>
                </a:solidFill>
                <a:latin typeface="Courier New"/>
                <a:ea typeface="ＭＳ Ｐゴシック" pitchFamily="-109" charset="-128"/>
                <a:cs typeface="Courier New"/>
              </a:rPr>
              <a:t>)</a:t>
            </a:r>
            <a:r>
              <a:rPr lang="en-US" dirty="0" smtClean="0">
                <a:latin typeface="+mj-lt"/>
                <a:ea typeface="ＭＳ Ｐゴシック" pitchFamily="-109" charset="-128"/>
                <a:cs typeface="Courier New"/>
              </a:rPr>
              <a:t>returns an </a:t>
            </a:r>
            <a:r>
              <a:rPr lang="en-US" dirty="0">
                <a:latin typeface="+mj-lt"/>
                <a:ea typeface="ＭＳ Ｐゴシック" pitchFamily="-109" charset="-128"/>
                <a:cs typeface="Courier New"/>
              </a:rPr>
              <a:t>integer</a:t>
            </a:r>
          </a:p>
          <a:p>
            <a:r>
              <a:rPr lang="en-US" dirty="0">
                <a:solidFill>
                  <a:srgbClr val="000000"/>
                </a:solidFill>
                <a:latin typeface="Courier New"/>
                <a:ea typeface="ＭＳ Ｐゴシック" pitchFamily="-109" charset="-128"/>
                <a:cs typeface="Courier New"/>
              </a:rPr>
              <a:t>float(</a:t>
            </a:r>
            <a:r>
              <a:rPr lang="en-US" dirty="0" err="1" smtClean="0">
                <a:solidFill>
                  <a:srgbClr val="000000"/>
                </a:solidFill>
                <a:latin typeface="Courier New"/>
                <a:ea typeface="ＭＳ Ｐゴシック" pitchFamily="-109" charset="-128"/>
                <a:cs typeface="Courier New"/>
              </a:rPr>
              <a:t>some_var</a:t>
            </a:r>
            <a:r>
              <a:rPr lang="en-US" dirty="0" smtClean="0">
                <a:solidFill>
                  <a:srgbClr val="000000"/>
                </a:solidFill>
                <a:latin typeface="Courier New"/>
                <a:ea typeface="ＭＳ Ｐゴシック" pitchFamily="-109" charset="-128"/>
                <a:cs typeface="Courier New"/>
              </a:rPr>
              <a:t>)</a:t>
            </a:r>
            <a:r>
              <a:rPr lang="en-US" dirty="0" smtClean="0">
                <a:latin typeface="+mj-lt"/>
                <a:ea typeface="ＭＳ Ｐゴシック" pitchFamily="-109" charset="-128"/>
                <a:cs typeface="Courier New"/>
              </a:rPr>
              <a:t>returns a </a:t>
            </a:r>
            <a:r>
              <a:rPr lang="en-US" dirty="0">
                <a:latin typeface="+mj-lt"/>
                <a:ea typeface="ＭＳ Ｐゴシック" pitchFamily="-109" charset="-128"/>
                <a:cs typeface="Courier New"/>
              </a:rPr>
              <a:t>float</a:t>
            </a:r>
          </a:p>
          <a:p>
            <a:r>
              <a:rPr lang="en-US" dirty="0" err="1">
                <a:solidFill>
                  <a:srgbClr val="000000"/>
                </a:solidFill>
                <a:latin typeface="Courier New"/>
                <a:ea typeface="ＭＳ Ｐゴシック" pitchFamily="-109" charset="-128"/>
                <a:cs typeface="Courier New"/>
              </a:rPr>
              <a:t>str</a:t>
            </a:r>
            <a:r>
              <a:rPr lang="en-US" dirty="0">
                <a:solidFill>
                  <a:srgbClr val="000000"/>
                </a:solidFill>
                <a:latin typeface="Courier New"/>
                <a:ea typeface="ＭＳ Ｐゴシック" pitchFamily="-109" charset="-128"/>
                <a:cs typeface="Courier New"/>
              </a:rPr>
              <a:t>(</a:t>
            </a:r>
            <a:r>
              <a:rPr lang="en-US" dirty="0" err="1" smtClean="0">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 </a:t>
            </a:r>
            <a:r>
              <a:rPr lang="en-US" dirty="0" smtClean="0">
                <a:ea typeface="ＭＳ Ｐゴシック" pitchFamily="-109" charset="-128"/>
                <a:cs typeface="ＭＳ Ｐゴシック" pitchFamily="-109" charset="-128"/>
              </a:rPr>
              <a:t>returns a </a:t>
            </a:r>
            <a:r>
              <a:rPr lang="en-US" dirty="0">
                <a:ea typeface="ＭＳ Ｐゴシック" pitchFamily="-109" charset="-128"/>
                <a:cs typeface="ＭＳ Ｐゴシック" pitchFamily="-109" charset="-128"/>
              </a:rPr>
              <a:t>string</a:t>
            </a:r>
          </a:p>
          <a:p>
            <a:pPr eaLnBrk="1" hangingPunct="1"/>
            <a:r>
              <a:rPr lang="en-US" dirty="0">
                <a:ea typeface="ＭＳ Ｐゴシック" pitchFamily="-109" charset="-128"/>
                <a:cs typeface="ＭＳ Ｐゴシック" pitchFamily="-109" charset="-128"/>
              </a:rPr>
              <a:t>should check out what works</a:t>
            </a:r>
            <a:r>
              <a:rPr lang="en-US" dirty="0" smtClean="0">
                <a:ea typeface="ＭＳ Ｐゴシック" pitchFamily="-109" charset="-128"/>
                <a:cs typeface="ＭＳ Ｐゴシック" pitchFamily="-109" charset="-128"/>
              </a:rPr>
              <a:t>:</a:t>
            </a:r>
            <a:endParaRPr lang="en-US" dirty="0">
              <a:ea typeface="ＭＳ Ｐゴシック" pitchFamily="-109" charset="-128"/>
              <a:cs typeface="ＭＳ Ｐゴシック" pitchFamily="-109" charset="-128"/>
            </a:endParaRPr>
          </a:p>
        </p:txBody>
      </p:sp>
      <p:graphicFrame>
        <p:nvGraphicFramePr>
          <p:cNvPr id="3" name="Object 2" descr="Code has 4 lines. First line reads I n t left parenthesis 2.1 right parenthesis arrow to right 2 comma I n t left parenthesis single quote 2 single quote right parenthesis arrow to right 2 comma but I n t left parenthesis single quote 2.1 single quote right parenthesis fails. Second row of code reads as float left parenthesis 2 right parenthesis arrow to right 2.0 comma float left parenthesis single quote 2.0 single quote right parenthesis arrow to right 2.0 comma float left parenthesis single quote 2 single quote right parenthesis arrow to right 2.0 comma float left parenthesis 2.0 right parenthesis arrow to right 2.0. Third line of code reads as s t r left parenthesis 2 right parenthesis arrow to right single quote 2 single quote comma s t r left parenthesis 2.0 right parenthesis registered sign single quote 2.0 single quote comma s t r left parenthesis single quote a single quote right parenthesis arrow to right single quote a single quote."/>
          <p:cNvGraphicFramePr>
            <a:graphicFrameLocks noChangeAspect="1"/>
          </p:cNvGraphicFramePr>
          <p:nvPr>
            <p:extLst>
              <p:ext uri="{D42A27DB-BD31-4B8C-83A1-F6EECF244321}">
                <p14:modId xmlns:p14="http://schemas.microsoft.com/office/powerpoint/2010/main" val="1913807758"/>
              </p:ext>
            </p:extLst>
          </p:nvPr>
        </p:nvGraphicFramePr>
        <p:xfrm>
          <a:off x="781685" y="3813048"/>
          <a:ext cx="6838315" cy="1721104"/>
        </p:xfrm>
        <a:graphic>
          <a:graphicData uri="http://schemas.openxmlformats.org/presentationml/2006/ole">
            <mc:AlternateContent xmlns:mc="http://schemas.openxmlformats.org/markup-compatibility/2006">
              <mc:Choice xmlns:v="urn:schemas-microsoft-com:vml" Requires="v">
                <p:oleObj spid="_x0000_s1053" name="Equation" r:id="rId3" imgW="5651280" imgH="1422360" progId="Equation.DSMT4">
                  <p:embed/>
                </p:oleObj>
              </mc:Choice>
              <mc:Fallback>
                <p:oleObj name="Equation" r:id="rId3" imgW="5651280" imgH="1422360" progId="Equation.DSMT4">
                  <p:embed/>
                  <p:pic>
                    <p:nvPicPr>
                      <p:cNvPr id="0" name=""/>
                      <p:cNvPicPr/>
                      <p:nvPr/>
                    </p:nvPicPr>
                    <p:blipFill>
                      <a:blip r:embed="rId4"/>
                      <a:stretch>
                        <a:fillRect/>
                      </a:stretch>
                    </p:blipFill>
                    <p:spPr>
                      <a:xfrm>
                        <a:off x="781685" y="3813048"/>
                        <a:ext cx="6838315" cy="1721104"/>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Title 1"/>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Operators</a:t>
            </a:r>
          </a:p>
        </p:txBody>
      </p:sp>
      <p:sp>
        <p:nvSpPr>
          <p:cNvPr id="54275" name="Content Placeholder 2"/>
          <p:cNvSpPr>
            <a:spLocks noGrp="1" noChangeArrowheads="1"/>
          </p:cNvSpPr>
          <p:nvPr>
            <p:ph type="body" idx="1"/>
          </p:nvPr>
        </p:nvSpPr>
        <p:spPr/>
        <p:txBody>
          <a:bodyPr/>
          <a:lstStyle/>
          <a:p>
            <a:pPr eaLnBrk="1" hangingPunct="1"/>
            <a:r>
              <a:rPr lang="en-US" dirty="0">
                <a:solidFill>
                  <a:schemeClr val="tx1"/>
                </a:solidFill>
                <a:ea typeface="ＭＳ Ｐゴシック" pitchFamily="-109" charset="-128"/>
                <a:cs typeface="ＭＳ Ｐゴシック" pitchFamily="-109" charset="-128"/>
              </a:rPr>
              <a:t>Integer</a:t>
            </a:r>
          </a:p>
          <a:p>
            <a:pPr lvl="1" eaLnBrk="1" hangingPunct="1"/>
            <a:r>
              <a:rPr lang="en-US" dirty="0">
                <a:solidFill>
                  <a:schemeClr val="tx1"/>
                </a:solidFill>
              </a:rPr>
              <a:t>addition and subtraction: </a:t>
            </a:r>
            <a:r>
              <a:rPr lang="en-US" dirty="0" smtClean="0">
                <a:solidFill>
                  <a:schemeClr val="tx1"/>
                </a:solidFill>
                <a:latin typeface="Courier New" pitchFamily="-109" charset="0"/>
              </a:rPr>
              <a:t>+,</a:t>
            </a:r>
            <a:r>
              <a:rPr lang="en-US" dirty="0" smtClean="0">
                <a:solidFill>
                  <a:schemeClr val="tx1"/>
                </a:solidFill>
                <a:latin typeface="Times New Roman" panose="02020603050405020304" pitchFamily="18" charset="0"/>
                <a:cs typeface="Times New Roman" panose="02020603050405020304" pitchFamily="18" charset="0"/>
              </a:rPr>
              <a:t>−</a:t>
            </a:r>
          </a:p>
          <a:p>
            <a:pPr lvl="1" eaLnBrk="1" hangingPunct="1"/>
            <a:r>
              <a:rPr lang="en-US" dirty="0" smtClean="0">
                <a:solidFill>
                  <a:schemeClr val="tx1"/>
                </a:solidFill>
              </a:rPr>
              <a:t>multiplication</a:t>
            </a:r>
            <a:r>
              <a:rPr lang="en-US" dirty="0">
                <a:solidFill>
                  <a:schemeClr val="tx1"/>
                </a:solidFill>
              </a:rPr>
              <a:t>: </a:t>
            </a:r>
            <a:r>
              <a:rPr lang="en-US" dirty="0">
                <a:solidFill>
                  <a:schemeClr val="tx1"/>
                </a:solidFill>
                <a:latin typeface="Courier New" pitchFamily="-109" charset="0"/>
              </a:rPr>
              <a:t>*</a:t>
            </a:r>
          </a:p>
          <a:p>
            <a:pPr lvl="1" eaLnBrk="1" hangingPunct="1"/>
            <a:r>
              <a:rPr lang="en-US" dirty="0">
                <a:solidFill>
                  <a:schemeClr val="tx1"/>
                </a:solidFill>
              </a:rPr>
              <a:t>division </a:t>
            </a:r>
          </a:p>
          <a:p>
            <a:pPr lvl="2" eaLnBrk="1" hangingPunct="1"/>
            <a:r>
              <a:rPr lang="en-US" dirty="0">
                <a:solidFill>
                  <a:schemeClr val="tx1"/>
                </a:solidFill>
                <a:ea typeface="ＭＳ Ｐゴシック" pitchFamily="-109" charset="-128"/>
              </a:rPr>
              <a:t>quotient: </a:t>
            </a:r>
            <a:r>
              <a:rPr lang="en-US" dirty="0" smtClean="0">
                <a:solidFill>
                  <a:schemeClr val="tx1"/>
                </a:solidFill>
                <a:ea typeface="ＭＳ Ｐゴシック" pitchFamily="-109" charset="-128"/>
              </a:rPr>
              <a:t>/</a:t>
            </a:r>
          </a:p>
          <a:p>
            <a:pPr lvl="2" eaLnBrk="1" hangingPunct="1"/>
            <a:r>
              <a:rPr lang="en-US" dirty="0" smtClean="0">
                <a:solidFill>
                  <a:schemeClr val="tx1"/>
                </a:solidFill>
                <a:ea typeface="ＭＳ Ｐゴシック" pitchFamily="-109" charset="-128"/>
              </a:rPr>
              <a:t>integer quotient: //</a:t>
            </a:r>
            <a:endParaRPr lang="en-US" dirty="0">
              <a:solidFill>
                <a:schemeClr val="tx1"/>
              </a:solidFill>
              <a:ea typeface="ＭＳ Ｐゴシック" pitchFamily="-109" charset="-128"/>
            </a:endParaRPr>
          </a:p>
          <a:p>
            <a:pPr lvl="2" eaLnBrk="1" hangingPunct="1"/>
            <a:r>
              <a:rPr lang="en-US" dirty="0">
                <a:solidFill>
                  <a:schemeClr val="tx1"/>
                </a:solidFill>
                <a:ea typeface="ＭＳ Ｐゴシック" pitchFamily="-109" charset="-128"/>
              </a:rPr>
              <a:t>remainder: </a:t>
            </a:r>
            <a:r>
              <a:rPr lang="en-US" dirty="0">
                <a:solidFill>
                  <a:schemeClr val="tx1"/>
                </a:solidFill>
                <a:ea typeface="ＭＳ Ｐゴシック" pitchFamily="-109" charset="-128"/>
                <a:cs typeface="Courier New"/>
              </a:rPr>
              <a:t>%</a:t>
            </a:r>
          </a:p>
          <a:p>
            <a:pPr eaLnBrk="1" hangingPunct="1"/>
            <a:r>
              <a:rPr lang="en-US" dirty="0">
                <a:solidFill>
                  <a:schemeClr val="tx1"/>
                </a:solidFill>
                <a:ea typeface="ＭＳ Ｐゴシック" pitchFamily="-109" charset="-128"/>
                <a:cs typeface="ＭＳ Ｐゴシック" pitchFamily="-109" charset="-128"/>
              </a:rPr>
              <a:t>Floating point</a:t>
            </a:r>
          </a:p>
          <a:p>
            <a:pPr lvl="1"/>
            <a:r>
              <a:rPr lang="en-US" dirty="0">
                <a:solidFill>
                  <a:schemeClr val="tx1"/>
                </a:solidFill>
              </a:rPr>
              <a:t>add, subtract, multiply, divide</a:t>
            </a:r>
            <a:r>
              <a:rPr lang="en-US" sz="2400" dirty="0">
                <a:solidFill>
                  <a:schemeClr val="tx1"/>
                </a:solidFill>
              </a:rPr>
              <a:t>: </a:t>
            </a:r>
            <a:r>
              <a:rPr lang="en-US" dirty="0">
                <a:solidFill>
                  <a:schemeClr val="tx1"/>
                </a:solidFill>
                <a:latin typeface="Courier New" pitchFamily="-109" charset="0"/>
              </a:rPr>
              <a:t>+, </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Courier New" pitchFamily="-109" charset="0"/>
              </a:rPr>
              <a:t>, </a:t>
            </a:r>
            <a:r>
              <a:rPr lang="en-US" dirty="0">
                <a:solidFill>
                  <a:schemeClr val="tx1"/>
                </a:solidFill>
                <a:latin typeface="Courier New" pitchFamily="-109"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Operators</a:t>
            </a:r>
            <a:endParaRPr lang="en-US" dirty="0"/>
          </a:p>
        </p:txBody>
      </p:sp>
      <p:sp>
        <p:nvSpPr>
          <p:cNvPr id="3" name="Content Placeholder 2"/>
          <p:cNvSpPr>
            <a:spLocks noGrp="1"/>
          </p:cNvSpPr>
          <p:nvPr>
            <p:ph type="body" idx="1"/>
          </p:nvPr>
        </p:nvSpPr>
        <p:spPr>
          <a:xfrm>
            <a:off x="457200" y="1600201"/>
            <a:ext cx="8229600" cy="914399"/>
          </a:xfrm>
        </p:spPr>
        <p:txBody>
          <a:bodyPr/>
          <a:lstStyle/>
          <a:p>
            <a:pPr marL="0" indent="0">
              <a:buNone/>
            </a:pPr>
            <a:r>
              <a:rPr lang="en-US" dirty="0" smtClean="0"/>
              <a:t>The operators addition(+), subtraction(</a:t>
            </a:r>
            <a:r>
              <a:rPr lang="en-US" dirty="0" smtClean="0">
                <a:latin typeface="Times New Roman" panose="02020603050405020304" pitchFamily="18" charset="0"/>
                <a:cs typeface="Times New Roman" panose="02020603050405020304" pitchFamily="18" charset="0"/>
              </a:rPr>
              <a:t>−</a:t>
            </a:r>
            <a:r>
              <a:rPr lang="en-US" dirty="0" smtClean="0"/>
              <a:t>) and multiplication(*) work normally:</a:t>
            </a:r>
          </a:p>
        </p:txBody>
      </p:sp>
      <p:pic>
        <p:nvPicPr>
          <p:cNvPr id="4" name="Picture 3" descr="Code has 5 lines. First line reads a underscore I n t equals 4. Second line of code reads as b underscore I n t equals 2. Third line of code reads as a underscore I n t plus b underscore I n t. In a separate column to the right reads. Right arrow yields 6. Fourth line of code reads as a underscore I n t minus b underscore I n t. In a separate column to right reads right arrow yields 2. Fifth line of code reads as a underscore I n t asterisk b underscore I n t. In a separate column to right reads right arrow yield 8."/>
          <p:cNvPicPr>
            <a:picLocks noChangeAspect="1"/>
          </p:cNvPicPr>
          <p:nvPr/>
        </p:nvPicPr>
        <p:blipFill rotWithShape="1">
          <a:blip r:embed="rId2">
            <a:extLst>
              <a:ext uri="{28A0092B-C50C-407E-A947-70E740481C1C}">
                <a14:useLocalDpi xmlns:a14="http://schemas.microsoft.com/office/drawing/2010/main" val="0"/>
              </a:ext>
            </a:extLst>
          </a:blip>
          <a:srcRect b="10810"/>
          <a:stretch/>
        </p:blipFill>
        <p:spPr>
          <a:xfrm>
            <a:off x="533400" y="2590800"/>
            <a:ext cx="7630590" cy="3143742"/>
          </a:xfrm>
          <a:prstGeom prst="rect">
            <a:avLst/>
          </a:prstGeom>
        </p:spPr>
      </p:pic>
    </p:spTree>
    <p:extLst>
      <p:ext uri="{BB962C8B-B14F-4D97-AF65-F5344CB8AC3E}">
        <p14:creationId xmlns:p14="http://schemas.microsoft.com/office/powerpoint/2010/main" val="18302126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dirty="0" smtClean="0">
                <a:ea typeface="ＭＳ Ｐゴシック" pitchFamily="-109" charset="-128"/>
                <a:cs typeface="ＭＳ Ｐゴシック" pitchFamily="-109" charset="-128"/>
              </a:rPr>
              <a:t>Two Types of Division</a:t>
            </a:r>
          </a:p>
        </p:txBody>
      </p:sp>
      <p:sp>
        <p:nvSpPr>
          <p:cNvPr id="108547" name="Content Placeholder 2"/>
          <p:cNvSpPr>
            <a:spLocks noGrp="1"/>
          </p:cNvSpPr>
          <p:nvPr>
            <p:ph type="body" idx="1"/>
          </p:nvPr>
        </p:nvSpPr>
        <p:spPr>
          <a:xfrm>
            <a:off x="457200" y="1600200"/>
            <a:ext cx="8229600" cy="762000"/>
          </a:xfrm>
        </p:spPr>
        <p:txBody>
          <a:bodyPr/>
          <a:lstStyle/>
          <a:p>
            <a:pPr marL="0" indent="0">
              <a:buFont typeface="Wingdings" pitchFamily="-109" charset="2"/>
              <a:buNone/>
            </a:pPr>
            <a:r>
              <a:rPr lang="en-US" dirty="0" smtClean="0">
                <a:ea typeface="ＭＳ Ｐゴシック" pitchFamily="-109" charset="-128"/>
                <a:cs typeface="ＭＳ Ｐゴシック" pitchFamily="-109" charset="-128"/>
              </a:rPr>
              <a:t>The standard division operator (/) yields a floating point result no matter the type of its operands:</a:t>
            </a:r>
            <a:endParaRPr lang="en-US" sz="2800" dirty="0" smtClean="0">
              <a:latin typeface="Courier New"/>
              <a:ea typeface="ＭＳ Ｐゴシック" pitchFamily="-109" charset="-128"/>
              <a:cs typeface="Courier New"/>
            </a:endParaRPr>
          </a:p>
        </p:txBody>
      </p:sp>
      <p:pic>
        <p:nvPicPr>
          <p:cNvPr id="7" name="Picture 3" descr="Code has two lines and two columns. Line 1 2 forward slash 3. In separate column to right reads right arrow yields 0.6666666666666666. Line 2 4 period 0 forward slash 2. In separate column to right reads right arrow yields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2514600"/>
            <a:ext cx="8229600" cy="1486107"/>
          </a:xfrm>
          <a:prstGeom prst="rect">
            <a:avLst/>
          </a:prstGeom>
        </p:spPr>
      </p:pic>
      <p:sp>
        <p:nvSpPr>
          <p:cNvPr id="5" name="Text Placeholder 4"/>
          <p:cNvSpPr>
            <a:spLocks noGrp="1"/>
          </p:cNvSpPr>
          <p:nvPr>
            <p:ph type="body" idx="16"/>
          </p:nvPr>
        </p:nvSpPr>
        <p:spPr>
          <a:xfrm>
            <a:off x="457200" y="3962400"/>
            <a:ext cx="8229600" cy="914400"/>
          </a:xfrm>
        </p:spPr>
        <p:txBody>
          <a:bodyPr/>
          <a:lstStyle/>
          <a:p>
            <a:pPr marL="0" indent="0">
              <a:buNone/>
            </a:pPr>
            <a:r>
              <a:rPr lang="en-US" dirty="0">
                <a:ea typeface="ＭＳ Ｐゴシック" pitchFamily="-109" charset="-128"/>
                <a:cs typeface="ＭＳ Ｐゴシック" pitchFamily="-109" charset="-128"/>
                <a:sym typeface="Wingdings"/>
              </a:rPr>
              <a:t>Integer division </a:t>
            </a:r>
            <a:r>
              <a:rPr lang="en-US" dirty="0" smtClean="0">
                <a:ea typeface="ＭＳ Ｐゴシック" pitchFamily="-109" charset="-128"/>
                <a:cs typeface="ＭＳ Ｐゴシック" pitchFamily="-109" charset="-128"/>
              </a:rPr>
              <a:t>(//)</a:t>
            </a:r>
            <a:r>
              <a:rPr lang="en-US" dirty="0" smtClean="0">
                <a:ea typeface="ＭＳ Ｐゴシック" pitchFamily="-109" charset="-128"/>
                <a:cs typeface="ＭＳ Ｐゴシック" pitchFamily="-109" charset="-128"/>
                <a:sym typeface="Wingdings"/>
              </a:rPr>
              <a:t> </a:t>
            </a:r>
            <a:r>
              <a:rPr lang="en-US" dirty="0">
                <a:ea typeface="ＭＳ Ｐゴシック" pitchFamily="-109" charset="-128"/>
                <a:cs typeface="ＭＳ Ｐゴシック" pitchFamily="-109" charset="-128"/>
                <a:sym typeface="Wingdings"/>
              </a:rPr>
              <a:t>yields only the integer part of the divide (its type depends on its operands</a:t>
            </a:r>
            <a:r>
              <a:rPr lang="en-US" dirty="0" smtClean="0">
                <a:ea typeface="ＭＳ Ｐゴシック" pitchFamily="-109" charset="-128"/>
                <a:cs typeface="ＭＳ Ｐゴシック" pitchFamily="-109" charset="-128"/>
                <a:sym typeface="Wingdings"/>
              </a:rPr>
              <a:t>):</a:t>
            </a:r>
            <a:endParaRPr lang="en-US" dirty="0">
              <a:ea typeface="ＭＳ Ｐゴシック" pitchFamily="-109" charset="-128"/>
              <a:cs typeface="ＭＳ Ｐゴシック" pitchFamily="-109" charset="-128"/>
              <a:sym typeface="Wingdings"/>
            </a:endParaRPr>
          </a:p>
        </p:txBody>
      </p:sp>
      <p:pic>
        <p:nvPicPr>
          <p:cNvPr id="8" name="Picture 5" descr="Code has two lines and two columns. Line 1 2 forward slash forward slash 3. Separate column reads right arrow 0. Line 2 4 period 0 forward slash forward slash 2. Separate column reads right arrow 2 period 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953000"/>
            <a:ext cx="4515480" cy="1247949"/>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Modulus Operator</a:t>
            </a:r>
            <a:endParaRPr lang="en-US" dirty="0"/>
          </a:p>
        </p:txBody>
      </p:sp>
      <p:sp>
        <p:nvSpPr>
          <p:cNvPr id="3" name="Content Placeholder 2"/>
          <p:cNvSpPr>
            <a:spLocks noGrp="1"/>
          </p:cNvSpPr>
          <p:nvPr>
            <p:ph type="body" idx="1"/>
          </p:nvPr>
        </p:nvSpPr>
        <p:spPr>
          <a:xfrm>
            <a:off x="457200" y="1600200"/>
            <a:ext cx="8229600" cy="838200"/>
          </a:xfrm>
        </p:spPr>
        <p:txBody>
          <a:bodyPr/>
          <a:lstStyle/>
          <a:p>
            <a:pPr marL="0" indent="0">
              <a:buNone/>
            </a:pPr>
            <a:r>
              <a:rPr lang="en-US" dirty="0" smtClean="0"/>
              <a:t>The modulus operator </a:t>
            </a:r>
            <a:r>
              <a:rPr lang="en-US" dirty="0" smtClean="0">
                <a:ea typeface="ＭＳ Ｐゴシック" pitchFamily="-109" charset="-128"/>
                <a:cs typeface="ＭＳ Ｐゴシック" pitchFamily="-109" charset="-128"/>
              </a:rPr>
              <a:t>(%)</a:t>
            </a:r>
            <a:r>
              <a:rPr lang="en-US" dirty="0" smtClean="0"/>
              <a:t> give the integer remainder of division:</a:t>
            </a:r>
          </a:p>
        </p:txBody>
      </p:sp>
      <p:pic>
        <p:nvPicPr>
          <p:cNvPr id="9" name="Picture 1" descr="Code has two lines and two columns. Line 1 5 percent 3. In separate column, Line 1 right arrow 2. Line 2 7 period 0 percent 3. Separate column reads right arrow 1 period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42998"/>
            <a:ext cx="3444869" cy="1448002"/>
          </a:xfrm>
          <a:prstGeom prst="rect">
            <a:avLst/>
          </a:prstGeom>
        </p:spPr>
      </p:pic>
      <p:sp>
        <p:nvSpPr>
          <p:cNvPr id="7" name="Text Placeholder 3"/>
          <p:cNvSpPr>
            <a:spLocks noGrp="1"/>
          </p:cNvSpPr>
          <p:nvPr>
            <p:ph type="body" idx="16"/>
          </p:nvPr>
        </p:nvSpPr>
        <p:spPr>
          <a:xfrm>
            <a:off x="570411" y="4114800"/>
            <a:ext cx="8229600" cy="825134"/>
          </a:xfrm>
        </p:spPr>
        <p:txBody>
          <a:bodyPr/>
          <a:lstStyle/>
          <a:p>
            <a:pPr marL="0" indent="0">
              <a:buNone/>
            </a:pPr>
            <a:r>
              <a:rPr lang="en-US" dirty="0">
                <a:sym typeface="Wingdings"/>
              </a:rPr>
              <a:t>Again, the type of the result depends on the type of the operands</a:t>
            </a:r>
            <a:r>
              <a:rPr lang="en-US" dirty="0" smtClean="0">
                <a:sym typeface="Wingdings"/>
              </a:rPr>
              <a:t>.</a:t>
            </a:r>
            <a:endParaRPr lang="en-US" dirty="0"/>
          </a:p>
        </p:txBody>
      </p:sp>
    </p:spTree>
    <p:extLst>
      <p:ext uri="{BB962C8B-B14F-4D97-AF65-F5344CB8AC3E}">
        <p14:creationId xmlns:p14="http://schemas.microsoft.com/office/powerpoint/2010/main" val="10706437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Mixed Types</a:t>
            </a:r>
          </a:p>
        </p:txBody>
      </p:sp>
      <p:sp>
        <p:nvSpPr>
          <p:cNvPr id="109571" name="Content Placeholder 2"/>
          <p:cNvSpPr>
            <a:spLocks noGrp="1" noChangeArrowheads="1"/>
          </p:cNvSpPr>
          <p:nvPr>
            <p:ph type="body" idx="1"/>
          </p:nvPr>
        </p:nvSpPr>
        <p:spPr>
          <a:xfrm>
            <a:off x="457200" y="1600201"/>
            <a:ext cx="8229600" cy="2304882"/>
          </a:xfrm>
        </p:spPr>
        <p:txBody>
          <a:bodyPr/>
          <a:lstStyle/>
          <a:p>
            <a:pPr marL="0" indent="0" eaLnBrk="1" hangingPunct="1">
              <a:buNone/>
            </a:pPr>
            <a:r>
              <a:rPr lang="en-US" dirty="0" smtClean="0">
                <a:sym typeface="Symbol" pitchFamily="-109" charset="2"/>
              </a:rPr>
              <a:t>What is the difference between </a:t>
            </a:r>
            <a:r>
              <a:rPr lang="en-US" dirty="0" smtClean="0">
                <a:latin typeface="Courier New"/>
                <a:cs typeface="Courier New"/>
                <a:sym typeface="Symbol" pitchFamily="-109" charset="2"/>
              </a:rPr>
              <a:t>42</a:t>
            </a:r>
            <a:r>
              <a:rPr lang="en-US" dirty="0" smtClean="0">
                <a:sym typeface="Symbol" pitchFamily="-109" charset="2"/>
              </a:rPr>
              <a:t> and </a:t>
            </a:r>
            <a:r>
              <a:rPr lang="en-US" dirty="0" smtClean="0">
                <a:latin typeface="Courier New"/>
                <a:cs typeface="Courier New"/>
                <a:sym typeface="Symbol" pitchFamily="-109" charset="2"/>
              </a:rPr>
              <a:t>42.0 </a:t>
            </a:r>
            <a:r>
              <a:rPr lang="en-US" dirty="0" smtClean="0">
                <a:latin typeface="+mj-lt"/>
                <a:cs typeface="Courier New"/>
                <a:sym typeface="Symbol" pitchFamily="-109" charset="2"/>
              </a:rPr>
              <a:t>?</a:t>
            </a:r>
          </a:p>
          <a:p>
            <a:r>
              <a:rPr lang="en-US" dirty="0" smtClean="0">
                <a:latin typeface="+mj-lt"/>
                <a:cs typeface="Courier New"/>
                <a:sym typeface="Symbol" pitchFamily="-109" charset="2"/>
              </a:rPr>
              <a:t>their types: the first is an integer, the second is a float</a:t>
            </a:r>
          </a:p>
          <a:p>
            <a:pPr marL="0" indent="0">
              <a:buNone/>
            </a:pPr>
            <a:r>
              <a:rPr lang="en-US" dirty="0" smtClean="0">
                <a:latin typeface="+mj-lt"/>
                <a:cs typeface="Courier New"/>
                <a:sym typeface="Symbol" pitchFamily="-109" charset="2"/>
              </a:rPr>
              <a:t>What happens when you mix types:</a:t>
            </a:r>
          </a:p>
          <a:p>
            <a:r>
              <a:rPr lang="en-US" dirty="0" smtClean="0">
                <a:latin typeface="+mj-lt"/>
                <a:cs typeface="Courier New"/>
                <a:sym typeface="Symbol" pitchFamily="-109" charset="2"/>
              </a:rPr>
              <a:t>done so no information is lost</a:t>
            </a:r>
          </a:p>
        </p:txBody>
      </p:sp>
      <p:pic>
        <p:nvPicPr>
          <p:cNvPr id="6" name="Picture 1" descr="Code has two lines. First line reads 42 asterisk 3 right arrow 126. Second line reads 42 period 0 asterisk 3 right arrow 126 period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905082"/>
            <a:ext cx="3915321" cy="1200318"/>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Integer Operators</a:t>
            </a:r>
          </a:p>
        </p:txBody>
      </p:sp>
      <p:pic>
        <p:nvPicPr>
          <p:cNvPr id="7" name="Picture 2" descr="A math equation shows long division for 5 divided by 3. Step 1. 3 will go into 5, one time. Therefore, 1 appears above house. 3 times 1 equals 3, so 3 goes below 5. Step 2. 5 minus 3 equals 2. Step 3. 5 has nothing else to divide by. So above house reads R for remainder. Since 2 remains, the solution reads 1 R 2."/>
          <p:cNvPicPr>
            <a:picLocks noChangeAspect="1"/>
          </p:cNvPicPr>
          <p:nvPr/>
        </p:nvPicPr>
        <p:blipFill rotWithShape="1">
          <a:blip r:embed="rId2"/>
          <a:srcRect l="19299" t="2820" r="18421" b="27341"/>
          <a:stretch/>
        </p:blipFill>
        <p:spPr>
          <a:xfrm>
            <a:off x="1868424" y="1984248"/>
            <a:ext cx="5410200" cy="3124200"/>
          </a:xfrm>
          <a:prstGeom prst="rect">
            <a:avLst/>
          </a:prstGeom>
          <a:noFill/>
          <a:ln>
            <a:noFill/>
          </a:ln>
        </p:spPr>
      </p:pic>
      <p:sp>
        <p:nvSpPr>
          <p:cNvPr id="6" name="Text Placeholder 3"/>
          <p:cNvSpPr>
            <a:spLocks noGrp="1"/>
          </p:cNvSpPr>
          <p:nvPr>
            <p:ph type="body" sz="quarter" idx="10"/>
          </p:nvPr>
        </p:nvSpPr>
        <p:spPr/>
        <p:txBody>
          <a:bodyPr/>
          <a:lstStyle/>
          <a:p>
            <a:r>
              <a:rPr lang="en-US" sz="1600" b="1" dirty="0"/>
              <a:t>FIGURE 1.3 </a:t>
            </a:r>
            <a:r>
              <a:rPr lang="en-US" sz="1600" dirty="0"/>
              <a:t>Long division example.</a:t>
            </a:r>
          </a:p>
        </p:txBody>
      </p:sp>
    </p:spTree>
    <p:extLst>
      <p:ext uri="{BB962C8B-B14F-4D97-AF65-F5344CB8AC3E}">
        <p14:creationId xmlns:p14="http://schemas.microsoft.com/office/powerpoint/2010/main" val="39050905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Operations and Parentheses</a:t>
            </a:r>
            <a:endParaRPr lang="en-US" dirty="0"/>
          </a:p>
        </p:txBody>
      </p:sp>
      <p:graphicFrame>
        <p:nvGraphicFramePr>
          <p:cNvPr id="6" name="Table 3"/>
          <p:cNvGraphicFramePr>
            <a:graphicFrameLocks noGrp="1"/>
          </p:cNvGraphicFramePr>
          <p:nvPr>
            <p:extLst>
              <p:ext uri="{D42A27DB-BD31-4B8C-83A1-F6EECF244321}">
                <p14:modId xmlns:p14="http://schemas.microsoft.com/office/powerpoint/2010/main" val="1863887942"/>
              </p:ext>
            </p:extLst>
          </p:nvPr>
        </p:nvGraphicFramePr>
        <p:xfrm>
          <a:off x="1143000" y="1752600"/>
          <a:ext cx="6629400" cy="2262995"/>
        </p:xfrm>
        <a:graphic>
          <a:graphicData uri="http://schemas.openxmlformats.org/drawingml/2006/table">
            <a:tbl>
              <a:tblPr firstRow="1" bandRow="1">
                <a:tableStyleId>{5940675A-B579-460E-94D1-54222C63F5DA}</a:tableStyleId>
              </a:tblPr>
              <a:tblGrid>
                <a:gridCol w="2819400">
                  <a:extLst>
                    <a:ext uri="{9D8B030D-6E8A-4147-A177-3AD203B41FA5}">
                      <a16:colId xmlns:a16="http://schemas.microsoft.com/office/drawing/2014/main" val="3127682336"/>
                    </a:ext>
                  </a:extLst>
                </a:gridCol>
                <a:gridCol w="3810000">
                  <a:extLst>
                    <a:ext uri="{9D8B030D-6E8A-4147-A177-3AD203B41FA5}">
                      <a16:colId xmlns:a16="http://schemas.microsoft.com/office/drawing/2014/main" val="135134578"/>
                    </a:ext>
                  </a:extLst>
                </a:gridCol>
              </a:tblGrid>
              <a:tr h="336775">
                <a:tc>
                  <a:txBody>
                    <a:bodyPr/>
                    <a:lstStyle/>
                    <a:p>
                      <a:r>
                        <a:rPr lang="en-US" sz="1600" b="1" dirty="0" smtClean="0">
                          <a:solidFill>
                            <a:schemeClr val="tx1"/>
                          </a:solidFill>
                        </a:rPr>
                        <a:t>Operator </a:t>
                      </a:r>
                      <a:endParaRPr lang="en-US" sz="1600" b="1" dirty="0">
                        <a:solidFill>
                          <a:schemeClr val="tx1"/>
                        </a:solidFill>
                      </a:endParaRPr>
                    </a:p>
                  </a:txBody>
                  <a:tcPr/>
                </a:tc>
                <a:tc>
                  <a:txBody>
                    <a:bodyPr/>
                    <a:lstStyle/>
                    <a:p>
                      <a:r>
                        <a:rPr lang="en-US" sz="1600" b="1" dirty="0" smtClean="0">
                          <a:solidFill>
                            <a:schemeClr val="tx1"/>
                          </a:solidFill>
                        </a:rPr>
                        <a:t>Description</a:t>
                      </a:r>
                      <a:endParaRPr lang="en-US" sz="1600" b="1" dirty="0">
                        <a:solidFill>
                          <a:schemeClr val="tx1"/>
                        </a:solidFill>
                      </a:endParaRPr>
                    </a:p>
                  </a:txBody>
                  <a:tcPr/>
                </a:tc>
                <a:extLst>
                  <a:ext uri="{0D108BD9-81ED-4DB2-BD59-A6C34878D82A}">
                    <a16:rowId xmlns:a16="http://schemas.microsoft.com/office/drawing/2014/main" val="2663650362"/>
                  </a:ext>
                </a:extLst>
              </a:tr>
              <a:tr h="336775">
                <a:tc>
                  <a:txBody>
                    <a:bodyPr/>
                    <a:lstStyle/>
                    <a:p>
                      <a:r>
                        <a:rPr lang="en-US" sz="1600" dirty="0" smtClean="0">
                          <a:latin typeface="+mn-lt"/>
                        </a:rPr>
                        <a:t>()</a:t>
                      </a:r>
                      <a:endParaRPr lang="en-US" sz="1600" dirty="0">
                        <a:latin typeface="+mn-lt"/>
                      </a:endParaRPr>
                    </a:p>
                  </a:txBody>
                  <a:tcPr/>
                </a:tc>
                <a:tc>
                  <a:txBody>
                    <a:bodyPr/>
                    <a:lstStyle/>
                    <a:p>
                      <a:r>
                        <a:rPr lang="en-US" sz="1600" smtClean="0">
                          <a:latin typeface="+mn-lt"/>
                        </a:rPr>
                        <a:t>Parenthesis (grouping)</a:t>
                      </a:r>
                      <a:endParaRPr lang="en-US" sz="1600" dirty="0">
                        <a:latin typeface="+mn-lt"/>
                      </a:endParaRPr>
                    </a:p>
                  </a:txBody>
                  <a:tcPr/>
                </a:tc>
                <a:extLst>
                  <a:ext uri="{0D108BD9-81ED-4DB2-BD59-A6C34878D82A}">
                    <a16:rowId xmlns:a16="http://schemas.microsoft.com/office/drawing/2014/main" val="76402449"/>
                  </a:ext>
                </a:extLst>
              </a:tr>
              <a:tr h="336775">
                <a:tc>
                  <a:txBody>
                    <a:bodyPr/>
                    <a:lstStyle/>
                    <a:p>
                      <a:r>
                        <a:rPr lang="en-US" sz="1600" dirty="0" smtClean="0">
                          <a:latin typeface="+mn-lt"/>
                        </a:rPr>
                        <a:t>**</a:t>
                      </a:r>
                      <a:endParaRPr lang="en-US" sz="1600" dirty="0">
                        <a:latin typeface="+mn-lt"/>
                      </a:endParaRPr>
                    </a:p>
                  </a:txBody>
                  <a:tcPr/>
                </a:tc>
                <a:tc>
                  <a:txBody>
                    <a:bodyPr/>
                    <a:lstStyle/>
                    <a:p>
                      <a:r>
                        <a:rPr lang="en-US" sz="1600" smtClean="0">
                          <a:latin typeface="+mn-lt"/>
                        </a:rPr>
                        <a:t>Exponentiation</a:t>
                      </a:r>
                      <a:endParaRPr lang="en-US" sz="1600" dirty="0">
                        <a:latin typeface="+mn-lt"/>
                      </a:endParaRPr>
                    </a:p>
                  </a:txBody>
                  <a:tcPr/>
                </a:tc>
                <a:extLst>
                  <a:ext uri="{0D108BD9-81ED-4DB2-BD59-A6C34878D82A}">
                    <a16:rowId xmlns:a16="http://schemas.microsoft.com/office/drawing/2014/main" val="3547814131"/>
                  </a:ext>
                </a:extLst>
              </a:tr>
              <a:tr h="336775">
                <a:tc>
                  <a:txBody>
                    <a:bodyPr/>
                    <a:lstStyle/>
                    <a:p>
                      <a:r>
                        <a:rPr lang="en-US" sz="1600" dirty="0" smtClean="0">
                          <a:latin typeface="+mn-lt"/>
                        </a:rPr>
                        <a:t>+x, </a:t>
                      </a:r>
                      <a:r>
                        <a:rPr lang="en-US" sz="1600" dirty="0" smtClean="0">
                          <a:latin typeface="+mn-lt"/>
                          <a:cs typeface="Times New Roman" panose="02020603050405020304" pitchFamily="18" charset="0"/>
                        </a:rPr>
                        <a:t>−</a:t>
                      </a:r>
                      <a:r>
                        <a:rPr lang="en-US" sz="1600" dirty="0" smtClean="0">
                          <a:latin typeface="+mn-lt"/>
                        </a:rPr>
                        <a:t>x</a:t>
                      </a:r>
                      <a:endParaRPr lang="en-US" sz="1600" dirty="0">
                        <a:latin typeface="+mn-lt"/>
                      </a:endParaRPr>
                    </a:p>
                  </a:txBody>
                  <a:tcPr/>
                </a:tc>
                <a:tc>
                  <a:txBody>
                    <a:bodyPr/>
                    <a:lstStyle/>
                    <a:p>
                      <a:r>
                        <a:rPr lang="en-US" sz="1600" smtClean="0">
                          <a:latin typeface="+mn-lt"/>
                        </a:rPr>
                        <a:t>Positive, Negative</a:t>
                      </a:r>
                      <a:endParaRPr lang="en-US" sz="1600" dirty="0">
                        <a:latin typeface="+mn-lt"/>
                      </a:endParaRPr>
                    </a:p>
                  </a:txBody>
                  <a:tcPr/>
                </a:tc>
                <a:extLst>
                  <a:ext uri="{0D108BD9-81ED-4DB2-BD59-A6C34878D82A}">
                    <a16:rowId xmlns:a16="http://schemas.microsoft.com/office/drawing/2014/main" val="462389320"/>
                  </a:ext>
                </a:extLst>
              </a:tr>
              <a:tr h="525923">
                <a:tc>
                  <a:txBody>
                    <a:bodyPr/>
                    <a:lstStyle/>
                    <a:p>
                      <a:r>
                        <a:rPr lang="en-US" sz="1600" dirty="0" smtClean="0">
                          <a:latin typeface="+mn-lt"/>
                        </a:rPr>
                        <a:t>*,/,%,//</a:t>
                      </a:r>
                      <a:endParaRPr lang="en-US" sz="1600" dirty="0">
                        <a:latin typeface="+mn-lt"/>
                      </a:endParaRPr>
                    </a:p>
                  </a:txBody>
                  <a:tcPr/>
                </a:tc>
                <a:tc>
                  <a:txBody>
                    <a:bodyPr/>
                    <a:lstStyle/>
                    <a:p>
                      <a:r>
                        <a:rPr lang="en-US" sz="1600" b="0" i="0" u="none" strike="noStrike" cap="none" baseline="0" dirty="0" smtClean="0">
                          <a:solidFill>
                            <a:schemeClr val="tx1"/>
                          </a:solidFill>
                          <a:latin typeface="+mn-lt"/>
                          <a:ea typeface="+mn-ea"/>
                          <a:cs typeface="+mn-cs"/>
                          <a:sym typeface="Arial"/>
                        </a:rPr>
                        <a:t>Multiplication, Division, Remainder, Quotient</a:t>
                      </a:r>
                      <a:endParaRPr lang="en-US" sz="1600" dirty="0">
                        <a:latin typeface="+mn-lt"/>
                      </a:endParaRPr>
                    </a:p>
                  </a:txBody>
                  <a:tcPr/>
                </a:tc>
                <a:extLst>
                  <a:ext uri="{0D108BD9-81ED-4DB2-BD59-A6C34878D82A}">
                    <a16:rowId xmlns:a16="http://schemas.microsoft.com/office/drawing/2014/main" val="1365410058"/>
                  </a:ext>
                </a:extLst>
              </a:tr>
              <a:tr h="336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 </a:t>
                      </a:r>
                      <a:r>
                        <a:rPr lang="en-US" sz="1600" dirty="0" smtClean="0">
                          <a:latin typeface="+mn-lt"/>
                          <a:cs typeface="Times New Roman" panose="02020603050405020304" pitchFamily="18" charset="0"/>
                        </a:rPr>
                        <a:t>−</a:t>
                      </a:r>
                      <a:endParaRPr lang="en-US" sz="1600" dirty="0" smtClean="0">
                        <a:latin typeface="+mn-lt"/>
                      </a:endParaRPr>
                    </a:p>
                  </a:txBody>
                  <a:tcPr/>
                </a:tc>
                <a:tc>
                  <a:txBody>
                    <a:bodyPr/>
                    <a:lstStyle/>
                    <a:p>
                      <a:r>
                        <a:rPr lang="en-US" sz="1600" b="0" i="0" u="none" strike="noStrike" cap="none" baseline="0" dirty="0" smtClean="0">
                          <a:solidFill>
                            <a:schemeClr val="tx1"/>
                          </a:solidFill>
                          <a:latin typeface="+mn-lt"/>
                          <a:ea typeface="+mn-ea"/>
                          <a:cs typeface="+mn-cs"/>
                          <a:sym typeface="Arial"/>
                        </a:rPr>
                        <a:t>Addition, Subtraction</a:t>
                      </a:r>
                      <a:endParaRPr lang="en-US" sz="1600" dirty="0">
                        <a:latin typeface="+mn-lt"/>
                      </a:endParaRPr>
                    </a:p>
                  </a:txBody>
                  <a:tcPr/>
                </a:tc>
                <a:extLst>
                  <a:ext uri="{0D108BD9-81ED-4DB2-BD59-A6C34878D82A}">
                    <a16:rowId xmlns:a16="http://schemas.microsoft.com/office/drawing/2014/main" val="1037816133"/>
                  </a:ext>
                </a:extLst>
              </a:tr>
            </a:tbl>
          </a:graphicData>
        </a:graphic>
      </p:graphicFrame>
      <p:sp>
        <p:nvSpPr>
          <p:cNvPr id="3" name="Content Placeholder 2"/>
          <p:cNvSpPr>
            <a:spLocks noGrp="1"/>
          </p:cNvSpPr>
          <p:nvPr>
            <p:ph type="body" idx="1"/>
          </p:nvPr>
        </p:nvSpPr>
        <p:spPr>
          <a:xfrm>
            <a:off x="457200" y="4343400"/>
            <a:ext cx="8229600" cy="1600200"/>
          </a:xfrm>
        </p:spPr>
        <p:txBody>
          <a:bodyPr/>
          <a:lstStyle/>
          <a:p>
            <a:r>
              <a:rPr lang="en-US" dirty="0" smtClean="0"/>
              <a:t>Precedence of *,/ over +,−is the same, but there precedents for other operators as well</a:t>
            </a:r>
          </a:p>
          <a:p>
            <a:r>
              <a:rPr lang="en-US" dirty="0">
                <a:solidFill>
                  <a:srgbClr val="000000"/>
                </a:solidFill>
              </a:rPr>
              <a:t>Remember, parentheses </a:t>
            </a:r>
            <a:r>
              <a:rPr lang="en-US" dirty="0" smtClean="0">
                <a:solidFill>
                  <a:srgbClr val="000000"/>
                </a:solidFill>
              </a:rPr>
              <a:t>always takes precedence</a:t>
            </a:r>
            <a:r>
              <a:rPr lang="en-US" dirty="0" smtClean="0"/>
              <a:t> </a:t>
            </a:r>
            <a:endParaRPr lang="en-US" dirty="0"/>
          </a:p>
        </p:txBody>
      </p:sp>
    </p:spTree>
    <p:extLst>
      <p:ext uri="{BB962C8B-B14F-4D97-AF65-F5344CB8AC3E}">
        <p14:creationId xmlns:p14="http://schemas.microsoft.com/office/powerpoint/2010/main" val="35116611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Assignment</a:t>
            </a:r>
            <a:endParaRPr lang="en-US" dirty="0"/>
          </a:p>
        </p:txBody>
      </p:sp>
      <p:sp>
        <p:nvSpPr>
          <p:cNvPr id="3" name="Content Placeholder 2"/>
          <p:cNvSpPr>
            <a:spLocks noGrp="1"/>
          </p:cNvSpPr>
          <p:nvPr>
            <p:ph type="body" idx="1"/>
          </p:nvPr>
        </p:nvSpPr>
        <p:spPr>
          <a:xfrm>
            <a:off x="457200" y="1600201"/>
            <a:ext cx="8229600" cy="2438400"/>
          </a:xfrm>
        </p:spPr>
        <p:txBody>
          <a:bodyPr/>
          <a:lstStyle/>
          <a:p>
            <a:pPr marL="0" indent="0">
              <a:buNone/>
            </a:pPr>
            <a:r>
              <a:rPr lang="en-US" dirty="0" smtClean="0"/>
              <a:t>Shortcuts can be distracting, but one that is often used is augmented assignment:</a:t>
            </a:r>
          </a:p>
          <a:p>
            <a:r>
              <a:rPr lang="en-US" dirty="0"/>
              <a:t>C</a:t>
            </a:r>
            <a:r>
              <a:rPr lang="en-US" dirty="0" smtClean="0"/>
              <a:t>ombines an operation and reassignment to the same variable</a:t>
            </a:r>
          </a:p>
          <a:p>
            <a:r>
              <a:rPr lang="en-US" dirty="0"/>
              <a:t>U</a:t>
            </a:r>
            <a:r>
              <a:rPr lang="en-US" dirty="0" smtClean="0"/>
              <a:t>seful for increment/decrement</a:t>
            </a:r>
            <a:endParaRPr lang="en-US" dirty="0"/>
          </a:p>
        </p:txBody>
      </p:sp>
      <p:graphicFrame>
        <p:nvGraphicFramePr>
          <p:cNvPr id="5" name="Table 3"/>
          <p:cNvGraphicFramePr>
            <a:graphicFrameLocks noGrp="1"/>
          </p:cNvGraphicFramePr>
          <p:nvPr>
            <p:extLst>
              <p:ext uri="{D42A27DB-BD31-4B8C-83A1-F6EECF244321}">
                <p14:modId xmlns:p14="http://schemas.microsoft.com/office/powerpoint/2010/main" val="655631955"/>
              </p:ext>
            </p:extLst>
          </p:nvPr>
        </p:nvGraphicFramePr>
        <p:xfrm>
          <a:off x="1524000" y="4191000"/>
          <a:ext cx="6096000" cy="18542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362901902"/>
                    </a:ext>
                  </a:extLst>
                </a:gridCol>
                <a:gridCol w="3048000">
                  <a:extLst>
                    <a:ext uri="{9D8B030D-6E8A-4147-A177-3AD203B41FA5}">
                      <a16:colId xmlns:a16="http://schemas.microsoft.com/office/drawing/2014/main" val="3186793554"/>
                    </a:ext>
                  </a:extLst>
                </a:gridCol>
              </a:tblGrid>
              <a:tr h="370840">
                <a:tc>
                  <a:txBody>
                    <a:bodyPr/>
                    <a:lstStyle/>
                    <a:p>
                      <a:r>
                        <a:rPr lang="en-US" sz="1600" b="1" i="0" u="none" strike="noStrike" cap="none" baseline="0" dirty="0" smtClean="0">
                          <a:solidFill>
                            <a:schemeClr val="tx1"/>
                          </a:solidFill>
                          <a:latin typeface="+mn-lt"/>
                          <a:ea typeface="+mn-ea"/>
                          <a:cs typeface="+mn-cs"/>
                          <a:sym typeface="Arial"/>
                        </a:rPr>
                        <a:t>Shortcut</a:t>
                      </a:r>
                      <a:endParaRPr lang="en-US" sz="1600" dirty="0">
                        <a:latin typeface="+mn-lt"/>
                      </a:endParaRPr>
                    </a:p>
                  </a:txBody>
                  <a:tcPr/>
                </a:tc>
                <a:tc>
                  <a:txBody>
                    <a:bodyPr/>
                    <a:lstStyle/>
                    <a:p>
                      <a:r>
                        <a:rPr lang="en-US" sz="1600" b="1" i="0" u="none" strike="noStrike" cap="none" baseline="0" dirty="0" smtClean="0">
                          <a:solidFill>
                            <a:schemeClr val="tx1"/>
                          </a:solidFill>
                          <a:latin typeface="+mn-lt"/>
                          <a:ea typeface="+mn-ea"/>
                          <a:cs typeface="+mn-cs"/>
                          <a:sym typeface="Arial"/>
                        </a:rPr>
                        <a:t>Equivalence</a:t>
                      </a:r>
                      <a:endParaRPr lang="en-US" sz="1600" dirty="0">
                        <a:latin typeface="+mn-lt"/>
                      </a:endParaRPr>
                    </a:p>
                  </a:txBody>
                  <a:tcPr/>
                </a:tc>
                <a:extLst>
                  <a:ext uri="{0D108BD9-81ED-4DB2-BD59-A6C34878D82A}">
                    <a16:rowId xmlns:a16="http://schemas.microsoft.com/office/drawing/2014/main" val="667298718"/>
                  </a:ext>
                </a:extLst>
              </a:tr>
              <a:tr h="370840">
                <a:tc>
                  <a:txBody>
                    <a:bodyPr/>
                    <a:lstStyle/>
                    <a:p>
                      <a:r>
                        <a:rPr lang="en-US" sz="1600" b="0" i="0" u="none" strike="noStrike" cap="none" baseline="0" dirty="0" smtClean="0">
                          <a:solidFill>
                            <a:schemeClr val="tx1"/>
                          </a:solidFill>
                          <a:latin typeface="+mn-lt"/>
                          <a:ea typeface="+mn-ea"/>
                          <a:cs typeface="+mn-cs"/>
                          <a:sym typeface="Arial"/>
                        </a:rPr>
                        <a:t>my_int += 2</a:t>
                      </a:r>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smtClean="0">
                          <a:solidFill>
                            <a:schemeClr val="tx1"/>
                          </a:solidFill>
                          <a:latin typeface="+mn-lt"/>
                          <a:ea typeface="+mn-ea"/>
                          <a:cs typeface="+mn-cs"/>
                          <a:sym typeface="Arial"/>
                        </a:rPr>
                        <a:t>my_int = my_int + 2</a:t>
                      </a:r>
                      <a:endParaRPr lang="en-US" sz="1600" dirty="0" smtClean="0">
                        <a:latin typeface="+mn-lt"/>
                      </a:endParaRPr>
                    </a:p>
                  </a:txBody>
                  <a:tcPr/>
                </a:tc>
                <a:extLst>
                  <a:ext uri="{0D108BD9-81ED-4DB2-BD59-A6C34878D82A}">
                    <a16:rowId xmlns:a16="http://schemas.microsoft.com/office/drawing/2014/main" val="34370324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smtClean="0">
                          <a:solidFill>
                            <a:schemeClr val="tx1"/>
                          </a:solidFill>
                          <a:latin typeface="+mn-lt"/>
                          <a:ea typeface="+mn-ea"/>
                          <a:cs typeface="+mn-cs"/>
                          <a:sym typeface="Arial"/>
                        </a:rPr>
                        <a:t>my_int </a:t>
                      </a:r>
                      <a:r>
                        <a:rPr lang="en-US" sz="1600" b="0" i="0" u="none" strike="noStrike" cap="none" baseline="0" dirty="0" smtClean="0">
                          <a:solidFill>
                            <a:schemeClr val="tx1"/>
                          </a:solidFill>
                          <a:latin typeface="+mn-lt"/>
                          <a:ea typeface="+mn-ea"/>
                          <a:cs typeface="Times New Roman" panose="02020603050405020304" pitchFamily="18" charset="0"/>
                          <a:sym typeface="Arial"/>
                        </a:rPr>
                        <a:t>−</a:t>
                      </a:r>
                      <a:r>
                        <a:rPr lang="en-US" sz="1600" b="0" i="0" u="none" strike="noStrike" cap="none" baseline="0" dirty="0" smtClean="0">
                          <a:solidFill>
                            <a:schemeClr val="tx1"/>
                          </a:solidFill>
                          <a:latin typeface="+mn-lt"/>
                          <a:ea typeface="+mn-ea"/>
                          <a:cs typeface="+mn-cs"/>
                          <a:sym typeface="Arial"/>
                        </a:rPr>
                        <a:t>= 2</a:t>
                      </a:r>
                      <a:endParaRPr lang="en-US" sz="1600" dirty="0" smtClean="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smtClean="0">
                          <a:solidFill>
                            <a:schemeClr val="tx1"/>
                          </a:solidFill>
                          <a:latin typeface="+mn-lt"/>
                          <a:ea typeface="+mn-ea"/>
                          <a:cs typeface="+mn-cs"/>
                          <a:sym typeface="Arial"/>
                        </a:rPr>
                        <a:t>my_int = my_int </a:t>
                      </a:r>
                      <a:r>
                        <a:rPr lang="en-US" sz="1600" b="0" i="0" u="none" strike="noStrike" cap="none" baseline="0" dirty="0" smtClean="0">
                          <a:solidFill>
                            <a:schemeClr val="tx1"/>
                          </a:solidFill>
                          <a:latin typeface="+mn-lt"/>
                          <a:ea typeface="+mn-ea"/>
                          <a:cs typeface="Times New Roman" panose="02020603050405020304" pitchFamily="18" charset="0"/>
                          <a:sym typeface="Arial"/>
                        </a:rPr>
                        <a:t>−</a:t>
                      </a:r>
                      <a:r>
                        <a:rPr lang="en-US" sz="1600" b="0" i="0" u="none" strike="noStrike" cap="none" baseline="0" dirty="0" smtClean="0">
                          <a:solidFill>
                            <a:schemeClr val="tx1"/>
                          </a:solidFill>
                          <a:latin typeface="+mn-lt"/>
                          <a:ea typeface="+mn-ea"/>
                          <a:cs typeface="+mn-cs"/>
                          <a:sym typeface="Arial"/>
                        </a:rPr>
                        <a:t> 2</a:t>
                      </a:r>
                      <a:endParaRPr lang="en-US" sz="1600" dirty="0" smtClean="0">
                        <a:latin typeface="+mn-lt"/>
                      </a:endParaRPr>
                    </a:p>
                  </a:txBody>
                  <a:tcPr/>
                </a:tc>
                <a:extLst>
                  <a:ext uri="{0D108BD9-81ED-4DB2-BD59-A6C34878D82A}">
                    <a16:rowId xmlns:a16="http://schemas.microsoft.com/office/drawing/2014/main" val="2059125690"/>
                  </a:ext>
                </a:extLst>
              </a:tr>
              <a:tr h="370840">
                <a:tc>
                  <a:txBody>
                    <a:bodyPr/>
                    <a:lstStyle/>
                    <a:p>
                      <a:r>
                        <a:rPr lang="en-US" sz="1600" b="0" i="0" u="none" strike="noStrike" cap="none" baseline="0" dirty="0" smtClean="0">
                          <a:solidFill>
                            <a:schemeClr val="tx1"/>
                          </a:solidFill>
                          <a:latin typeface="+mn-lt"/>
                          <a:ea typeface="+mn-ea"/>
                          <a:cs typeface="+mn-cs"/>
                          <a:sym typeface="Arial"/>
                        </a:rPr>
                        <a:t>my_int /= 2</a:t>
                      </a:r>
                      <a:endParaRPr lang="en-US" sz="1600" dirty="0">
                        <a:latin typeface="+mn-lt"/>
                      </a:endParaRPr>
                    </a:p>
                  </a:txBody>
                  <a:tcPr/>
                </a:tc>
                <a:tc>
                  <a:txBody>
                    <a:bodyPr/>
                    <a:lstStyle/>
                    <a:p>
                      <a:r>
                        <a:rPr lang="en-US" sz="1600" b="0" i="0" u="none" strike="noStrike" cap="none" baseline="0" dirty="0" smtClean="0">
                          <a:solidFill>
                            <a:schemeClr val="tx1"/>
                          </a:solidFill>
                          <a:latin typeface="+mn-lt"/>
                          <a:ea typeface="+mn-ea"/>
                          <a:cs typeface="+mn-cs"/>
                          <a:sym typeface="Arial"/>
                        </a:rPr>
                        <a:t>my_int = my_int / 2</a:t>
                      </a:r>
                      <a:endParaRPr lang="en-US" sz="1600" dirty="0">
                        <a:latin typeface="+mn-lt"/>
                      </a:endParaRPr>
                    </a:p>
                  </a:txBody>
                  <a:tcPr/>
                </a:tc>
                <a:extLst>
                  <a:ext uri="{0D108BD9-81ED-4DB2-BD59-A6C34878D82A}">
                    <a16:rowId xmlns:a16="http://schemas.microsoft.com/office/drawing/2014/main" val="797205567"/>
                  </a:ext>
                </a:extLst>
              </a:tr>
              <a:tr h="370840">
                <a:tc>
                  <a:txBody>
                    <a:bodyPr/>
                    <a:lstStyle/>
                    <a:p>
                      <a:r>
                        <a:rPr lang="en-US" sz="1600" b="0" i="0" u="none" strike="noStrike" cap="none" baseline="0" dirty="0" smtClean="0">
                          <a:solidFill>
                            <a:schemeClr val="tx1"/>
                          </a:solidFill>
                          <a:latin typeface="+mn-lt"/>
                          <a:ea typeface="+mn-ea"/>
                          <a:cs typeface="+mn-cs"/>
                          <a:sym typeface="Arial"/>
                        </a:rPr>
                        <a:t>my_int *= 2</a:t>
                      </a:r>
                      <a:endParaRPr lang="en-US" sz="1600" dirty="0">
                        <a:latin typeface="+mn-lt"/>
                      </a:endParaRPr>
                    </a:p>
                  </a:txBody>
                  <a:tcPr/>
                </a:tc>
                <a:tc>
                  <a:txBody>
                    <a:bodyPr/>
                    <a:lstStyle/>
                    <a:p>
                      <a:r>
                        <a:rPr lang="en-US" sz="1600" b="0" i="0" u="none" strike="noStrike" cap="none" baseline="0" dirty="0" smtClean="0">
                          <a:solidFill>
                            <a:schemeClr val="tx1"/>
                          </a:solidFill>
                          <a:latin typeface="+mn-lt"/>
                          <a:ea typeface="+mn-ea"/>
                          <a:cs typeface="+mn-cs"/>
                          <a:sym typeface="Arial"/>
                        </a:rPr>
                        <a:t>my_int = my_int * 2</a:t>
                      </a:r>
                      <a:endParaRPr lang="en-US" sz="1600" dirty="0">
                        <a:latin typeface="+mn-lt"/>
                      </a:endParaRPr>
                    </a:p>
                  </a:txBody>
                  <a:tcPr/>
                </a:tc>
                <a:extLst>
                  <a:ext uri="{0D108BD9-81ED-4DB2-BD59-A6C34878D82A}">
                    <a16:rowId xmlns:a16="http://schemas.microsoft.com/office/drawing/2014/main" val="2994168549"/>
                  </a:ext>
                </a:extLst>
              </a:tr>
            </a:tbl>
          </a:graphicData>
        </a:graphic>
      </p:graphicFrame>
    </p:spTree>
    <p:extLst>
      <p:ext uri="{BB962C8B-B14F-4D97-AF65-F5344CB8AC3E}">
        <p14:creationId xmlns:p14="http://schemas.microsoft.com/office/powerpoint/2010/main" val="31190368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2</a:t>
            </a:r>
            <a:endParaRPr lang="en-US" dirty="0"/>
          </a:p>
        </p:txBody>
      </p:sp>
      <p:sp>
        <p:nvSpPr>
          <p:cNvPr id="3" name="Content Placeholder 2"/>
          <p:cNvSpPr>
            <a:spLocks noGrp="1"/>
          </p:cNvSpPr>
          <p:nvPr>
            <p:ph type="body" idx="1"/>
          </p:nvPr>
        </p:nvSpPr>
        <p:spPr/>
        <p:txBody>
          <a:bodyPr/>
          <a:lstStyle/>
          <a:p>
            <a:pPr marL="0" indent="0">
              <a:buNone/>
            </a:pPr>
            <a:r>
              <a:rPr lang="en-US" dirty="0" smtClean="0"/>
              <a:t>Modules are files that can be imported into your Python program.</a:t>
            </a:r>
          </a:p>
          <a:p>
            <a:r>
              <a:rPr lang="en-US" dirty="0"/>
              <a:t>U</a:t>
            </a:r>
            <a:r>
              <a:rPr lang="en-US" dirty="0" smtClean="0"/>
              <a:t>se other, well proven code with yours</a:t>
            </a:r>
          </a:p>
          <a:p>
            <a:pPr marL="0" indent="0">
              <a:buNone/>
            </a:pPr>
            <a:r>
              <a:rPr lang="en-US" dirty="0" smtClean="0"/>
              <a:t>Example is the math module</a:t>
            </a:r>
          </a:p>
          <a:p>
            <a:r>
              <a:rPr lang="en-US" dirty="0" smtClean="0"/>
              <a:t>We </a:t>
            </a:r>
            <a:r>
              <a:rPr lang="en-US" dirty="0" smtClean="0">
                <a:latin typeface="Courier New"/>
                <a:cs typeface="Courier New"/>
              </a:rPr>
              <a:t>import</a:t>
            </a:r>
            <a:r>
              <a:rPr lang="en-US" dirty="0" smtClean="0"/>
              <a:t> a module to use its contents</a:t>
            </a:r>
          </a:p>
          <a:p>
            <a:r>
              <a:rPr lang="en-US" dirty="0" smtClean="0"/>
              <a:t>We use the name of the module as part of the content we imported</a:t>
            </a:r>
            <a:endParaRPr lang="en-US" dirty="0"/>
          </a:p>
        </p:txBody>
      </p:sp>
    </p:spTree>
    <p:extLst>
      <p:ext uri="{BB962C8B-B14F-4D97-AF65-F5344CB8AC3E}">
        <p14:creationId xmlns:p14="http://schemas.microsoft.com/office/powerpoint/2010/main" val="3371596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ctrTitle"/>
          </p:nvPr>
        </p:nvSpPr>
        <p:spPr>
          <a:prstGeom prst="rect">
            <a:avLst/>
          </a:prstGeom>
        </p:spPr>
        <p:txBody>
          <a:bodyPr>
            <a:normAutofit/>
          </a:bodyPr>
          <a:lstStyle/>
          <a:p>
            <a:pPr eaLnBrk="1" hangingPunct="1"/>
            <a:r>
              <a:rPr lang="en-US" dirty="0">
                <a:ea typeface="ＭＳ Ｐゴシック" pitchFamily="-109" charset="-128"/>
                <a:cs typeface="ＭＳ Ｐゴシック" pitchFamily="-109" charset="-128"/>
              </a:rPr>
              <a:t>Your First </a:t>
            </a:r>
            <a:r>
              <a:rPr lang="en-US" dirty="0" smtClean="0">
                <a:ea typeface="ＭＳ Ｐゴシック" pitchFamily="-109" charset="-128"/>
                <a:cs typeface="ＭＳ Ｐゴシック" pitchFamily="-109" charset="-128"/>
              </a:rPr>
              <a:t>Program QuickStart </a:t>
            </a:r>
            <a:r>
              <a:rPr lang="en-US" dirty="0">
                <a:ea typeface="ＭＳ Ｐゴシック" pitchFamily="-109" charset="-128"/>
                <a:cs typeface="ＭＳ Ｐゴシック" pitchFamily="-109" charset="-128"/>
              </a:rPr>
              <a:t>1</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Module</a:t>
            </a:r>
            <a:endParaRPr lang="en-US" dirty="0"/>
          </a:p>
        </p:txBody>
      </p:sp>
      <p:pic>
        <p:nvPicPr>
          <p:cNvPr id="7" name="Picture 2" descr="Code has 4 lines and two columns. First row reads import math. Nothing appears in second column. Second row reads print left parenthesis math period p I right parenthesis module. In second column row 2 reads hash constant in math. Third row reads print left parenthesis math period s I n left parenthesis 1 period 0 right parenthesis right parenthesis. In second column row 3 reads hash a function in math. Fourth row reads help left parenthesis math period pow right parenthesis. In second column row 4 reads hash help info on p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52600"/>
            <a:ext cx="8153401" cy="2772162"/>
          </a:xfrm>
          <a:prstGeom prst="rect">
            <a:avLst/>
          </a:prstGeom>
        </p:spPr>
      </p:pic>
    </p:spTree>
    <p:extLst>
      <p:ext uri="{BB962C8B-B14F-4D97-AF65-F5344CB8AC3E}">
        <p14:creationId xmlns:p14="http://schemas.microsoft.com/office/powerpoint/2010/main" val="16801151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noChangeArrowheads="1"/>
          </p:cNvSpPr>
          <p:nvPr>
            <p:ph type="ctrTitle"/>
          </p:nvPr>
        </p:nvSpPr>
        <p:spPr/>
        <p:txBody>
          <a:bodyPr/>
          <a:lstStyle/>
          <a:p>
            <a:pPr eaLnBrk="1" hangingPunct="1"/>
            <a:r>
              <a:rPr lang="en-US" dirty="0" smtClean="0">
                <a:ea typeface="ＭＳ Ｐゴシック" pitchFamily="-109" charset="-128"/>
                <a:cs typeface="ＭＳ Ｐゴシック" pitchFamily="-109" charset="-128"/>
              </a:rPr>
              <a:t>Developing an Algorithm</a:t>
            </a:r>
            <a:endParaRPr lang="en-US" dirty="0">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an Algorithm</a:t>
            </a:r>
            <a:endParaRPr lang="en-US" dirty="0"/>
          </a:p>
        </p:txBody>
      </p:sp>
      <p:sp>
        <p:nvSpPr>
          <p:cNvPr id="3" name="Content Placeholder 2"/>
          <p:cNvSpPr>
            <a:spLocks noGrp="1"/>
          </p:cNvSpPr>
          <p:nvPr>
            <p:ph type="body" idx="1"/>
          </p:nvPr>
        </p:nvSpPr>
        <p:spPr/>
        <p:txBody>
          <a:bodyPr/>
          <a:lstStyle/>
          <a:p>
            <a:pPr>
              <a:buNone/>
            </a:pPr>
            <a:r>
              <a:rPr lang="en-US" dirty="0" smtClean="0"/>
              <a:t>How do we solve the following?</a:t>
            </a:r>
          </a:p>
          <a:p>
            <a:r>
              <a:rPr lang="en-US" dirty="0" smtClean="0"/>
              <a:t>If one inch of rain falls on an acre of land, how many gallons of water have accumulated on that acre?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type="body" idx="1"/>
          </p:nvPr>
        </p:nvSpPr>
        <p:spPr/>
        <p:txBody>
          <a:bodyPr/>
          <a:lstStyle/>
          <a:p>
            <a:pPr marL="0" indent="0">
              <a:buNone/>
            </a:pPr>
            <a:r>
              <a:rPr lang="en-US" dirty="0" smtClean="0"/>
              <a:t>A method - a sequence of steps - that describes how to solve a problem of class of problems</a:t>
            </a:r>
          </a:p>
        </p:txBody>
      </p:sp>
    </p:spTree>
    <p:extLst>
      <p:ext uri="{BB962C8B-B14F-4D97-AF65-F5344CB8AC3E}">
        <p14:creationId xmlns:p14="http://schemas.microsoft.com/office/powerpoint/2010/main" val="21407127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5</a:t>
            </a:r>
            <a:endParaRPr lang="en-US" dirty="0"/>
          </a:p>
        </p:txBody>
      </p:sp>
      <p:sp>
        <p:nvSpPr>
          <p:cNvPr id="3" name="Content Placeholder 2"/>
          <p:cNvSpPr>
            <a:spLocks noGrp="1"/>
          </p:cNvSpPr>
          <p:nvPr>
            <p:ph type="body" idx="1"/>
          </p:nvPr>
        </p:nvSpPr>
        <p:spPr/>
        <p:txBody>
          <a:bodyPr/>
          <a:lstStyle/>
          <a:p>
            <a:pPr marL="0" indent="0">
              <a:buNone/>
            </a:pPr>
            <a:r>
              <a:rPr lang="en-US" dirty="0" smtClean="0"/>
              <a:t>Test your code, often and thoroughly!</a:t>
            </a:r>
          </a:p>
          <a:p>
            <a:pPr marL="0" indent="0">
              <a:buNone/>
            </a:pPr>
            <a:r>
              <a:rPr lang="en-US" dirty="0" smtClean="0"/>
              <a:t>One thing we learn in writing our code is that we must test it, especially against a number of conditions, to assure ourselves that it works</a:t>
            </a:r>
          </a:p>
          <a:p>
            <a:r>
              <a:rPr lang="en-US" dirty="0" smtClean="0"/>
              <a:t>It turns out that testing is very hard and "correct" is a difficult thing to establish!</a:t>
            </a:r>
            <a:endParaRPr lang="en-US" dirty="0"/>
          </a:p>
        </p:txBody>
      </p:sp>
    </p:spTree>
    <p:extLst>
      <p:ext uri="{BB962C8B-B14F-4D97-AF65-F5344CB8AC3E}">
        <p14:creationId xmlns:p14="http://schemas.microsoft.com/office/powerpoint/2010/main" val="25330756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Code Listing </a:t>
            </a:r>
            <a:r>
              <a:rPr lang="en-US" dirty="0" smtClean="0"/>
              <a:t>1.2-1.3</a:t>
            </a:r>
            <a:endParaRPr lang="en-US" dirty="0"/>
          </a:p>
        </p:txBody>
      </p:sp>
      <p:pic>
        <p:nvPicPr>
          <p:cNvPr id="9" name="Picture 2" descr="Code has 6 lines. Line 1 hash calculate rainfall in gallons for some number of inches on 1 acre. Line 2 inches underscore s t r equals input right parenthesis quote How many inches of rain have fallen colon quote right parenthesis. Line 3 inches underscore I n t equals italicized I italicized n italicized t left parenthesis inches underscore s t r right parenthesis. Line 4 volume equals left parenthesis inches underscore I n t forward slash 12 right parenthesis asterisk 43560. Line 5 gallons equals volume asterisk 7.48051945. Line 6 print left parenthesis inches underscore I n t comma quote in period rain on 1 acre is quote comma gallons comma quote gallons quote right parenthesis."/>
          <p:cNvPicPr>
            <a:picLocks noChangeAspect="1"/>
          </p:cNvPicPr>
          <p:nvPr/>
        </p:nvPicPr>
        <p:blipFill>
          <a:blip r:embed="rId2"/>
          <a:stretch>
            <a:fillRect/>
          </a:stretch>
        </p:blipFill>
        <p:spPr>
          <a:xfrm>
            <a:off x="609600" y="2057400"/>
            <a:ext cx="8001000" cy="1752600"/>
          </a:xfrm>
          <a:prstGeom prst="rect">
            <a:avLst/>
          </a:prstGeom>
        </p:spPr>
      </p:pic>
      <p:pic>
        <p:nvPicPr>
          <p:cNvPr id="10" name="Picture 3" descr="Code has 6 lines. Line 1 hash calculate rainfall in gallons for some number of inches on 1 acre period. Line 2 inches underscore s t r equals input left parenthesis quote how many inches of rain have fallen colon quote right parenthesis. Line 3 inches underscore float equals float left parenthesis inches underscore s t r right parenthesis. Line 4 volume equals left parenthesis inches underscore float forward slash 12 right parenthesis asterisk 43560. Line 5 gallons equals volume asterisk 7.48051945. Line 6 print left parenthesis inches underscore float comma quote in period on 1 acre is quote comma gallons, quote gallons quote right parenthesis."/>
          <p:cNvPicPr>
            <a:picLocks noChangeAspect="1"/>
          </p:cNvPicPr>
          <p:nvPr/>
        </p:nvPicPr>
        <p:blipFill>
          <a:blip r:embed="rId3"/>
          <a:stretch>
            <a:fillRect/>
          </a:stretch>
        </p:blipFill>
        <p:spPr>
          <a:xfrm>
            <a:off x="587133" y="4267200"/>
            <a:ext cx="8085575" cy="1828800"/>
          </a:xfrm>
          <a:prstGeom prst="rect">
            <a:avLst/>
          </a:prstGeom>
        </p:spPr>
      </p:pic>
    </p:spTree>
    <p:extLst>
      <p:ext uri="{BB962C8B-B14F-4D97-AF65-F5344CB8AC3E}">
        <p14:creationId xmlns:p14="http://schemas.microsoft.com/office/powerpoint/2010/main" val="13056690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Rules</a:t>
            </a:r>
            <a:endParaRPr lang="en-US" dirty="0"/>
          </a:p>
        </p:txBody>
      </p:sp>
      <p:sp>
        <p:nvSpPr>
          <p:cNvPr id="3" name="Content Placeholder 2"/>
          <p:cNvSpPr>
            <a:spLocks noGrp="1"/>
          </p:cNvSpPr>
          <p:nvPr>
            <p:ph type="body" idx="1"/>
          </p:nvPr>
        </p:nvSpPr>
        <p:spPr/>
        <p:txBody>
          <a:bodyPr/>
          <a:lstStyle/>
          <a:p>
            <a:pPr marL="429768" indent="-429768">
              <a:buFont typeface="+mj-lt"/>
              <a:buAutoNum type="arabicPeriod"/>
            </a:pPr>
            <a:r>
              <a:rPr lang="en-US" dirty="0" smtClean="0"/>
              <a:t>Think before you program</a:t>
            </a:r>
          </a:p>
          <a:p>
            <a:pPr marL="429768" indent="-429768">
              <a:buFont typeface="+mj-lt"/>
              <a:buAutoNum type="arabicPeriod"/>
            </a:pPr>
            <a:r>
              <a:rPr lang="en-US" dirty="0"/>
              <a:t>A program is a human-readable essay on problem solving that also happens </a:t>
            </a:r>
            <a:r>
              <a:rPr lang="en-US" dirty="0" smtClean="0"/>
              <a:t>to execute </a:t>
            </a:r>
            <a:r>
              <a:rPr lang="en-US" dirty="0"/>
              <a:t>on a computer</a:t>
            </a:r>
            <a:r>
              <a:rPr lang="en-US" dirty="0" smtClean="0"/>
              <a:t>.</a:t>
            </a:r>
          </a:p>
          <a:p>
            <a:pPr marL="429768" indent="-429768">
              <a:buFont typeface="+mj-lt"/>
              <a:buAutoNum type="arabicPeriod"/>
            </a:pPr>
            <a:r>
              <a:rPr lang="en-US" dirty="0" smtClean="0"/>
              <a:t>The </a:t>
            </a:r>
            <a:r>
              <a:rPr lang="en-US" dirty="0"/>
              <a:t>best way to improve your programming and problem solving skills is to practice. </a:t>
            </a:r>
            <a:endParaRPr lang="en-US" dirty="0" smtClean="0"/>
          </a:p>
          <a:p>
            <a:pPr marL="429768" indent="-429768">
              <a:buFont typeface="+mj-lt"/>
              <a:buAutoNum type="arabicPeriod"/>
            </a:pPr>
            <a:r>
              <a:rPr lang="en-US" dirty="0"/>
              <a:t>A foolish consistency is the hobgoblin of little </a:t>
            </a:r>
            <a:r>
              <a:rPr lang="en-US" dirty="0" smtClean="0"/>
              <a:t>minds</a:t>
            </a:r>
          </a:p>
          <a:p>
            <a:pPr marL="429768" indent="-429768">
              <a:buFont typeface="+mj-lt"/>
              <a:buAutoNum type="arabicPeriod"/>
            </a:pPr>
            <a:r>
              <a:rPr lang="en-US" dirty="0"/>
              <a:t>Test your code, often and </a:t>
            </a:r>
            <a:r>
              <a:rPr lang="en-US" dirty="0" smtClean="0"/>
              <a:t>thoroughly!</a:t>
            </a:r>
            <a:endParaRPr lang="en-US" dirty="0"/>
          </a:p>
        </p:txBody>
      </p:sp>
    </p:spTree>
    <p:extLst>
      <p:ext uri="{BB962C8B-B14F-4D97-AF65-F5344CB8AC3E}">
        <p14:creationId xmlns:p14="http://schemas.microsoft.com/office/powerpoint/2010/main" val="13958067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1122454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Code Listing 1.1</a:t>
            </a:r>
          </a:p>
        </p:txBody>
      </p:sp>
      <p:pic>
        <p:nvPicPr>
          <p:cNvPr id="1638" name="Picture 1" descr="Code has 15 lines, as follows. Line 1.  Hash calculate the area and circumference of a circle from its radius. Line 2. Hash step 1 colon prompt for a radius. Line 3 hash step 2 apply the area formula. Line 4 hash step 3 print out the results. Line 5. Blank. Line 6 import math. Line 7. Blank. Line 8.  Radius underscore s t r equals input left parenthesis quote enter the radius of your circle colon quote right parenthesis. Line 9. Radius underscore I n t equals left parenthesis radius underscore s t r right parenthesis. Line 10. Blank. Line 11. Circumference equals 2 asterisk math period pi asterisk radius underscore I n t. Line 12. Area equals math period pi asterisk left parenthesis radius underscore I n t 2 asterisk 2 right parenthesis. Line 13. Blank. Line 14. Print left parenthesis quote the circumference is colon quote comma circumference comma back slash. Line 15, indented once. Quote comma and the area is colon quote comma area right parenthesis."/>
          <p:cNvPicPr>
            <a:picLocks noChangeAspect="1"/>
          </p:cNvPicPr>
          <p:nvPr/>
        </p:nvPicPr>
        <p:blipFill>
          <a:blip r:embed="rId3"/>
          <a:stretch>
            <a:fillRect/>
          </a:stretch>
        </p:blipFill>
        <p:spPr>
          <a:xfrm>
            <a:off x="457200" y="1752600"/>
            <a:ext cx="8229600" cy="399077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p:txBody>
          <a:bodyPr/>
          <a:lstStyle/>
          <a:p>
            <a:r>
              <a:rPr lang="en-US" dirty="0" smtClean="0"/>
              <a:t>Getting Input</a:t>
            </a:r>
            <a:endParaRPr lang="en-US" dirty="0"/>
          </a:p>
        </p:txBody>
      </p:sp>
      <p:pic>
        <p:nvPicPr>
          <p:cNvPr id="3" name="Picture 1" descr="Code has 2 lines. Line 1. The function colon. Line 2. Input left parenthesis double quote Give me a value double quote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66586"/>
            <a:ext cx="4030976" cy="929014"/>
          </a:xfrm>
          <a:prstGeom prst="rect">
            <a:avLst/>
          </a:prstGeom>
        </p:spPr>
      </p:pic>
      <p:sp>
        <p:nvSpPr>
          <p:cNvPr id="40963" name="Content Placeholder 2"/>
          <p:cNvSpPr>
            <a:spLocks noGrp="1" noChangeArrowheads="1"/>
          </p:cNvSpPr>
          <p:nvPr>
            <p:ph type="body" idx="1"/>
          </p:nvPr>
        </p:nvSpPr>
        <p:spPr>
          <a:xfrm>
            <a:off x="457200" y="2895600"/>
            <a:ext cx="8229600" cy="2286000"/>
          </a:xfrm>
        </p:spPr>
        <p:txBody>
          <a:bodyPr/>
          <a:lstStyle/>
          <a:p>
            <a:r>
              <a:rPr lang="en-US" dirty="0" smtClean="0"/>
              <a:t>prints “Give me a value” on the python screen and waits till the user types something (anything), ending with Enter</a:t>
            </a:r>
          </a:p>
          <a:p>
            <a:r>
              <a:rPr lang="en-US" dirty="0" smtClean="0"/>
              <a:t>Warning, it returns a string (sequence of characters), no matter what is given, even a number (</a:t>
            </a:r>
            <a:r>
              <a:rPr lang="fr-FR" dirty="0" smtClean="0"/>
              <a:t>'</a:t>
            </a:r>
            <a:r>
              <a:rPr lang="en-US" dirty="0" smtClean="0"/>
              <a:t>1</a:t>
            </a:r>
            <a:r>
              <a:rPr lang="fr-FR" dirty="0" smtClean="0"/>
              <a:t>'</a:t>
            </a:r>
            <a:r>
              <a:rPr lang="en-US" dirty="0" smtClean="0"/>
              <a:t> is not the same as 1, different types)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pPr eaLnBrk="1" hangingPunct="1"/>
            <a:r>
              <a:rPr lang="en-US" dirty="0" smtClean="0">
                <a:ea typeface="ＭＳ Ｐゴシック" pitchFamily="-109" charset="-128"/>
                <a:cs typeface="ＭＳ Ｐゴシック" pitchFamily="-109" charset="-128"/>
              </a:rPr>
              <a:t>Import </a:t>
            </a:r>
            <a:r>
              <a:rPr lang="en-US" dirty="0">
                <a:ea typeface="ＭＳ Ｐゴシック" pitchFamily="-109" charset="-128"/>
                <a:cs typeface="ＭＳ Ｐゴシック" pitchFamily="-109" charset="-128"/>
              </a:rPr>
              <a:t>of </a:t>
            </a:r>
            <a:r>
              <a:rPr lang="en-US" dirty="0" smtClean="0">
                <a:ea typeface="ＭＳ Ｐゴシック" pitchFamily="-109" charset="-128"/>
                <a:cs typeface="ＭＳ Ｐゴシック" pitchFamily="-109" charset="-128"/>
              </a:rPr>
              <a:t>Math</a:t>
            </a:r>
            <a:endParaRPr lang="en-US" dirty="0">
              <a:ea typeface="ＭＳ Ｐゴシック" pitchFamily="-109" charset="-128"/>
              <a:cs typeface="ＭＳ Ｐゴシック" pitchFamily="-109" charset="-128"/>
            </a:endParaRPr>
          </a:p>
        </p:txBody>
      </p:sp>
      <p:sp>
        <p:nvSpPr>
          <p:cNvPr id="78851" name="Content Placeholder 2"/>
          <p:cNvSpPr>
            <a:spLocks noGrp="1" noChangeArrowheads="1"/>
          </p:cNvSpPr>
          <p:nvPr>
            <p:ph type="body" idx="1"/>
          </p:nvPr>
        </p:nvSpPr>
        <p:spPr/>
        <p:txBody>
          <a:bodyPr/>
          <a:lstStyle/>
          <a:p>
            <a:pPr eaLnBrk="1" hangingPunct="1">
              <a:lnSpc>
                <a:spcPct val="90000"/>
              </a:lnSpc>
            </a:pPr>
            <a:r>
              <a:rPr lang="en-US" dirty="0">
                <a:ea typeface="ＭＳ Ｐゴシック" pitchFamily="-109" charset="-128"/>
                <a:cs typeface="ＭＳ Ｐゴシック" pitchFamily="-109" charset="-128"/>
              </a:rPr>
              <a:t>One thing we did was to import the math module with </a:t>
            </a:r>
            <a:r>
              <a:rPr lang="en-US" dirty="0">
                <a:latin typeface="Courier New" pitchFamily="-109" charset="0"/>
                <a:ea typeface="Courier New" pitchFamily="-109" charset="0"/>
                <a:cs typeface="Courier New" pitchFamily="-109" charset="0"/>
              </a:rPr>
              <a:t>import math</a:t>
            </a:r>
          </a:p>
          <a:p>
            <a:pPr eaLnBrk="1" hangingPunct="1">
              <a:lnSpc>
                <a:spcPct val="90000"/>
              </a:lnSpc>
            </a:pPr>
            <a:r>
              <a:rPr lang="en-US" dirty="0">
                <a:ea typeface="ＭＳ Ｐゴシック" pitchFamily="-109" charset="-128"/>
                <a:cs typeface="ＭＳ Ｐゴシック" pitchFamily="-109" charset="-128"/>
              </a:rPr>
              <a:t>This brought in python statements to support math (try it in the python window)</a:t>
            </a:r>
          </a:p>
          <a:p>
            <a:pPr eaLnBrk="1" hangingPunct="1">
              <a:lnSpc>
                <a:spcPct val="90000"/>
              </a:lnSpc>
            </a:pPr>
            <a:r>
              <a:rPr lang="en-US" dirty="0">
                <a:ea typeface="ＭＳ Ｐゴシック" pitchFamily="-109" charset="-128"/>
                <a:cs typeface="ＭＳ Ｐゴシック" pitchFamily="-109" charset="-128"/>
              </a:rPr>
              <a:t>We precede all operations of math with </a:t>
            </a:r>
            <a:r>
              <a:rPr lang="en-US" dirty="0">
                <a:solidFill>
                  <a:schemeClr val="tx1"/>
                </a:solidFill>
                <a:latin typeface="Courier New" pitchFamily="-109" charset="0"/>
                <a:ea typeface="Courier New" pitchFamily="-109" charset="0"/>
                <a:cs typeface="Courier New" pitchFamily="-109" charset="0"/>
              </a:rPr>
              <a:t>math.xxx</a:t>
            </a:r>
          </a:p>
          <a:p>
            <a:pPr eaLnBrk="1" hangingPunct="1">
              <a:lnSpc>
                <a:spcPct val="90000"/>
              </a:lnSpc>
            </a:pPr>
            <a:r>
              <a:rPr lang="en-US" dirty="0">
                <a:latin typeface="Courier New" pitchFamily="-109" charset="0"/>
                <a:ea typeface="Courier New" pitchFamily="-109" charset="0"/>
                <a:cs typeface="Courier New" pitchFamily="-109" charset="0"/>
              </a:rPr>
              <a:t>math.pi</a:t>
            </a:r>
            <a:r>
              <a:rPr lang="en-US" dirty="0">
                <a:ea typeface="ＭＳ Ｐゴシック" pitchFamily="-109" charset="-128"/>
                <a:cs typeface="ＭＳ Ｐゴシック" pitchFamily="-109" charset="-128"/>
              </a:rPr>
              <a:t>, for example, is pi. </a:t>
            </a:r>
            <a:r>
              <a:rPr lang="en-US" dirty="0">
                <a:latin typeface="Courier New" pitchFamily="-109" charset="0"/>
                <a:ea typeface="Courier New" pitchFamily="-109" charset="0"/>
                <a:cs typeface="Courier New" pitchFamily="-109" charset="0"/>
              </a:rPr>
              <a:t>math.pow(x,y)</a:t>
            </a:r>
            <a:r>
              <a:rPr lang="en-US" dirty="0">
                <a:ea typeface="ＭＳ Ｐゴシック" pitchFamily="-109" charset="-128"/>
                <a:cs typeface="ＭＳ Ｐゴシック" pitchFamily="-109" charset="-128"/>
              </a:rPr>
              <a:t> raises x to the y</a:t>
            </a:r>
            <a:r>
              <a:rPr lang="en-US" baseline="30000" dirty="0">
                <a:ea typeface="ＭＳ Ｐゴシック" pitchFamily="-109" charset="-128"/>
                <a:cs typeface="ＭＳ Ｐゴシック" pitchFamily="-109" charset="-128"/>
              </a:rPr>
              <a:t>th</a:t>
            </a:r>
            <a:r>
              <a:rPr lang="en-US" dirty="0">
                <a:ea typeface="ＭＳ Ｐゴシック" pitchFamily="-109" charset="-128"/>
                <a:cs typeface="ＭＳ Ｐゴシック" pitchFamily="-109" charset="-128"/>
              </a:rPr>
              <a:t> power</a:t>
            </a:r>
            <a:r>
              <a:rPr lang="en-US" dirty="0" smtClean="0">
                <a:ea typeface="ＭＳ Ｐゴシック" pitchFamily="-109" charset="-128"/>
                <a:cs typeface="ＭＳ Ｐゴシック" pitchFamily="-109" charset="-128"/>
              </a:rPr>
              <a:t>.</a:t>
            </a:r>
            <a:endParaRPr lang="en-US" dirty="0">
              <a:ea typeface="ＭＳ Ｐゴシック" pitchFamily="-109" charset="-128"/>
              <a:cs typeface="ＭＳ Ｐゴシック" pitchFamily="-109"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1951</TotalTime>
  <Words>2634</Words>
  <Application>Microsoft Office PowerPoint</Application>
  <PresentationFormat>On-screen Show (4:3)</PresentationFormat>
  <Paragraphs>421</Paragraphs>
  <Slides>67</Slides>
  <Notes>33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67</vt:i4>
      </vt:variant>
    </vt:vector>
  </HeadingPairs>
  <TitlesOfParts>
    <vt:vector size="80" baseType="lpstr">
      <vt:lpstr>ＭＳ Ｐゴシック</vt:lpstr>
      <vt:lpstr>Arial</vt:lpstr>
      <vt:lpstr>Calibri</vt:lpstr>
      <vt:lpstr>Courier New</vt:lpstr>
      <vt:lpstr>Monaco</vt:lpstr>
      <vt:lpstr>Noto Sans Symbols</vt:lpstr>
      <vt:lpstr>Symbol</vt:lpstr>
      <vt:lpstr>Times New Roman</vt:lpstr>
      <vt:lpstr>Verdana</vt:lpstr>
      <vt:lpstr>Wingdings</vt:lpstr>
      <vt:lpstr>508 Lecture</vt:lpstr>
      <vt:lpstr>1_508 Lecture</vt:lpstr>
      <vt:lpstr>Equation</vt:lpstr>
      <vt:lpstr>The Practice of Computing Using Python</vt:lpstr>
      <vt:lpstr>The Three Rules</vt:lpstr>
      <vt:lpstr>What is a Computer Program?</vt:lpstr>
      <vt:lpstr>Program</vt:lpstr>
      <vt:lpstr>Interpreted</vt:lpstr>
      <vt:lpstr>Your First Program QuickStart 1</vt:lpstr>
      <vt:lpstr>Code Listing 1.1</vt:lpstr>
      <vt:lpstr>Getting Input</vt:lpstr>
      <vt:lpstr>Import of Math</vt:lpstr>
      <vt:lpstr>Assignment</vt:lpstr>
      <vt:lpstr>Conversion</vt:lpstr>
      <vt:lpstr>Printing Output</vt:lpstr>
      <vt:lpstr>At the Core of any Language</vt:lpstr>
      <vt:lpstr>Save as a “Module”</vt:lpstr>
      <vt:lpstr>Errors</vt:lpstr>
      <vt:lpstr>Common Error</vt:lpstr>
      <vt:lpstr>Syntax</vt:lpstr>
      <vt:lpstr>Modules 1</vt:lpstr>
      <vt:lpstr>Statements</vt:lpstr>
      <vt:lpstr>Expressions</vt:lpstr>
      <vt:lpstr>Side Effects and Returns</vt:lpstr>
      <vt:lpstr>Whitespace</vt:lpstr>
      <vt:lpstr>Continuation</vt:lpstr>
      <vt:lpstr>Also, Tabbing is Special</vt:lpstr>
      <vt:lpstr>Python comments</vt:lpstr>
      <vt:lpstr>Code as Essay, an Aside</vt:lpstr>
      <vt:lpstr>Knuth, Literate Programming (84)</vt:lpstr>
      <vt:lpstr>Some of the details</vt:lpstr>
      <vt:lpstr>Python Tokens</vt:lpstr>
      <vt:lpstr>Python Operators</vt:lpstr>
      <vt:lpstr>Python Punctuators</vt:lpstr>
      <vt:lpstr>Literals</vt:lpstr>
      <vt:lpstr>Python Name Conventions</vt:lpstr>
      <vt:lpstr>Naming Conventions</vt:lpstr>
      <vt:lpstr>Rule 4</vt:lpstr>
      <vt:lpstr>Variable</vt:lpstr>
      <vt:lpstr>Variable Objects</vt:lpstr>
      <vt:lpstr>Namespace</vt:lpstr>
      <vt:lpstr>Variable Creation and Assignment</vt:lpstr>
      <vt:lpstr>When = doesn’t Mean Equal</vt:lpstr>
      <vt:lpstr>= is assignment</vt:lpstr>
      <vt:lpstr>More Assignment</vt:lpstr>
      <vt:lpstr>Objects and Types</vt:lpstr>
      <vt:lpstr>Variables and Types</vt:lpstr>
      <vt:lpstr>What can go on the lhs</vt:lpstr>
      <vt:lpstr>Python “types”</vt:lpstr>
      <vt:lpstr>What is a type</vt:lpstr>
      <vt:lpstr>Fundamental Types</vt:lpstr>
      <vt:lpstr>Converting Types</vt:lpstr>
      <vt:lpstr>Type Conversion</vt:lpstr>
      <vt:lpstr>Operators</vt:lpstr>
      <vt:lpstr>Binary Operators</vt:lpstr>
      <vt:lpstr>Two Types of Division</vt:lpstr>
      <vt:lpstr>Modulus Operator</vt:lpstr>
      <vt:lpstr>Mixed Types</vt:lpstr>
      <vt:lpstr>Integer Operators</vt:lpstr>
      <vt:lpstr>Order of Operations and Parentheses</vt:lpstr>
      <vt:lpstr>Augmented Assignment</vt:lpstr>
      <vt:lpstr>Modules 2</vt:lpstr>
      <vt:lpstr>Math Module</vt:lpstr>
      <vt:lpstr>Developing an Algorithm</vt:lpstr>
      <vt:lpstr>Develop an Algorithm</vt:lpstr>
      <vt:lpstr>Algorithm</vt:lpstr>
      <vt:lpstr>Rule 5</vt:lpstr>
      <vt:lpstr>Code Listing 1.2-1.3</vt:lpstr>
      <vt:lpstr>The Rules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Practice of Computing Using Python, 3e</dc:title>
  <dc:subject>Engineering Computer Science</dc:subject>
  <dc:creator>Punch/Enbody</dc:creator>
  <cp:keywords>Engineering Computer Science</cp:keywords>
  <cp:lastModifiedBy>Janakiraman, Kuyil Mozhi (Cognizant)</cp:lastModifiedBy>
  <cp:revision>74</cp:revision>
  <dcterms:created xsi:type="dcterms:W3CDTF">2012-03-21T18:49:41Z</dcterms:created>
  <dcterms:modified xsi:type="dcterms:W3CDTF">2018-03-21T10:11:44Z</dcterms:modified>
</cp:coreProperties>
</file>