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Lst>
  <p:sldSz cx="9144000" cy="5143500" type="screen16x9"/>
  <p:notesSz cx="6858000" cy="9144000"/>
  <p:embeddedFontLst>
    <p:embeddedFont>
      <p:font typeface="Source Code Pro" panose="020B0409030403020204" pitchFamily="49" charset="0"/>
      <p:regular r:id="rId21"/>
      <p:bold r:id="rId22"/>
      <p:italic r:id="rId23"/>
      <p:boldItalic r:id="rId24"/>
    </p:embeddedFont>
    <p:embeddedFont>
      <p:font typeface="Source Code Pro Light" panose="020F0302020204030204" pitchFamily="34" charset="0"/>
      <p:regular r:id="rId25"/>
      <p:bold r:id="rId26"/>
      <p:italic r:id="rId27"/>
      <p:boldItalic r:id="rId28"/>
    </p:embeddedFont>
    <p:embeddedFont>
      <p:font typeface="Teko" panose="02000000000000000000" pitchFamily="2" charset="77"/>
      <p:regular r:id="rId29"/>
      <p:bold r:id="rId30"/>
    </p:embeddedFont>
    <p:embeddedFont>
      <p:font typeface="Teko Light" panose="02000000000000000000" pitchFamily="2" charset="77"/>
      <p:regular r:id="rId31"/>
      <p:bold r:id="rId32"/>
    </p:embeddedFont>
    <p:embeddedFont>
      <p:font typeface="Teko Medium" panose="02000000000000000000" pitchFamily="2" charset="77"/>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fb092b6a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fb092b6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ead986f08f_2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ead986f08f_2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ead986f08f_2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ead986f08f_2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ead986f08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ead986f08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ead986f08f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ead986f08f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1ead986f08f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1ead986f08f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fba6b592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fba6b592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ead986f08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ead986f08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fc53f6b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fc53f6b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fba6b592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fba6b59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fba6b5929b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fba6b5929b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fba6b5929b_0_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fba6b5929b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fbdaf87c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fbdaf87c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eac01170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eac01170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fba6b5929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fba6b5929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fbdaf87c0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fbdaf87c0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fba6b5929b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fba6b5929b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ead986f08f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ead986f08f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p:cSld name="CUSTOM_19">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59" name="Google Shape;59;p12"/>
          <p:cNvSpPr txBox="1">
            <a:spLocks noGrp="1"/>
          </p:cNvSpPr>
          <p:nvPr>
            <p:ph type="subTitle" idx="1"/>
          </p:nvPr>
        </p:nvSpPr>
        <p:spPr>
          <a:xfrm>
            <a:off x="865200" y="3125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12"/>
          <p:cNvSpPr txBox="1">
            <a:spLocks noGrp="1"/>
          </p:cNvSpPr>
          <p:nvPr>
            <p:ph type="subTitle" idx="2"/>
          </p:nvPr>
        </p:nvSpPr>
        <p:spPr>
          <a:xfrm>
            <a:off x="3663000" y="2744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1" name="Google Shape;61;p12"/>
          <p:cNvSpPr txBox="1">
            <a:spLocks noGrp="1"/>
          </p:cNvSpPr>
          <p:nvPr>
            <p:ph type="ctrTitle" idx="3"/>
          </p:nvPr>
        </p:nvSpPr>
        <p:spPr>
          <a:xfrm>
            <a:off x="464600" y="2879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2" name="Google Shape;62;p12"/>
          <p:cNvSpPr txBox="1">
            <a:spLocks noGrp="1"/>
          </p:cNvSpPr>
          <p:nvPr>
            <p:ph type="ctrTitle" idx="4"/>
          </p:nvPr>
        </p:nvSpPr>
        <p:spPr>
          <a:xfrm>
            <a:off x="3262350" y="2498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3" name="Google Shape;63;p12"/>
          <p:cNvSpPr txBox="1">
            <a:spLocks noGrp="1"/>
          </p:cNvSpPr>
          <p:nvPr>
            <p:ph type="subTitle" idx="5"/>
          </p:nvPr>
        </p:nvSpPr>
        <p:spPr>
          <a:xfrm>
            <a:off x="6460750" y="22868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2"/>
          <p:cNvSpPr txBox="1">
            <a:spLocks noGrp="1"/>
          </p:cNvSpPr>
          <p:nvPr>
            <p:ph type="ctrTitle" idx="6"/>
          </p:nvPr>
        </p:nvSpPr>
        <p:spPr>
          <a:xfrm>
            <a:off x="6060100" y="20412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p:cSld name="CUSTOM_19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67" name="Google Shape;67;p13"/>
          <p:cNvSpPr txBox="1">
            <a:spLocks noGrp="1"/>
          </p:cNvSpPr>
          <p:nvPr>
            <p:ph type="subTitle" idx="1"/>
          </p:nvPr>
        </p:nvSpPr>
        <p:spPr>
          <a:xfrm>
            <a:off x="1206500" y="1629358"/>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8" name="Google Shape;68;p13"/>
          <p:cNvSpPr txBox="1">
            <a:spLocks noGrp="1"/>
          </p:cNvSpPr>
          <p:nvPr>
            <p:ph type="subTitle" idx="2"/>
          </p:nvPr>
        </p:nvSpPr>
        <p:spPr>
          <a:xfrm>
            <a:off x="3814200" y="2106536"/>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idx="3"/>
          </p:nvPr>
        </p:nvSpPr>
        <p:spPr>
          <a:xfrm>
            <a:off x="83600" y="1303504"/>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0" name="Google Shape;70;p13"/>
          <p:cNvSpPr txBox="1">
            <a:spLocks noGrp="1"/>
          </p:cNvSpPr>
          <p:nvPr>
            <p:ph type="ctrTitle" idx="4"/>
          </p:nvPr>
        </p:nvSpPr>
        <p:spPr>
          <a:xfrm>
            <a:off x="2691300" y="1769763"/>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1" name="Google Shape;71;p13"/>
          <p:cNvSpPr txBox="1">
            <a:spLocks noGrp="1"/>
          </p:cNvSpPr>
          <p:nvPr>
            <p:ph type="subTitle" idx="5"/>
          </p:nvPr>
        </p:nvSpPr>
        <p:spPr>
          <a:xfrm>
            <a:off x="6421000" y="2474670"/>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2" name="Google Shape;72;p13"/>
          <p:cNvSpPr txBox="1">
            <a:spLocks noGrp="1"/>
          </p:cNvSpPr>
          <p:nvPr>
            <p:ph type="ctrTitle" idx="6"/>
          </p:nvPr>
        </p:nvSpPr>
        <p:spPr>
          <a:xfrm>
            <a:off x="5298100" y="2144533"/>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2">
  <p:cSld name="CUSTOM_19_1_1">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75" name="Google Shape;75;p14"/>
          <p:cNvSpPr txBox="1">
            <a:spLocks noGrp="1"/>
          </p:cNvSpPr>
          <p:nvPr>
            <p:ph type="subTitle" idx="1"/>
          </p:nvPr>
        </p:nvSpPr>
        <p:spPr>
          <a:xfrm>
            <a:off x="871678" y="1205775"/>
            <a:ext cx="2388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6" name="Google Shape;76;p14"/>
          <p:cNvSpPr txBox="1">
            <a:spLocks noGrp="1"/>
          </p:cNvSpPr>
          <p:nvPr>
            <p:ph type="ctrTitle" idx="2"/>
          </p:nvPr>
        </p:nvSpPr>
        <p:spPr>
          <a:xfrm>
            <a:off x="640513" y="1965050"/>
            <a:ext cx="2619300" cy="384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7" name="Google Shape;77;p14"/>
          <p:cNvSpPr txBox="1">
            <a:spLocks noGrp="1"/>
          </p:cNvSpPr>
          <p:nvPr>
            <p:ph type="subTitle" idx="3"/>
          </p:nvPr>
        </p:nvSpPr>
        <p:spPr>
          <a:xfrm>
            <a:off x="5884178" y="3490825"/>
            <a:ext cx="2388300" cy="60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8" name="Google Shape;78;p14"/>
          <p:cNvSpPr txBox="1">
            <a:spLocks noGrp="1"/>
          </p:cNvSpPr>
          <p:nvPr>
            <p:ph type="ctrTitle" idx="4"/>
          </p:nvPr>
        </p:nvSpPr>
        <p:spPr>
          <a:xfrm>
            <a:off x="5884188" y="3258425"/>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5">
  <p:cSld name="CUSTOM_11_1_2">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
        <p:nvSpPr>
          <p:cNvPr id="84" name="Google Shape;84;p16"/>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redits">
  <p:cSld name="CUSTOM_10_1">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1139994" y="2134800"/>
            <a:ext cx="29496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7" name="Google Shape;87;p17"/>
          <p:cNvSpPr txBox="1">
            <a:spLocks noGrp="1"/>
          </p:cNvSpPr>
          <p:nvPr>
            <p:ph type="subTitle" idx="2"/>
          </p:nvPr>
        </p:nvSpPr>
        <p:spPr>
          <a:xfrm>
            <a:off x="1095650" y="1524450"/>
            <a:ext cx="15801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atin typeface="Teko Medium"/>
                <a:ea typeface="Teko Medium"/>
                <a:cs typeface="Teko Medium"/>
                <a:sym typeface="Teko Medium"/>
              </a:defRPr>
            </a:lvl1pPr>
            <a:lvl2pPr lvl="1" rtl="0">
              <a:spcBef>
                <a:spcPts val="1600"/>
              </a:spcBef>
              <a:spcAft>
                <a:spcPts val="0"/>
              </a:spcAft>
              <a:buNone/>
              <a:defRPr sz="1000">
                <a:latin typeface="Teko Medium"/>
                <a:ea typeface="Teko Medium"/>
                <a:cs typeface="Teko Medium"/>
                <a:sym typeface="Teko Medium"/>
              </a:defRPr>
            </a:lvl2pPr>
            <a:lvl3pPr lvl="2" rtl="0">
              <a:spcBef>
                <a:spcPts val="1600"/>
              </a:spcBef>
              <a:spcAft>
                <a:spcPts val="0"/>
              </a:spcAft>
              <a:buNone/>
              <a:defRPr sz="1000">
                <a:latin typeface="Teko Medium"/>
                <a:ea typeface="Teko Medium"/>
                <a:cs typeface="Teko Medium"/>
                <a:sym typeface="Teko Medium"/>
              </a:defRPr>
            </a:lvl3pPr>
            <a:lvl4pPr lvl="3" rtl="0">
              <a:spcBef>
                <a:spcPts val="1600"/>
              </a:spcBef>
              <a:spcAft>
                <a:spcPts val="0"/>
              </a:spcAft>
              <a:buNone/>
              <a:defRPr sz="1000">
                <a:latin typeface="Teko Medium"/>
                <a:ea typeface="Teko Medium"/>
                <a:cs typeface="Teko Medium"/>
                <a:sym typeface="Teko Medium"/>
              </a:defRPr>
            </a:lvl4pPr>
            <a:lvl5pPr lvl="4" rtl="0">
              <a:spcBef>
                <a:spcPts val="1600"/>
              </a:spcBef>
              <a:spcAft>
                <a:spcPts val="0"/>
              </a:spcAft>
              <a:buNone/>
              <a:defRPr sz="1000">
                <a:latin typeface="Teko Medium"/>
                <a:ea typeface="Teko Medium"/>
                <a:cs typeface="Teko Medium"/>
                <a:sym typeface="Teko Medium"/>
              </a:defRPr>
            </a:lvl5pPr>
            <a:lvl6pPr lvl="5" rtl="0">
              <a:spcBef>
                <a:spcPts val="1600"/>
              </a:spcBef>
              <a:spcAft>
                <a:spcPts val="0"/>
              </a:spcAft>
              <a:buNone/>
              <a:defRPr sz="1000">
                <a:latin typeface="Teko Medium"/>
                <a:ea typeface="Teko Medium"/>
                <a:cs typeface="Teko Medium"/>
                <a:sym typeface="Teko Medium"/>
              </a:defRPr>
            </a:lvl6pPr>
            <a:lvl7pPr lvl="6" rtl="0">
              <a:spcBef>
                <a:spcPts val="1600"/>
              </a:spcBef>
              <a:spcAft>
                <a:spcPts val="0"/>
              </a:spcAft>
              <a:buNone/>
              <a:defRPr sz="1000">
                <a:latin typeface="Teko Medium"/>
                <a:ea typeface="Teko Medium"/>
                <a:cs typeface="Teko Medium"/>
                <a:sym typeface="Teko Medium"/>
              </a:defRPr>
            </a:lvl7pPr>
            <a:lvl8pPr lvl="7" rtl="0">
              <a:spcBef>
                <a:spcPts val="1600"/>
              </a:spcBef>
              <a:spcAft>
                <a:spcPts val="0"/>
              </a:spcAft>
              <a:buNone/>
              <a:defRPr sz="1000">
                <a:latin typeface="Teko Medium"/>
                <a:ea typeface="Teko Medium"/>
                <a:cs typeface="Teko Medium"/>
                <a:sym typeface="Teko Medium"/>
              </a:defRPr>
            </a:lvl8pPr>
            <a:lvl9pPr lvl="8" rtl="0">
              <a:spcBef>
                <a:spcPts val="1600"/>
              </a:spcBef>
              <a:spcAft>
                <a:spcPts val="1600"/>
              </a:spcAft>
              <a:buNone/>
              <a:defRPr sz="1000">
                <a:latin typeface="Teko Medium"/>
                <a:ea typeface="Teko Medium"/>
                <a:cs typeface="Teko Medium"/>
                <a:sym typeface="Teko Medium"/>
              </a:defRPr>
            </a:lvl9pPr>
          </a:lstStyle>
          <a:p>
            <a:endParaRPr/>
          </a:p>
        </p:txBody>
      </p:sp>
      <p:sp>
        <p:nvSpPr>
          <p:cNvPr id="88" name="Google Shape;88;p17"/>
          <p:cNvSpPr txBox="1">
            <a:spLocks noGrp="1"/>
          </p:cNvSpPr>
          <p:nvPr>
            <p:ph type="ctrTitle"/>
          </p:nvPr>
        </p:nvSpPr>
        <p:spPr>
          <a:xfrm>
            <a:off x="6029025" y="322800"/>
            <a:ext cx="2303700" cy="1017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sources">
  <p:cSld name="CUSTOM_10">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682800" y="915600"/>
            <a:ext cx="2596800" cy="1476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sz="800"/>
            </a:lvl1pPr>
            <a:lvl2pPr marL="914400" lvl="1" indent="-279400" rtl="0">
              <a:spcBef>
                <a:spcPts val="1600"/>
              </a:spcBef>
              <a:spcAft>
                <a:spcPts val="0"/>
              </a:spcAft>
              <a:buSzPts val="800"/>
              <a:buChar char="○"/>
              <a:defRPr sz="800"/>
            </a:lvl2pPr>
            <a:lvl3pPr marL="1371600" lvl="2" indent="-279400" rtl="0">
              <a:spcBef>
                <a:spcPts val="1600"/>
              </a:spcBef>
              <a:spcAft>
                <a:spcPts val="0"/>
              </a:spcAft>
              <a:buSzPts val="800"/>
              <a:buChar char="■"/>
              <a:defRPr sz="800"/>
            </a:lvl3pPr>
            <a:lvl4pPr marL="1828800" lvl="3" indent="-279400" rtl="0">
              <a:spcBef>
                <a:spcPts val="1600"/>
              </a:spcBef>
              <a:spcAft>
                <a:spcPts val="0"/>
              </a:spcAft>
              <a:buSzPts val="800"/>
              <a:buChar char="●"/>
              <a:defRPr sz="800"/>
            </a:lvl4pPr>
            <a:lvl5pPr marL="2286000" lvl="4" indent="-279400" rtl="0">
              <a:spcBef>
                <a:spcPts val="1600"/>
              </a:spcBef>
              <a:spcAft>
                <a:spcPts val="0"/>
              </a:spcAft>
              <a:buSzPts val="800"/>
              <a:buChar char="○"/>
              <a:defRPr sz="800"/>
            </a:lvl5pPr>
            <a:lvl6pPr marL="2743200" lvl="5" indent="-279400" rtl="0">
              <a:spcBef>
                <a:spcPts val="1600"/>
              </a:spcBef>
              <a:spcAft>
                <a:spcPts val="0"/>
              </a:spcAft>
              <a:buSzPts val="800"/>
              <a:buChar char="■"/>
              <a:defRPr sz="800"/>
            </a:lvl6pPr>
            <a:lvl7pPr marL="3200400" lvl="6" indent="-279400" rtl="0">
              <a:spcBef>
                <a:spcPts val="1600"/>
              </a:spcBef>
              <a:spcAft>
                <a:spcPts val="0"/>
              </a:spcAft>
              <a:buSzPts val="800"/>
              <a:buChar char="●"/>
              <a:defRPr sz="800"/>
            </a:lvl7pPr>
            <a:lvl8pPr marL="3657600" lvl="7" indent="-279400" rtl="0">
              <a:spcBef>
                <a:spcPts val="1600"/>
              </a:spcBef>
              <a:spcAft>
                <a:spcPts val="0"/>
              </a:spcAft>
              <a:buSzPts val="800"/>
              <a:buChar char="○"/>
              <a:defRPr sz="800"/>
            </a:lvl8pPr>
            <a:lvl9pPr marL="4114800" lvl="8" indent="-279400" rtl="0">
              <a:spcBef>
                <a:spcPts val="1600"/>
              </a:spcBef>
              <a:spcAft>
                <a:spcPts val="1600"/>
              </a:spcAft>
              <a:buSzPts val="800"/>
              <a:buChar char="■"/>
              <a:defRPr sz="800"/>
            </a:lvl9pPr>
          </a:lstStyle>
          <a:p>
            <a:endParaRPr/>
          </a:p>
        </p:txBody>
      </p:sp>
      <p:sp>
        <p:nvSpPr>
          <p:cNvPr id="91" name="Google Shape;91;p18"/>
          <p:cNvSpPr txBox="1">
            <a:spLocks noGrp="1"/>
          </p:cNvSpPr>
          <p:nvPr>
            <p:ph type="subTitle" idx="2"/>
          </p:nvPr>
        </p:nvSpPr>
        <p:spPr>
          <a:xfrm>
            <a:off x="638450" y="686250"/>
            <a:ext cx="15801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atin typeface="Teko Medium"/>
                <a:ea typeface="Teko Medium"/>
                <a:cs typeface="Teko Medium"/>
                <a:sym typeface="Teko Medium"/>
              </a:defRPr>
            </a:lvl1pPr>
            <a:lvl2pPr lvl="1" rtl="0">
              <a:spcBef>
                <a:spcPts val="1600"/>
              </a:spcBef>
              <a:spcAft>
                <a:spcPts val="0"/>
              </a:spcAft>
              <a:buNone/>
              <a:defRPr sz="1000">
                <a:latin typeface="Teko Medium"/>
                <a:ea typeface="Teko Medium"/>
                <a:cs typeface="Teko Medium"/>
                <a:sym typeface="Teko Medium"/>
              </a:defRPr>
            </a:lvl2pPr>
            <a:lvl3pPr lvl="2" rtl="0">
              <a:spcBef>
                <a:spcPts val="1600"/>
              </a:spcBef>
              <a:spcAft>
                <a:spcPts val="0"/>
              </a:spcAft>
              <a:buNone/>
              <a:defRPr sz="1000">
                <a:latin typeface="Teko Medium"/>
                <a:ea typeface="Teko Medium"/>
                <a:cs typeface="Teko Medium"/>
                <a:sym typeface="Teko Medium"/>
              </a:defRPr>
            </a:lvl3pPr>
            <a:lvl4pPr lvl="3" rtl="0">
              <a:spcBef>
                <a:spcPts val="1600"/>
              </a:spcBef>
              <a:spcAft>
                <a:spcPts val="0"/>
              </a:spcAft>
              <a:buNone/>
              <a:defRPr sz="1000">
                <a:latin typeface="Teko Medium"/>
                <a:ea typeface="Teko Medium"/>
                <a:cs typeface="Teko Medium"/>
                <a:sym typeface="Teko Medium"/>
              </a:defRPr>
            </a:lvl4pPr>
            <a:lvl5pPr lvl="4" rtl="0">
              <a:spcBef>
                <a:spcPts val="1600"/>
              </a:spcBef>
              <a:spcAft>
                <a:spcPts val="0"/>
              </a:spcAft>
              <a:buNone/>
              <a:defRPr sz="1000">
                <a:latin typeface="Teko Medium"/>
                <a:ea typeface="Teko Medium"/>
                <a:cs typeface="Teko Medium"/>
                <a:sym typeface="Teko Medium"/>
              </a:defRPr>
            </a:lvl5pPr>
            <a:lvl6pPr lvl="5" rtl="0">
              <a:spcBef>
                <a:spcPts val="1600"/>
              </a:spcBef>
              <a:spcAft>
                <a:spcPts val="0"/>
              </a:spcAft>
              <a:buNone/>
              <a:defRPr sz="1000">
                <a:latin typeface="Teko Medium"/>
                <a:ea typeface="Teko Medium"/>
                <a:cs typeface="Teko Medium"/>
                <a:sym typeface="Teko Medium"/>
              </a:defRPr>
            </a:lvl6pPr>
            <a:lvl7pPr lvl="6" rtl="0">
              <a:spcBef>
                <a:spcPts val="1600"/>
              </a:spcBef>
              <a:spcAft>
                <a:spcPts val="0"/>
              </a:spcAft>
              <a:buNone/>
              <a:defRPr sz="1000">
                <a:latin typeface="Teko Medium"/>
                <a:ea typeface="Teko Medium"/>
                <a:cs typeface="Teko Medium"/>
                <a:sym typeface="Teko Medium"/>
              </a:defRPr>
            </a:lvl7pPr>
            <a:lvl8pPr lvl="7" rtl="0">
              <a:spcBef>
                <a:spcPts val="1600"/>
              </a:spcBef>
              <a:spcAft>
                <a:spcPts val="0"/>
              </a:spcAft>
              <a:buNone/>
              <a:defRPr sz="1000">
                <a:latin typeface="Teko Medium"/>
                <a:ea typeface="Teko Medium"/>
                <a:cs typeface="Teko Medium"/>
                <a:sym typeface="Teko Medium"/>
              </a:defRPr>
            </a:lvl8pPr>
            <a:lvl9pPr lvl="8" rtl="0">
              <a:spcBef>
                <a:spcPts val="1600"/>
              </a:spcBef>
              <a:spcAft>
                <a:spcPts val="1600"/>
              </a:spcAft>
              <a:buNone/>
              <a:defRPr sz="1000">
                <a:latin typeface="Teko Medium"/>
                <a:ea typeface="Teko Medium"/>
                <a:cs typeface="Teko Medium"/>
                <a:sym typeface="Teko Medium"/>
              </a:defRPr>
            </a:lvl9pPr>
          </a:lstStyle>
          <a:p>
            <a:endParaRPr/>
          </a:p>
        </p:txBody>
      </p:sp>
      <p:sp>
        <p:nvSpPr>
          <p:cNvPr id="92" name="Google Shape;92;p18"/>
          <p:cNvSpPr txBox="1">
            <a:spLocks noGrp="1"/>
          </p:cNvSpPr>
          <p:nvPr>
            <p:ph type="ctrTitle"/>
          </p:nvPr>
        </p:nvSpPr>
        <p:spPr>
          <a:xfrm>
            <a:off x="6029025" y="322800"/>
            <a:ext cx="2303700" cy="1017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7" name="Google Shape;97;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8" name="Google Shape;9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02" name="Google Shape;10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2 ">
  <p:cSld name="CUSTOM_14">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4853625" y="-194427"/>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2pPr>
            <a:lvl3pPr lvl="2"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3pPr>
            <a:lvl4pPr lvl="3"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4pPr>
            <a:lvl5pPr lvl="4"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5pPr>
            <a:lvl6pPr lvl="5"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6pPr>
            <a:lvl7pPr lvl="6"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7pPr>
            <a:lvl8pPr lvl="7"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8pPr>
            <a:lvl9pPr lvl="8"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9pPr>
          </a:lstStyle>
          <a:p>
            <a:endParaRPr/>
          </a:p>
        </p:txBody>
      </p:sp>
      <p:sp>
        <p:nvSpPr>
          <p:cNvPr id="30" name="Google Shape;30;p5"/>
          <p:cNvSpPr txBox="1">
            <a:spLocks noGrp="1"/>
          </p:cNvSpPr>
          <p:nvPr>
            <p:ph type="subTitle" idx="1"/>
          </p:nvPr>
        </p:nvSpPr>
        <p:spPr>
          <a:xfrm>
            <a:off x="4853625" y="2279075"/>
            <a:ext cx="29970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
  <p:cSld name="CUSTOM_16">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16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Goal of the Project</a:t>
            </a:r>
            <a:endParaRPr/>
          </a:p>
          <a:p>
            <a:pPr marL="0" lvl="0" indent="0" algn="l" rtl="0">
              <a:spcBef>
                <a:spcPts val="0"/>
              </a:spcBef>
              <a:spcAft>
                <a:spcPts val="0"/>
              </a:spcAft>
              <a:buNone/>
            </a:pPr>
            <a:endParaRPr/>
          </a:p>
        </p:txBody>
      </p:sp>
      <p:sp>
        <p:nvSpPr>
          <p:cNvPr id="508" name="Google Shape;50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A web application (with user interface and server/backend) that displays the database information</a:t>
            </a:r>
            <a:endParaRPr dirty="0"/>
          </a:p>
          <a:p>
            <a:pPr marL="914400" lvl="1" indent="-304800" algn="l" rtl="0">
              <a:spcBef>
                <a:spcPts val="1600"/>
              </a:spcBef>
              <a:spcAft>
                <a:spcPts val="0"/>
              </a:spcAft>
              <a:buSzPts val="1200"/>
              <a:buChar char="○"/>
            </a:pPr>
            <a:r>
              <a:rPr lang="en" dirty="0"/>
              <a:t>Allow sorting of particular fields</a:t>
            </a:r>
            <a:endParaRPr dirty="0"/>
          </a:p>
          <a:p>
            <a:pPr marL="914400" lvl="1" indent="-304800" algn="l" rtl="0">
              <a:spcBef>
                <a:spcPts val="1600"/>
              </a:spcBef>
              <a:spcAft>
                <a:spcPts val="0"/>
              </a:spcAft>
              <a:buSzPts val="1200"/>
              <a:buChar char="○"/>
            </a:pPr>
            <a:r>
              <a:rPr lang="en" dirty="0"/>
              <a:t>Allow for modification of the database itself</a:t>
            </a:r>
            <a:endParaRPr dirty="0"/>
          </a:p>
          <a:p>
            <a:pPr marL="457200" lvl="0" indent="-304800" algn="l" rtl="0">
              <a:spcBef>
                <a:spcPts val="1600"/>
              </a:spcBef>
              <a:spcAft>
                <a:spcPts val="0"/>
              </a:spcAft>
              <a:buSzPts val="1200"/>
              <a:buChar char="●"/>
            </a:pPr>
            <a:r>
              <a:rPr lang="en" dirty="0"/>
              <a:t>Used a DBMS to store the information from the spreadsheets</a:t>
            </a:r>
            <a:endParaRPr dirty="0"/>
          </a:p>
          <a:p>
            <a:pPr marL="457200" lvl="0" indent="-304800" algn="l" rtl="0">
              <a:spcBef>
                <a:spcPts val="1600"/>
              </a:spcBef>
              <a:spcAft>
                <a:spcPts val="0"/>
              </a:spcAft>
              <a:buSzPts val="1200"/>
              <a:buChar char="●"/>
            </a:pPr>
            <a:r>
              <a:rPr lang="en" dirty="0"/>
              <a:t>A login page to ensure they have authority to edit the database</a:t>
            </a:r>
            <a:endParaRPr dirty="0"/>
          </a:p>
          <a:p>
            <a:pPr marL="457200" lvl="0" indent="-304800" algn="l" rtl="0">
              <a:spcBef>
                <a:spcPts val="1600"/>
              </a:spcBef>
              <a:spcAft>
                <a:spcPts val="0"/>
              </a:spcAft>
              <a:buSzPts val="1200"/>
              <a:buChar char="●"/>
            </a:pPr>
            <a:r>
              <a:rPr lang="en" dirty="0"/>
              <a:t>A friendly and simple user interface</a:t>
            </a:r>
            <a:endParaRPr dirty="0"/>
          </a:p>
          <a:p>
            <a:pPr marL="457200" lvl="0" indent="0" algn="l" rtl="0">
              <a:spcBef>
                <a:spcPts val="1600"/>
              </a:spcBef>
              <a:spcAft>
                <a:spcPts val="16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8"/>
        <p:cNvGrpSpPr/>
        <p:nvPr/>
      </p:nvGrpSpPr>
      <p:grpSpPr>
        <a:xfrm>
          <a:off x="0" y="0"/>
          <a:ext cx="0" cy="0"/>
          <a:chOff x="0" y="0"/>
          <a:chExt cx="0" cy="0"/>
        </a:xfrm>
      </p:grpSpPr>
      <p:sp>
        <p:nvSpPr>
          <p:cNvPr id="759" name="Google Shape;759;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Editing Page</a:t>
            </a:r>
            <a:endParaRPr>
              <a:solidFill>
                <a:schemeClr val="lt2"/>
              </a:solidFill>
            </a:endParaRPr>
          </a:p>
        </p:txBody>
      </p:sp>
      <p:pic>
        <p:nvPicPr>
          <p:cNvPr id="760" name="Google Shape;760;p33"/>
          <p:cNvPicPr preferRelativeResize="0"/>
          <p:nvPr/>
        </p:nvPicPr>
        <p:blipFill rotWithShape="1">
          <a:blip r:embed="rId4">
            <a:alphaModFix/>
          </a:blip>
          <a:srcRect l="13342" t="21492" r="8993" b="17949"/>
          <a:stretch/>
        </p:blipFill>
        <p:spPr>
          <a:xfrm>
            <a:off x="620813" y="298787"/>
            <a:ext cx="7902351" cy="4948001"/>
          </a:xfrm>
          <a:prstGeom prst="rect">
            <a:avLst/>
          </a:prstGeom>
          <a:noFill/>
          <a:ln>
            <a:noFill/>
          </a:ln>
        </p:spPr>
      </p:pic>
      <p:pic>
        <p:nvPicPr>
          <p:cNvPr id="761" name="Google Shape;761;p33"/>
          <p:cNvPicPr preferRelativeResize="0"/>
          <p:nvPr/>
        </p:nvPicPr>
        <p:blipFill rotWithShape="1">
          <a:blip r:embed="rId5">
            <a:alphaModFix/>
          </a:blip>
          <a:srcRect l="12952" r="15285"/>
          <a:stretch/>
        </p:blipFill>
        <p:spPr>
          <a:xfrm>
            <a:off x="2148125" y="1113500"/>
            <a:ext cx="4914600" cy="359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5"/>
        <p:cNvGrpSpPr/>
        <p:nvPr/>
      </p:nvGrpSpPr>
      <p:grpSpPr>
        <a:xfrm>
          <a:off x="0" y="0"/>
          <a:ext cx="0" cy="0"/>
          <a:chOff x="0" y="0"/>
          <a:chExt cx="0" cy="0"/>
        </a:xfrm>
      </p:grpSpPr>
      <p:sp>
        <p:nvSpPr>
          <p:cNvPr id="766" name="Google Shape;766;p34"/>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Sorting Page</a:t>
            </a:r>
            <a:endParaRPr>
              <a:solidFill>
                <a:schemeClr val="lt2"/>
              </a:solidFill>
            </a:endParaRPr>
          </a:p>
        </p:txBody>
      </p:sp>
      <p:pic>
        <p:nvPicPr>
          <p:cNvPr id="767" name="Google Shape;767;p34"/>
          <p:cNvPicPr preferRelativeResize="0"/>
          <p:nvPr/>
        </p:nvPicPr>
        <p:blipFill rotWithShape="1">
          <a:blip r:embed="rId4">
            <a:alphaModFix/>
          </a:blip>
          <a:srcRect l="13342" t="21492" r="8993" b="17949"/>
          <a:stretch/>
        </p:blipFill>
        <p:spPr>
          <a:xfrm>
            <a:off x="627263" y="252849"/>
            <a:ext cx="7902351" cy="4948001"/>
          </a:xfrm>
          <a:prstGeom prst="rect">
            <a:avLst/>
          </a:prstGeom>
          <a:noFill/>
          <a:ln>
            <a:noFill/>
          </a:ln>
        </p:spPr>
      </p:pic>
      <p:pic>
        <p:nvPicPr>
          <p:cNvPr id="768" name="Google Shape;768;p34"/>
          <p:cNvPicPr preferRelativeResize="0"/>
          <p:nvPr/>
        </p:nvPicPr>
        <p:blipFill>
          <a:blip r:embed="rId5">
            <a:alphaModFix/>
          </a:blip>
          <a:stretch>
            <a:fillRect/>
          </a:stretch>
        </p:blipFill>
        <p:spPr>
          <a:xfrm>
            <a:off x="2147800" y="1058150"/>
            <a:ext cx="4934826" cy="360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2"/>
        <p:cNvGrpSpPr/>
        <p:nvPr/>
      </p:nvGrpSpPr>
      <p:grpSpPr>
        <a:xfrm>
          <a:off x="0" y="0"/>
          <a:ext cx="0" cy="0"/>
          <a:chOff x="0" y="0"/>
          <a:chExt cx="0" cy="0"/>
        </a:xfrm>
      </p:grpSpPr>
      <p:sp>
        <p:nvSpPr>
          <p:cNvPr id="773" name="Google Shape;773;p35"/>
          <p:cNvSpPr txBox="1"/>
          <p:nvPr/>
        </p:nvSpPr>
        <p:spPr>
          <a:xfrm>
            <a:off x="4247799" y="2599417"/>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n" sz="1800">
                <a:solidFill>
                  <a:srgbClr val="F3F3F3"/>
                </a:solidFill>
                <a:latin typeface="Teko"/>
                <a:ea typeface="Teko"/>
                <a:cs typeface="Teko"/>
                <a:sym typeface="Teko"/>
              </a:rPr>
              <a:t>#1</a:t>
            </a:r>
            <a:endParaRPr sz="1800">
              <a:solidFill>
                <a:srgbClr val="F3F3F3"/>
              </a:solidFill>
              <a:latin typeface="Teko"/>
              <a:ea typeface="Teko"/>
              <a:cs typeface="Teko"/>
              <a:sym typeface="Teko"/>
            </a:endParaRPr>
          </a:p>
        </p:txBody>
      </p:sp>
      <p:sp>
        <p:nvSpPr>
          <p:cNvPr id="774" name="Google Shape;774;p35"/>
          <p:cNvSpPr txBox="1"/>
          <p:nvPr/>
        </p:nvSpPr>
        <p:spPr>
          <a:xfrm>
            <a:off x="4247799" y="3978565"/>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n" sz="1800">
                <a:solidFill>
                  <a:srgbClr val="F3F3F3"/>
                </a:solidFill>
                <a:latin typeface="Teko"/>
                <a:ea typeface="Teko"/>
                <a:cs typeface="Teko"/>
                <a:sym typeface="Teko"/>
              </a:rPr>
              <a:t>#3</a:t>
            </a:r>
            <a:endParaRPr sz="1800">
              <a:solidFill>
                <a:srgbClr val="F3F3F3"/>
              </a:solidFill>
              <a:latin typeface="Teko"/>
              <a:ea typeface="Teko"/>
              <a:cs typeface="Teko"/>
              <a:sym typeface="Teko"/>
            </a:endParaRPr>
          </a:p>
        </p:txBody>
      </p:sp>
      <p:sp>
        <p:nvSpPr>
          <p:cNvPr id="775" name="Google Shape;775;p35"/>
          <p:cNvSpPr txBox="1"/>
          <p:nvPr/>
        </p:nvSpPr>
        <p:spPr>
          <a:xfrm>
            <a:off x="4247799" y="3285183"/>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n" sz="1800">
                <a:solidFill>
                  <a:srgbClr val="F3F3F3"/>
                </a:solidFill>
                <a:latin typeface="Teko"/>
                <a:ea typeface="Teko"/>
                <a:cs typeface="Teko"/>
                <a:sym typeface="Teko"/>
              </a:rPr>
              <a:t>#2</a:t>
            </a:r>
            <a:endParaRPr sz="1800">
              <a:solidFill>
                <a:srgbClr val="F3F3F3"/>
              </a:solidFill>
              <a:latin typeface="Teko"/>
              <a:ea typeface="Teko"/>
              <a:cs typeface="Teko"/>
              <a:sym typeface="Teko"/>
            </a:endParaRPr>
          </a:p>
        </p:txBody>
      </p:sp>
      <p:sp>
        <p:nvSpPr>
          <p:cNvPr id="776" name="Google Shape;776;p35"/>
          <p:cNvSpPr txBox="1"/>
          <p:nvPr/>
        </p:nvSpPr>
        <p:spPr>
          <a:xfrm>
            <a:off x="5135063" y="2519804"/>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3F3F3"/>
                </a:solidFill>
                <a:latin typeface="Source Code Pro Light"/>
                <a:ea typeface="Source Code Pro Light"/>
                <a:cs typeface="Source Code Pro Light"/>
                <a:sym typeface="Source Code Pro Light"/>
              </a:rPr>
              <a:t>MySQL provides strong data protection, ensuring the security of your data</a:t>
            </a:r>
            <a:endParaRPr sz="1000">
              <a:solidFill>
                <a:srgbClr val="F3F3F3"/>
              </a:solidFill>
              <a:latin typeface="Source Code Pro Light"/>
              <a:ea typeface="Source Code Pro Light"/>
              <a:cs typeface="Source Code Pro Light"/>
              <a:sym typeface="Source Code Pro Light"/>
            </a:endParaRPr>
          </a:p>
        </p:txBody>
      </p:sp>
      <p:sp>
        <p:nvSpPr>
          <p:cNvPr id="777" name="Google Shape;777;p35"/>
          <p:cNvSpPr txBox="1"/>
          <p:nvPr/>
        </p:nvSpPr>
        <p:spPr>
          <a:xfrm>
            <a:off x="5135063" y="3199917"/>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3F3F3"/>
                </a:solidFill>
                <a:latin typeface="Source Code Pro Light"/>
                <a:ea typeface="Source Code Pro Light"/>
                <a:cs typeface="Source Code Pro Light"/>
                <a:sym typeface="Source Code Pro Light"/>
              </a:rPr>
              <a:t>MySQL’s scalability allows it to support large databases</a:t>
            </a:r>
            <a:endParaRPr sz="1000">
              <a:solidFill>
                <a:srgbClr val="F3F3F3"/>
              </a:solidFill>
              <a:latin typeface="Source Code Pro Light"/>
              <a:ea typeface="Source Code Pro Light"/>
              <a:cs typeface="Source Code Pro Light"/>
              <a:sym typeface="Source Code Pro Light"/>
            </a:endParaRPr>
          </a:p>
        </p:txBody>
      </p:sp>
      <p:sp>
        <p:nvSpPr>
          <p:cNvPr id="778" name="Google Shape;778;p35"/>
          <p:cNvSpPr txBox="1"/>
          <p:nvPr/>
        </p:nvSpPr>
        <p:spPr>
          <a:xfrm>
            <a:off x="5135063" y="3888977"/>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3F3F3"/>
                </a:solidFill>
                <a:latin typeface="Source Code Pro Light"/>
                <a:ea typeface="Source Code Pro Light"/>
                <a:cs typeface="Source Code Pro Light"/>
                <a:sym typeface="Source Code Pro Light"/>
              </a:rPr>
              <a:t>Our group has already had experience with MySQL</a:t>
            </a:r>
            <a:endParaRPr sz="1000">
              <a:solidFill>
                <a:srgbClr val="F3F3F3"/>
              </a:solidFill>
              <a:latin typeface="Source Code Pro Light"/>
              <a:ea typeface="Source Code Pro Light"/>
              <a:cs typeface="Source Code Pro Light"/>
              <a:sym typeface="Source Code Pro Light"/>
            </a:endParaRPr>
          </a:p>
        </p:txBody>
      </p:sp>
      <p:sp>
        <p:nvSpPr>
          <p:cNvPr id="779" name="Google Shape;779;p35"/>
          <p:cNvSpPr txBox="1">
            <a:spLocks noGrp="1"/>
          </p:cNvSpPr>
          <p:nvPr>
            <p:ph type="ctrTitle"/>
          </p:nvPr>
        </p:nvSpPr>
        <p:spPr>
          <a:xfrm>
            <a:off x="1964850" y="66896"/>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3F3F3"/>
                </a:solidFill>
              </a:rPr>
              <a:t>Why MySQL instead of other Database Management Systems? </a:t>
            </a:r>
            <a:endParaRPr>
              <a:solidFill>
                <a:srgbClr val="F3F3F3"/>
              </a:solidFill>
            </a:endParaRPr>
          </a:p>
        </p:txBody>
      </p:sp>
      <p:grpSp>
        <p:nvGrpSpPr>
          <p:cNvPr id="780" name="Google Shape;780;p35"/>
          <p:cNvGrpSpPr/>
          <p:nvPr/>
        </p:nvGrpSpPr>
        <p:grpSpPr>
          <a:xfrm>
            <a:off x="719993" y="945157"/>
            <a:ext cx="3675432" cy="3405599"/>
            <a:chOff x="985625" y="238500"/>
            <a:chExt cx="5643225" cy="5228925"/>
          </a:xfrm>
        </p:grpSpPr>
        <p:sp>
          <p:nvSpPr>
            <p:cNvPr id="781" name="Google Shape;781;p35"/>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1722000" y="1234950"/>
              <a:ext cx="4036700"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3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Diagram of our MySQL Table</a:t>
            </a:r>
            <a:endParaRPr/>
          </a:p>
        </p:txBody>
      </p:sp>
      <p:pic>
        <p:nvPicPr>
          <p:cNvPr id="843" name="Google Shape;843;p36"/>
          <p:cNvPicPr preferRelativeResize="0"/>
          <p:nvPr/>
        </p:nvPicPr>
        <p:blipFill>
          <a:blip r:embed="rId3">
            <a:alphaModFix/>
          </a:blip>
          <a:stretch>
            <a:fillRect/>
          </a:stretch>
        </p:blipFill>
        <p:spPr>
          <a:xfrm>
            <a:off x="3674325" y="944821"/>
            <a:ext cx="1795352" cy="3946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example of MySQL Table (fake data )</a:t>
            </a:r>
            <a:endParaRPr/>
          </a:p>
        </p:txBody>
      </p:sp>
      <p:sp>
        <p:nvSpPr>
          <p:cNvPr id="849" name="Google Shape;84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50" name="Google Shape;850;p37"/>
          <p:cNvPicPr preferRelativeResize="0"/>
          <p:nvPr/>
        </p:nvPicPr>
        <p:blipFill>
          <a:blip r:embed="rId3">
            <a:alphaModFix/>
          </a:blip>
          <a:stretch>
            <a:fillRect/>
          </a:stretch>
        </p:blipFill>
        <p:spPr>
          <a:xfrm>
            <a:off x="372925" y="1152475"/>
            <a:ext cx="8459377" cy="3416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PassportJs vs Local Security</a:t>
            </a:r>
            <a:endParaRPr/>
          </a:p>
        </p:txBody>
      </p:sp>
      <p:pic>
        <p:nvPicPr>
          <p:cNvPr id="856" name="Google Shape;856;p38"/>
          <p:cNvPicPr preferRelativeResize="0"/>
          <p:nvPr/>
        </p:nvPicPr>
        <p:blipFill>
          <a:blip r:embed="rId3">
            <a:alphaModFix/>
          </a:blip>
          <a:stretch>
            <a:fillRect/>
          </a:stretch>
        </p:blipFill>
        <p:spPr>
          <a:xfrm>
            <a:off x="311701" y="1546075"/>
            <a:ext cx="3323606" cy="3416400"/>
          </a:xfrm>
          <a:prstGeom prst="rect">
            <a:avLst/>
          </a:prstGeom>
          <a:noFill/>
          <a:ln>
            <a:noFill/>
          </a:ln>
        </p:spPr>
      </p:pic>
      <p:sp>
        <p:nvSpPr>
          <p:cNvPr id="857" name="Google Shape;857;p38"/>
          <p:cNvSpPr txBox="1"/>
          <p:nvPr/>
        </p:nvSpPr>
        <p:spPr>
          <a:xfrm>
            <a:off x="287175" y="1145875"/>
            <a:ext cx="33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ource Code Pro Light"/>
                <a:ea typeface="Source Code Pro Light"/>
                <a:cs typeface="Source Code Pro Light"/>
                <a:sym typeface="Source Code Pro Light"/>
              </a:rPr>
              <a:t>PassportJS - Very complex</a:t>
            </a:r>
            <a:endParaRPr>
              <a:solidFill>
                <a:schemeClr val="lt1"/>
              </a:solidFill>
              <a:latin typeface="Source Code Pro Light"/>
              <a:ea typeface="Source Code Pro Light"/>
              <a:cs typeface="Source Code Pro Light"/>
              <a:sym typeface="Source Code Pro Light"/>
            </a:endParaRPr>
          </a:p>
        </p:txBody>
      </p:sp>
      <p:pic>
        <p:nvPicPr>
          <p:cNvPr id="858" name="Google Shape;858;p38"/>
          <p:cNvPicPr preferRelativeResize="0"/>
          <p:nvPr/>
        </p:nvPicPr>
        <p:blipFill>
          <a:blip r:embed="rId4">
            <a:alphaModFix/>
          </a:blip>
          <a:stretch>
            <a:fillRect/>
          </a:stretch>
        </p:blipFill>
        <p:spPr>
          <a:xfrm>
            <a:off x="4305053" y="1546075"/>
            <a:ext cx="2455699" cy="2139349"/>
          </a:xfrm>
          <a:prstGeom prst="rect">
            <a:avLst/>
          </a:prstGeom>
          <a:noFill/>
          <a:ln>
            <a:noFill/>
          </a:ln>
        </p:spPr>
      </p:pic>
      <p:sp>
        <p:nvSpPr>
          <p:cNvPr id="859" name="Google Shape;859;p38"/>
          <p:cNvSpPr txBox="1"/>
          <p:nvPr/>
        </p:nvSpPr>
        <p:spPr>
          <a:xfrm>
            <a:off x="4258975" y="1145875"/>
            <a:ext cx="468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ource Code Pro Light"/>
                <a:ea typeface="Source Code Pro Light"/>
                <a:cs typeface="Source Code Pro Light"/>
                <a:sym typeface="Source Code Pro Light"/>
              </a:rPr>
              <a:t>Our Solution - Simple and Effective</a:t>
            </a:r>
            <a:endParaRPr>
              <a:solidFill>
                <a:schemeClr val="lt1"/>
              </a:solidFill>
              <a:latin typeface="Source Code Pro Light"/>
              <a:ea typeface="Source Code Pro Light"/>
              <a:cs typeface="Source Code Pro Light"/>
              <a:sym typeface="Source Code Pro Light"/>
            </a:endParaRPr>
          </a:p>
        </p:txBody>
      </p:sp>
      <p:pic>
        <p:nvPicPr>
          <p:cNvPr id="860" name="Google Shape;860;p38"/>
          <p:cNvPicPr preferRelativeResize="0"/>
          <p:nvPr/>
        </p:nvPicPr>
        <p:blipFill>
          <a:blip r:embed="rId5">
            <a:alphaModFix/>
          </a:blip>
          <a:stretch>
            <a:fillRect/>
          </a:stretch>
        </p:blipFill>
        <p:spPr>
          <a:xfrm>
            <a:off x="6760749" y="1674224"/>
            <a:ext cx="2289600" cy="1573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deployment</a:t>
            </a:r>
            <a:endParaRPr/>
          </a:p>
        </p:txBody>
      </p:sp>
      <p:sp>
        <p:nvSpPr>
          <p:cNvPr id="866" name="Google Shape;86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Heroku - Heroku is a Paas that enables developers easily deploy and run </a:t>
            </a:r>
            <a:endParaRPr/>
          </a:p>
          <a:p>
            <a:pPr marL="0" lvl="0" indent="0" algn="l" rtl="0">
              <a:spcBef>
                <a:spcPts val="1600"/>
              </a:spcBef>
              <a:spcAft>
                <a:spcPts val="0"/>
              </a:spcAft>
              <a:buNone/>
            </a:pPr>
            <a:r>
              <a:rPr lang="en"/>
              <a:t>Applications in many languages. It has a large system of add-ons and services.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r>
              <a:rPr lang="en"/>
              <a:t>			 Netlify - A platform for building and deploying web applications. Provides </a:t>
            </a:r>
            <a:endParaRPr/>
          </a:p>
          <a:p>
            <a:pPr marL="0" lvl="0" indent="0" algn="l" rtl="0">
              <a:spcBef>
                <a:spcPts val="1600"/>
              </a:spcBef>
              <a:spcAft>
                <a:spcPts val="0"/>
              </a:spcAft>
              <a:buNone/>
            </a:pPr>
            <a:r>
              <a:rPr lang="en"/>
              <a:t>			 Simple and intuitive workflow. Great performance and security. Free </a:t>
            </a:r>
            <a:endParaRPr/>
          </a:p>
          <a:p>
            <a:pPr marL="0" lvl="0" indent="0" algn="l" rtl="0">
              <a:spcBef>
                <a:spcPts val="1600"/>
              </a:spcBef>
              <a:spcAft>
                <a:spcPts val="1600"/>
              </a:spcAft>
              <a:buNone/>
            </a:pPr>
            <a:r>
              <a:rPr lang="en"/>
              <a:t>			 Subdomains. </a:t>
            </a:r>
            <a:endParaRPr/>
          </a:p>
        </p:txBody>
      </p:sp>
      <p:pic>
        <p:nvPicPr>
          <p:cNvPr id="867" name="Google Shape;867;p39"/>
          <p:cNvPicPr preferRelativeResize="0"/>
          <p:nvPr/>
        </p:nvPicPr>
        <p:blipFill>
          <a:blip r:embed="rId3">
            <a:alphaModFix/>
          </a:blip>
          <a:stretch>
            <a:fillRect/>
          </a:stretch>
        </p:blipFill>
        <p:spPr>
          <a:xfrm>
            <a:off x="7401936" y="1152475"/>
            <a:ext cx="1430365" cy="1419276"/>
          </a:xfrm>
          <a:prstGeom prst="rect">
            <a:avLst/>
          </a:prstGeom>
          <a:noFill/>
          <a:ln>
            <a:noFill/>
          </a:ln>
        </p:spPr>
      </p:pic>
      <p:pic>
        <p:nvPicPr>
          <p:cNvPr id="868" name="Google Shape;868;p39"/>
          <p:cNvPicPr preferRelativeResize="0"/>
          <p:nvPr/>
        </p:nvPicPr>
        <p:blipFill>
          <a:blip r:embed="rId4">
            <a:alphaModFix/>
          </a:blip>
          <a:stretch>
            <a:fillRect/>
          </a:stretch>
        </p:blipFill>
        <p:spPr>
          <a:xfrm>
            <a:off x="311700" y="3184225"/>
            <a:ext cx="1454323" cy="1419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Ease of Maintenance</a:t>
            </a:r>
            <a:endParaRPr/>
          </a:p>
        </p:txBody>
      </p:sp>
      <p:sp>
        <p:nvSpPr>
          <p:cNvPr id="880" name="Google Shape;88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a:t>The database will be maintained by the client using the application (allows for delete/edit/add operations for data storage)</a:t>
            </a:r>
            <a:endParaRPr sz="1400"/>
          </a:p>
          <a:p>
            <a:pPr marL="457200" lvl="0" indent="-317500" algn="l" rtl="0">
              <a:lnSpc>
                <a:spcPct val="200000"/>
              </a:lnSpc>
              <a:spcBef>
                <a:spcPts val="0"/>
              </a:spcBef>
              <a:spcAft>
                <a:spcPts val="0"/>
              </a:spcAft>
              <a:buSzPts val="1400"/>
              <a:buChar char="●"/>
            </a:pPr>
            <a:r>
              <a:rPr lang="en" sz="1400"/>
              <a:t>Edits to the application itself unfortunately will require a lot of work. Adding a new column for example will require changing multiple .js files to account for the new inputs.</a:t>
            </a:r>
            <a:endParaRPr sz="1400"/>
          </a:p>
          <a:p>
            <a:pPr marL="0" lvl="0" indent="0" algn="l" rtl="0">
              <a:lnSpc>
                <a:spcPct val="200000"/>
              </a:lnSpc>
              <a:spcBef>
                <a:spcPts val="1600"/>
              </a:spcBef>
              <a:spcAft>
                <a:spcPts val="0"/>
              </a:spcAft>
              <a:buNone/>
            </a:pPr>
            <a:endParaRPr sz="1400"/>
          </a:p>
          <a:p>
            <a:pPr marL="0" lvl="0" indent="0" algn="l" rtl="0">
              <a:lnSpc>
                <a:spcPct val="200000"/>
              </a:lnSpc>
              <a:spcBef>
                <a:spcPts val="1600"/>
              </a:spcBef>
              <a:spcAft>
                <a:spcPts val="1600"/>
              </a:spcAft>
              <a:buNone/>
            </a:pPr>
            <a:r>
              <a:rPr lang="en" sz="1400"/>
              <a:t>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Improvements</a:t>
            </a:r>
            <a:endParaRPr/>
          </a:p>
        </p:txBody>
      </p:sp>
      <p:sp>
        <p:nvSpPr>
          <p:cNvPr id="886" name="Google Shape;88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Create a search bar </a:t>
            </a:r>
            <a:endParaRPr/>
          </a:p>
          <a:p>
            <a:pPr marL="457200" lvl="0" indent="-304800" algn="l" rtl="0">
              <a:spcBef>
                <a:spcPts val="0"/>
              </a:spcBef>
              <a:spcAft>
                <a:spcPts val="0"/>
              </a:spcAft>
              <a:buSzPts val="1200"/>
              <a:buChar char="●"/>
            </a:pPr>
            <a:r>
              <a:rPr lang="en"/>
              <a:t>Create a better way to verify the user</a:t>
            </a:r>
            <a:endParaRPr/>
          </a:p>
          <a:p>
            <a:pPr marL="457200" lvl="0" indent="-304800" algn="l" rtl="0">
              <a:spcBef>
                <a:spcPts val="0"/>
              </a:spcBef>
              <a:spcAft>
                <a:spcPts val="0"/>
              </a:spcAft>
              <a:buSzPts val="1200"/>
              <a:buChar char="●"/>
            </a:pPr>
            <a:r>
              <a:rPr lang="en"/>
              <a:t>Have the sort be a part of the main page instead of a separate page</a:t>
            </a:r>
            <a:endParaRPr/>
          </a:p>
          <a:p>
            <a:pPr marL="457200" lvl="0" indent="-304800" algn="l" rtl="0">
              <a:spcBef>
                <a:spcPts val="0"/>
              </a:spcBef>
              <a:spcAft>
                <a:spcPts val="0"/>
              </a:spcAft>
              <a:buSzPts val="1200"/>
              <a:buChar char="●"/>
            </a:pPr>
            <a:r>
              <a:rPr lang="en"/>
              <a:t>Have the application be mobile friendly</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2"/>
        <p:cNvGrpSpPr/>
        <p:nvPr/>
      </p:nvGrpSpPr>
      <p:grpSpPr>
        <a:xfrm>
          <a:off x="0" y="0"/>
          <a:ext cx="0" cy="0"/>
          <a:chOff x="0" y="0"/>
          <a:chExt cx="0" cy="0"/>
        </a:xfrm>
      </p:grpSpPr>
      <p:sp>
        <p:nvSpPr>
          <p:cNvPr id="513" name="Google Shape;513;p25"/>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3F3F3"/>
                </a:solidFill>
              </a:rPr>
              <a:t>What we used to create the project</a:t>
            </a:r>
            <a:endParaRPr>
              <a:solidFill>
                <a:srgbClr val="F3F3F3"/>
              </a:solidFill>
            </a:endParaRPr>
          </a:p>
        </p:txBody>
      </p:sp>
      <p:sp>
        <p:nvSpPr>
          <p:cNvPr id="514" name="Google Shape;514;p25"/>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txBox="1">
            <a:spLocks noGrp="1"/>
          </p:cNvSpPr>
          <p:nvPr>
            <p:ph type="subTitle" idx="4294967295"/>
          </p:nvPr>
        </p:nvSpPr>
        <p:spPr>
          <a:xfrm>
            <a:off x="6407137" y="1597747"/>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F3F3F3"/>
                </a:solidFill>
              </a:rPr>
              <a:t>The backend (the server-side web application)</a:t>
            </a:r>
            <a:endParaRPr sz="1000">
              <a:solidFill>
                <a:srgbClr val="F3F3F3"/>
              </a:solidFill>
            </a:endParaRPr>
          </a:p>
        </p:txBody>
      </p:sp>
      <p:sp>
        <p:nvSpPr>
          <p:cNvPr id="516" name="Google Shape;516;p25"/>
          <p:cNvSpPr txBox="1">
            <a:spLocks noGrp="1"/>
          </p:cNvSpPr>
          <p:nvPr>
            <p:ph type="ctrTitle" idx="4294967295"/>
          </p:nvPr>
        </p:nvSpPr>
        <p:spPr>
          <a:xfrm>
            <a:off x="6407138" y="1225622"/>
            <a:ext cx="1279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3F3F3"/>
                </a:solidFill>
              </a:rPr>
              <a:t>Nodejs</a:t>
            </a:r>
            <a:endParaRPr sz="2400">
              <a:solidFill>
                <a:srgbClr val="F3F3F3"/>
              </a:solidFill>
              <a:latin typeface="Teko"/>
              <a:ea typeface="Teko"/>
              <a:cs typeface="Teko"/>
              <a:sym typeface="Teko"/>
            </a:endParaRPr>
          </a:p>
        </p:txBody>
      </p:sp>
      <p:sp>
        <p:nvSpPr>
          <p:cNvPr id="517" name="Google Shape;517;p25"/>
          <p:cNvSpPr txBox="1">
            <a:spLocks noGrp="1"/>
          </p:cNvSpPr>
          <p:nvPr>
            <p:ph type="subTitle" idx="4294967295"/>
          </p:nvPr>
        </p:nvSpPr>
        <p:spPr>
          <a:xfrm>
            <a:off x="854510" y="3278742"/>
            <a:ext cx="18591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a:solidFill>
                  <a:srgbClr val="F3F3F3"/>
                </a:solidFill>
              </a:rPr>
              <a:t> The login page that appears before you have access to the database</a:t>
            </a:r>
            <a:endParaRPr sz="1000">
              <a:solidFill>
                <a:srgbClr val="F3F3F3"/>
              </a:solidFill>
            </a:endParaRPr>
          </a:p>
        </p:txBody>
      </p:sp>
      <p:sp>
        <p:nvSpPr>
          <p:cNvPr id="518" name="Google Shape;518;p25"/>
          <p:cNvSpPr txBox="1">
            <a:spLocks noGrp="1"/>
          </p:cNvSpPr>
          <p:nvPr>
            <p:ph type="subTitle" idx="4294967295"/>
          </p:nvPr>
        </p:nvSpPr>
        <p:spPr>
          <a:xfrm>
            <a:off x="846563" y="1597747"/>
            <a:ext cx="18591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000">
                <a:solidFill>
                  <a:srgbClr val="F3F3F3"/>
                </a:solidFill>
              </a:rPr>
              <a:t>The front end(the visuals that the client sees)</a:t>
            </a:r>
            <a:endParaRPr sz="1000">
              <a:solidFill>
                <a:srgbClr val="F3F3F3"/>
              </a:solidFill>
            </a:endParaRPr>
          </a:p>
        </p:txBody>
      </p:sp>
      <p:sp>
        <p:nvSpPr>
          <p:cNvPr id="519" name="Google Shape;519;p25"/>
          <p:cNvSpPr txBox="1">
            <a:spLocks noGrp="1"/>
          </p:cNvSpPr>
          <p:nvPr>
            <p:ph type="ctrTitle" idx="4294967295"/>
          </p:nvPr>
        </p:nvSpPr>
        <p:spPr>
          <a:xfrm>
            <a:off x="1198460" y="2917989"/>
            <a:ext cx="15366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F3F3F3"/>
                </a:solidFill>
              </a:rPr>
              <a:t>Local Security</a:t>
            </a:r>
            <a:endParaRPr sz="2400">
              <a:solidFill>
                <a:srgbClr val="F3F3F3"/>
              </a:solidFill>
              <a:latin typeface="Teko"/>
              <a:ea typeface="Teko"/>
              <a:cs typeface="Teko"/>
              <a:sym typeface="Teko"/>
            </a:endParaRPr>
          </a:p>
        </p:txBody>
      </p:sp>
      <p:sp>
        <p:nvSpPr>
          <p:cNvPr id="520" name="Google Shape;520;p25"/>
          <p:cNvSpPr txBox="1">
            <a:spLocks noGrp="1"/>
          </p:cNvSpPr>
          <p:nvPr>
            <p:ph type="ctrTitle" idx="4294967295"/>
          </p:nvPr>
        </p:nvSpPr>
        <p:spPr>
          <a:xfrm>
            <a:off x="1311562" y="1225622"/>
            <a:ext cx="14037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F3F3F3"/>
                </a:solidFill>
              </a:rPr>
              <a:t>Reactjs</a:t>
            </a:r>
            <a:endParaRPr sz="2400">
              <a:solidFill>
                <a:srgbClr val="F3F3F3"/>
              </a:solidFill>
              <a:latin typeface="Teko"/>
              <a:ea typeface="Teko"/>
              <a:cs typeface="Teko"/>
              <a:sym typeface="Teko"/>
            </a:endParaRPr>
          </a:p>
        </p:txBody>
      </p:sp>
      <p:sp>
        <p:nvSpPr>
          <p:cNvPr id="521" name="Google Shape;521;p25"/>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3770743" y="2424109"/>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3944907" y="2148733"/>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5613098" y="1740727"/>
            <a:ext cx="300311" cy="627433"/>
          </a:xfrm>
          <a:custGeom>
            <a:avLst/>
            <a:gdLst/>
            <a:ahLst/>
            <a:cxnLst/>
            <a:rect l="l" t="t" r="r" b="b"/>
            <a:pathLst>
              <a:path w="12646" h="26421" extrusionOk="0">
                <a:moveTo>
                  <a:pt x="9800" y="1"/>
                </a:moveTo>
                <a:cubicBezTo>
                  <a:pt x="3811" y="2025"/>
                  <a:pt x="1" y="7894"/>
                  <a:pt x="596" y="14193"/>
                </a:cubicBezTo>
                <a:cubicBezTo>
                  <a:pt x="1191" y="20479"/>
                  <a:pt x="6025" y="25539"/>
                  <a:pt x="12288" y="26421"/>
                </a:cubicBezTo>
                <a:lnTo>
                  <a:pt x="12645" y="22932"/>
                </a:lnTo>
                <a:cubicBezTo>
                  <a:pt x="8049" y="22230"/>
                  <a:pt x="4525" y="18491"/>
                  <a:pt x="4085" y="13859"/>
                </a:cubicBezTo>
                <a:cubicBezTo>
                  <a:pt x="3644" y="9240"/>
                  <a:pt x="6418" y="4906"/>
                  <a:pt x="10800" y="3358"/>
                </a:cubicBezTo>
                <a:lnTo>
                  <a:pt x="980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5928939" y="2066448"/>
            <a:ext cx="344101" cy="304894"/>
          </a:xfrm>
          <a:custGeom>
            <a:avLst/>
            <a:gdLst/>
            <a:ahLst/>
            <a:cxnLst/>
            <a:rect l="l" t="t" r="r" b="b"/>
            <a:pathLst>
              <a:path w="14490" h="12839" extrusionOk="0">
                <a:moveTo>
                  <a:pt x="10978" y="1"/>
                </a:moveTo>
                <a:cubicBezTo>
                  <a:pt x="10551" y="5287"/>
                  <a:pt x="6137" y="9325"/>
                  <a:pt x="892" y="9325"/>
                </a:cubicBezTo>
                <a:cubicBezTo>
                  <a:pt x="715" y="9325"/>
                  <a:pt x="536" y="9321"/>
                  <a:pt x="357" y="9311"/>
                </a:cubicBezTo>
                <a:lnTo>
                  <a:pt x="0" y="12812"/>
                </a:lnTo>
                <a:cubicBezTo>
                  <a:pt x="288" y="12829"/>
                  <a:pt x="574" y="12838"/>
                  <a:pt x="859" y="12838"/>
                </a:cubicBezTo>
                <a:cubicBezTo>
                  <a:pt x="7989" y="12838"/>
                  <a:pt x="13998" y="7321"/>
                  <a:pt x="14490" y="108"/>
                </a:cubicBezTo>
                <a:lnTo>
                  <a:pt x="109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2843640" y="3248028"/>
            <a:ext cx="154098" cy="229615"/>
          </a:xfrm>
          <a:custGeom>
            <a:avLst/>
            <a:gdLst/>
            <a:ahLst/>
            <a:cxnLst/>
            <a:rect l="l" t="t" r="r" b="b"/>
            <a:pathLst>
              <a:path w="6489" h="9669" extrusionOk="0">
                <a:moveTo>
                  <a:pt x="4143" y="1"/>
                </a:moveTo>
                <a:cubicBezTo>
                  <a:pt x="1524" y="2537"/>
                  <a:pt x="36" y="6025"/>
                  <a:pt x="0" y="9669"/>
                </a:cubicBezTo>
                <a:lnTo>
                  <a:pt x="3512" y="9573"/>
                </a:lnTo>
                <a:cubicBezTo>
                  <a:pt x="3524" y="8657"/>
                  <a:pt x="3667" y="7764"/>
                  <a:pt x="3929" y="6894"/>
                </a:cubicBezTo>
                <a:cubicBezTo>
                  <a:pt x="4405" y="5263"/>
                  <a:pt x="5286" y="3799"/>
                  <a:pt x="6489" y="2608"/>
                </a:cubicBezTo>
                <a:lnTo>
                  <a:pt x="414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2960122" y="3156387"/>
            <a:ext cx="288128" cy="137189"/>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3204127" y="3173390"/>
            <a:ext cx="300026" cy="627718"/>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2844187" y="3499396"/>
            <a:ext cx="344125" cy="304918"/>
          </a:xfrm>
          <a:custGeom>
            <a:avLst/>
            <a:gdLst/>
            <a:ahLst/>
            <a:cxnLst/>
            <a:rect l="l" t="t" r="r" b="b"/>
            <a:pathLst>
              <a:path w="14491" h="12840" extrusionOk="0">
                <a:moveTo>
                  <a:pt x="3513" y="0"/>
                </a:moveTo>
                <a:lnTo>
                  <a:pt x="1" y="107"/>
                </a:lnTo>
                <a:cubicBezTo>
                  <a:pt x="493" y="7314"/>
                  <a:pt x="6480" y="12839"/>
                  <a:pt x="13612" y="12839"/>
                </a:cubicBezTo>
                <a:cubicBezTo>
                  <a:pt x="13903" y="12839"/>
                  <a:pt x="14196" y="12830"/>
                  <a:pt x="14491" y="12811"/>
                </a:cubicBezTo>
                <a:lnTo>
                  <a:pt x="14134" y="9323"/>
                </a:lnTo>
                <a:cubicBezTo>
                  <a:pt x="13961" y="9331"/>
                  <a:pt x="13790" y="9336"/>
                  <a:pt x="13620" y="9336"/>
                </a:cubicBezTo>
                <a:cubicBezTo>
                  <a:pt x="8365" y="9336"/>
                  <a:pt x="3940" y="5294"/>
                  <a:pt x="3513"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5613098" y="3159545"/>
            <a:ext cx="300311" cy="627409"/>
          </a:xfrm>
          <a:custGeom>
            <a:avLst/>
            <a:gdLst/>
            <a:ahLst/>
            <a:cxnLst/>
            <a:rect l="l" t="t" r="r" b="b"/>
            <a:pathLst>
              <a:path w="12646" h="26420" extrusionOk="0">
                <a:moveTo>
                  <a:pt x="12288" y="0"/>
                </a:moveTo>
                <a:cubicBezTo>
                  <a:pt x="6025" y="881"/>
                  <a:pt x="1191" y="5941"/>
                  <a:pt x="596" y="12228"/>
                </a:cubicBezTo>
                <a:cubicBezTo>
                  <a:pt x="1" y="18526"/>
                  <a:pt x="3811" y="24396"/>
                  <a:pt x="9800" y="26420"/>
                </a:cubicBezTo>
                <a:lnTo>
                  <a:pt x="10800" y="23062"/>
                </a:lnTo>
                <a:cubicBezTo>
                  <a:pt x="6418" y="21515"/>
                  <a:pt x="3644" y="17181"/>
                  <a:pt x="4085" y="12561"/>
                </a:cubicBezTo>
                <a:cubicBezTo>
                  <a:pt x="4513" y="7930"/>
                  <a:pt x="8049" y="4191"/>
                  <a:pt x="12645" y="3489"/>
                </a:cubicBezTo>
                <a:lnTo>
                  <a:pt x="1228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5928939" y="3156315"/>
            <a:ext cx="344101" cy="304918"/>
          </a:xfrm>
          <a:custGeom>
            <a:avLst/>
            <a:gdLst/>
            <a:ahLst/>
            <a:cxnLst/>
            <a:rect l="l" t="t" r="r" b="b"/>
            <a:pathLst>
              <a:path w="14490" h="12840" extrusionOk="0">
                <a:moveTo>
                  <a:pt x="878" y="1"/>
                </a:moveTo>
                <a:cubicBezTo>
                  <a:pt x="587" y="1"/>
                  <a:pt x="294" y="10"/>
                  <a:pt x="0" y="29"/>
                </a:cubicBezTo>
                <a:lnTo>
                  <a:pt x="357" y="3517"/>
                </a:lnTo>
                <a:cubicBezTo>
                  <a:pt x="530" y="3509"/>
                  <a:pt x="702" y="3505"/>
                  <a:pt x="873" y="3505"/>
                </a:cubicBezTo>
                <a:cubicBezTo>
                  <a:pt x="6126" y="3505"/>
                  <a:pt x="10551" y="7536"/>
                  <a:pt x="10978" y="12840"/>
                </a:cubicBezTo>
                <a:lnTo>
                  <a:pt x="14490" y="12733"/>
                </a:lnTo>
                <a:cubicBezTo>
                  <a:pt x="13998" y="5526"/>
                  <a:pt x="8000" y="1"/>
                  <a:pt x="87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3204127" y="1726597"/>
            <a:ext cx="300026" cy="627433"/>
          </a:xfrm>
          <a:custGeom>
            <a:avLst/>
            <a:gdLst/>
            <a:ahLst/>
            <a:cxnLst/>
            <a:rect l="l" t="t" r="r" b="b"/>
            <a:pathLst>
              <a:path w="12634" h="26421" extrusionOk="0">
                <a:moveTo>
                  <a:pt x="358" y="0"/>
                </a:moveTo>
                <a:lnTo>
                  <a:pt x="1" y="3489"/>
                </a:lnTo>
                <a:cubicBezTo>
                  <a:pt x="4596" y="4191"/>
                  <a:pt x="8121" y="7930"/>
                  <a:pt x="8549" y="12549"/>
                </a:cubicBezTo>
                <a:cubicBezTo>
                  <a:pt x="8990" y="17181"/>
                  <a:pt x="6227" y="21515"/>
                  <a:pt x="1846" y="23063"/>
                </a:cubicBezTo>
                <a:lnTo>
                  <a:pt x="2846" y="26420"/>
                </a:lnTo>
                <a:cubicBezTo>
                  <a:pt x="8823" y="24396"/>
                  <a:pt x="12633" y="18514"/>
                  <a:pt x="12038" y="12228"/>
                </a:cubicBezTo>
                <a:cubicBezTo>
                  <a:pt x="11454" y="5930"/>
                  <a:pt x="6608" y="869"/>
                  <a:pt x="35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2844187" y="1723391"/>
            <a:ext cx="344125" cy="304633"/>
          </a:xfrm>
          <a:custGeom>
            <a:avLst/>
            <a:gdLst/>
            <a:ahLst/>
            <a:cxnLst/>
            <a:rect l="l" t="t" r="r" b="b"/>
            <a:pathLst>
              <a:path w="14491" h="12828" extrusionOk="0">
                <a:moveTo>
                  <a:pt x="13612" y="0"/>
                </a:moveTo>
                <a:cubicBezTo>
                  <a:pt x="6480" y="0"/>
                  <a:pt x="493" y="5525"/>
                  <a:pt x="1" y="12732"/>
                </a:cubicBezTo>
                <a:lnTo>
                  <a:pt x="3513" y="12827"/>
                </a:lnTo>
                <a:cubicBezTo>
                  <a:pt x="3940" y="7535"/>
                  <a:pt x="8365" y="3504"/>
                  <a:pt x="13618" y="3504"/>
                </a:cubicBezTo>
                <a:cubicBezTo>
                  <a:pt x="13789" y="3504"/>
                  <a:pt x="13961" y="3508"/>
                  <a:pt x="14134" y="3517"/>
                </a:cubicBezTo>
                <a:lnTo>
                  <a:pt x="14491" y="28"/>
                </a:lnTo>
                <a:cubicBezTo>
                  <a:pt x="14196" y="9"/>
                  <a:pt x="13903" y="0"/>
                  <a:pt x="13612"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txBox="1">
            <a:spLocks noGrp="1"/>
          </p:cNvSpPr>
          <p:nvPr>
            <p:ph type="subTitle" idx="4294967295"/>
          </p:nvPr>
        </p:nvSpPr>
        <p:spPr>
          <a:xfrm>
            <a:off x="6407137" y="3278742"/>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F3F3F3"/>
                </a:solidFill>
              </a:rPr>
              <a:t>The database (where all the information is stored)</a:t>
            </a:r>
            <a:endParaRPr sz="1000">
              <a:solidFill>
                <a:srgbClr val="F3F3F3"/>
              </a:solidFill>
            </a:endParaRPr>
          </a:p>
        </p:txBody>
      </p:sp>
      <p:sp>
        <p:nvSpPr>
          <p:cNvPr id="609" name="Google Shape;609;p25"/>
          <p:cNvSpPr txBox="1">
            <a:spLocks noGrp="1"/>
          </p:cNvSpPr>
          <p:nvPr>
            <p:ph type="ctrTitle" idx="4294967295"/>
          </p:nvPr>
        </p:nvSpPr>
        <p:spPr>
          <a:xfrm>
            <a:off x="6407138" y="2917989"/>
            <a:ext cx="1279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3F3F3"/>
                </a:solidFill>
              </a:rPr>
              <a:t>MySQL</a:t>
            </a:r>
            <a:endParaRPr sz="2400">
              <a:solidFill>
                <a:srgbClr val="F3F3F3"/>
              </a:solidFill>
              <a:latin typeface="Teko"/>
              <a:ea typeface="Teko"/>
              <a:cs typeface="Teko"/>
              <a:sym typeface="Teko"/>
            </a:endParaRPr>
          </a:p>
        </p:txBody>
      </p:sp>
      <p:pic>
        <p:nvPicPr>
          <p:cNvPr id="610" name="Google Shape;610;p25"/>
          <p:cNvPicPr preferRelativeResize="0"/>
          <p:nvPr/>
        </p:nvPicPr>
        <p:blipFill>
          <a:blip r:embed="rId4">
            <a:alphaModFix/>
          </a:blip>
          <a:stretch>
            <a:fillRect/>
          </a:stretch>
        </p:blipFill>
        <p:spPr>
          <a:xfrm>
            <a:off x="3034075" y="1912112"/>
            <a:ext cx="288125" cy="249868"/>
          </a:xfrm>
          <a:prstGeom prst="rect">
            <a:avLst/>
          </a:prstGeom>
          <a:noFill/>
          <a:ln>
            <a:noFill/>
          </a:ln>
        </p:spPr>
      </p:pic>
      <p:pic>
        <p:nvPicPr>
          <p:cNvPr id="611" name="Google Shape;611;p25"/>
          <p:cNvPicPr preferRelativeResize="0"/>
          <p:nvPr/>
        </p:nvPicPr>
        <p:blipFill>
          <a:blip r:embed="rId5">
            <a:alphaModFix/>
          </a:blip>
          <a:stretch>
            <a:fillRect/>
          </a:stretch>
        </p:blipFill>
        <p:spPr>
          <a:xfrm>
            <a:off x="5799713" y="1879976"/>
            <a:ext cx="300300" cy="300300"/>
          </a:xfrm>
          <a:prstGeom prst="rect">
            <a:avLst/>
          </a:prstGeom>
          <a:noFill/>
          <a:ln>
            <a:noFill/>
          </a:ln>
        </p:spPr>
      </p:pic>
      <p:pic>
        <p:nvPicPr>
          <p:cNvPr id="612" name="Google Shape;612;p25"/>
          <p:cNvPicPr preferRelativeResize="0"/>
          <p:nvPr/>
        </p:nvPicPr>
        <p:blipFill>
          <a:blip r:embed="rId6">
            <a:alphaModFix/>
          </a:blip>
          <a:stretch>
            <a:fillRect/>
          </a:stretch>
        </p:blipFill>
        <p:spPr>
          <a:xfrm>
            <a:off x="5799713" y="3309100"/>
            <a:ext cx="300300" cy="300300"/>
          </a:xfrm>
          <a:prstGeom prst="rect">
            <a:avLst/>
          </a:prstGeom>
          <a:noFill/>
          <a:ln>
            <a:noFill/>
          </a:ln>
        </p:spPr>
      </p:pic>
      <p:pic>
        <p:nvPicPr>
          <p:cNvPr id="613" name="Google Shape;613;p25"/>
          <p:cNvPicPr preferRelativeResize="0"/>
          <p:nvPr/>
        </p:nvPicPr>
        <p:blipFill>
          <a:blip r:embed="rId7">
            <a:alphaModFix/>
          </a:blip>
          <a:stretch>
            <a:fillRect/>
          </a:stretch>
        </p:blipFill>
        <p:spPr>
          <a:xfrm>
            <a:off x="2868937" y="3264954"/>
            <a:ext cx="541338" cy="4165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7"/>
        <p:cNvGrpSpPr/>
        <p:nvPr/>
      </p:nvGrpSpPr>
      <p:grpSpPr>
        <a:xfrm>
          <a:off x="0" y="0"/>
          <a:ext cx="0" cy="0"/>
          <a:chOff x="0" y="0"/>
          <a:chExt cx="0" cy="0"/>
        </a:xfrm>
      </p:grpSpPr>
      <p:sp>
        <p:nvSpPr>
          <p:cNvPr id="618" name="Google Shape;618;p26"/>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3F3F3"/>
                </a:solidFill>
              </a:rPr>
              <a:t>Reactjs</a:t>
            </a:r>
            <a:endParaRPr>
              <a:solidFill>
                <a:srgbClr val="F3F3F3"/>
              </a:solidFill>
            </a:endParaRPr>
          </a:p>
        </p:txBody>
      </p:sp>
      <p:sp>
        <p:nvSpPr>
          <p:cNvPr id="619" name="Google Shape;619;p26"/>
          <p:cNvSpPr/>
          <p:nvPr/>
        </p:nvSpPr>
        <p:spPr>
          <a:xfrm>
            <a:off x="4581426" y="2536174"/>
            <a:ext cx="214" cy="412"/>
          </a:xfrm>
          <a:custGeom>
            <a:avLst/>
            <a:gdLst/>
            <a:ahLst/>
            <a:cxnLst/>
            <a:rect l="l" t="t" r="r" b="b"/>
            <a:pathLst>
              <a:path w="13" h="25" extrusionOk="0">
                <a:moveTo>
                  <a:pt x="1" y="0"/>
                </a:moveTo>
                <a:lnTo>
                  <a:pt x="1" y="24"/>
                </a:lnTo>
                <a:lnTo>
                  <a:pt x="13" y="24"/>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4581426" y="2536570"/>
            <a:ext cx="214" cy="16"/>
          </a:xfrm>
          <a:custGeom>
            <a:avLst/>
            <a:gdLst/>
            <a:ahLst/>
            <a:cxnLst/>
            <a:rect l="l" t="t" r="r" b="b"/>
            <a:pathLst>
              <a:path w="13" h="1" extrusionOk="0">
                <a:moveTo>
                  <a:pt x="1" y="0"/>
                </a:moveTo>
                <a:lnTo>
                  <a:pt x="13" y="0"/>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4581426" y="2536570"/>
            <a:ext cx="214" cy="412"/>
          </a:xfrm>
          <a:custGeom>
            <a:avLst/>
            <a:gdLst/>
            <a:ahLst/>
            <a:cxnLst/>
            <a:rect l="l" t="t" r="r" b="b"/>
            <a:pathLst>
              <a:path w="13" h="25" extrusionOk="0">
                <a:moveTo>
                  <a:pt x="1" y="0"/>
                </a:moveTo>
                <a:lnTo>
                  <a:pt x="1" y="24"/>
                </a:lnTo>
                <a:lnTo>
                  <a:pt x="13"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txBox="1">
            <a:spLocks noGrp="1"/>
          </p:cNvSpPr>
          <p:nvPr>
            <p:ph type="subTitle" idx="3"/>
          </p:nvPr>
        </p:nvSpPr>
        <p:spPr>
          <a:xfrm>
            <a:off x="5846078" y="3262225"/>
            <a:ext cx="2388300" cy="6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 uses a single page application which is better </a:t>
            </a:r>
            <a:r>
              <a:rPr lang="en">
                <a:solidFill>
                  <a:srgbClr val="F3F3F3"/>
                </a:solidFill>
              </a:rPr>
              <a:t>for data-driven websites and often is more efficient than simply using JavaScript.</a:t>
            </a:r>
            <a:endParaRPr>
              <a:solidFill>
                <a:srgbClr val="F3F3F3"/>
              </a:solidFill>
            </a:endParaRPr>
          </a:p>
        </p:txBody>
      </p:sp>
      <p:sp>
        <p:nvSpPr>
          <p:cNvPr id="623" name="Google Shape;623;p26"/>
          <p:cNvSpPr txBox="1">
            <a:spLocks noGrp="1"/>
          </p:cNvSpPr>
          <p:nvPr>
            <p:ph type="ctrTitle" idx="4"/>
          </p:nvPr>
        </p:nvSpPr>
        <p:spPr>
          <a:xfrm>
            <a:off x="5846088" y="3029825"/>
            <a:ext cx="2619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rPr>
              <a:t>Why use it?</a:t>
            </a:r>
            <a:endParaRPr>
              <a:solidFill>
                <a:srgbClr val="F3F3F3"/>
              </a:solidFill>
            </a:endParaRPr>
          </a:p>
        </p:txBody>
      </p:sp>
      <p:sp>
        <p:nvSpPr>
          <p:cNvPr id="624" name="Google Shape;624;p26"/>
          <p:cNvSpPr txBox="1">
            <a:spLocks noGrp="1"/>
          </p:cNvSpPr>
          <p:nvPr>
            <p:ph type="subTitle" idx="1"/>
          </p:nvPr>
        </p:nvSpPr>
        <p:spPr>
          <a:xfrm>
            <a:off x="833428" y="1240175"/>
            <a:ext cx="23883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3F3F3"/>
                </a:solidFill>
              </a:rPr>
              <a:t>Reactjs is a JavaScript framework that is used to build interactive user interfaces. In our case, it displays everything that the user sees. </a:t>
            </a:r>
            <a:endParaRPr>
              <a:solidFill>
                <a:srgbClr val="F3F3F3"/>
              </a:solidFill>
            </a:endParaRPr>
          </a:p>
        </p:txBody>
      </p:sp>
      <p:sp>
        <p:nvSpPr>
          <p:cNvPr id="625" name="Google Shape;625;p26"/>
          <p:cNvSpPr txBox="1">
            <a:spLocks noGrp="1"/>
          </p:cNvSpPr>
          <p:nvPr>
            <p:ph type="ctrTitle" idx="2"/>
          </p:nvPr>
        </p:nvSpPr>
        <p:spPr>
          <a:xfrm>
            <a:off x="602413" y="2193650"/>
            <a:ext cx="26193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3F3F3"/>
                </a:solidFill>
              </a:rPr>
              <a:t>What is it?</a:t>
            </a:r>
            <a:endParaRPr>
              <a:solidFill>
                <a:srgbClr val="F3F3F3"/>
              </a:solidFill>
            </a:endParaRPr>
          </a:p>
        </p:txBody>
      </p:sp>
      <p:grpSp>
        <p:nvGrpSpPr>
          <p:cNvPr id="626" name="Google Shape;626;p26"/>
          <p:cNvGrpSpPr/>
          <p:nvPr/>
        </p:nvGrpSpPr>
        <p:grpSpPr>
          <a:xfrm>
            <a:off x="3470917" y="1606687"/>
            <a:ext cx="2202167" cy="2202148"/>
            <a:chOff x="2220800" y="1544675"/>
            <a:chExt cx="2904850" cy="2904825"/>
          </a:xfrm>
        </p:grpSpPr>
        <p:sp>
          <p:nvSpPr>
            <p:cNvPr id="627" name="Google Shape;627;p26"/>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6"/>
          <p:cNvSpPr/>
          <p:nvPr/>
        </p:nvSpPr>
        <p:spPr>
          <a:xfrm>
            <a:off x="4581426" y="2536174"/>
            <a:ext cx="214" cy="412"/>
          </a:xfrm>
          <a:custGeom>
            <a:avLst/>
            <a:gdLst/>
            <a:ahLst/>
            <a:cxnLst/>
            <a:rect l="l" t="t" r="r" b="b"/>
            <a:pathLst>
              <a:path w="13" h="25" extrusionOk="0">
                <a:moveTo>
                  <a:pt x="1" y="0"/>
                </a:moveTo>
                <a:lnTo>
                  <a:pt x="1" y="24"/>
                </a:lnTo>
                <a:lnTo>
                  <a:pt x="13" y="24"/>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4581426" y="2536570"/>
            <a:ext cx="214" cy="16"/>
          </a:xfrm>
          <a:custGeom>
            <a:avLst/>
            <a:gdLst/>
            <a:ahLst/>
            <a:cxnLst/>
            <a:rect l="l" t="t" r="r" b="b"/>
            <a:pathLst>
              <a:path w="13" h="1" extrusionOk="0">
                <a:moveTo>
                  <a:pt x="1" y="0"/>
                </a:moveTo>
                <a:lnTo>
                  <a:pt x="13" y="0"/>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4581426" y="2536570"/>
            <a:ext cx="214" cy="412"/>
          </a:xfrm>
          <a:custGeom>
            <a:avLst/>
            <a:gdLst/>
            <a:ahLst/>
            <a:cxnLst/>
            <a:rect l="l" t="t" r="r" b="b"/>
            <a:pathLst>
              <a:path w="13" h="25" extrusionOk="0">
                <a:moveTo>
                  <a:pt x="1" y="0"/>
                </a:moveTo>
                <a:lnTo>
                  <a:pt x="1" y="24"/>
                </a:lnTo>
                <a:lnTo>
                  <a:pt x="13"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rot="10800000" flipH="1">
            <a:off x="2787182" y="2305557"/>
            <a:ext cx="526851" cy="390502"/>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flipH="1">
            <a:off x="5745232" y="2929257"/>
            <a:ext cx="526851" cy="390502"/>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rot="10800000" flipH="1">
            <a:off x="8234371" y="4128435"/>
            <a:ext cx="75400" cy="75400"/>
          </a:xfrm>
          <a:custGeom>
            <a:avLst/>
            <a:gdLst/>
            <a:ahLst/>
            <a:cxnLst/>
            <a:rect l="l" t="t" r="r" b="b"/>
            <a:pathLst>
              <a:path w="1988" h="1988" extrusionOk="0">
                <a:moveTo>
                  <a:pt x="1" y="1"/>
                </a:moveTo>
                <a:lnTo>
                  <a:pt x="1" y="308"/>
                </a:lnTo>
                <a:lnTo>
                  <a:pt x="1680" y="308"/>
                </a:lnTo>
                <a:lnTo>
                  <a:pt x="1680" y="1987"/>
                </a:lnTo>
                <a:lnTo>
                  <a:pt x="1987" y="1987"/>
                </a:lnTo>
                <a:lnTo>
                  <a:pt x="19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flipH="1">
            <a:off x="984970" y="1318883"/>
            <a:ext cx="75400" cy="75400"/>
          </a:xfrm>
          <a:custGeom>
            <a:avLst/>
            <a:gdLst/>
            <a:ahLst/>
            <a:cxnLst/>
            <a:rect l="l" t="t" r="r" b="b"/>
            <a:pathLst>
              <a:path w="1988" h="1988" extrusionOk="0">
                <a:moveTo>
                  <a:pt x="1" y="1"/>
                </a:moveTo>
                <a:lnTo>
                  <a:pt x="1" y="308"/>
                </a:lnTo>
                <a:lnTo>
                  <a:pt x="1680" y="308"/>
                </a:lnTo>
                <a:lnTo>
                  <a:pt x="1680" y="1987"/>
                </a:lnTo>
                <a:lnTo>
                  <a:pt x="1987" y="1987"/>
                </a:lnTo>
                <a:lnTo>
                  <a:pt x="19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3" name="Google Shape;683;p26"/>
          <p:cNvPicPr preferRelativeResize="0"/>
          <p:nvPr/>
        </p:nvPicPr>
        <p:blipFill>
          <a:blip r:embed="rId4">
            <a:alphaModFix/>
          </a:blip>
          <a:stretch>
            <a:fillRect/>
          </a:stretch>
        </p:blipFill>
        <p:spPr>
          <a:xfrm>
            <a:off x="3918801" y="2134280"/>
            <a:ext cx="1322525" cy="1146925"/>
          </a:xfrm>
          <a:prstGeom prst="rect">
            <a:avLst/>
          </a:prstGeom>
          <a:noFill/>
          <a:ln>
            <a:noFill/>
          </a:ln>
          <a:effectLst>
            <a:outerShdw blurRad="57150" dist="19050" dir="5400000" algn="bl" rotWithShape="0">
              <a:srgbClr val="000000">
                <a:alpha val="7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7"/>
          <p:cNvSpPr txBox="1">
            <a:spLocks noGrp="1"/>
          </p:cNvSpPr>
          <p:nvPr>
            <p:ph type="subTitle" idx="1"/>
          </p:nvPr>
        </p:nvSpPr>
        <p:spPr>
          <a:xfrm>
            <a:off x="4948200" y="1529850"/>
            <a:ext cx="3403200" cy="104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F3F3F3"/>
                </a:solidFill>
              </a:rPr>
              <a:t>We use Nodejs and ExpressJS to collect data and to handle the heavy lifting of querying the database.</a:t>
            </a:r>
            <a:endParaRPr>
              <a:solidFill>
                <a:srgbClr val="F3F3F3"/>
              </a:solidFill>
            </a:endParaRPr>
          </a:p>
        </p:txBody>
      </p:sp>
      <p:sp>
        <p:nvSpPr>
          <p:cNvPr id="689" name="Google Shape;689;p27"/>
          <p:cNvSpPr txBox="1">
            <a:spLocks noGrp="1"/>
          </p:cNvSpPr>
          <p:nvPr>
            <p:ph type="title"/>
          </p:nvPr>
        </p:nvSpPr>
        <p:spPr>
          <a:xfrm>
            <a:off x="107895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3F3F3"/>
                </a:solidFill>
              </a:rPr>
              <a:t>Nodejs</a:t>
            </a:r>
            <a:endParaRPr>
              <a:solidFill>
                <a:srgbClr val="F3F3F3"/>
              </a:solidFill>
              <a:latin typeface="Teko"/>
              <a:ea typeface="Teko"/>
              <a:cs typeface="Teko"/>
              <a:sym typeface="Teko"/>
            </a:endParaRPr>
          </a:p>
        </p:txBody>
      </p:sp>
      <p:pic>
        <p:nvPicPr>
          <p:cNvPr id="690" name="Google Shape;690;p27"/>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691" name="Google Shape;691;p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692" name="Google Shape;692;p27"/>
          <p:cNvGrpSpPr/>
          <p:nvPr/>
        </p:nvGrpSpPr>
        <p:grpSpPr>
          <a:xfrm>
            <a:off x="3199414" y="3095733"/>
            <a:ext cx="5944582" cy="1320238"/>
            <a:chOff x="2735900" y="3141850"/>
            <a:chExt cx="4615000" cy="1024950"/>
          </a:xfrm>
        </p:grpSpPr>
        <p:sp>
          <p:nvSpPr>
            <p:cNvPr id="693" name="Google Shape;693;p27"/>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5" name="Google Shape;695;p27"/>
          <p:cNvPicPr preferRelativeResize="0"/>
          <p:nvPr/>
        </p:nvPicPr>
        <p:blipFill>
          <a:blip r:embed="rId4">
            <a:alphaModFix/>
          </a:blip>
          <a:stretch>
            <a:fillRect/>
          </a:stretch>
        </p:blipFill>
        <p:spPr>
          <a:xfrm>
            <a:off x="4948197" y="2339200"/>
            <a:ext cx="3138700" cy="191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grpSp>
        <p:nvGrpSpPr>
          <p:cNvPr id="700" name="Google Shape;700;p28"/>
          <p:cNvGrpSpPr/>
          <p:nvPr/>
        </p:nvGrpSpPr>
        <p:grpSpPr>
          <a:xfrm rot="10800000">
            <a:off x="-11" y="736033"/>
            <a:ext cx="5944581" cy="1320238"/>
            <a:chOff x="2735900" y="3141850"/>
            <a:chExt cx="4615000" cy="1024950"/>
          </a:xfrm>
        </p:grpSpPr>
        <p:sp>
          <p:nvSpPr>
            <p:cNvPr id="701" name="Google Shape;701;p28"/>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28"/>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3F3F3"/>
                </a:solidFill>
              </a:rPr>
              <a:t>MySQL is a database management system. Their databases are relational, meaning that they store data in separate tables rather than in one big table. This is good for scalability as more tables may be needed in the future.</a:t>
            </a:r>
            <a:endParaRPr sz="1000">
              <a:solidFill>
                <a:srgbClr val="F3F3F3"/>
              </a:solidFill>
            </a:endParaRPr>
          </a:p>
          <a:p>
            <a:pPr marL="0" lvl="0" indent="0" algn="ctr" rtl="0">
              <a:spcBef>
                <a:spcPts val="1600"/>
              </a:spcBef>
              <a:spcAft>
                <a:spcPts val="1600"/>
              </a:spcAft>
              <a:buNone/>
            </a:pPr>
            <a:endParaRPr sz="1000">
              <a:solidFill>
                <a:srgbClr val="F3F3F3"/>
              </a:solidFill>
            </a:endParaRPr>
          </a:p>
        </p:txBody>
      </p:sp>
      <p:sp>
        <p:nvSpPr>
          <p:cNvPr id="704" name="Google Shape;704;p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705" name="Google Shape;705;p28"/>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rPr>
              <a:t>MySQL</a:t>
            </a:r>
            <a:endParaRPr>
              <a:solidFill>
                <a:srgbClr val="F3F3F3"/>
              </a:solidFill>
            </a:endParaRPr>
          </a:p>
        </p:txBody>
      </p:sp>
      <p:pic>
        <p:nvPicPr>
          <p:cNvPr id="706" name="Google Shape;706;p28"/>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0"/>
        <p:cNvGrpSpPr/>
        <p:nvPr/>
      </p:nvGrpSpPr>
      <p:grpSpPr>
        <a:xfrm>
          <a:off x="0" y="0"/>
          <a:ext cx="0" cy="0"/>
          <a:chOff x="0" y="0"/>
          <a:chExt cx="0" cy="0"/>
        </a:xfrm>
      </p:grpSpPr>
      <p:sp>
        <p:nvSpPr>
          <p:cNvPr id="711" name="Google Shape;711;p29"/>
          <p:cNvSpPr txBox="1">
            <a:spLocks noGrp="1"/>
          </p:cNvSpPr>
          <p:nvPr>
            <p:ph type="ctrTitle"/>
          </p:nvPr>
        </p:nvSpPr>
        <p:spPr>
          <a:xfrm>
            <a:off x="3795650" y="66900"/>
            <a:ext cx="13446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rPr>
              <a:t>MySQL</a:t>
            </a:r>
            <a:endParaRPr sz="3000">
              <a:solidFill>
                <a:srgbClr val="F3F3F3"/>
              </a:solidFill>
              <a:latin typeface="Teko"/>
              <a:ea typeface="Teko"/>
              <a:cs typeface="Teko"/>
              <a:sym typeface="Teko"/>
            </a:endParaRPr>
          </a:p>
        </p:txBody>
      </p:sp>
      <p:sp>
        <p:nvSpPr>
          <p:cNvPr id="712" name="Google Shape;712;p29"/>
          <p:cNvSpPr txBox="1">
            <a:spLocks noGrp="1"/>
          </p:cNvSpPr>
          <p:nvPr>
            <p:ph type="subTitle" idx="2"/>
          </p:nvPr>
        </p:nvSpPr>
        <p:spPr>
          <a:xfrm>
            <a:off x="5386275" y="2947100"/>
            <a:ext cx="2694600" cy="1112400"/>
          </a:xfrm>
          <a:prstGeom prst="rect">
            <a:avLst/>
          </a:prstGeom>
        </p:spPr>
        <p:txBody>
          <a:bodyPr spcFirstLastPara="1" wrap="square" lIns="91425" tIns="91425" rIns="91425" bIns="91425" anchor="t" anchorCtr="0">
            <a:noAutofit/>
          </a:bodyPr>
          <a:lstStyle/>
          <a:p>
            <a:pPr marL="89999" lvl="0" indent="0" algn="r" rtl="0">
              <a:lnSpc>
                <a:spcPct val="115000"/>
              </a:lnSpc>
              <a:spcBef>
                <a:spcPts val="0"/>
              </a:spcBef>
              <a:spcAft>
                <a:spcPts val="0"/>
              </a:spcAft>
              <a:buClr>
                <a:schemeClr val="dk1"/>
              </a:buClr>
              <a:buSzPts val="1100"/>
              <a:buFont typeface="Arial"/>
              <a:buNone/>
            </a:pPr>
            <a:r>
              <a:rPr lang="en">
                <a:solidFill>
                  <a:srgbClr val="F3F3F3"/>
                </a:solidFill>
              </a:rPr>
              <a:t>React makes fetching data from the database easy. This uses a GET request to access the record for a given ID.</a:t>
            </a:r>
            <a:endParaRPr>
              <a:solidFill>
                <a:srgbClr val="F3F3F3"/>
              </a:solidFill>
            </a:endParaRPr>
          </a:p>
          <a:p>
            <a:pPr marL="0" lvl="0" indent="0" algn="r" rtl="0">
              <a:spcBef>
                <a:spcPts val="1600"/>
              </a:spcBef>
              <a:spcAft>
                <a:spcPts val="0"/>
              </a:spcAft>
              <a:buNone/>
            </a:pPr>
            <a:endParaRPr>
              <a:solidFill>
                <a:srgbClr val="F3F3F3"/>
              </a:solidFill>
            </a:endParaRPr>
          </a:p>
        </p:txBody>
      </p:sp>
      <p:sp>
        <p:nvSpPr>
          <p:cNvPr id="713" name="Google Shape;713;p29"/>
          <p:cNvSpPr txBox="1">
            <a:spLocks noGrp="1"/>
          </p:cNvSpPr>
          <p:nvPr>
            <p:ph type="ctrTitle" idx="3"/>
          </p:nvPr>
        </p:nvSpPr>
        <p:spPr>
          <a:xfrm>
            <a:off x="2715725" y="2831250"/>
            <a:ext cx="22362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3F3F3"/>
                </a:solidFill>
              </a:rPr>
              <a:t>Reactjs</a:t>
            </a:r>
            <a:endParaRPr sz="3000">
              <a:solidFill>
                <a:srgbClr val="F3F3F3"/>
              </a:solidFill>
              <a:latin typeface="Teko"/>
              <a:ea typeface="Teko"/>
              <a:cs typeface="Teko"/>
              <a:sym typeface="Teko"/>
            </a:endParaRPr>
          </a:p>
        </p:txBody>
      </p:sp>
      <p:grpSp>
        <p:nvGrpSpPr>
          <p:cNvPr id="714" name="Google Shape;714;p29"/>
          <p:cNvGrpSpPr/>
          <p:nvPr/>
        </p:nvGrpSpPr>
        <p:grpSpPr>
          <a:xfrm>
            <a:off x="-494780" y="735753"/>
            <a:ext cx="9925446" cy="3655062"/>
            <a:chOff x="259425" y="1569525"/>
            <a:chExt cx="7038325" cy="2591875"/>
          </a:xfrm>
        </p:grpSpPr>
        <p:sp>
          <p:nvSpPr>
            <p:cNvPr id="715" name="Google Shape;715;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16" name="Google Shape;716;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17" name="Google Shape;717;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18" name="Google Shape;718;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19" name="Google Shape;719;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720" name="Google Shape;720;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721" name="Google Shape;721;p29"/>
          <p:cNvPicPr preferRelativeResize="0"/>
          <p:nvPr/>
        </p:nvPicPr>
        <p:blipFill>
          <a:blip r:embed="rId4">
            <a:alphaModFix/>
          </a:blip>
          <a:stretch>
            <a:fillRect/>
          </a:stretch>
        </p:blipFill>
        <p:spPr>
          <a:xfrm>
            <a:off x="3949300" y="926925"/>
            <a:ext cx="548700" cy="548700"/>
          </a:xfrm>
          <a:prstGeom prst="rect">
            <a:avLst/>
          </a:prstGeom>
          <a:noFill/>
          <a:ln>
            <a:noFill/>
          </a:ln>
        </p:spPr>
      </p:pic>
      <p:pic>
        <p:nvPicPr>
          <p:cNvPr id="722" name="Google Shape;722;p29"/>
          <p:cNvPicPr preferRelativeResize="0"/>
          <p:nvPr/>
        </p:nvPicPr>
        <p:blipFill>
          <a:blip r:embed="rId5">
            <a:alphaModFix/>
          </a:blip>
          <a:stretch>
            <a:fillRect/>
          </a:stretch>
        </p:blipFill>
        <p:spPr>
          <a:xfrm>
            <a:off x="4141350" y="3708102"/>
            <a:ext cx="653200" cy="566470"/>
          </a:xfrm>
          <a:prstGeom prst="rect">
            <a:avLst/>
          </a:prstGeom>
          <a:noFill/>
          <a:ln>
            <a:noFill/>
          </a:ln>
          <a:effectLst>
            <a:outerShdw blurRad="57150" dist="19050" dir="5400000" algn="bl" rotWithShape="0">
              <a:srgbClr val="000000">
                <a:alpha val="75000"/>
              </a:srgbClr>
            </a:outerShdw>
          </a:effectLst>
        </p:spPr>
      </p:pic>
      <p:pic>
        <p:nvPicPr>
          <p:cNvPr id="723" name="Google Shape;723;p29"/>
          <p:cNvPicPr preferRelativeResize="0"/>
          <p:nvPr/>
        </p:nvPicPr>
        <p:blipFill>
          <a:blip r:embed="rId6">
            <a:alphaModFix/>
          </a:blip>
          <a:stretch>
            <a:fillRect/>
          </a:stretch>
        </p:blipFill>
        <p:spPr>
          <a:xfrm>
            <a:off x="317369" y="1505344"/>
            <a:ext cx="3123550" cy="1325900"/>
          </a:xfrm>
          <a:prstGeom prst="rect">
            <a:avLst/>
          </a:prstGeom>
          <a:noFill/>
          <a:ln>
            <a:noFill/>
          </a:ln>
        </p:spPr>
      </p:pic>
      <p:pic>
        <p:nvPicPr>
          <p:cNvPr id="724" name="Google Shape;724;p29"/>
          <p:cNvPicPr preferRelativeResize="0"/>
          <p:nvPr/>
        </p:nvPicPr>
        <p:blipFill>
          <a:blip r:embed="rId7">
            <a:alphaModFix/>
          </a:blip>
          <a:stretch>
            <a:fillRect/>
          </a:stretch>
        </p:blipFill>
        <p:spPr>
          <a:xfrm>
            <a:off x="5215296" y="2526804"/>
            <a:ext cx="2956175" cy="30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8"/>
        <p:cNvGrpSpPr/>
        <p:nvPr/>
      </p:nvGrpSpPr>
      <p:grpSpPr>
        <a:xfrm>
          <a:off x="0" y="0"/>
          <a:ext cx="0" cy="0"/>
          <a:chOff x="0" y="0"/>
          <a:chExt cx="0" cy="0"/>
        </a:xfrm>
      </p:grpSpPr>
      <p:sp>
        <p:nvSpPr>
          <p:cNvPr id="729" name="Google Shape;729;p30"/>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Integration</a:t>
            </a:r>
            <a:endParaRPr>
              <a:solidFill>
                <a:srgbClr val="FFFFFF"/>
              </a:solidFill>
            </a:endParaRPr>
          </a:p>
        </p:txBody>
      </p:sp>
      <p:sp>
        <p:nvSpPr>
          <p:cNvPr id="730" name="Google Shape;730;p30"/>
          <p:cNvSpPr txBox="1">
            <a:spLocks noGrp="1"/>
          </p:cNvSpPr>
          <p:nvPr>
            <p:ph type="subTitle" idx="5"/>
          </p:nvPr>
        </p:nvSpPr>
        <p:spPr>
          <a:xfrm>
            <a:off x="6460750" y="2286822"/>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3F3F3"/>
                </a:solidFill>
              </a:rPr>
              <a:t>React allows for the use of states and components making it easier and more efficient to display components to the browser.</a:t>
            </a:r>
            <a:endParaRPr>
              <a:solidFill>
                <a:srgbClr val="F3F3F3"/>
              </a:solidFill>
            </a:endParaRPr>
          </a:p>
          <a:p>
            <a:pPr marL="0" lvl="0" indent="0" algn="ctr" rtl="0">
              <a:spcBef>
                <a:spcPts val="0"/>
              </a:spcBef>
              <a:spcAft>
                <a:spcPts val="0"/>
              </a:spcAft>
              <a:buNone/>
            </a:pPr>
            <a:endParaRPr>
              <a:solidFill>
                <a:srgbClr val="F3F3F3"/>
              </a:solidFill>
            </a:endParaRPr>
          </a:p>
        </p:txBody>
      </p:sp>
      <p:sp>
        <p:nvSpPr>
          <p:cNvPr id="731" name="Google Shape;731;p30"/>
          <p:cNvSpPr txBox="1">
            <a:spLocks noGrp="1"/>
          </p:cNvSpPr>
          <p:nvPr>
            <p:ph type="ctrTitle" idx="6"/>
          </p:nvPr>
        </p:nvSpPr>
        <p:spPr>
          <a:xfrm>
            <a:off x="6060100" y="2041250"/>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3F3F3"/>
                </a:solidFill>
              </a:rPr>
              <a:t>React</a:t>
            </a:r>
            <a:endParaRPr>
              <a:solidFill>
                <a:srgbClr val="F3F3F3"/>
              </a:solidFill>
            </a:endParaRPr>
          </a:p>
        </p:txBody>
      </p:sp>
      <p:sp>
        <p:nvSpPr>
          <p:cNvPr id="732" name="Google Shape;732;p30"/>
          <p:cNvSpPr txBox="1">
            <a:spLocks noGrp="1"/>
          </p:cNvSpPr>
          <p:nvPr>
            <p:ph type="subTitle" idx="1"/>
          </p:nvPr>
        </p:nvSpPr>
        <p:spPr>
          <a:xfrm>
            <a:off x="572275" y="3128927"/>
            <a:ext cx="1818000" cy="1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Axios is a third-party HTTP client library for making network requests. Its similar to the native fetch API but easier to work with.</a:t>
            </a:r>
            <a:endParaRPr>
              <a:solidFill>
                <a:srgbClr val="F3F3F3"/>
              </a:solidFill>
            </a:endParaRPr>
          </a:p>
        </p:txBody>
      </p:sp>
      <p:sp>
        <p:nvSpPr>
          <p:cNvPr id="733" name="Google Shape;733;p30"/>
          <p:cNvSpPr txBox="1">
            <a:spLocks noGrp="1"/>
          </p:cNvSpPr>
          <p:nvPr>
            <p:ph type="subTitle" idx="2"/>
          </p:nvPr>
        </p:nvSpPr>
        <p:spPr>
          <a:xfrm>
            <a:off x="3663000" y="2744022"/>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3F3F3"/>
                </a:solidFill>
              </a:rPr>
              <a:t>Middleware is how different applications speak to one another. Nodejs uses this to interact with the Database and the frontend</a:t>
            </a:r>
            <a:endParaRPr>
              <a:solidFill>
                <a:srgbClr val="F3F3F3"/>
              </a:solidFill>
            </a:endParaRPr>
          </a:p>
        </p:txBody>
      </p:sp>
      <p:sp>
        <p:nvSpPr>
          <p:cNvPr id="734" name="Google Shape;734;p30"/>
          <p:cNvSpPr txBox="1">
            <a:spLocks noGrp="1"/>
          </p:cNvSpPr>
          <p:nvPr>
            <p:ph type="ctrTitle" idx="4"/>
          </p:nvPr>
        </p:nvSpPr>
        <p:spPr>
          <a:xfrm>
            <a:off x="3262350" y="2498450"/>
            <a:ext cx="2619300" cy="3849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3F3F3"/>
                </a:solidFill>
              </a:rPr>
              <a:t>Middleware</a:t>
            </a:r>
            <a:endParaRPr>
              <a:solidFill>
                <a:srgbClr val="F3F3F3"/>
              </a:solidFill>
            </a:endParaRPr>
          </a:p>
        </p:txBody>
      </p:sp>
      <p:sp>
        <p:nvSpPr>
          <p:cNvPr id="735" name="Google Shape;735;p30"/>
          <p:cNvSpPr txBox="1">
            <a:spLocks noGrp="1"/>
          </p:cNvSpPr>
          <p:nvPr>
            <p:ph type="ctrTitle" idx="3"/>
          </p:nvPr>
        </p:nvSpPr>
        <p:spPr>
          <a:xfrm>
            <a:off x="171675" y="2883350"/>
            <a:ext cx="2619300" cy="3849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3F3F3"/>
                </a:solidFill>
              </a:rPr>
              <a:t>Axios</a:t>
            </a:r>
            <a:endParaRPr>
              <a:solidFill>
                <a:srgbClr val="F3F3F3"/>
              </a:solidFill>
            </a:endParaRPr>
          </a:p>
        </p:txBody>
      </p:sp>
      <p:cxnSp>
        <p:nvCxnSpPr>
          <p:cNvPr id="736" name="Google Shape;736;p30"/>
          <p:cNvCxnSpPr/>
          <p:nvPr/>
        </p:nvCxnSpPr>
        <p:spPr>
          <a:xfrm rot="10800000" flipH="1">
            <a:off x="2505075" y="1866900"/>
            <a:ext cx="1333500" cy="419100"/>
          </a:xfrm>
          <a:prstGeom prst="bentConnector3">
            <a:avLst>
              <a:gd name="adj1" fmla="val 50000"/>
            </a:avLst>
          </a:prstGeom>
          <a:noFill/>
          <a:ln w="9525" cap="flat" cmpd="sng">
            <a:solidFill>
              <a:srgbClr val="11FFFF"/>
            </a:solidFill>
            <a:prstDash val="solid"/>
            <a:round/>
            <a:headEnd type="oval" w="med" len="med"/>
            <a:tailEnd type="oval" w="med" len="med"/>
          </a:ln>
        </p:spPr>
      </p:cxnSp>
      <p:cxnSp>
        <p:nvCxnSpPr>
          <p:cNvPr id="737" name="Google Shape;737;p30"/>
          <p:cNvCxnSpPr/>
          <p:nvPr/>
        </p:nvCxnSpPr>
        <p:spPr>
          <a:xfrm rot="10800000" flipH="1">
            <a:off x="5294213" y="1517238"/>
            <a:ext cx="1333500" cy="419100"/>
          </a:xfrm>
          <a:prstGeom prst="bentConnector3">
            <a:avLst>
              <a:gd name="adj1" fmla="val 50000"/>
            </a:avLst>
          </a:prstGeom>
          <a:noFill/>
          <a:ln w="9525" cap="flat" cmpd="sng">
            <a:solidFill>
              <a:srgbClr val="11FFFF"/>
            </a:solidFill>
            <a:prstDash val="solid"/>
            <a:round/>
            <a:headEnd type="oval" w="med" len="med"/>
            <a:tailEnd type="oval" w="med" len="med"/>
          </a:ln>
        </p:spPr>
      </p:cxnSp>
      <p:pic>
        <p:nvPicPr>
          <p:cNvPr id="738" name="Google Shape;738;p30"/>
          <p:cNvPicPr preferRelativeResize="0"/>
          <p:nvPr/>
        </p:nvPicPr>
        <p:blipFill>
          <a:blip r:embed="rId4">
            <a:alphaModFix/>
          </a:blip>
          <a:stretch>
            <a:fillRect/>
          </a:stretch>
        </p:blipFill>
        <p:spPr>
          <a:xfrm>
            <a:off x="3405126" y="1657512"/>
            <a:ext cx="2333626" cy="532723"/>
          </a:xfrm>
          <a:prstGeom prst="rect">
            <a:avLst/>
          </a:prstGeom>
          <a:noFill/>
          <a:ln>
            <a:noFill/>
          </a:ln>
        </p:spPr>
      </p:pic>
      <p:pic>
        <p:nvPicPr>
          <p:cNvPr id="739" name="Google Shape;739;p30"/>
          <p:cNvPicPr preferRelativeResize="0"/>
          <p:nvPr/>
        </p:nvPicPr>
        <p:blipFill>
          <a:blip r:embed="rId5">
            <a:alphaModFix/>
          </a:blip>
          <a:stretch>
            <a:fillRect/>
          </a:stretch>
        </p:blipFill>
        <p:spPr>
          <a:xfrm>
            <a:off x="6360999" y="879299"/>
            <a:ext cx="2619300" cy="847975"/>
          </a:xfrm>
          <a:prstGeom prst="rect">
            <a:avLst/>
          </a:prstGeom>
          <a:noFill/>
          <a:ln>
            <a:noFill/>
          </a:ln>
        </p:spPr>
      </p:pic>
      <p:pic>
        <p:nvPicPr>
          <p:cNvPr id="740" name="Google Shape;740;p30"/>
          <p:cNvPicPr preferRelativeResize="0"/>
          <p:nvPr/>
        </p:nvPicPr>
        <p:blipFill>
          <a:blip r:embed="rId6">
            <a:alphaModFix/>
          </a:blip>
          <a:stretch>
            <a:fillRect/>
          </a:stretch>
        </p:blipFill>
        <p:spPr>
          <a:xfrm>
            <a:off x="406609" y="1352963"/>
            <a:ext cx="1994758" cy="144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4"/>
        <p:cNvGrpSpPr/>
        <p:nvPr/>
      </p:nvGrpSpPr>
      <p:grpSpPr>
        <a:xfrm>
          <a:off x="0" y="0"/>
          <a:ext cx="0" cy="0"/>
          <a:chOff x="0" y="0"/>
          <a:chExt cx="0" cy="0"/>
        </a:xfrm>
      </p:grpSpPr>
      <p:pic>
        <p:nvPicPr>
          <p:cNvPr id="745" name="Google Shape;745;p31"/>
          <p:cNvPicPr preferRelativeResize="0"/>
          <p:nvPr/>
        </p:nvPicPr>
        <p:blipFill rotWithShape="1">
          <a:blip r:embed="rId4">
            <a:alphaModFix/>
          </a:blip>
          <a:srcRect l="13342" t="21492" r="8993" b="17949"/>
          <a:stretch/>
        </p:blipFill>
        <p:spPr>
          <a:xfrm>
            <a:off x="620813" y="340187"/>
            <a:ext cx="7902351" cy="4948001"/>
          </a:xfrm>
          <a:prstGeom prst="rect">
            <a:avLst/>
          </a:prstGeom>
          <a:noFill/>
          <a:ln>
            <a:noFill/>
          </a:ln>
        </p:spPr>
      </p:pic>
      <p:sp>
        <p:nvSpPr>
          <p:cNvPr id="746" name="Google Shape;746;p31"/>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The Login Page</a:t>
            </a:r>
            <a:endParaRPr>
              <a:solidFill>
                <a:schemeClr val="lt2"/>
              </a:solidFill>
            </a:endParaRPr>
          </a:p>
        </p:txBody>
      </p:sp>
      <p:pic>
        <p:nvPicPr>
          <p:cNvPr id="747" name="Google Shape;747;p31"/>
          <p:cNvPicPr preferRelativeResize="0"/>
          <p:nvPr/>
        </p:nvPicPr>
        <p:blipFill>
          <a:blip r:embed="rId5">
            <a:alphaModFix/>
          </a:blip>
          <a:stretch>
            <a:fillRect/>
          </a:stretch>
        </p:blipFill>
        <p:spPr>
          <a:xfrm>
            <a:off x="2106313" y="1137250"/>
            <a:ext cx="4931374" cy="3621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1"/>
        <p:cNvGrpSpPr/>
        <p:nvPr/>
      </p:nvGrpSpPr>
      <p:grpSpPr>
        <a:xfrm>
          <a:off x="0" y="0"/>
          <a:ext cx="0" cy="0"/>
          <a:chOff x="0" y="0"/>
          <a:chExt cx="0" cy="0"/>
        </a:xfrm>
      </p:grpSpPr>
      <p:sp>
        <p:nvSpPr>
          <p:cNvPr id="752" name="Google Shape;752;p32"/>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The Main Page</a:t>
            </a:r>
            <a:endParaRPr>
              <a:solidFill>
                <a:schemeClr val="lt2"/>
              </a:solidFill>
            </a:endParaRPr>
          </a:p>
        </p:txBody>
      </p:sp>
      <p:pic>
        <p:nvPicPr>
          <p:cNvPr id="753" name="Google Shape;753;p32"/>
          <p:cNvPicPr preferRelativeResize="0"/>
          <p:nvPr/>
        </p:nvPicPr>
        <p:blipFill rotWithShape="1">
          <a:blip r:embed="rId4">
            <a:alphaModFix/>
          </a:blip>
          <a:srcRect l="13342" t="21492" r="8993" b="17949"/>
          <a:stretch/>
        </p:blipFill>
        <p:spPr>
          <a:xfrm>
            <a:off x="620813" y="236812"/>
            <a:ext cx="7902351" cy="4948001"/>
          </a:xfrm>
          <a:prstGeom prst="rect">
            <a:avLst/>
          </a:prstGeom>
          <a:noFill/>
          <a:ln>
            <a:noFill/>
          </a:ln>
        </p:spPr>
      </p:pic>
      <p:pic>
        <p:nvPicPr>
          <p:cNvPr id="754" name="Google Shape;754;p32"/>
          <p:cNvPicPr preferRelativeResize="0"/>
          <p:nvPr/>
        </p:nvPicPr>
        <p:blipFill>
          <a:blip r:embed="rId5">
            <a:alphaModFix/>
          </a:blip>
          <a:stretch>
            <a:fillRect/>
          </a:stretch>
        </p:blipFill>
        <p:spPr>
          <a:xfrm>
            <a:off x="2053375" y="1047150"/>
            <a:ext cx="4941650" cy="3608900"/>
          </a:xfrm>
          <a:prstGeom prst="rect">
            <a:avLst/>
          </a:prstGeom>
          <a:noFill/>
          <a:ln>
            <a:noFill/>
          </a:ln>
        </p:spPr>
      </p:pic>
    </p:spTree>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Macintosh PowerPoint</Application>
  <PresentationFormat>On-screen Show (16:9)</PresentationFormat>
  <Paragraphs>73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Teko Medium</vt:lpstr>
      <vt:lpstr>Teko Light</vt:lpstr>
      <vt:lpstr>Source Code Pro Light</vt:lpstr>
      <vt:lpstr>Source Code Pro</vt:lpstr>
      <vt:lpstr>Teko</vt:lpstr>
      <vt:lpstr>Arial</vt:lpstr>
      <vt:lpstr>Pitch Deck Template</vt:lpstr>
      <vt:lpstr>The Goal of the Project </vt:lpstr>
      <vt:lpstr>What we used to create the project</vt:lpstr>
      <vt:lpstr>Reactjs</vt:lpstr>
      <vt:lpstr>Nodejs</vt:lpstr>
      <vt:lpstr>MySQL</vt:lpstr>
      <vt:lpstr>MySQL</vt:lpstr>
      <vt:lpstr>Integration</vt:lpstr>
      <vt:lpstr>The Login Page</vt:lpstr>
      <vt:lpstr>The Main Page</vt:lpstr>
      <vt:lpstr>Editing Page</vt:lpstr>
      <vt:lpstr>Sorting Page</vt:lpstr>
      <vt:lpstr>Why MySQL instead of other Database Management Systems? </vt:lpstr>
      <vt:lpstr>A Diagram of our MySQL Table</vt:lpstr>
      <vt:lpstr>An example of MySQL Table (fake data )</vt:lpstr>
      <vt:lpstr>PassportJs vs Local Security</vt:lpstr>
      <vt:lpstr>The deployment</vt:lpstr>
      <vt:lpstr>Ease of Maintenance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Goal of the Project </dc:title>
  <cp:lastModifiedBy>Mradul Mourya</cp:lastModifiedBy>
  <cp:revision>1</cp:revision>
  <dcterms:modified xsi:type="dcterms:W3CDTF">2023-02-15T05:25:11Z</dcterms:modified>
</cp:coreProperties>
</file>