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D97"/>
    <a:srgbClr val="D6B2C2"/>
    <a:srgbClr val="ED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F37B6C9-E8B7-4BDB-BD74-B8E5333190F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951F390-BCA4-42F5-80A5-17DEA666A1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6C9-E8B7-4BDB-BD74-B8E5333190F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F390-BCA4-42F5-80A5-17DEA666A1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6C9-E8B7-4BDB-BD74-B8E5333190F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F390-BCA4-42F5-80A5-17DEA666A1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6C9-E8B7-4BDB-BD74-B8E5333190F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F390-BCA4-42F5-80A5-17DEA666A1F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6C9-E8B7-4BDB-BD74-B8E5333190F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F390-BCA4-42F5-80A5-17DEA666A1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6C9-E8B7-4BDB-BD74-B8E5333190F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F390-BCA4-42F5-80A5-17DEA666A1F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6C9-E8B7-4BDB-BD74-B8E5333190F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F390-BCA4-42F5-80A5-17DEA666A1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6C9-E8B7-4BDB-BD74-B8E5333190F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F390-BCA4-42F5-80A5-17DEA666A1F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6C9-E8B7-4BDB-BD74-B8E5333190F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F390-BCA4-42F5-80A5-17DEA666A1F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6C9-E8B7-4BDB-BD74-B8E5333190F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F390-BCA4-42F5-80A5-17DEA666A1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6C9-E8B7-4BDB-BD74-B8E5333190F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F390-BCA4-42F5-80A5-17DEA666A1F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6C9-E8B7-4BDB-BD74-B8E5333190F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F390-BCA4-42F5-80A5-17DEA666A1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6C9-E8B7-4BDB-BD74-B8E5333190F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F390-BCA4-42F5-80A5-17DEA666A1F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6C9-E8B7-4BDB-BD74-B8E5333190F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F390-BCA4-42F5-80A5-17DEA666A1F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6C9-E8B7-4BDB-BD74-B8E5333190F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F390-BCA4-42F5-80A5-17DEA666A1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6C9-E8B7-4BDB-BD74-B8E5333190F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F390-BCA4-42F5-80A5-17DEA666A1F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6C9-E8B7-4BDB-BD74-B8E5333190F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F390-BCA4-42F5-80A5-17DEA666A1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37B6C9-E8B7-4BDB-BD74-B8E5333190F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51F390-BCA4-42F5-80A5-17DEA666A1F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0"/>
            <a:ext cx="11104880" cy="138430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3505200" y="1515110"/>
            <a:ext cx="4511040" cy="18148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Mini Project-2 (ID201B)</a:t>
            </a:r>
            <a:br>
              <a:rPr lang="en-IN" sz="28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en-IN" sz="28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EVEN</a:t>
            </a:r>
            <a:r>
              <a:rPr lang="en-IN" sz="28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Semester</a:t>
            </a:r>
            <a:br>
              <a:rPr lang="en-IN" sz="28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en-IN" sz="28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IN" sz="28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Session 2024-2</a:t>
            </a:r>
            <a:r>
              <a:rPr lang="en-US" altLang="en-IN" sz="28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</a:p>
          <a:p>
            <a:pPr algn="ctr"/>
            <a:endParaRPr lang="en-US" altLang="en-IN" sz="2800" b="1" dirty="0"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624965" y="3178810"/>
            <a:ext cx="9931400" cy="30670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Stencil" panose="040409050D0802020404" pitchFamily="82" charset="0"/>
                <a:cs typeface="Times New Roman" panose="02020603050405020304" pitchFamily="18" charset="0"/>
                <a:sym typeface="+mn-ea"/>
              </a:rPr>
              <a:t>            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encil" panose="040409050D0802020404" pitchFamily="82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encil" panose="040409050D0802020404" pitchFamily="82" charset="0"/>
                <a:cs typeface="Times New Roman" panose="02020603050405020304" pitchFamily="18" charset="0"/>
                <a:sym typeface="+mn-ea"/>
              </a:rPr>
              <a:t>BUDGET TRACKER AND MANAGEMENT</a:t>
            </a:r>
            <a:endParaRPr 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encil" panose="040409050D0802020404" pitchFamily="82" charset="0"/>
              <a:cs typeface="Times New Roman" panose="02020603050405020304" pitchFamily="18" charset="0"/>
              <a:sym typeface="+mn-ea"/>
            </a:endParaRPr>
          </a:p>
          <a:p>
            <a:endParaRPr 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encil" panose="040409050D0802020404" pitchFamily="82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&lt;GAURAV VISHWAKARMA and  2426MCA1506&gt;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&lt;DIVYANSH PATHAK and 2426MCA656&gt;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&lt;DIVYANSHU MISHRA and 2426MCA657&gt;</a:t>
            </a:r>
          </a:p>
          <a:p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&lt;GAURAV CHAUHAN and 2426MCA1916&gt;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929890" y="1427480"/>
            <a:ext cx="6079490" cy="1540510"/>
          </a:xfrm>
          <a:prstGeom prst="flowChartProcess">
            <a:avLst/>
          </a:prstGeom>
          <a:ln>
            <a:solidFill>
              <a:schemeClr val="accent4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879715" y="5271135"/>
            <a:ext cx="36766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Supervisor: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MS. SHRUTI AGGARWAL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Designation-Assistant Professor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870825" y="5283200"/>
            <a:ext cx="3625215" cy="892175"/>
          </a:xfrm>
          <a:prstGeom prst="flowChartAlternateProcess">
            <a:avLst/>
          </a:prstGeom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exagon 23"/>
          <p:cNvSpPr/>
          <p:nvPr/>
        </p:nvSpPr>
        <p:spPr>
          <a:xfrm flipH="1">
            <a:off x="1028065" y="1356360"/>
            <a:ext cx="4473575" cy="864235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1. INTRODUCTION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286885" y="60706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US" sz="32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</a:t>
            </a:r>
          </a:p>
        </p:txBody>
      </p:sp>
      <p:sp>
        <p:nvSpPr>
          <p:cNvPr id="3" name="Hexagon 23"/>
          <p:cNvSpPr/>
          <p:nvPr/>
        </p:nvSpPr>
        <p:spPr>
          <a:xfrm flipH="1">
            <a:off x="5878195" y="1935480"/>
            <a:ext cx="5445125" cy="972820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 KEY MODULES AND 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4" name="Hexagon 23"/>
          <p:cNvSpPr/>
          <p:nvPr/>
        </p:nvSpPr>
        <p:spPr>
          <a:xfrm flipH="1">
            <a:off x="1028065" y="3055620"/>
            <a:ext cx="4473575" cy="964565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3. TECHNOLOGY STACK</a:t>
            </a:r>
          </a:p>
        </p:txBody>
      </p:sp>
      <p:sp>
        <p:nvSpPr>
          <p:cNvPr id="5" name="Hexagon 23"/>
          <p:cNvSpPr/>
          <p:nvPr/>
        </p:nvSpPr>
        <p:spPr>
          <a:xfrm flipH="1">
            <a:off x="6096000" y="3826510"/>
            <a:ext cx="5227320" cy="989330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4.      FUTURE ENHANCEMENTS</a:t>
            </a:r>
          </a:p>
        </p:txBody>
      </p:sp>
      <p:sp>
        <p:nvSpPr>
          <p:cNvPr id="6" name="Hexagon 23"/>
          <p:cNvSpPr/>
          <p:nvPr/>
        </p:nvSpPr>
        <p:spPr>
          <a:xfrm flipH="1">
            <a:off x="1028065" y="4982210"/>
            <a:ext cx="4674870" cy="938530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5. 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2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3" grpId="0" bldLvl="0" animBg="1"/>
      <p:bldP spid="4" grpId="0" bldLvl="0" animBg="1"/>
      <p:bldP spid="5" grpId="0" bldLvl="0" animBg="1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9479" y="587174"/>
            <a:ext cx="10933042" cy="5046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                                                          </a:t>
            </a:r>
            <a:r>
              <a:rPr lang="en-U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28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INTRODUCTION</a:t>
            </a:r>
            <a:endParaRPr lang="en-US" sz="2400" b="1" u="sng" dirty="0"/>
          </a:p>
          <a:p>
            <a:endParaRPr lang="en-US" sz="2400" b="1" u="sng" dirty="0"/>
          </a:p>
          <a:p>
            <a:r>
              <a:rPr lang="en-US" dirty="0"/>
              <a:t>🔹 </a:t>
            </a:r>
            <a:r>
              <a:rPr lang="en-US" b="1" dirty="0"/>
              <a:t>The Budget Tracker is a web-based financial management system </a:t>
            </a:r>
          </a:p>
          <a:p>
            <a:r>
              <a:rPr lang="en-US" b="1" dirty="0"/>
              <a:t>designed to help users track their income, expenses, savings, and </a:t>
            </a:r>
          </a:p>
          <a:p>
            <a:r>
              <a:rPr lang="en-US" b="1" dirty="0"/>
              <a:t>investments efficiently.</a:t>
            </a:r>
          </a:p>
          <a:p>
            <a:endParaRPr lang="en-US" b="1" dirty="0"/>
          </a:p>
          <a:p>
            <a:r>
              <a:rPr lang="en-US" b="1" dirty="0"/>
              <a:t>🔹 It includes essential modules like Login, Register, and Home,</a:t>
            </a:r>
          </a:p>
          <a:p>
            <a:r>
              <a:rPr lang="en-US" b="1" dirty="0"/>
              <a:t> ensuring a secure and personalized experience for each user.</a:t>
            </a:r>
          </a:p>
          <a:p>
            <a:endParaRPr lang="en-US" b="1" dirty="0"/>
          </a:p>
          <a:p>
            <a:r>
              <a:rPr lang="en-US" b="1" dirty="0"/>
              <a:t>🔹 Users can categorize their transactions under different sections </a:t>
            </a:r>
          </a:p>
          <a:p>
            <a:r>
              <a:rPr lang="en-US" b="1" dirty="0"/>
              <a:t>such as Marketing, Expenses, Savings, Investments, and other </a:t>
            </a:r>
          </a:p>
          <a:p>
            <a:r>
              <a:rPr lang="en-US" b="1" dirty="0"/>
              <a:t>customizable categories, allowing for detailed financial tracking.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🔹 Overall, the Budget Tracker helps individuals manage their finances </a:t>
            </a:r>
          </a:p>
          <a:p>
            <a:r>
              <a:rPr lang="en-US" b="1" dirty="0"/>
              <a:t>efficiently by offering a structured approach to budgeting, saving, and investing,</a:t>
            </a:r>
          </a:p>
          <a:p>
            <a:r>
              <a:rPr lang="en-US" b="1" dirty="0"/>
              <a:t> ultimately leading to better financial planning.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249680"/>
            <a:ext cx="3653155" cy="2580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9025" y="611505"/>
            <a:ext cx="10448290" cy="50209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IN" b="1" dirty="0"/>
              <a:t>                                 </a:t>
            </a:r>
          </a:p>
          <a:p>
            <a:endParaRPr lang="en-IN" sz="2400" b="1" u="sng" dirty="0"/>
          </a:p>
          <a:p>
            <a:endParaRPr lang="en-IN" b="1" dirty="0"/>
          </a:p>
          <a:p>
            <a:r>
              <a:rPr lang="en-IN" dirty="0"/>
              <a:t>🔹 </a:t>
            </a:r>
            <a:r>
              <a:rPr lang="en-IN" b="1" dirty="0"/>
              <a:t>User Authentication Module</a:t>
            </a:r>
            <a:br>
              <a:rPr lang="en-IN" b="1" dirty="0"/>
            </a:br>
            <a:r>
              <a:rPr lang="en-IN" b="1" dirty="0"/>
              <a:t>➤ Secure login &amp; registration system.</a:t>
            </a:r>
            <a:br>
              <a:rPr lang="en-IN" b="1" dirty="0"/>
            </a:br>
            <a:r>
              <a:rPr lang="en-IN" b="1" dirty="0"/>
              <a:t>➤ Ensures data privacy and user-specific access.</a:t>
            </a:r>
          </a:p>
          <a:p>
            <a:endParaRPr lang="en-IN" b="1" dirty="0"/>
          </a:p>
          <a:p>
            <a:r>
              <a:rPr lang="en-IN" b="1" dirty="0"/>
              <a:t>🔹 Dashboard Module</a:t>
            </a:r>
            <a:br>
              <a:rPr lang="en-IN" b="1" dirty="0"/>
            </a:br>
            <a:r>
              <a:rPr lang="en-IN" b="1" dirty="0"/>
              <a:t>➤ Displays total income, expenses, and balance.</a:t>
            </a:r>
            <a:br>
              <a:rPr lang="en-IN" b="1" dirty="0"/>
            </a:br>
            <a:r>
              <a:rPr lang="en-IN" b="1" dirty="0"/>
              <a:t>➤ Provides recent transactions and graphical insights.</a:t>
            </a:r>
          </a:p>
          <a:p>
            <a:endParaRPr lang="en-IN" b="1" dirty="0"/>
          </a:p>
          <a:p>
            <a:r>
              <a:rPr lang="en-IN" b="1" dirty="0"/>
              <a:t>🔹 Income Management Module</a:t>
            </a:r>
            <a:br>
              <a:rPr lang="en-IN" b="1" dirty="0"/>
            </a:br>
            <a:r>
              <a:rPr lang="en-IN" b="1" dirty="0"/>
              <a:t>➤ Allows users to add, edit, and categorize income sources.</a:t>
            </a:r>
            <a:br>
              <a:rPr lang="en-IN" b="1" dirty="0"/>
            </a:br>
            <a:r>
              <a:rPr lang="en-IN" b="1" dirty="0"/>
              <a:t>➤ Provides a history of income transactions.</a:t>
            </a:r>
          </a:p>
          <a:p>
            <a:endParaRPr lang="en-IN" b="1" dirty="0"/>
          </a:p>
          <a:p>
            <a:r>
              <a:rPr lang="en-IN" b="1" dirty="0"/>
              <a:t>🔹 Expense Management Module</a:t>
            </a:r>
            <a:br>
              <a:rPr lang="en-IN" b="1" dirty="0"/>
            </a:br>
            <a:r>
              <a:rPr lang="en-IN" b="1" dirty="0"/>
              <a:t>➤ Users can log expenses, categorize them, and filter by date.</a:t>
            </a:r>
            <a:br>
              <a:rPr lang="en-IN" b="1" dirty="0"/>
            </a:br>
            <a:r>
              <a:rPr lang="en-IN" b="1" dirty="0"/>
              <a:t>➤ Offers editing and deleting options for transactions.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590" y="1486894"/>
            <a:ext cx="4285753" cy="2989690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86360" y="611505"/>
            <a:ext cx="1061212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IN" sz="32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</a:t>
            </a:r>
            <a:r>
              <a:rPr lang="en-US" altLang="en-IN" sz="32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EY MODULES &amp;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5130" y="658002"/>
            <a:ext cx="10829677" cy="5107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                            </a:t>
            </a:r>
            <a:r>
              <a:rPr lang="en-I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sz="32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Additional Features that make us unique</a:t>
            </a:r>
            <a:endParaRPr lang="en-IN" sz="2400" b="1" u="sng" dirty="0"/>
          </a:p>
          <a:p>
            <a:endParaRPr lang="en-IN" sz="2400" b="1" u="sng" dirty="0"/>
          </a:p>
          <a:p>
            <a:r>
              <a:rPr lang="en-IN" b="1" dirty="0"/>
              <a:t>🔹 Budget Management Module</a:t>
            </a:r>
            <a:br>
              <a:rPr lang="en-IN" b="1" dirty="0"/>
            </a:br>
            <a:r>
              <a:rPr lang="en-IN" b="1" dirty="0"/>
              <a:t>➤ Set monthly budgets for different categories.</a:t>
            </a:r>
            <a:br>
              <a:rPr lang="en-IN" b="1" dirty="0"/>
            </a:br>
            <a:r>
              <a:rPr lang="en-IN" b="1" dirty="0"/>
              <a:t>➤ Get alerts when the budget limit is reached.</a:t>
            </a:r>
          </a:p>
          <a:p>
            <a:endParaRPr lang="en-IN" b="1" dirty="0"/>
          </a:p>
          <a:p>
            <a:r>
              <a:rPr lang="en-IN" b="1" dirty="0"/>
              <a:t>🔹 Split Bill Module (Unique Feature)</a:t>
            </a:r>
            <a:br>
              <a:rPr lang="en-IN" b="1" dirty="0"/>
            </a:br>
            <a:r>
              <a:rPr lang="en-IN" b="1" dirty="0"/>
              <a:t>➤ Easily split shared expenses among friends or family.</a:t>
            </a:r>
            <a:br>
              <a:rPr lang="en-IN" b="1" dirty="0"/>
            </a:br>
            <a:r>
              <a:rPr lang="en-IN" b="1" dirty="0"/>
              <a:t>➤ Auto-calculates and assigns dues to each person.</a:t>
            </a:r>
          </a:p>
          <a:p>
            <a:endParaRPr lang="en-IN" b="1" dirty="0"/>
          </a:p>
          <a:p>
            <a:r>
              <a:rPr lang="en-IN" b="1" dirty="0"/>
              <a:t>🔹 Data Visualization Module</a:t>
            </a:r>
            <a:br>
              <a:rPr lang="en-IN" b="1" dirty="0"/>
            </a:br>
            <a:r>
              <a:rPr lang="en-IN" b="1" dirty="0"/>
              <a:t>➤ Graphs &amp; charts for income vs. expense analysis.</a:t>
            </a:r>
            <a:br>
              <a:rPr lang="en-IN" b="1" dirty="0"/>
            </a:br>
            <a:r>
              <a:rPr lang="en-IN" b="1" dirty="0"/>
              <a:t>➤ View spending trends with pie and bar charts.</a:t>
            </a:r>
          </a:p>
          <a:p>
            <a:endParaRPr lang="en-IN" b="1" dirty="0"/>
          </a:p>
          <a:p>
            <a:r>
              <a:rPr lang="en-IN" b="1" dirty="0"/>
              <a:t>🔹 Reports &amp; Export Module</a:t>
            </a:r>
            <a:br>
              <a:rPr lang="en-IN" b="1" dirty="0"/>
            </a:br>
            <a:r>
              <a:rPr lang="en-IN" b="1" dirty="0"/>
              <a:t>➤ Download financial summaries in PDF/CSV format.</a:t>
            </a:r>
            <a:br>
              <a:rPr lang="en-IN" b="1" dirty="0"/>
            </a:br>
            <a:r>
              <a:rPr lang="en-IN" b="1" dirty="0"/>
              <a:t>➤ Generate monthly &amp; annual reports for tracking.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69" y="1709531"/>
            <a:ext cx="4945711" cy="3427012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  <a:softEdge rad="63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780" y="602343"/>
            <a:ext cx="10710407" cy="5600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                                      </a:t>
            </a:r>
            <a:r>
              <a:rPr lang="en-IN" sz="28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</a:t>
            </a:r>
            <a:r>
              <a:rPr lang="en-US" altLang="en-IN" sz="28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ECHNOLOGY  STACK</a:t>
            </a:r>
            <a:endParaRPr lang="en-IN" sz="2400" b="1" u="sng" dirty="0"/>
          </a:p>
          <a:p>
            <a:endParaRPr lang="en-IN" sz="2400" b="1" u="sng" dirty="0"/>
          </a:p>
          <a:p>
            <a:r>
              <a:rPr lang="en-IN" b="1" dirty="0"/>
              <a:t>🔹 Frontend: Developed using HTML, CSS, and</a:t>
            </a:r>
          </a:p>
          <a:p>
            <a:r>
              <a:rPr lang="en-IN" b="1" dirty="0"/>
              <a:t> JavaScript, ensuring a responsive and visually </a:t>
            </a:r>
          </a:p>
          <a:p>
            <a:r>
              <a:rPr lang="en-IN" b="1" dirty="0"/>
              <a:t>appealing user interface</a:t>
            </a:r>
          </a:p>
          <a:p>
            <a:r>
              <a:rPr lang="en-IN" b="1" dirty="0"/>
              <a:t> for smooth interaction.</a:t>
            </a:r>
          </a:p>
          <a:p>
            <a:endParaRPr lang="en-IN" b="1" dirty="0"/>
          </a:p>
          <a:p>
            <a:r>
              <a:rPr lang="en-IN" b="1" dirty="0"/>
              <a:t>🔹 Backend: Built with Node.js, enabling efficient </a:t>
            </a:r>
          </a:p>
          <a:p>
            <a:r>
              <a:rPr lang="en-IN" b="1" dirty="0"/>
              <a:t>server-side processing and handling of user requests </a:t>
            </a:r>
          </a:p>
          <a:p>
            <a:r>
              <a:rPr lang="en-IN" b="1" dirty="0"/>
              <a:t>for a seamless</a:t>
            </a:r>
          </a:p>
          <a:p>
            <a:r>
              <a:rPr lang="en-IN" b="1" dirty="0"/>
              <a:t> experience.</a:t>
            </a:r>
          </a:p>
          <a:p>
            <a:endParaRPr lang="en-IN" b="1" dirty="0"/>
          </a:p>
          <a:p>
            <a:r>
              <a:rPr lang="en-IN" b="1" dirty="0"/>
              <a:t>🔹 Database: Utilizes MongoDB, a flexible and scalable </a:t>
            </a:r>
          </a:p>
          <a:p>
            <a:r>
              <a:rPr lang="en-IN" b="1" dirty="0"/>
              <a:t>NoSQL database for securely storing user transactions and </a:t>
            </a:r>
          </a:p>
          <a:p>
            <a:r>
              <a:rPr lang="en-IN" b="1" dirty="0"/>
              <a:t>financial data.</a:t>
            </a:r>
          </a:p>
          <a:p>
            <a:endParaRPr lang="en-IN" b="1" dirty="0"/>
          </a:p>
          <a:p>
            <a:r>
              <a:rPr lang="en-IN" b="1" dirty="0"/>
              <a:t>🔹 Libraries: Integrated Chart.js, a powerful JavaScript </a:t>
            </a:r>
          </a:p>
          <a:p>
            <a:r>
              <a:rPr lang="en-IN" b="1" dirty="0"/>
              <a:t>library that provides interactive graphs and visualizations</a:t>
            </a:r>
          </a:p>
          <a:p>
            <a:r>
              <a:rPr lang="en-IN" b="1" dirty="0"/>
              <a:t> for better financial insights.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01" y="1744162"/>
            <a:ext cx="4683319" cy="33526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529" y="765992"/>
            <a:ext cx="10622942" cy="1353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                        </a:t>
            </a:r>
            <a:r>
              <a:rPr lang="en-US" sz="28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Enhancements for Large scale development</a:t>
            </a:r>
            <a:endParaRPr lang="en-US" sz="2400" b="1" u="sng" dirty="0"/>
          </a:p>
          <a:p>
            <a:endParaRPr lang="en-US" b="1" dirty="0"/>
          </a:p>
          <a:p>
            <a:r>
              <a:rPr lang="en-US" b="1" dirty="0"/>
              <a:t>  </a:t>
            </a:r>
          </a:p>
          <a:p>
            <a:endParaRPr lang="en-US" b="1" dirty="0"/>
          </a:p>
        </p:txBody>
      </p:sp>
      <p:sp>
        <p:nvSpPr>
          <p:cNvPr id="2" name="Flowchart: Decision 1"/>
          <p:cNvSpPr/>
          <p:nvPr/>
        </p:nvSpPr>
        <p:spPr>
          <a:xfrm>
            <a:off x="929005" y="1728470"/>
            <a:ext cx="4932045" cy="1637030"/>
          </a:xfrm>
          <a:prstGeom prst="flowChartDecision">
            <a:avLst/>
          </a:prstGeom>
          <a:blipFill>
            <a:blip r:embed="rId3"/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BANK ACCOUNT INTEGRATION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988695" y="4074160"/>
            <a:ext cx="4932045" cy="1637030"/>
          </a:xfrm>
          <a:prstGeom prst="flowChartDecision">
            <a:avLst/>
          </a:prstGeom>
          <a:blipFill>
            <a:blip r:embed="rId3"/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AI-BASED EXPENSE SUGGESTIONS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6423660" y="1728470"/>
            <a:ext cx="5057775" cy="1637030"/>
          </a:xfrm>
          <a:prstGeom prst="flowChartDecision">
            <a:avLst/>
          </a:prstGeom>
          <a:blipFill>
            <a:blip r:embed="rId3"/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VOICE-COMMAND INPUT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6423660" y="4074160"/>
            <a:ext cx="5058410" cy="1637030"/>
          </a:xfrm>
          <a:prstGeom prst="flowChartDecision">
            <a:avLst/>
          </a:prstGeom>
          <a:blipFill>
            <a:blip r:embed="rId3"/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MULTI-CURRENCY SUPPORT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8015" y="640715"/>
            <a:ext cx="10933430" cy="54216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b="1" dirty="0"/>
              <a:t>                                                   </a:t>
            </a:r>
            <a:r>
              <a:rPr lang="en-US" sz="28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CONCLUSION</a:t>
            </a:r>
            <a:endParaRPr lang="en-US" sz="2400" b="1" u="sng" dirty="0"/>
          </a:p>
          <a:p>
            <a:endParaRPr lang="en-US" sz="2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Budget Tracker helps users track expenses, analyze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spending patterns, and set budgets.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provides a simple yet powerful solution to achieve better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financial planning and savings.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future enhancements, this project can become an AI-driven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smart finance assistant. explain in brief.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811530" y="1297305"/>
            <a:ext cx="6497955" cy="1126490"/>
          </a:xfrm>
          <a:prstGeom prst="flowChartAlternateProcess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810260" y="2838450"/>
            <a:ext cx="6372225" cy="1258570"/>
          </a:xfrm>
          <a:prstGeom prst="flowChartAlternateProcess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803910" y="4471035"/>
            <a:ext cx="6799580" cy="1427480"/>
          </a:xfrm>
          <a:prstGeom prst="flowChartAlternateProcess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shot 2025-03-09 1134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494665"/>
            <a:ext cx="3990340" cy="58559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758" y="1151945"/>
            <a:ext cx="7665058" cy="455411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587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Garamond</vt:lpstr>
      <vt:lpstr>Stencil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Divyansh Pathak</dc:creator>
  <cp:lastModifiedBy>Gaurav Vishwakarma</cp:lastModifiedBy>
  <cp:revision>5</cp:revision>
  <dcterms:created xsi:type="dcterms:W3CDTF">2025-03-08T16:13:00Z</dcterms:created>
  <dcterms:modified xsi:type="dcterms:W3CDTF">2025-04-21T08:35:26Z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AD4A38A7DE1D4C9E891AE195D1FE7C2F_13</vt:lpwstr>
  </property>
  <property fmtid="{D5CDD505-2E9C-101B-9397-08002B2CF9AE}" pid="3" name="KSOProductBuildVer">
    <vt:lpwstr>1033-12.2.0.20326</vt:lpwstr>
  </property>
</Properties>
</file>