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76" r:id="rId6"/>
    <p:sldId id="262" r:id="rId7"/>
    <p:sldId id="264" r:id="rId8"/>
    <p:sldId id="266" r:id="rId9"/>
    <p:sldId id="267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9" autoAdjust="0"/>
    <p:restoredTop sz="94659"/>
  </p:normalViewPr>
  <p:slideViewPr>
    <p:cSldViewPr snapToGrid="0">
      <p:cViewPr varScale="1">
        <p:scale>
          <a:sx n="78" d="100"/>
          <a:sy n="78" d="100"/>
        </p:scale>
        <p:origin x="110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A341E-1834-1A45-B594-3CD153D397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56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6792D-C446-A432-47BF-358D3377E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664D56-752E-AAB8-FA6C-6D6DCD316C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BE22E6-5FEC-279A-D1E5-BD37553BA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DA503-B28B-DAF6-06B1-25C3B157A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79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67E67-3BFC-BDEF-8A87-69915E028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C607F-B2C3-67D4-ECF1-8B50363CF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65FB2-1C9D-4050-EC01-3E3199597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BA3AD-C1FB-EA75-B7B4-E8A6244F1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0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18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6BE56-EE12-A068-7411-268FC106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20719-7949-65F4-8567-807B82470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093F43-CD27-67E6-F270-891B7650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49705-963A-05A0-9B13-88F583F8A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49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0C58-30EB-33E3-EF44-3DB9F34A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FC2EB-83B8-88ED-F0B3-6821DDF22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F76099-BC16-C0D6-F315-4BC62070E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9CDA9-0E55-9774-8481-CF12B566A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82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FD23A-7A24-D5F0-0516-A1D64FFE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63BC1-5DFE-8FA4-1413-E33597F89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82184-4F7D-6F2F-263C-C6681DEAA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BB31-9976-2511-D035-7DEBF35FA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71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FD23A-7A24-D5F0-0516-A1D64FFE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63BC1-5DFE-8FA4-1413-E33597F89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82184-4F7D-6F2F-263C-C6681DEAA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BB31-9976-2511-D035-7DEBF35FA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71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DC66E-0EBF-BA36-EFB2-E592E4953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D3ABEA-D491-628E-3291-E60B43BFC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2A1F80-F08E-874A-8BD9-E84B30FED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A263E-C21C-701F-7953-FB790DD27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548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652A-BA82-B828-30CD-4F38C29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A1B93-0E48-0FD5-048F-3DC3C2E09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96148-975E-DEEF-31C9-F814A491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74BBB-D07F-F4E0-C81B-DC6F15209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5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F830B-382D-4FD6-434E-0BBDCF5E8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196566-B6F3-EC01-B4A3-3FB85FCCD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399BA-F3EB-A22D-A4FF-0C2EFD0CF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36BCB-BBD4-7CE0-64D2-8A144E82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30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033B-C1CB-1754-9CFB-86BF8AE30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F7485-6AB7-ED91-AD1E-F6AF8321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2DE61-1E8E-21E6-91F5-9ACFEE0A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C74B-DB87-D74C-25EF-E2DFA9BB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EB34-C25C-43DD-1A50-13C7E66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1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9D28-A6C4-84CC-7AD0-1AF88C70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33BF9-1D81-F7B1-6917-58E88F5D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6503-6FF8-76D4-851E-BF686B74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06448-39D6-5009-B041-CA30D472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FC16-7BF7-6E7E-42AB-25069EB7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8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52CA7-F9AD-0C1E-852C-42392B02D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4B219-750C-7F94-6064-31521601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7404-C2CA-70FA-A5B4-9AE95C7F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AD08-86AD-4165-1C92-6B56C79B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F7B6-7C91-353F-2D5E-37F732F3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1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85E8-D1F0-3201-C513-282DAD84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C0AD-2C49-613F-7309-CA716980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593B-EACA-5742-BD7F-BBE8EF09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2B52-D214-778D-EBBC-4D434F2D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133C-3644-B4AE-38D1-B6502E79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90C2-0E03-59D3-2EC9-A7CEBD2A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3D4C1-E515-B744-7095-139C57B2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09EE3-1AD3-FA54-93C5-86879BAC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9E5D3-42E2-501B-4318-0A159470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1FAE-A829-24D5-8503-C294C28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B38F-72B4-7564-C133-A8CAF7D4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648-9D9E-7763-6BAB-B390C53F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56F47-3898-C18D-71A7-B7778530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CE839-A226-7F30-2E42-D8C07E51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7FCD-23EC-B0DD-BE70-3A095C49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94252-86A4-63D0-754B-CBB385D3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59CE-6C76-046E-841B-6EA0F787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A51E6-7D4F-39D6-DA6C-601B6390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4CA2B-944D-91E6-F3C1-9E8B8804F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67490-A622-5F5B-FFA5-1191FC5F8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8B953-35E2-D50D-3C23-96F3EA8A9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78F9F-EF39-1158-FFBB-B082D766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A79C8-D42A-D086-9A2C-59BDC44B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02294-325E-C44F-6A05-FBDBCF94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8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6425-17EE-1CF7-BD80-9B51FD96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14A2E-804D-2430-8785-8198012E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E586F-1A2C-46B0-E88F-42E97FF8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0DCC0-E42B-4E16-2659-DE7666BD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DC0D8-D29F-7928-5C8E-932C35C7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381DF-626E-EA82-70A9-10E12459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DBE00-CBB3-2EA9-A8AD-EED32DA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8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6360-D970-1460-9ACE-C05150BF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9798-D111-FBE5-6324-CC95E2CD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0DC15-10D0-0F6F-3033-BC7F116A9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E66B-040C-17B4-ADF5-813D3763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D7DC8-6E0F-8333-626D-4184400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94196-7598-4217-57B3-7873D582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3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5154-D40A-B42C-288E-C719D539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1DA1E-1E67-5A29-051C-843826304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18FC5-2DD3-C9EF-C7BF-36F167EC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F03EC-88F4-EC8D-270C-34F4D118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DC8FE-1BCB-047D-5F52-E902AC3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B3D0D-1060-1C28-1F1A-231E43E4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32A7A-246A-E18A-4C93-A4BA988E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919EB-94FF-60FF-BB8D-B66AF177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F8F3A-267F-D219-664F-DEDAAC19E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0F51-7255-50C1-18D0-94D395A5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5A5A-9156-5F50-DE6D-645C17C79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5802"/>
            <a:ext cx="9144000" cy="1790891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Stack Development with Java(ID-202B)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Semester</a:t>
            </a:r>
            <a:b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b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DETOX</a:t>
            </a:r>
            <a:endParaRPr lang="en-US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051" y="4861328"/>
            <a:ext cx="3820973" cy="2377193"/>
          </a:xfrm>
        </p:spPr>
        <p:txBody>
          <a:bodyPr>
            <a:normAutofit fontScale="85000" lnSpcReduction="10000"/>
          </a:bodyPr>
          <a:lstStyle/>
          <a:p>
            <a:pPr algn="l">
              <a:lnSpc>
                <a:spcPct val="120000"/>
              </a:lnSpc>
            </a:pPr>
            <a:r>
              <a:rPr lang="en-US" b="1" spc="-104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 Bold"/>
                <a:cs typeface="Times New Roman" pitchFamily="18" charset="0"/>
                <a:sym typeface="Helvetica World Bold"/>
              </a:rPr>
              <a:t>Group Members:</a:t>
            </a:r>
          </a:p>
          <a:p>
            <a:pPr algn="l">
              <a:lnSpc>
                <a:spcPct val="110000"/>
              </a:lnSpc>
            </a:pPr>
            <a:r>
              <a:rPr lang="en-US" spc="-104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"/>
                <a:cs typeface="Times New Roman" pitchFamily="18" charset="0"/>
                <a:sym typeface="Helvetica World"/>
              </a:rPr>
              <a:t>Gulshan</a:t>
            </a:r>
            <a:r>
              <a:rPr lang="en-US" spc="-104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"/>
                <a:cs typeface="Times New Roman" pitchFamily="18" charset="0"/>
                <a:sym typeface="Helvetica World"/>
              </a:rPr>
              <a:t> </a:t>
            </a:r>
            <a:r>
              <a:rPr lang="en-US" spc="-104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"/>
                <a:cs typeface="Times New Roman" pitchFamily="18" charset="0"/>
                <a:sym typeface="Helvetica World"/>
              </a:rPr>
              <a:t>Kumari</a:t>
            </a:r>
            <a:r>
              <a:rPr lang="en-US" spc="-104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"/>
                <a:cs typeface="Times New Roman" pitchFamily="18" charset="0"/>
                <a:sym typeface="Helvetica World"/>
              </a:rPr>
              <a:t>  :  202410116100078</a:t>
            </a:r>
          </a:p>
          <a:p>
            <a:pPr algn="l">
              <a:lnSpc>
                <a:spcPct val="120000"/>
              </a:lnSpc>
            </a:pPr>
            <a:r>
              <a:rPr lang="en-US" spc="-104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"/>
                <a:cs typeface="Times New Roman" pitchFamily="18" charset="0"/>
                <a:sym typeface="Helvetica World"/>
              </a:rPr>
              <a:t>Divyam</a:t>
            </a:r>
            <a:r>
              <a:rPr lang="en-US" spc="-104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"/>
                <a:cs typeface="Times New Roman" pitchFamily="18" charset="0"/>
                <a:sym typeface="Helvetica World"/>
              </a:rPr>
              <a:t> Raj  :         202410116100066 </a:t>
            </a:r>
          </a:p>
          <a:p>
            <a:pPr algn="l">
              <a:lnSpc>
                <a:spcPct val="120000"/>
              </a:lnSpc>
            </a:pPr>
            <a:r>
              <a:rPr lang="en-US" spc="-104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"/>
                <a:cs typeface="Times New Roman" pitchFamily="18" charset="0"/>
                <a:sym typeface="Helvetica World"/>
              </a:rPr>
              <a:t>Divakar</a:t>
            </a:r>
            <a:r>
              <a:rPr lang="en-US" spc="-104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"/>
                <a:cs typeface="Times New Roman" pitchFamily="18" charset="0"/>
                <a:sym typeface="Helvetica World"/>
              </a:rPr>
              <a:t> </a:t>
            </a:r>
            <a:r>
              <a:rPr lang="en-US" spc="-104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"/>
                <a:cs typeface="Times New Roman" pitchFamily="18" charset="0"/>
                <a:sym typeface="Helvetica World"/>
              </a:rPr>
              <a:t>Verma</a:t>
            </a:r>
            <a:r>
              <a:rPr lang="en-US" spc="-104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"/>
                <a:cs typeface="Times New Roman" pitchFamily="18" charset="0"/>
                <a:sym typeface="Helvetica World"/>
              </a:rPr>
              <a:t>  :    202410116100065</a:t>
            </a:r>
          </a:p>
          <a:p>
            <a:pPr algn="l">
              <a:lnSpc>
                <a:spcPct val="120000"/>
              </a:lnSpc>
            </a:pPr>
            <a:endParaRPr lang="en-US" spc="-104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ea typeface="Helvetica World"/>
              <a:cs typeface="Times New Roman" pitchFamily="18" charset="0"/>
              <a:sym typeface="Helvetica World"/>
            </a:endParaRPr>
          </a:p>
          <a:p>
            <a:pPr algn="l">
              <a:lnSpc>
                <a:spcPct val="120000"/>
              </a:lnSpc>
            </a:pPr>
            <a:endParaRPr lang="en-US" spc="-104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ea typeface="Helvetica World"/>
              <a:cs typeface="Times New Roman" pitchFamily="18" charset="0"/>
              <a:sym typeface="Helvetica World"/>
            </a:endParaRPr>
          </a:p>
          <a:p>
            <a:pPr algn="l">
              <a:lnSpc>
                <a:spcPct val="120000"/>
              </a:lnSpc>
            </a:pPr>
            <a:endParaRPr lang="en-US" spc="-104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ea typeface="Helvetica World"/>
              <a:cs typeface="Times New Roman" pitchFamily="18" charset="0"/>
              <a:sym typeface="Helvetica World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EFE38A-2987-AEC9-33EC-1BC6CB5C10DA}"/>
              </a:ext>
            </a:extLst>
          </p:cNvPr>
          <p:cNvSpPr txBox="1">
            <a:spLocks/>
          </p:cNvSpPr>
          <p:nvPr/>
        </p:nvSpPr>
        <p:spPr>
          <a:xfrm>
            <a:off x="1524000" y="4782598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9159949" y="4890977"/>
            <a:ext cx="3016102" cy="1616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Shruti Aggarwal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10"/>
            <a:ext cx="12192000" cy="13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E456B-10C1-3CA8-CD0A-6D1E5E0BF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D13F-5FC6-2321-088E-1FD93899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FC024B-EB8F-6A04-091E-94AAF1313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236" y="1360967"/>
            <a:ext cx="10510147" cy="489512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 Bold"/>
                <a:cs typeface="Times New Roman" pitchFamily="18" charset="0"/>
                <a:sym typeface="Helvetica World Bold"/>
              </a:rPr>
              <a:t>Sales Report :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"/>
                <a:cs typeface="Times New Roman" pitchFamily="18" charset="0"/>
                <a:sym typeface="Helvetica World"/>
              </a:rPr>
              <a:t> The sales report indicates a steady increase in revenue, with strong performance from both new and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"/>
                <a:cs typeface="Times New Roman" pitchFamily="18" charset="0"/>
                <a:sym typeface="Helvetica World"/>
              </a:rPr>
              <a:t>upcycled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"/>
                <a:cs typeface="Times New Roman" pitchFamily="18" charset="0"/>
                <a:sym typeface="Helvetica World"/>
              </a:rPr>
              <a:t> products, reflecting growing consumer interest in sustainable purchasing.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 Bold"/>
                <a:cs typeface="Times New Roman" pitchFamily="18" charset="0"/>
                <a:sym typeface="Helvetica World Bold"/>
              </a:rPr>
              <a:t>Customer Report :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"/>
                <a:cs typeface="Times New Roman" pitchFamily="18" charset="0"/>
                <a:sym typeface="Helvetica World"/>
              </a:rPr>
              <a:t>The customer report shows a rise in registered users, with an increasing number of active participants engaging in recycling and purchasing, demonstrating the platform's effectiveness in promoting eco-friendly practices.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 Bold"/>
                <a:cs typeface="Times New Roman" pitchFamily="18" charset="0"/>
                <a:sym typeface="Helvetica World Bold"/>
              </a:rPr>
              <a:t>Inventory Report :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"/>
                <a:cs typeface="Times New Roman" pitchFamily="18" charset="0"/>
                <a:sym typeface="Helvetica World"/>
              </a:rPr>
              <a:t>The inventory report highlights a healthy stock of both new and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"/>
                <a:cs typeface="Times New Roman" pitchFamily="18" charset="0"/>
                <a:sym typeface="Helvetica World"/>
              </a:rPr>
              <a:t>upcycled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"/>
                <a:cs typeface="Times New Roman" pitchFamily="18" charset="0"/>
                <a:sym typeface="Helvetica World"/>
              </a:rPr>
              <a:t> products, ensuring availability for customer demand while supporting the platform's commitment to sustainability.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ea typeface="Helvetica World"/>
              <a:cs typeface="Times New Roman" pitchFamily="18" charset="0"/>
              <a:sym typeface="Helvetica World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742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35E0D-1D75-E91F-E75B-C4DDF801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8D0A-C035-F4F3-2047-44489595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8C029B5-5D7F-9A1A-C7DF-E092F2FCB531}"/>
              </a:ext>
            </a:extLst>
          </p:cNvPr>
          <p:cNvSpPr txBox="1">
            <a:spLocks/>
          </p:cNvSpPr>
          <p:nvPr/>
        </p:nvSpPr>
        <p:spPr>
          <a:xfrm>
            <a:off x="530028" y="1815997"/>
            <a:ext cx="10843437" cy="45182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 Bold"/>
                <a:cs typeface="Times New Roman" pitchFamily="18" charset="0"/>
                <a:sym typeface="Helvetica World Bold"/>
              </a:rPr>
              <a:t>In conclusion,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 Bold"/>
                <a:cs typeface="Times New Roman" pitchFamily="18" charset="0"/>
                <a:sym typeface="Helvetica World Bold"/>
              </a:rPr>
              <a:t>Digital Detox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 Bold"/>
                <a:cs typeface="Times New Roman" pitchFamily="18" charset="0"/>
                <a:sym typeface="Helvetica World Bold"/>
              </a:rPr>
              <a:t>represents a crucial step towards environmental sustainability by leveraging e-commerce to promote recycling and reuse. By facilitating the trade-in of used items for recycling or refurbishment, this platform reduces waste and fosters sustainable consumption. Digital Detox sets a precedent for how technology can protect the planet.</a:t>
            </a:r>
            <a:endParaRPr lang="en-IN" sz="2400" kern="1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imes New Roman" pitchFamily="18" charset="0"/>
              <a:ea typeface="Aptos" panose="020B000402020202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8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72F0-7EB3-A394-ABD6-7A41EF3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30AE4-1C9D-4F26-8884-C30D15E1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Hardware Requirements </a:t>
            </a:r>
            <a:endParaRPr lang="en-IN" sz="18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Software Requirements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Conclusion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15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6102F-978C-3EAF-61E2-60C25A98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5F62-65DD-AD75-A67D-7D11353DC28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17BD6D-03AD-639D-0D53-24A0683B6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today's world, the need for environmental sustainability and proper waste management is more crucial than ever.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Digital Detox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an innovative e-commerce platform designed to help users recycle their old products and easily buy new or second-hand items.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primary objective of this platform is to reduce waste by encouraging people to trade in their used products, which can either be recycled or refurbished for resale.</a:t>
            </a:r>
          </a:p>
        </p:txBody>
      </p:sp>
    </p:spTree>
    <p:extLst>
      <p:ext uri="{BB962C8B-B14F-4D97-AF65-F5344CB8AC3E}">
        <p14:creationId xmlns:p14="http://schemas.microsoft.com/office/powerpoint/2010/main" val="211562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DA0FE-3324-1AC2-EBAA-076DFFF4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7DF6-5F84-CA0C-90EA-F70F26C4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F06B79-DAB3-64B1-9AA4-939F96A5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81" y="1626781"/>
            <a:ext cx="10441172" cy="480591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development of platforms promoting 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reuse, recycling, and refurbishment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aims to reduce waste and foster a circular economy. E-commerce platforms are being designed to minimize environmental impact and encourage sustainable consumption.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According to a study by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United Nations Environment Programme (UNEP)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global waste production has increased significantly, causing pollution, climate change, and resource depletion.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Digital Detox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offers an e-commerce platform for trading old products and buying refurbished items, reducing environmental impact.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World Economic Forum emphasizes the circular economy's role in reducing waste by promoting product refurbishment and reuse. Digital Detox supports this by creating a marketplace for upcycled products, encouraging sustainable consumption. 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Furthermore, a report by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Statista (2023)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shows that E-waste has become a significant global issue, with millions of tons discarded annually. Platforms like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OLX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Digital Detox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encourage recycling and purchasing refurbished items to reduce waste and promote eco-friendly practices.</a:t>
            </a:r>
          </a:p>
          <a:p>
            <a:pPr algn="just">
              <a:lnSpc>
                <a:spcPct val="100000"/>
              </a:lnSpc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ea typeface="Helvetica World"/>
              <a:cs typeface="Times New Roman" pitchFamily="18" charset="0"/>
              <a:sym typeface="Helvetica World"/>
            </a:endParaRPr>
          </a:p>
          <a:p>
            <a:pPr marL="518160" lvl="1" indent="-259080" algn="just">
              <a:lnSpc>
                <a:spcPct val="100000"/>
              </a:lnSpc>
              <a:buFont typeface="Arial"/>
              <a:buChar char="•"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ea typeface="Helvetica World"/>
              <a:cs typeface="Times New Roman" pitchFamily="18" charset="0"/>
              <a:sym typeface="Helvetica World"/>
            </a:endParaRPr>
          </a:p>
          <a:p>
            <a:pPr lvl="0" algn="just">
              <a:lnSpc>
                <a:spcPct val="100000"/>
              </a:lnSpc>
              <a:buFont typeface="Wingdings" pitchFamily="2" charset="2"/>
              <a:buChar char="Ø"/>
              <a:tabLst>
                <a:tab pos="457200" algn="l"/>
              </a:tabLst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2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9AADA-7FF4-FCD4-6A4B-012DAB5D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7254-B274-C592-536F-4025C1DC32A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AAE4A4-CE61-7351-07DD-D94DCFBC6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6779"/>
            <a:ext cx="5181600" cy="43513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main objective of the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Digital Detox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project is to create an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e-commerce platform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that promotes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waste reduction, recycling, and responsible consumption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by encouraging users to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sell, recycle, or buy second-hand or refurbished products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IN" sz="2000" kern="1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628" y="2104846"/>
            <a:ext cx="4168501" cy="30753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3591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9AADA-7FF4-FCD4-6A4B-012DAB5D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7254-B274-C592-536F-4025C1DC32A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(Hardware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AAE4A4-CE61-7351-07DD-D94DCFBC6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731672" cy="3598013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 Bold"/>
                <a:cs typeface="Times New Roman" pitchFamily="18" charset="0"/>
                <a:sym typeface="Helvetica World Bold"/>
              </a:rPr>
              <a:t>Development Environment: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"/>
                <a:cs typeface="Times New Roman" pitchFamily="18" charset="0"/>
                <a:sym typeface="Helvetica World"/>
              </a:rPr>
              <a:t> 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"/>
                <a:cs typeface="Times New Roman" pitchFamily="18" charset="0"/>
                <a:sym typeface="Helvetica World"/>
              </a:rPr>
              <a:t>Personal Computers/Laptops 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"/>
                <a:cs typeface="Times New Roman" pitchFamily="18" charset="0"/>
                <a:sym typeface="Helvetica World"/>
              </a:rPr>
              <a:t>Minimum specifications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"/>
                <a:cs typeface="Times New Roman" pitchFamily="18" charset="0"/>
                <a:sym typeface="Helvetica World"/>
              </a:rPr>
              <a:t>Processor: Intel i5 or equivalent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"/>
                <a:cs typeface="Times New Roman" pitchFamily="18" charset="0"/>
                <a:sym typeface="Helvetica World"/>
              </a:rPr>
              <a:t>RAM: 8 GB or more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"/>
                <a:cs typeface="Times New Roman" pitchFamily="18" charset="0"/>
                <a:sym typeface="Helvetica World"/>
              </a:rPr>
              <a:t>Storage: 256 GB SSD or higher</a:t>
            </a:r>
          </a:p>
          <a:p>
            <a:pPr algn="just">
              <a:lnSpc>
                <a:spcPct val="100000"/>
              </a:lnSpc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ea typeface="Helvetica World"/>
              <a:cs typeface="Times New Roman" pitchFamily="18" charset="0"/>
              <a:sym typeface="Helvetica World"/>
            </a:endParaRPr>
          </a:p>
          <a:p>
            <a:pPr marL="0" lvl="0" indent="0">
              <a:lnSpc>
                <a:spcPct val="100000"/>
              </a:lnSpc>
              <a:buNone/>
              <a:tabLst>
                <a:tab pos="457200" algn="l"/>
              </a:tabLst>
            </a:pPr>
            <a:endParaRPr lang="en-IN" sz="2400" kern="1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 Bold"/>
                <a:cs typeface="Times New Roman" pitchFamily="18" charset="0"/>
                <a:sym typeface="Helvetica World Bold"/>
              </a:rPr>
              <a:t>Client Requirements :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"/>
                <a:cs typeface="Times New Roman" pitchFamily="18" charset="0"/>
                <a:sym typeface="Helvetica World"/>
              </a:rPr>
              <a:t>Personal Computers/Laptops 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"/>
                <a:cs typeface="Times New Roman" pitchFamily="18" charset="0"/>
                <a:sym typeface="Helvetica World"/>
              </a:rPr>
              <a:t>Minimum specifications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"/>
                <a:cs typeface="Times New Roman" pitchFamily="18" charset="0"/>
                <a:sym typeface="Helvetica World"/>
              </a:rPr>
              <a:t>Processor: Intel i5 or equivalent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"/>
                <a:cs typeface="Times New Roman" pitchFamily="18" charset="0"/>
                <a:sym typeface="Helvetica World"/>
              </a:rPr>
              <a:t>RAM: 8 GB or more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"/>
                <a:cs typeface="Times New Roman" pitchFamily="18" charset="0"/>
                <a:sym typeface="Helvetica World"/>
              </a:rPr>
              <a:t>Storage: 256 GB SSD or higher</a:t>
            </a:r>
          </a:p>
          <a:p>
            <a:pPr>
              <a:lnSpc>
                <a:spcPct val="100000"/>
              </a:lnSpc>
            </a:pP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99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5C719-192D-C070-FBB9-9E0D0C58C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0B73-EB03-9222-F7E5-B44DDD409D9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(Software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0424C3-10EB-A72A-5C5E-D564495E9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604082" cy="3693706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 Bold"/>
                <a:cs typeface="Times New Roman" pitchFamily="18" charset="0"/>
                <a:sym typeface="Helvetica World Bold"/>
              </a:rPr>
              <a:t>Frontend Technologies:</a:t>
            </a:r>
          </a:p>
          <a:p>
            <a:pPr algn="just">
              <a:lnSpc>
                <a:spcPct val="100000"/>
              </a:lnSpc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 Bold"/>
                <a:cs typeface="Times New Roman" pitchFamily="18" charset="0"/>
                <a:sym typeface="Helvetica World Bold"/>
              </a:rPr>
              <a:t>HTML/CSS: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"/>
                <a:cs typeface="Times New Roman" pitchFamily="18" charset="0"/>
                <a:sym typeface="Helvetica World"/>
              </a:rPr>
              <a:t>For structuring and styling the web pages.</a:t>
            </a:r>
          </a:p>
          <a:p>
            <a:pPr algn="just">
              <a:lnSpc>
                <a:spcPct val="100000"/>
              </a:lnSpc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 Bold"/>
                <a:cs typeface="Times New Roman" pitchFamily="18" charset="0"/>
                <a:sym typeface="Helvetica World Bold"/>
              </a:rPr>
              <a:t>JavaScript: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"/>
                <a:cs typeface="Times New Roman" pitchFamily="18" charset="0"/>
                <a:sym typeface="Helvetica World"/>
              </a:rPr>
              <a:t>To create interactive elements on the platform.</a:t>
            </a:r>
          </a:p>
          <a:p>
            <a:pPr algn="just">
              <a:lnSpc>
                <a:spcPct val="100000"/>
              </a:lnSpc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 Bold"/>
                <a:cs typeface="Times New Roman" pitchFamily="18" charset="0"/>
                <a:sym typeface="Helvetica World Bold"/>
              </a:rPr>
              <a:t>React.js: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"/>
                <a:cs typeface="Times New Roman" pitchFamily="18" charset="0"/>
                <a:sym typeface="Helvetica World"/>
              </a:rPr>
              <a:t> A JavaScript library for building user interfaces, providing a dynamic and responsive experience.</a:t>
            </a:r>
          </a:p>
          <a:p>
            <a:pPr algn="just">
              <a:lnSpc>
                <a:spcPct val="100000"/>
              </a:lnSpc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ea typeface="Helvetica World"/>
              <a:cs typeface="Times New Roman" pitchFamily="18" charset="0"/>
              <a:sym typeface="Helvetica World"/>
            </a:endParaRPr>
          </a:p>
          <a:p>
            <a:pPr lvl="0">
              <a:lnSpc>
                <a:spcPct val="100000"/>
              </a:lnSpc>
              <a:buFont typeface="Wingdings" pitchFamily="2" charset="2"/>
              <a:buChar char="Ø"/>
              <a:tabLst>
                <a:tab pos="457200" algn="l"/>
              </a:tabLst>
            </a:pPr>
            <a:endParaRPr lang="en-US" sz="1800" u="sng" kern="1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77786" y="2420014"/>
            <a:ext cx="5603174" cy="341726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4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 Bold"/>
                <a:cs typeface="Times New Roman" pitchFamily="18" charset="0"/>
                <a:sym typeface="Helvetica World Bold"/>
              </a:rPr>
              <a:t>Backend Technologies:</a:t>
            </a:r>
          </a:p>
          <a:p>
            <a:pPr algn="just">
              <a:lnSpc>
                <a:spcPct val="120000"/>
              </a:lnSpc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 Bold"/>
                <a:cs typeface="Times New Roman" pitchFamily="18" charset="0"/>
                <a:sym typeface="Helvetica World Bold"/>
              </a:rPr>
              <a:t>Node.js: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"/>
                <a:cs typeface="Times New Roman" pitchFamily="18" charset="0"/>
                <a:sym typeface="Helvetica World"/>
              </a:rPr>
              <a:t> A JavaScript runtime for building server-side applications, allowing for efficient handling of requests.</a:t>
            </a:r>
          </a:p>
          <a:p>
            <a:pPr algn="just">
              <a:lnSpc>
                <a:spcPct val="120000"/>
              </a:lnSpc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 Bold"/>
                <a:cs typeface="Times New Roman" pitchFamily="18" charset="0"/>
                <a:sym typeface="Helvetica World Bold"/>
              </a:rPr>
              <a:t>Express.js: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"/>
                <a:cs typeface="Times New Roman" pitchFamily="18" charset="0"/>
                <a:sym typeface="Helvetica World"/>
              </a:rPr>
              <a:t> A web application framework for Node.js to simplify routing and middleware management.</a:t>
            </a:r>
          </a:p>
          <a:p>
            <a:pPr algn="just">
              <a:lnSpc>
                <a:spcPct val="120000"/>
              </a:lnSpc>
            </a:pPr>
            <a:r>
              <a:rPr lang="en-US" sz="1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 Bold"/>
                <a:cs typeface="Times New Roman" pitchFamily="18" charset="0"/>
                <a:sym typeface="Helvetica World Bold"/>
              </a:rPr>
              <a:t>MongoDB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 Bold"/>
                <a:cs typeface="Times New Roman" pitchFamily="18" charset="0"/>
                <a:sym typeface="Helvetica World Bold"/>
              </a:rPr>
              <a:t>: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"/>
                <a:cs typeface="Times New Roman" pitchFamily="18" charset="0"/>
                <a:sym typeface="Helvetica World"/>
              </a:rPr>
              <a:t>A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"/>
                <a:cs typeface="Times New Roman" pitchFamily="18" charset="0"/>
                <a:sym typeface="Helvetica World"/>
              </a:rPr>
              <a:t>NoSQL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"/>
                <a:cs typeface="Times New Roman" pitchFamily="18" charset="0"/>
                <a:sym typeface="Helvetica World"/>
              </a:rPr>
              <a:t> database for storing product listings, user data, and transaction records, enabling flexible data management.</a:t>
            </a:r>
          </a:p>
          <a:p>
            <a:pPr algn="just">
              <a:lnSpc>
                <a:spcPct val="120000"/>
              </a:lnSpc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ea typeface="Helvetica World"/>
              <a:cs typeface="Times New Roman" pitchFamily="18" charset="0"/>
              <a:sym typeface="Helvetica World"/>
            </a:endParaRPr>
          </a:p>
          <a:p>
            <a:pPr>
              <a:lnSpc>
                <a:spcPct val="120000"/>
              </a:lnSpc>
            </a:pPr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72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F15C5-633A-19D9-26D0-5F9DB477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80E5-FC90-50B2-5F63-C651AC0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32FF72-3A95-498C-753E-27CA2AED6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18" y="1552353"/>
            <a:ext cx="10887739" cy="490161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 Bold"/>
                <a:cs typeface="Times New Roman" pitchFamily="18" charset="0"/>
                <a:sym typeface="Helvetica World Bold"/>
              </a:rPr>
              <a:t>User Authentication Module :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"/>
                <a:cs typeface="Times New Roman" pitchFamily="18" charset="0"/>
                <a:sym typeface="Helvetica World"/>
              </a:rPr>
              <a:t>Handles user registration, login, password recovery, and profile management.</a:t>
            </a:r>
          </a:p>
          <a:p>
            <a:pPr>
              <a:lnSpc>
                <a:spcPct val="170000"/>
              </a:lnSpc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 Bold"/>
                <a:cs typeface="Times New Roman" pitchFamily="18" charset="0"/>
                <a:sym typeface="Helvetica World Bold"/>
              </a:rPr>
              <a:t>Product Management Module :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"/>
                <a:cs typeface="Times New Roman" pitchFamily="18" charset="0"/>
                <a:sym typeface="Helvetica World"/>
              </a:rPr>
              <a:t> Allows users to list, view, edit, and delete products for sale or recycling.</a:t>
            </a:r>
          </a:p>
          <a:p>
            <a:pPr>
              <a:lnSpc>
                <a:spcPct val="170000"/>
              </a:lnSpc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 Bold"/>
                <a:cs typeface="Times New Roman" pitchFamily="18" charset="0"/>
                <a:sym typeface="Helvetica World Bold"/>
              </a:rPr>
              <a:t>Recycling Management Module 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"/>
                <a:cs typeface="Times New Roman" pitchFamily="18" charset="0"/>
                <a:sym typeface="Helvetica World"/>
              </a:rPr>
              <a:t>: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"/>
                <a:cs typeface="Times New Roman" pitchFamily="18" charset="0"/>
                <a:sym typeface="Helvetica World"/>
              </a:rPr>
              <a:t> Manages the recycling process, including scheduling pickups, tracking recycled items, and providing information on recycling procedures.</a:t>
            </a:r>
          </a:p>
          <a:p>
            <a:pPr>
              <a:lnSpc>
                <a:spcPct val="170000"/>
              </a:lnSpc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 Bold"/>
                <a:cs typeface="Times New Roman" pitchFamily="18" charset="0"/>
                <a:sym typeface="Helvetica World Bold"/>
              </a:rPr>
              <a:t>Payment Processing Module :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"/>
                <a:cs typeface="Times New Roman" pitchFamily="18" charset="0"/>
                <a:sym typeface="Helvetica World"/>
              </a:rPr>
              <a:t> Integrates secure payment gateways to handle transactions, refunds, and credit system for users.</a:t>
            </a:r>
          </a:p>
          <a:p>
            <a:pPr>
              <a:lnSpc>
                <a:spcPct val="170000"/>
              </a:lnSpc>
            </a:pP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 Bold"/>
                <a:cs typeface="Times New Roman" pitchFamily="18" charset="0"/>
                <a:sym typeface="Helvetica World Bold"/>
              </a:rPr>
              <a:t>Admin Panel Module :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Helvetica World"/>
                <a:cs typeface="Times New Roman" pitchFamily="18" charset="0"/>
                <a:sym typeface="Helvetica World"/>
              </a:rPr>
              <a:t> Enables administrators to manage users, products, transactions, and monitor recycling operations.</a:t>
            </a:r>
          </a:p>
          <a:p>
            <a:pPr>
              <a:lnSpc>
                <a:spcPct val="170000"/>
              </a:lnSpc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ea typeface="Helvetica World"/>
              <a:cs typeface="Times New Roman" pitchFamily="18" charset="0"/>
              <a:sym typeface="Helvetica World"/>
            </a:endParaRPr>
          </a:p>
          <a:p>
            <a:pPr>
              <a:lnSpc>
                <a:spcPct val="170000"/>
              </a:lnSpc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ea typeface="Helvetica World"/>
              <a:cs typeface="Times New Roman" pitchFamily="18" charset="0"/>
              <a:sym typeface="Helvetica World"/>
            </a:endParaRPr>
          </a:p>
          <a:p>
            <a:pPr>
              <a:lnSpc>
                <a:spcPct val="170000"/>
              </a:lnSpc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ea typeface="Helvetica World"/>
              <a:cs typeface="Times New Roman" pitchFamily="18" charset="0"/>
              <a:sym typeface="Helvetica World"/>
            </a:endParaRPr>
          </a:p>
          <a:p>
            <a:pPr>
              <a:lnSpc>
                <a:spcPct val="170000"/>
              </a:lnSpc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ea typeface="Helvetica World"/>
              <a:cs typeface="Times New Roman" pitchFamily="18" charset="0"/>
              <a:sym typeface="Helvetica World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786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D34DB-25C5-ADD3-CDFA-B1B0852BA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CC37-D043-130F-E4E6-184C71A5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Workflow/Gantt Chart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AutoShape 3"/>
          <p:cNvSpPr/>
          <p:nvPr/>
        </p:nvSpPr>
        <p:spPr>
          <a:xfrm rot="16200000">
            <a:off x="150031" y="3747839"/>
            <a:ext cx="837248" cy="0"/>
          </a:xfrm>
          <a:prstGeom prst="line">
            <a:avLst/>
          </a:prstGeom>
          <a:ln w="76200" cap="flat">
            <a:solidFill>
              <a:srgbClr val="3EDAD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4"/>
          <p:cNvSpPr/>
          <p:nvPr/>
        </p:nvSpPr>
        <p:spPr>
          <a:xfrm flipV="1">
            <a:off x="226812" y="3747838"/>
            <a:ext cx="11327078" cy="40046"/>
          </a:xfrm>
          <a:prstGeom prst="line">
            <a:avLst/>
          </a:prstGeom>
          <a:ln w="76200" cap="flat">
            <a:solidFill>
              <a:srgbClr val="3EDAD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5"/>
          <p:cNvSpPr txBox="1"/>
          <p:nvPr/>
        </p:nvSpPr>
        <p:spPr>
          <a:xfrm>
            <a:off x="-1" y="4360844"/>
            <a:ext cx="2116531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99"/>
              </a:lnSpc>
            </a:pPr>
            <a:r>
              <a:rPr lang="en-US" spc="65" dirty="0">
                <a:solidFill>
                  <a:schemeClr val="tx1">
                    <a:lumMod val="85000"/>
                    <a:lumOff val="15000"/>
                  </a:schemeClr>
                </a:solidFill>
                <a:latin typeface="Aileron"/>
                <a:ea typeface="Aileron"/>
                <a:cs typeface="Aileron"/>
                <a:sym typeface="Aileron"/>
              </a:rPr>
              <a:t>User Interaction</a:t>
            </a:r>
          </a:p>
        </p:txBody>
      </p:sp>
      <p:sp>
        <p:nvSpPr>
          <p:cNvPr id="9" name="TextBox 6"/>
          <p:cNvSpPr txBox="1"/>
          <p:nvPr/>
        </p:nvSpPr>
        <p:spPr>
          <a:xfrm>
            <a:off x="1641618" y="2666037"/>
            <a:ext cx="2515712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99"/>
              </a:lnSpc>
            </a:pPr>
            <a:r>
              <a:rPr lang="en-US" spc="65" dirty="0">
                <a:solidFill>
                  <a:schemeClr val="tx1">
                    <a:lumMod val="85000"/>
                    <a:lumOff val="15000"/>
                  </a:schemeClr>
                </a:solidFill>
                <a:latin typeface="Aileron"/>
                <a:ea typeface="Aileron"/>
                <a:cs typeface="Aileron"/>
                <a:sym typeface="Aileron"/>
              </a:rPr>
              <a:t>Request Handling</a:t>
            </a:r>
          </a:p>
        </p:txBody>
      </p:sp>
      <p:sp>
        <p:nvSpPr>
          <p:cNvPr id="10" name="TextBox 7"/>
          <p:cNvSpPr txBox="1"/>
          <p:nvPr/>
        </p:nvSpPr>
        <p:spPr>
          <a:xfrm>
            <a:off x="3679651" y="4416957"/>
            <a:ext cx="2547655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99"/>
              </a:lnSpc>
            </a:pPr>
            <a:r>
              <a:rPr lang="en-US" spc="65" dirty="0">
                <a:solidFill>
                  <a:schemeClr val="tx1">
                    <a:lumMod val="85000"/>
                    <a:lumOff val="15000"/>
                  </a:schemeClr>
                </a:solidFill>
                <a:latin typeface="Aileron"/>
                <a:ea typeface="Aileron"/>
                <a:cs typeface="Aileron"/>
                <a:sym typeface="Aileron"/>
              </a:rPr>
              <a:t>Data Storage &amp; Management</a:t>
            </a:r>
          </a:p>
        </p:txBody>
      </p:sp>
      <p:sp>
        <p:nvSpPr>
          <p:cNvPr id="11" name="TextBox 8"/>
          <p:cNvSpPr txBox="1"/>
          <p:nvPr/>
        </p:nvSpPr>
        <p:spPr>
          <a:xfrm>
            <a:off x="5932447" y="2746386"/>
            <a:ext cx="2676631" cy="423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99"/>
              </a:lnSpc>
            </a:pPr>
            <a:r>
              <a:rPr lang="en-US" spc="65" dirty="0">
                <a:solidFill>
                  <a:schemeClr val="tx1">
                    <a:lumMod val="85000"/>
                    <a:lumOff val="15000"/>
                  </a:schemeClr>
                </a:solidFill>
                <a:latin typeface="Aileron"/>
                <a:ea typeface="Aileron"/>
                <a:cs typeface="Aileron"/>
                <a:sym typeface="Aileron"/>
              </a:rPr>
              <a:t>Admin Dashboard</a:t>
            </a:r>
          </a:p>
        </p:txBody>
      </p:sp>
      <p:sp>
        <p:nvSpPr>
          <p:cNvPr id="12" name="TextBox 9"/>
          <p:cNvSpPr txBox="1"/>
          <p:nvPr/>
        </p:nvSpPr>
        <p:spPr>
          <a:xfrm>
            <a:off x="8303101" y="4540938"/>
            <a:ext cx="2138070" cy="3699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99"/>
              </a:lnSpc>
            </a:pPr>
            <a:r>
              <a:rPr lang="en-US" spc="65" dirty="0">
                <a:solidFill>
                  <a:schemeClr val="tx1">
                    <a:lumMod val="85000"/>
                    <a:lumOff val="15000"/>
                  </a:schemeClr>
                </a:solidFill>
                <a:latin typeface="Aileron"/>
                <a:ea typeface="Aileron"/>
                <a:cs typeface="Aileron"/>
                <a:sym typeface="Aileron"/>
              </a:rPr>
              <a:t>Real-Time Updates</a:t>
            </a:r>
          </a:p>
        </p:txBody>
      </p:sp>
      <p:sp>
        <p:nvSpPr>
          <p:cNvPr id="13" name="TextBox 10"/>
          <p:cNvSpPr txBox="1"/>
          <p:nvPr/>
        </p:nvSpPr>
        <p:spPr>
          <a:xfrm>
            <a:off x="9689170" y="2741031"/>
            <a:ext cx="2676631" cy="375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99"/>
              </a:lnSpc>
            </a:pPr>
            <a:r>
              <a:rPr lang="en-US" spc="65" dirty="0">
                <a:solidFill>
                  <a:schemeClr val="tx1">
                    <a:lumMod val="85000"/>
                    <a:lumOff val="15000"/>
                  </a:schemeClr>
                </a:solidFill>
                <a:latin typeface="Aileron"/>
                <a:ea typeface="Aileron"/>
                <a:cs typeface="Aileron"/>
                <a:sym typeface="Aileron"/>
              </a:rPr>
              <a:t>E-Waste Disposal</a:t>
            </a:r>
          </a:p>
        </p:txBody>
      </p:sp>
      <p:sp>
        <p:nvSpPr>
          <p:cNvPr id="14" name="AutoShape 11"/>
          <p:cNvSpPr/>
          <p:nvPr/>
        </p:nvSpPr>
        <p:spPr>
          <a:xfrm rot="16200000">
            <a:off x="2137961" y="3718589"/>
            <a:ext cx="837248" cy="0"/>
          </a:xfrm>
          <a:prstGeom prst="line">
            <a:avLst/>
          </a:prstGeom>
          <a:ln w="76200" cap="flat">
            <a:solidFill>
              <a:srgbClr val="3EDAD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2"/>
          <p:cNvSpPr/>
          <p:nvPr/>
        </p:nvSpPr>
        <p:spPr>
          <a:xfrm rot="16200000">
            <a:off x="4534855" y="3787884"/>
            <a:ext cx="837248" cy="0"/>
          </a:xfrm>
          <a:prstGeom prst="line">
            <a:avLst/>
          </a:prstGeom>
          <a:ln w="76200" cap="flat">
            <a:solidFill>
              <a:srgbClr val="3EDAD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3"/>
          <p:cNvSpPr/>
          <p:nvPr/>
        </p:nvSpPr>
        <p:spPr>
          <a:xfrm rot="16200000">
            <a:off x="6852139" y="3747839"/>
            <a:ext cx="837248" cy="0"/>
          </a:xfrm>
          <a:prstGeom prst="line">
            <a:avLst/>
          </a:prstGeom>
          <a:ln w="76200" cap="flat">
            <a:solidFill>
              <a:srgbClr val="3EDAD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4"/>
          <p:cNvSpPr/>
          <p:nvPr/>
        </p:nvSpPr>
        <p:spPr>
          <a:xfrm rot="16200000">
            <a:off x="8848944" y="3794445"/>
            <a:ext cx="837248" cy="0"/>
          </a:xfrm>
          <a:prstGeom prst="line">
            <a:avLst/>
          </a:prstGeom>
          <a:ln w="76200" cap="flat">
            <a:solidFill>
              <a:srgbClr val="3EDAD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5"/>
          <p:cNvSpPr/>
          <p:nvPr/>
        </p:nvSpPr>
        <p:spPr>
          <a:xfrm rot="16200000">
            <a:off x="11135266" y="3787884"/>
            <a:ext cx="837248" cy="0"/>
          </a:xfrm>
          <a:prstGeom prst="line">
            <a:avLst/>
          </a:prstGeom>
          <a:ln w="76200" cap="flat">
            <a:solidFill>
              <a:srgbClr val="3EDAD8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9" name="Group 16"/>
          <p:cNvGrpSpPr/>
          <p:nvPr/>
        </p:nvGrpSpPr>
        <p:grpSpPr>
          <a:xfrm>
            <a:off x="2116530" y="4152453"/>
            <a:ext cx="880110" cy="880110"/>
            <a:chOff x="0" y="0"/>
            <a:chExt cx="812800" cy="812800"/>
          </a:xfrm>
        </p:grpSpPr>
        <p:sp>
          <p:nvSpPr>
            <p:cNvPr id="20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21" name="TextBox 18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chemeClr val="tx1">
                      <a:lumMod val="85000"/>
                      <a:lumOff val="15000"/>
                    </a:schemeClr>
                  </a:solidFill>
                  <a:latin typeface="Aileron"/>
                  <a:ea typeface="Aileron"/>
                  <a:cs typeface="Aileron"/>
                  <a:sym typeface="Aileron"/>
                </a:rPr>
                <a:t>2</a:t>
              </a:r>
            </a:p>
          </p:txBody>
        </p:sp>
      </p:grpSp>
      <p:grpSp>
        <p:nvGrpSpPr>
          <p:cNvPr id="22" name="Group 19"/>
          <p:cNvGrpSpPr/>
          <p:nvPr/>
        </p:nvGrpSpPr>
        <p:grpSpPr>
          <a:xfrm>
            <a:off x="6841223" y="4166463"/>
            <a:ext cx="880110" cy="880110"/>
            <a:chOff x="0" y="0"/>
            <a:chExt cx="812800" cy="812800"/>
          </a:xfrm>
        </p:grpSpPr>
        <p:sp>
          <p:nvSpPr>
            <p:cNvPr id="23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id="24" name="TextBox 21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chemeClr val="tx1">
                      <a:lumMod val="85000"/>
                      <a:lumOff val="15000"/>
                    </a:schemeClr>
                  </a:solidFill>
                  <a:latin typeface="Aileron"/>
                  <a:ea typeface="Aileron"/>
                  <a:cs typeface="Aileron"/>
                  <a:sym typeface="Aileron"/>
                </a:rPr>
                <a:t>4</a:t>
              </a:r>
            </a:p>
          </p:txBody>
        </p:sp>
      </p:grpSp>
      <p:grpSp>
        <p:nvGrpSpPr>
          <p:cNvPr id="25" name="Group 22"/>
          <p:cNvGrpSpPr/>
          <p:nvPr/>
        </p:nvGrpSpPr>
        <p:grpSpPr>
          <a:xfrm>
            <a:off x="11113835" y="4183956"/>
            <a:ext cx="880110" cy="880110"/>
            <a:chOff x="0" y="0"/>
            <a:chExt cx="812800" cy="812800"/>
          </a:xfrm>
        </p:grpSpPr>
        <p:sp>
          <p:nvSpPr>
            <p:cNvPr id="26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27" name="TextBox 24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chemeClr val="tx1">
                      <a:lumMod val="85000"/>
                      <a:lumOff val="15000"/>
                    </a:schemeClr>
                  </a:solidFill>
                  <a:latin typeface="Aileron"/>
                  <a:ea typeface="Aileron"/>
                  <a:cs typeface="Aileron"/>
                  <a:sym typeface="Aileron"/>
                </a:rPr>
                <a:t>6</a:t>
              </a:r>
            </a:p>
          </p:txBody>
        </p:sp>
      </p:grpSp>
      <p:grpSp>
        <p:nvGrpSpPr>
          <p:cNvPr id="28" name="Group 25"/>
          <p:cNvGrpSpPr/>
          <p:nvPr/>
        </p:nvGrpSpPr>
        <p:grpSpPr>
          <a:xfrm>
            <a:off x="132858" y="2550030"/>
            <a:ext cx="880110" cy="880110"/>
            <a:chOff x="0" y="0"/>
            <a:chExt cx="812800" cy="812800"/>
          </a:xfrm>
        </p:grpSpPr>
        <p:sp>
          <p:nvSpPr>
            <p:cNvPr id="29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id="30" name="TextBox 27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chemeClr val="tx1">
                      <a:lumMod val="85000"/>
                      <a:lumOff val="15000"/>
                    </a:schemeClr>
                  </a:solidFill>
                  <a:latin typeface="Aileron"/>
                  <a:ea typeface="Aileron"/>
                  <a:cs typeface="Aileron"/>
                  <a:sym typeface="Aileron"/>
                </a:rPr>
                <a:t>1</a:t>
              </a:r>
            </a:p>
          </p:txBody>
        </p:sp>
      </p:grpSp>
      <p:grpSp>
        <p:nvGrpSpPr>
          <p:cNvPr id="31" name="Group 28"/>
          <p:cNvGrpSpPr/>
          <p:nvPr/>
        </p:nvGrpSpPr>
        <p:grpSpPr>
          <a:xfrm>
            <a:off x="4513844" y="2489149"/>
            <a:ext cx="880110" cy="880110"/>
            <a:chOff x="0" y="0"/>
            <a:chExt cx="812800" cy="812800"/>
          </a:xfrm>
        </p:grpSpPr>
        <p:sp>
          <p:nvSpPr>
            <p:cNvPr id="32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33" name="TextBox 30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chemeClr val="tx1">
                      <a:lumMod val="85000"/>
                      <a:lumOff val="15000"/>
                    </a:schemeClr>
                  </a:solidFill>
                  <a:latin typeface="Aileron"/>
                  <a:ea typeface="Aileron"/>
                  <a:cs typeface="Aileron"/>
                  <a:sym typeface="Aileron"/>
                </a:rPr>
                <a:t>3</a:t>
              </a:r>
            </a:p>
          </p:txBody>
        </p:sp>
      </p:grpSp>
      <p:grpSp>
        <p:nvGrpSpPr>
          <p:cNvPr id="34" name="Group 31"/>
          <p:cNvGrpSpPr/>
          <p:nvPr/>
        </p:nvGrpSpPr>
        <p:grpSpPr>
          <a:xfrm>
            <a:off x="8827513" y="2512573"/>
            <a:ext cx="880110" cy="880110"/>
            <a:chOff x="0" y="0"/>
            <a:chExt cx="812800" cy="812800"/>
          </a:xfrm>
        </p:grpSpPr>
        <p:sp>
          <p:nvSpPr>
            <p:cNvPr id="35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36" name="TextBox 33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800"/>
                </a:lnSpc>
              </a:pPr>
              <a:r>
                <a:rPr lang="en-US" sz="3200" spc="96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ileron"/>
                  <a:ea typeface="Aileron"/>
                  <a:cs typeface="Aileron"/>
                  <a:sym typeface="Aileron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661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2460</TotalTime>
  <Words>804</Words>
  <Application>Microsoft Office PowerPoint</Application>
  <PresentationFormat>Widescreen</PresentationFormat>
  <Paragraphs>92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Aileron</vt:lpstr>
      <vt:lpstr>Aptos</vt:lpstr>
      <vt:lpstr>Aptos Display</vt:lpstr>
      <vt:lpstr>Arial</vt:lpstr>
      <vt:lpstr>Symbol</vt:lpstr>
      <vt:lpstr>Times New Roman</vt:lpstr>
      <vt:lpstr>Wingdings</vt:lpstr>
      <vt:lpstr>Office Theme</vt:lpstr>
      <vt:lpstr>Full Stack Development with Java(ID-202B) Even Semester  Session 2024-25 DIGITAL DETOX</vt:lpstr>
      <vt:lpstr>Content</vt:lpstr>
      <vt:lpstr>Introduction</vt:lpstr>
      <vt:lpstr>Literature Review</vt:lpstr>
      <vt:lpstr>Objective of the Project</vt:lpstr>
      <vt:lpstr>Technology (Hardware Requirements)</vt:lpstr>
      <vt:lpstr>Technology (Software Requirements)</vt:lpstr>
      <vt:lpstr>Modules</vt:lpstr>
      <vt:lpstr>Workflow/Gantt Chart</vt:lpstr>
      <vt:lpstr>Reports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Project-I (K24MCA18P) Odd Semester Session 2024-25</dc:title>
  <dc:creator>Apoorv Jain</dc:creator>
  <cp:lastModifiedBy>Divyam Raj</cp:lastModifiedBy>
  <cp:revision>51</cp:revision>
  <dcterms:created xsi:type="dcterms:W3CDTF">2024-09-12T08:34:15Z</dcterms:created>
  <dcterms:modified xsi:type="dcterms:W3CDTF">2025-05-01T14:15:28Z</dcterms:modified>
</cp:coreProperties>
</file>