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77" r:id="rId9"/>
    <p:sldId id="278" r:id="rId10"/>
    <p:sldId id="270" r:id="rId11"/>
    <p:sldId id="275" r:id="rId12"/>
    <p:sldId id="276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190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713C-E51C-9067-9C2F-861E84033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593C7-154C-080D-D17E-8EEF284CF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0FA9F-5B3F-4FA0-8138-75A825F8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7BA9-355B-5D68-50FA-CE2F3232D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2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713C-E51C-9067-9C2F-861E84033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593C7-154C-080D-D17E-8EEF284CF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0FA9F-5B3F-4FA0-8138-75A825F8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7BA9-355B-5D68-50FA-CE2F3232D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94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3BEAE-9F31-A55F-5466-CF081E627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9F0D4-0092-9ED4-340C-66285845F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FCB934-4236-F2F0-0396-5693CF125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4C91-1EF0-37FE-0C7E-DB4E76793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9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E0324-BA83-8698-F789-1568EBD8D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56E5F-1BE9-B084-3FBA-C0F43C8EC7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C7C915-40FD-3C72-2503-8BBB09461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642AD-F1F6-DC08-CE13-BC077EDD9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64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1A61-8262-2BA7-0073-C428A6842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E47508-C0A2-FE38-7962-F782214F5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1A5A5-E982-E3DB-0CE2-B09425429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72A17-4C2F-E3E6-D839-385075CE9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9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4582E-74EB-4054-135F-F99F762A7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E121C5-A4DF-A7F4-14AC-0FB62BC6F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D8717-E9F6-448D-097E-8083E4AF0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F04E7-C4DB-EEDF-AA9F-360ED2CE5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60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8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20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713C-E51C-9067-9C2F-861E84033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593C7-154C-080D-D17E-8EEF284CF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0FA9F-5B3F-4FA0-8138-75A825F8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7BA9-355B-5D68-50FA-CE2F3232D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5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848969"/>
            <a:ext cx="10477500" cy="245041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 with Java (ID201B)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406FAD8-E756-7785-101A-C124E6AFC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" y="5121132"/>
            <a:ext cx="5974080" cy="173686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Nilesh Agrahari    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202410116100134)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Nishant Raikwar  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202410116100135)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Preet Kumar          (202410116100147)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Rabita Yadav  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(202410116100156)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052CADA-0551-89F3-05A2-D2AAD7667384}"/>
              </a:ext>
            </a:extLst>
          </p:cNvPr>
          <p:cNvSpPr txBox="1">
            <a:spLocks/>
          </p:cNvSpPr>
          <p:nvPr/>
        </p:nvSpPr>
        <p:spPr>
          <a:xfrm>
            <a:off x="9156700" y="5295504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Vipin Kumar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32A4F-62BA-51E5-BA86-147FDF45E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D50A-1D97-3A8E-4474-7590DFA9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IN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C000ACCF-253A-2208-CDF0-EBA6C774B177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63806-C6E7-4C57-AD0E-8A1E2E992FD2}"/>
              </a:ext>
            </a:extLst>
          </p:cNvPr>
          <p:cNvSpPr txBox="1"/>
          <p:nvPr/>
        </p:nvSpPr>
        <p:spPr>
          <a:xfrm>
            <a:off x="1153551" y="2011679"/>
            <a:ext cx="976297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Module 🛍️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products/services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for purchase.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browse, select, and add 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their cart.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pricing, and availability.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 smooth shopping experience before payment processing.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50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32A4F-62BA-51E5-BA86-147FDF45E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D50A-1D97-3A8E-4474-7590DFA9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IN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C000ACCF-253A-2208-CDF0-EBA6C774B177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63806-C6E7-4C57-AD0E-8A1E2E992FD2}"/>
              </a:ext>
            </a:extLst>
          </p:cNvPr>
          <p:cNvSpPr txBox="1"/>
          <p:nvPr/>
        </p:nvSpPr>
        <p:spPr>
          <a:xfrm>
            <a:off x="1130008" y="1477869"/>
            <a:ext cx="976297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r>
              <a:rPr lang="en-US" sz="2400" b="1" dirty="0"/>
              <a:t>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 💳 (Using API)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third-party APIs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Stripe,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PhonePay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transaction handling.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and securely transfers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details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payment provider.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authorization, authentication, and fraud detection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confirming transactions.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success/failure notifications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users and merchants.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10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32A4F-62BA-51E5-BA86-147FDF45E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D50A-1D97-3A8E-4474-7590DFA9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IN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C000ACCF-253A-2208-CDF0-EBA6C774B177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63806-C6E7-4C57-AD0E-8A1E2E992FD2}"/>
              </a:ext>
            </a:extLst>
          </p:cNvPr>
          <p:cNvSpPr txBox="1"/>
          <p:nvPr/>
        </p:nvSpPr>
        <p:spPr>
          <a:xfrm>
            <a:off x="1130008" y="1477869"/>
            <a:ext cx="97629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Order Module 📦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placement, tracking, and history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details, payment status, and delivery information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order status based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confirmation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payment module.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users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their purchases.</a:t>
            </a:r>
          </a:p>
        </p:txBody>
      </p:sp>
    </p:spTree>
    <p:extLst>
      <p:ext uri="{BB962C8B-B14F-4D97-AF65-F5344CB8AC3E}">
        <p14:creationId xmlns:p14="http://schemas.microsoft.com/office/powerpoint/2010/main" val="34433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97C58-170F-7A06-4536-F6D21AC6F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C66-652F-CD77-6CD0-70F805AA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</a:t>
            </a:r>
            <a:r>
              <a:rPr lang="en-IN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orkflow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642626EC-3AA2-2DC5-6609-BE2306B679F5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8104E-ABEA-4093-A131-7666F7DEC106}"/>
              </a:ext>
            </a:extLst>
          </p:cNvPr>
          <p:cNvSpPr/>
          <p:nvPr/>
        </p:nvSpPr>
        <p:spPr>
          <a:xfrm>
            <a:off x="498096" y="3042147"/>
            <a:ext cx="2017642" cy="27699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34BF-A466-48E1-8B3C-5849F42202BA}"/>
              </a:ext>
            </a:extLst>
          </p:cNvPr>
          <p:cNvSpPr txBox="1"/>
          <p:nvPr/>
        </p:nvSpPr>
        <p:spPr>
          <a:xfrm>
            <a:off x="498096" y="3035440"/>
            <a:ext cx="295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dirty="0">
                <a:solidFill>
                  <a:schemeClr val="bg1"/>
                </a:solidFill>
              </a:rPr>
              <a:t>Entity Relationship</a:t>
            </a:r>
            <a:r>
              <a:rPr lang="en-IN" sz="1200" dirty="0">
                <a:solidFill>
                  <a:schemeClr val="bg1"/>
                </a:solidFill>
              </a:rPr>
              <a:t>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1D25F2-515A-4BB7-844F-A71EC3C60333}"/>
              </a:ext>
            </a:extLst>
          </p:cNvPr>
          <p:cNvSpPr/>
          <p:nvPr/>
        </p:nvSpPr>
        <p:spPr>
          <a:xfrm>
            <a:off x="1922706" y="3325853"/>
            <a:ext cx="1447798" cy="2641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69907B-742D-4C1A-BC55-2EEEA4DF65C4}"/>
              </a:ext>
            </a:extLst>
          </p:cNvPr>
          <p:cNvSpPr/>
          <p:nvPr/>
        </p:nvSpPr>
        <p:spPr>
          <a:xfrm>
            <a:off x="2963001" y="3589989"/>
            <a:ext cx="1164534" cy="25742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0DD9F-17DE-4D63-A23A-4605565D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1820" y="3847417"/>
            <a:ext cx="1758397" cy="3187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BEE9E9-3A52-46F4-96FE-48E08BAF47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9950" y="4150760"/>
            <a:ext cx="1791286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5BBEA2-DD59-432D-B109-7675C47024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30740" y="4420711"/>
            <a:ext cx="1755993" cy="286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7D0902-AC6F-4113-B6B6-BB3C111A83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5072" y="4705228"/>
            <a:ext cx="905210" cy="2861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1B18B-21FD-4E99-9B0D-D39FED2614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80239" y="4986486"/>
            <a:ext cx="1253346" cy="2861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47A459-F844-41DA-BB62-947E06DB1200}"/>
              </a:ext>
            </a:extLst>
          </p:cNvPr>
          <p:cNvSpPr txBox="1"/>
          <p:nvPr/>
        </p:nvSpPr>
        <p:spPr>
          <a:xfrm>
            <a:off x="1932644" y="3332560"/>
            <a:ext cx="1447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Data Flow Diagram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DD213-740E-4531-8ED4-BFD0D783AFD5}"/>
              </a:ext>
            </a:extLst>
          </p:cNvPr>
          <p:cNvSpPr txBox="1"/>
          <p:nvPr/>
        </p:nvSpPr>
        <p:spPr>
          <a:xfrm>
            <a:off x="2953702" y="3589988"/>
            <a:ext cx="116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Data 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E3F832-81B4-48FD-B532-A4802DA01517}"/>
              </a:ext>
            </a:extLst>
          </p:cNvPr>
          <p:cNvSpPr txBox="1"/>
          <p:nvPr/>
        </p:nvSpPr>
        <p:spPr>
          <a:xfrm>
            <a:off x="3971819" y="3877289"/>
            <a:ext cx="17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Database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49EBB-2AF2-4666-A3F3-F1B9B809ADDD}"/>
              </a:ext>
            </a:extLst>
          </p:cNvPr>
          <p:cNvSpPr txBox="1"/>
          <p:nvPr/>
        </p:nvSpPr>
        <p:spPr>
          <a:xfrm>
            <a:off x="5229950" y="4150760"/>
            <a:ext cx="1758398" cy="28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Back-End Development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A96D7-6265-4AC8-8550-F83D23D8DA15}"/>
              </a:ext>
            </a:extLst>
          </p:cNvPr>
          <p:cNvSpPr txBox="1"/>
          <p:nvPr/>
        </p:nvSpPr>
        <p:spPr>
          <a:xfrm>
            <a:off x="6430740" y="4420711"/>
            <a:ext cx="1758398" cy="28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Front-End Development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365B3C-D0F0-4FA4-A036-26D07843B3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46933" y="5260864"/>
            <a:ext cx="1039750" cy="286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2341A4-5B69-4B38-9A91-1B1D21405B76}"/>
              </a:ext>
            </a:extLst>
          </p:cNvPr>
          <p:cNvSpPr txBox="1"/>
          <p:nvPr/>
        </p:nvSpPr>
        <p:spPr>
          <a:xfrm>
            <a:off x="8135072" y="4706939"/>
            <a:ext cx="1758398" cy="28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Unit Testing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726F86-8051-4BF2-A4A8-384AFBD3159D}"/>
              </a:ext>
            </a:extLst>
          </p:cNvPr>
          <p:cNvSpPr txBox="1"/>
          <p:nvPr/>
        </p:nvSpPr>
        <p:spPr>
          <a:xfrm>
            <a:off x="8880239" y="4984775"/>
            <a:ext cx="1758398" cy="28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System Testing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ACA10-62CC-4A3E-B375-E1BCF6FE28A6}"/>
              </a:ext>
            </a:extLst>
          </p:cNvPr>
          <p:cNvSpPr txBox="1"/>
          <p:nvPr/>
        </p:nvSpPr>
        <p:spPr>
          <a:xfrm>
            <a:off x="9946933" y="5253703"/>
            <a:ext cx="1069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Deployment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39D5C-73E7-4E78-BC29-4B79CC53A77C}"/>
              </a:ext>
            </a:extLst>
          </p:cNvPr>
          <p:cNvCxnSpPr>
            <a:cxnSpLocks/>
          </p:cNvCxnSpPr>
          <p:nvPr/>
        </p:nvCxnSpPr>
        <p:spPr>
          <a:xfrm>
            <a:off x="955294" y="2470449"/>
            <a:ext cx="287240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DFFB19-4E96-4D9D-BC28-5DF834C512E6}"/>
              </a:ext>
            </a:extLst>
          </p:cNvPr>
          <p:cNvCxnSpPr>
            <a:cxnSpLocks/>
          </p:cNvCxnSpPr>
          <p:nvPr/>
        </p:nvCxnSpPr>
        <p:spPr>
          <a:xfrm>
            <a:off x="4620670" y="3312439"/>
            <a:ext cx="302365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571177-24E1-4760-9D0D-B47D5DDA4007}"/>
              </a:ext>
            </a:extLst>
          </p:cNvPr>
          <p:cNvCxnSpPr>
            <a:cxnSpLocks/>
          </p:cNvCxnSpPr>
          <p:nvPr/>
        </p:nvCxnSpPr>
        <p:spPr>
          <a:xfrm>
            <a:off x="8612898" y="4145903"/>
            <a:ext cx="21965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AC12FB-DCCF-4657-BDE1-FB862C8CABC2}"/>
              </a:ext>
            </a:extLst>
          </p:cNvPr>
          <p:cNvCxnSpPr>
            <a:cxnSpLocks/>
          </p:cNvCxnSpPr>
          <p:nvPr/>
        </p:nvCxnSpPr>
        <p:spPr>
          <a:xfrm>
            <a:off x="3827703" y="2460510"/>
            <a:ext cx="0" cy="3279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75023-885C-417B-A281-D4237FBAE672}"/>
              </a:ext>
            </a:extLst>
          </p:cNvPr>
          <p:cNvCxnSpPr>
            <a:cxnSpLocks/>
          </p:cNvCxnSpPr>
          <p:nvPr/>
        </p:nvCxnSpPr>
        <p:spPr>
          <a:xfrm>
            <a:off x="955294" y="2460510"/>
            <a:ext cx="0" cy="3279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FEEDFA-A736-444F-8C52-62C2FCC2B577}"/>
              </a:ext>
            </a:extLst>
          </p:cNvPr>
          <p:cNvCxnSpPr>
            <a:cxnSpLocks/>
          </p:cNvCxnSpPr>
          <p:nvPr/>
        </p:nvCxnSpPr>
        <p:spPr>
          <a:xfrm>
            <a:off x="4620670" y="3305975"/>
            <a:ext cx="0" cy="3770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1D7E2A-E697-4EF4-9F09-79804E496AFD}"/>
              </a:ext>
            </a:extLst>
          </p:cNvPr>
          <p:cNvCxnSpPr>
            <a:cxnSpLocks/>
          </p:cNvCxnSpPr>
          <p:nvPr/>
        </p:nvCxnSpPr>
        <p:spPr>
          <a:xfrm>
            <a:off x="7649940" y="3296036"/>
            <a:ext cx="0" cy="3904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51AE07-10E9-4BB3-A01C-9E81D61E3708}"/>
              </a:ext>
            </a:extLst>
          </p:cNvPr>
          <p:cNvCxnSpPr>
            <a:cxnSpLocks/>
          </p:cNvCxnSpPr>
          <p:nvPr/>
        </p:nvCxnSpPr>
        <p:spPr>
          <a:xfrm flipV="1">
            <a:off x="4620670" y="3312439"/>
            <a:ext cx="0" cy="134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D60EE5-06EC-4A23-85A4-A290D9B2C380}"/>
              </a:ext>
            </a:extLst>
          </p:cNvPr>
          <p:cNvCxnSpPr>
            <a:cxnSpLocks/>
          </p:cNvCxnSpPr>
          <p:nvPr/>
        </p:nvCxnSpPr>
        <p:spPr>
          <a:xfrm>
            <a:off x="8612898" y="4131466"/>
            <a:ext cx="0" cy="36170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B1D939-A90A-4D93-8D0D-AAB840C6310D}"/>
              </a:ext>
            </a:extLst>
          </p:cNvPr>
          <p:cNvCxnSpPr>
            <a:cxnSpLocks/>
          </p:cNvCxnSpPr>
          <p:nvPr/>
        </p:nvCxnSpPr>
        <p:spPr>
          <a:xfrm>
            <a:off x="10809447" y="4131466"/>
            <a:ext cx="0" cy="36170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10B89F-25DD-4659-8C96-852F1EA405BB}"/>
              </a:ext>
            </a:extLst>
          </p:cNvPr>
          <p:cNvSpPr txBox="1"/>
          <p:nvPr/>
        </p:nvSpPr>
        <p:spPr>
          <a:xfrm>
            <a:off x="1506917" y="1998469"/>
            <a:ext cx="295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DESIGN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F84AC-E819-49A5-B24B-D05FBE22D4EB}"/>
              </a:ext>
            </a:extLst>
          </p:cNvPr>
          <p:cNvSpPr txBox="1"/>
          <p:nvPr/>
        </p:nvSpPr>
        <p:spPr>
          <a:xfrm>
            <a:off x="4780678" y="2603833"/>
            <a:ext cx="373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IMPLEMENTATION PHASE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24F167-BA0A-4AD0-8E71-8A4CFCE1B9E8}"/>
              </a:ext>
            </a:extLst>
          </p:cNvPr>
          <p:cNvSpPr txBox="1"/>
          <p:nvPr/>
        </p:nvSpPr>
        <p:spPr>
          <a:xfrm>
            <a:off x="8283615" y="3630901"/>
            <a:ext cx="340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5"/>
                </a:solidFill>
              </a:rPr>
              <a:t>TESTING &amp; DEPLOYMENT PHASE</a:t>
            </a:r>
          </a:p>
        </p:txBody>
      </p:sp>
    </p:spTree>
    <p:extLst>
      <p:ext uri="{BB962C8B-B14F-4D97-AF65-F5344CB8AC3E}">
        <p14:creationId xmlns:p14="http://schemas.microsoft.com/office/powerpoint/2010/main" val="39823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42DCC-BBBD-92FF-588B-81512922B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5023-3D3C-E0C1-EE8D-77DA65E4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Challenges &amp; Solutions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FAA37896-D065-6C26-CC7D-EAF5C810043C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8BB0AB05-697A-A56A-E2B2-7D4FCC2BD5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65546" y="1571829"/>
            <a:ext cx="8217605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 1: API Latency Issues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 API calls &amp; use caching mechanisms.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 2: Handling Failed Transactions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retry logic &amp; notify users properly.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 3: Security Risks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Solution: Use SSL encryption, tokenization, and secure API keys. </a:t>
            </a:r>
          </a:p>
        </p:txBody>
      </p:sp>
    </p:spTree>
    <p:extLst>
      <p:ext uri="{BB962C8B-B14F-4D97-AF65-F5344CB8AC3E}">
        <p14:creationId xmlns:p14="http://schemas.microsoft.com/office/powerpoint/2010/main" val="34986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E61E0-0A43-9BFA-ED17-D71D51098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97A-B0F9-2D3A-6B79-66988825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7CDBB2D4-6FCD-2D6B-280C-0E344E542AD9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D25F2-43D0-4281-B515-EA20C0DFC268}"/>
              </a:ext>
            </a:extLst>
          </p:cNvPr>
          <p:cNvSpPr txBox="1"/>
          <p:nvPr/>
        </p:nvSpPr>
        <p:spPr>
          <a:xfrm>
            <a:off x="1631854" y="2167116"/>
            <a:ext cx="81873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Multi-Currency Support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global transactions.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Fraud Detection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prevent suspicious transactions.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seamless user experience.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Dashboard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tracking user payments.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6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303A8-6A5E-ACFC-FE96-96085F71B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DBA3-A34C-116C-057A-635CE78C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91E8E462-024F-94A0-C29A-E1244793ADB3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28AD5F9C-DCE9-485D-EFD0-628808AFD95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86974" y="2440936"/>
            <a:ext cx="10548533" cy="29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secure and efficient payment gateway using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DjangoAPIs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Ensured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transaction processing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prevent fraud.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Future improvements include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AI fraud detection and multi-currency support. </a:t>
            </a:r>
          </a:p>
        </p:txBody>
      </p:sp>
    </p:spTree>
    <p:extLst>
      <p:ext uri="{BB962C8B-B14F-4D97-AF65-F5344CB8AC3E}">
        <p14:creationId xmlns:p14="http://schemas.microsoft.com/office/powerpoint/2010/main" val="5143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5082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835" y="1508220"/>
            <a:ext cx="10260329" cy="489170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roject Objectives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Stack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System Architecture 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orkflow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Challenges &amp; Solutions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Future Scope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kern="100" dirty="0">
                <a:effectLst/>
                <a:latin typeface="Times New Roman" pitchFamily="18" charset="0"/>
                <a:ea typeface="Aptos" panose="020B0004020202020204" pitchFamily="34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264" y="2171700"/>
            <a:ext cx="6733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What is a Payment Gateway?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 A payment gateway is a technology that allows users to make online payments securely.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 It acts as a bridge between the customer, merchant, and bank, ensuring transactions are processed safely.  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ea typeface="Segoe UI Black" pitchFamily="34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Why is it Important?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Ensures secure online transactions.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 Facilitates cashless</a:t>
            </a:r>
            <a:r>
              <a:rPr lang="en-US" sz="2000" b="1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payments for e-commerce and services.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 Reduces the risk of fraud</a:t>
            </a:r>
            <a:r>
              <a:rPr lang="en-US" sz="2000" b="1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and</a:t>
            </a:r>
            <a:r>
              <a:rPr lang="en-US" sz="2000" b="1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data</a:t>
            </a:r>
            <a:r>
              <a:rPr lang="en-US" sz="2000" b="1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egoe UI Black" pitchFamily="34" charset="0"/>
                <a:cs typeface="Times New Roman" pitchFamily="18" charset="0"/>
              </a:rPr>
              <a:t>breaches.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61197-5A6F-4DDE-9CCD-439A03823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9489" y="1659988"/>
            <a:ext cx="5570805" cy="4797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016" y="1923252"/>
            <a:ext cx="10540094" cy="279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Traditional payment methods (cash, bank transfers)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slow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inconvenient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Many businesses face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challenges in integrating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online payment systems.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Security threats like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fraud, hacking, and data leaks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increasing.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Objectives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DA98FC0C-02AB-4BDB-B937-278B5D3BB5D8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 rot="10800000" flipV="1">
            <a:off x="884172" y="2116965"/>
            <a:ext cx="9128507" cy="279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payment gateway.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with APIs like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Razorpay, Stripe,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PhonePay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transaction tracking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failed transactions.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encryption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9884"/>
            <a:ext cx="12192000" cy="156591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Technology Stack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ree-form: Shape 50">
            <a:extLst>
              <a:ext uri="{FF2B5EF4-FFF2-40B4-BE49-F238E27FC236}">
                <a16:creationId xmlns:a16="http://schemas.microsoft.com/office/drawing/2014/main" id="{F86A215B-08E8-46CA-9706-39B059E124C5}"/>
              </a:ext>
            </a:extLst>
          </p:cNvPr>
          <p:cNvSpPr/>
          <p:nvPr/>
        </p:nvSpPr>
        <p:spPr>
          <a:xfrm>
            <a:off x="5833241" y="1258584"/>
            <a:ext cx="1512000" cy="1512000"/>
          </a:xfrm>
          <a:custGeom>
            <a:avLst/>
            <a:gdLst>
              <a:gd name="connsiteX0" fmla="*/ 0 w 997784"/>
              <a:gd name="connsiteY0" fmla="*/ 498892 h 997784"/>
              <a:gd name="connsiteX1" fmla="*/ 498892 w 997784"/>
              <a:gd name="connsiteY1" fmla="*/ 0 h 997784"/>
              <a:gd name="connsiteX2" fmla="*/ 997784 w 997784"/>
              <a:gd name="connsiteY2" fmla="*/ 498892 h 997784"/>
              <a:gd name="connsiteX3" fmla="*/ 498892 w 997784"/>
              <a:gd name="connsiteY3" fmla="*/ 997784 h 997784"/>
              <a:gd name="connsiteX4" fmla="*/ 0 w 997784"/>
              <a:gd name="connsiteY4" fmla="*/ 498892 h 99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784" h="997784">
                <a:moveTo>
                  <a:pt x="0" y="498892"/>
                </a:moveTo>
                <a:cubicBezTo>
                  <a:pt x="0" y="223362"/>
                  <a:pt x="223362" y="0"/>
                  <a:pt x="498892" y="0"/>
                </a:cubicBezTo>
                <a:cubicBezTo>
                  <a:pt x="774422" y="0"/>
                  <a:pt x="997784" y="223362"/>
                  <a:pt x="997784" y="498892"/>
                </a:cubicBezTo>
                <a:cubicBezTo>
                  <a:pt x="997784" y="774422"/>
                  <a:pt x="774422" y="997784"/>
                  <a:pt x="498892" y="997784"/>
                </a:cubicBezTo>
                <a:cubicBezTo>
                  <a:pt x="223362" y="997784"/>
                  <a:pt x="0" y="774422"/>
                  <a:pt x="0" y="498892"/>
                </a:cubicBezTo>
                <a:close/>
              </a:path>
            </a:pathLst>
          </a:custGeom>
          <a:solidFill>
            <a:srgbClr val="421B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AF4E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46122" tIns="146122" rIns="146122" bIns="146122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66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tserrat"/>
                <a:ea typeface="맑은 고딕"/>
                <a:cs typeface="+mn-cs"/>
              </a:rPr>
              <a:t>SOFTWARE REQUIREMENTS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맑은 고딕"/>
              <a:cs typeface="+mn-cs"/>
            </a:endParaRPr>
          </a:p>
        </p:txBody>
      </p:sp>
      <p:sp>
        <p:nvSpPr>
          <p:cNvPr id="6" name="Free-form: Shape 52">
            <a:extLst>
              <a:ext uri="{FF2B5EF4-FFF2-40B4-BE49-F238E27FC236}">
                <a16:creationId xmlns:a16="http://schemas.microsoft.com/office/drawing/2014/main" id="{9E357F35-B0DB-403D-BE3D-E672725FE014}"/>
              </a:ext>
            </a:extLst>
          </p:cNvPr>
          <p:cNvSpPr/>
          <p:nvPr/>
        </p:nvSpPr>
        <p:spPr>
          <a:xfrm>
            <a:off x="6877535" y="2201440"/>
            <a:ext cx="4203978" cy="998283"/>
          </a:xfrm>
          <a:custGeom>
            <a:avLst/>
            <a:gdLst>
              <a:gd name="connsiteX0" fmla="*/ 0 w 4203978"/>
              <a:gd name="connsiteY0" fmla="*/ 0 h 998283"/>
              <a:gd name="connsiteX1" fmla="*/ 4203978 w 4203978"/>
              <a:gd name="connsiteY1" fmla="*/ 0 h 998283"/>
              <a:gd name="connsiteX2" fmla="*/ 4203978 w 4203978"/>
              <a:gd name="connsiteY2" fmla="*/ 998283 h 998283"/>
              <a:gd name="connsiteX3" fmla="*/ 0 w 4203978"/>
              <a:gd name="connsiteY3" fmla="*/ 998283 h 998283"/>
              <a:gd name="connsiteX4" fmla="*/ 0 w 4203978"/>
              <a:gd name="connsiteY4" fmla="*/ 0 h 99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978" h="998283">
                <a:moveTo>
                  <a:pt x="0" y="0"/>
                </a:moveTo>
                <a:lnTo>
                  <a:pt x="4203978" y="0"/>
                </a:lnTo>
                <a:lnTo>
                  <a:pt x="4203978" y="998283"/>
                </a:lnTo>
                <a:lnTo>
                  <a:pt x="0" y="998283"/>
                </a:lnTo>
                <a:lnTo>
                  <a:pt x="0" y="0"/>
                </a:lnTo>
                <a:close/>
              </a:path>
            </a:pathLst>
          </a:custGeom>
          <a:solidFill>
            <a:srgbClr val="421B00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21B0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52000" tIns="106680" rIns="106680" bIns="10668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IN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Montserrat"/>
                <a:ea typeface="맑은 고딕"/>
              </a:rPr>
              <a:t>UI Technology </a:t>
            </a:r>
            <a:r>
              <a:rPr lang="en-IN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Montserrat"/>
                <a:ea typeface="맑은 고딕"/>
              </a:rPr>
              <a:t>: HTML, CSS, JS, 	                 BOOTSTRAP,  			      </a:t>
            </a:r>
          </a:p>
        </p:txBody>
      </p:sp>
      <p:sp>
        <p:nvSpPr>
          <p:cNvPr id="8" name="Free-form: Shape 54">
            <a:extLst>
              <a:ext uri="{FF2B5EF4-FFF2-40B4-BE49-F238E27FC236}">
                <a16:creationId xmlns:a16="http://schemas.microsoft.com/office/drawing/2014/main" id="{D77BAFA9-8F05-4DCF-B27E-3B9BB9E7CB93}"/>
              </a:ext>
            </a:extLst>
          </p:cNvPr>
          <p:cNvSpPr/>
          <p:nvPr/>
        </p:nvSpPr>
        <p:spPr>
          <a:xfrm>
            <a:off x="6877535" y="3281223"/>
            <a:ext cx="4203978" cy="998283"/>
          </a:xfrm>
          <a:custGeom>
            <a:avLst/>
            <a:gdLst>
              <a:gd name="connsiteX0" fmla="*/ 0 w 4203978"/>
              <a:gd name="connsiteY0" fmla="*/ 0 h 998283"/>
              <a:gd name="connsiteX1" fmla="*/ 4203978 w 4203978"/>
              <a:gd name="connsiteY1" fmla="*/ 0 h 998283"/>
              <a:gd name="connsiteX2" fmla="*/ 4203978 w 4203978"/>
              <a:gd name="connsiteY2" fmla="*/ 998283 h 998283"/>
              <a:gd name="connsiteX3" fmla="*/ 0 w 4203978"/>
              <a:gd name="connsiteY3" fmla="*/ 998283 h 998283"/>
              <a:gd name="connsiteX4" fmla="*/ 0 w 4203978"/>
              <a:gd name="connsiteY4" fmla="*/ 0 h 99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978" h="998283">
                <a:moveTo>
                  <a:pt x="0" y="0"/>
                </a:moveTo>
                <a:lnTo>
                  <a:pt x="4203978" y="0"/>
                </a:lnTo>
                <a:lnTo>
                  <a:pt x="4203978" y="998283"/>
                </a:lnTo>
                <a:lnTo>
                  <a:pt x="0" y="998283"/>
                </a:lnTo>
                <a:lnTo>
                  <a:pt x="0" y="0"/>
                </a:lnTo>
                <a:close/>
              </a:path>
            </a:pathLst>
          </a:custGeom>
          <a:solidFill>
            <a:srgbClr val="421B00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21B0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52000" tIns="106680" rIns="106680" bIns="10668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667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Montserrat"/>
                <a:ea typeface="맑은 고딕"/>
                <a:cs typeface="+mn-cs"/>
              </a:rPr>
              <a:t>Back-end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Montserrat"/>
                <a:ea typeface="맑은 고딕"/>
                <a:cs typeface="+mn-cs"/>
              </a:rPr>
              <a:t> :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Montserrat"/>
                <a:ea typeface="맑은 고딕"/>
                <a:cs typeface="+mn-cs"/>
              </a:rPr>
              <a:t>DJANGO</a:t>
            </a:r>
          </a:p>
          <a:p>
            <a:pPr marL="0" marR="0" lvl="0" indent="0" defTabSz="6667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4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Montserrat"/>
                <a:ea typeface="맑은 고딕"/>
              </a:rPr>
              <a:t>(Python Framework)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Montserrat"/>
              <a:ea typeface="맑은 고딕"/>
              <a:cs typeface="+mn-cs"/>
            </a:endParaRPr>
          </a:p>
        </p:txBody>
      </p:sp>
      <p:sp>
        <p:nvSpPr>
          <p:cNvPr id="10" name="Free-form: Shape 55">
            <a:extLst>
              <a:ext uri="{FF2B5EF4-FFF2-40B4-BE49-F238E27FC236}">
                <a16:creationId xmlns:a16="http://schemas.microsoft.com/office/drawing/2014/main" id="{F751971B-FB09-4147-BA00-3F25FE22EA1D}"/>
              </a:ext>
            </a:extLst>
          </p:cNvPr>
          <p:cNvSpPr/>
          <p:nvPr/>
        </p:nvSpPr>
        <p:spPr>
          <a:xfrm>
            <a:off x="6877535" y="4361006"/>
            <a:ext cx="4203978" cy="998283"/>
          </a:xfrm>
          <a:custGeom>
            <a:avLst/>
            <a:gdLst>
              <a:gd name="connsiteX0" fmla="*/ 0 w 4203978"/>
              <a:gd name="connsiteY0" fmla="*/ 0 h 998283"/>
              <a:gd name="connsiteX1" fmla="*/ 4203978 w 4203978"/>
              <a:gd name="connsiteY1" fmla="*/ 0 h 998283"/>
              <a:gd name="connsiteX2" fmla="*/ 4203978 w 4203978"/>
              <a:gd name="connsiteY2" fmla="*/ 998283 h 998283"/>
              <a:gd name="connsiteX3" fmla="*/ 0 w 4203978"/>
              <a:gd name="connsiteY3" fmla="*/ 998283 h 998283"/>
              <a:gd name="connsiteX4" fmla="*/ 0 w 4203978"/>
              <a:gd name="connsiteY4" fmla="*/ 0 h 99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978" h="998283">
                <a:moveTo>
                  <a:pt x="0" y="0"/>
                </a:moveTo>
                <a:lnTo>
                  <a:pt x="4203978" y="0"/>
                </a:lnTo>
                <a:lnTo>
                  <a:pt x="4203978" y="998283"/>
                </a:lnTo>
                <a:lnTo>
                  <a:pt x="0" y="998283"/>
                </a:lnTo>
                <a:lnTo>
                  <a:pt x="0" y="0"/>
                </a:lnTo>
                <a:close/>
              </a:path>
            </a:pathLst>
          </a:custGeom>
          <a:solidFill>
            <a:srgbClr val="421B00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21B0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52000" tIns="106680" rIns="106680" bIns="10668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667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Montserrat"/>
                <a:ea typeface="맑은 고딕"/>
              </a:rPr>
              <a:t>API Integration : </a:t>
            </a:r>
            <a:r>
              <a:rPr lang="en-IN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Montserrat"/>
                <a:ea typeface="맑은 고딕"/>
              </a:rPr>
              <a:t>Strip / </a:t>
            </a:r>
            <a:r>
              <a:rPr lang="en-IN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Montserrat"/>
                <a:ea typeface="맑은 고딕"/>
              </a:rPr>
              <a:t>RazorPay</a:t>
            </a:r>
            <a:r>
              <a:rPr lang="en-IN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Montserrat"/>
                <a:ea typeface="맑은 고딕"/>
              </a:rPr>
              <a:t> / </a:t>
            </a:r>
            <a:r>
              <a:rPr lang="en-IN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Montserrat"/>
                <a:ea typeface="맑은 고딕"/>
              </a:rPr>
              <a:t>phonePay</a:t>
            </a:r>
            <a:r>
              <a:rPr lang="en-IN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Montserrat"/>
                <a:ea typeface="맑은 고딕"/>
              </a:rPr>
              <a:t> / others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Montserrat"/>
                <a:ea typeface="맑은 고딕"/>
                <a:cs typeface="+mn-cs"/>
              </a:rPr>
              <a:t> </a:t>
            </a:r>
          </a:p>
        </p:txBody>
      </p:sp>
      <p:sp>
        <p:nvSpPr>
          <p:cNvPr id="12" name="Free-form: Shape 32">
            <a:extLst>
              <a:ext uri="{FF2B5EF4-FFF2-40B4-BE49-F238E27FC236}">
                <a16:creationId xmlns:a16="http://schemas.microsoft.com/office/drawing/2014/main" id="{1CC33E58-765B-485F-94DB-17447195B1BE}"/>
              </a:ext>
            </a:extLst>
          </p:cNvPr>
          <p:cNvSpPr/>
          <p:nvPr/>
        </p:nvSpPr>
        <p:spPr>
          <a:xfrm>
            <a:off x="604029" y="1273080"/>
            <a:ext cx="1512000" cy="1512000"/>
          </a:xfrm>
          <a:custGeom>
            <a:avLst/>
            <a:gdLst>
              <a:gd name="connsiteX0" fmla="*/ 0 w 997784"/>
              <a:gd name="connsiteY0" fmla="*/ 498892 h 997784"/>
              <a:gd name="connsiteX1" fmla="*/ 498892 w 997784"/>
              <a:gd name="connsiteY1" fmla="*/ 0 h 997784"/>
              <a:gd name="connsiteX2" fmla="*/ 997784 w 997784"/>
              <a:gd name="connsiteY2" fmla="*/ 498892 h 997784"/>
              <a:gd name="connsiteX3" fmla="*/ 498892 w 997784"/>
              <a:gd name="connsiteY3" fmla="*/ 997784 h 997784"/>
              <a:gd name="connsiteX4" fmla="*/ 0 w 997784"/>
              <a:gd name="connsiteY4" fmla="*/ 498892 h 99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784" h="997784">
                <a:moveTo>
                  <a:pt x="0" y="498892"/>
                </a:moveTo>
                <a:cubicBezTo>
                  <a:pt x="0" y="223362"/>
                  <a:pt x="223362" y="0"/>
                  <a:pt x="498892" y="0"/>
                </a:cubicBezTo>
                <a:cubicBezTo>
                  <a:pt x="774422" y="0"/>
                  <a:pt x="997784" y="223362"/>
                  <a:pt x="997784" y="498892"/>
                </a:cubicBezTo>
                <a:cubicBezTo>
                  <a:pt x="997784" y="774422"/>
                  <a:pt x="774422" y="997784"/>
                  <a:pt x="498892" y="997784"/>
                </a:cubicBezTo>
                <a:cubicBezTo>
                  <a:pt x="223362" y="997784"/>
                  <a:pt x="0" y="774422"/>
                  <a:pt x="0" y="498892"/>
                </a:cubicBez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122" tIns="146122" rIns="146122" bIns="146122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REQUIEMENTS</a:t>
            </a:r>
            <a:endParaRPr lang="en-IN" sz="1200" kern="1200" dirty="0"/>
          </a:p>
        </p:txBody>
      </p:sp>
      <p:sp>
        <p:nvSpPr>
          <p:cNvPr id="13" name="Free-form: Shape 24">
            <a:extLst>
              <a:ext uri="{FF2B5EF4-FFF2-40B4-BE49-F238E27FC236}">
                <a16:creationId xmlns:a16="http://schemas.microsoft.com/office/drawing/2014/main" id="{C1F054DA-C4BE-4E0A-B792-285667697F3A}"/>
              </a:ext>
            </a:extLst>
          </p:cNvPr>
          <p:cNvSpPr/>
          <p:nvPr/>
        </p:nvSpPr>
        <p:spPr>
          <a:xfrm>
            <a:off x="1529470" y="2233982"/>
            <a:ext cx="4203978" cy="998283"/>
          </a:xfrm>
          <a:custGeom>
            <a:avLst/>
            <a:gdLst>
              <a:gd name="connsiteX0" fmla="*/ 0 w 4203978"/>
              <a:gd name="connsiteY0" fmla="*/ 0 h 998283"/>
              <a:gd name="connsiteX1" fmla="*/ 4203978 w 4203978"/>
              <a:gd name="connsiteY1" fmla="*/ 0 h 998283"/>
              <a:gd name="connsiteX2" fmla="*/ 4203978 w 4203978"/>
              <a:gd name="connsiteY2" fmla="*/ 998283 h 998283"/>
              <a:gd name="connsiteX3" fmla="*/ 0 w 4203978"/>
              <a:gd name="connsiteY3" fmla="*/ 998283 h 998283"/>
              <a:gd name="connsiteX4" fmla="*/ 0 w 4203978"/>
              <a:gd name="connsiteY4" fmla="*/ 0 h 99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978" h="998283">
                <a:moveTo>
                  <a:pt x="0" y="0"/>
                </a:moveTo>
                <a:lnTo>
                  <a:pt x="4203978" y="0"/>
                </a:lnTo>
                <a:lnTo>
                  <a:pt x="4203978" y="998283"/>
                </a:lnTo>
                <a:lnTo>
                  <a:pt x="0" y="9982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000" tIns="106680" rIns="106680" bIns="10668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IN" b="1" kern="1200" dirty="0"/>
              <a:t>Operating System </a:t>
            </a:r>
            <a:r>
              <a:rPr lang="en-IN" kern="1200" dirty="0"/>
              <a:t>: Windows 10 (later) </a:t>
            </a:r>
          </a:p>
        </p:txBody>
      </p:sp>
      <p:sp>
        <p:nvSpPr>
          <p:cNvPr id="14" name="Free-form: Shape 42">
            <a:extLst>
              <a:ext uri="{FF2B5EF4-FFF2-40B4-BE49-F238E27FC236}">
                <a16:creationId xmlns:a16="http://schemas.microsoft.com/office/drawing/2014/main" id="{E95D4ACB-C668-4DE4-A40C-ADCBA78836F6}"/>
              </a:ext>
            </a:extLst>
          </p:cNvPr>
          <p:cNvSpPr/>
          <p:nvPr/>
        </p:nvSpPr>
        <p:spPr>
          <a:xfrm>
            <a:off x="1529470" y="3313765"/>
            <a:ext cx="4203978" cy="998283"/>
          </a:xfrm>
          <a:custGeom>
            <a:avLst/>
            <a:gdLst>
              <a:gd name="connsiteX0" fmla="*/ 0 w 4203978"/>
              <a:gd name="connsiteY0" fmla="*/ 0 h 998283"/>
              <a:gd name="connsiteX1" fmla="*/ 4203978 w 4203978"/>
              <a:gd name="connsiteY1" fmla="*/ 0 h 998283"/>
              <a:gd name="connsiteX2" fmla="*/ 4203978 w 4203978"/>
              <a:gd name="connsiteY2" fmla="*/ 998283 h 998283"/>
              <a:gd name="connsiteX3" fmla="*/ 0 w 4203978"/>
              <a:gd name="connsiteY3" fmla="*/ 998283 h 998283"/>
              <a:gd name="connsiteX4" fmla="*/ 0 w 4203978"/>
              <a:gd name="connsiteY4" fmla="*/ 0 h 99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978" h="998283">
                <a:moveTo>
                  <a:pt x="0" y="0"/>
                </a:moveTo>
                <a:lnTo>
                  <a:pt x="4203978" y="0"/>
                </a:lnTo>
                <a:lnTo>
                  <a:pt x="4203978" y="998283"/>
                </a:lnTo>
                <a:lnTo>
                  <a:pt x="0" y="9982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000" tIns="106680" rIns="106680" bIns="10668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IN" b="1" kern="1200" dirty="0"/>
              <a:t>RAM </a:t>
            </a:r>
            <a:r>
              <a:rPr lang="en-IN" kern="1200" dirty="0"/>
              <a:t>: min 2 GB </a:t>
            </a:r>
          </a:p>
        </p:txBody>
      </p:sp>
      <p:sp>
        <p:nvSpPr>
          <p:cNvPr id="15" name="Free-form: Shape 43">
            <a:extLst>
              <a:ext uri="{FF2B5EF4-FFF2-40B4-BE49-F238E27FC236}">
                <a16:creationId xmlns:a16="http://schemas.microsoft.com/office/drawing/2014/main" id="{189E3CF0-02CF-46B7-935C-7B48517F77E6}"/>
              </a:ext>
            </a:extLst>
          </p:cNvPr>
          <p:cNvSpPr/>
          <p:nvPr/>
        </p:nvSpPr>
        <p:spPr>
          <a:xfrm>
            <a:off x="1529470" y="5473331"/>
            <a:ext cx="4203978" cy="998283"/>
          </a:xfrm>
          <a:custGeom>
            <a:avLst/>
            <a:gdLst>
              <a:gd name="connsiteX0" fmla="*/ 0 w 4203978"/>
              <a:gd name="connsiteY0" fmla="*/ 0 h 998283"/>
              <a:gd name="connsiteX1" fmla="*/ 4203978 w 4203978"/>
              <a:gd name="connsiteY1" fmla="*/ 0 h 998283"/>
              <a:gd name="connsiteX2" fmla="*/ 4203978 w 4203978"/>
              <a:gd name="connsiteY2" fmla="*/ 998283 h 998283"/>
              <a:gd name="connsiteX3" fmla="*/ 0 w 4203978"/>
              <a:gd name="connsiteY3" fmla="*/ 998283 h 998283"/>
              <a:gd name="connsiteX4" fmla="*/ 0 w 4203978"/>
              <a:gd name="connsiteY4" fmla="*/ 0 h 99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978" h="998283">
                <a:moveTo>
                  <a:pt x="0" y="0"/>
                </a:moveTo>
                <a:lnTo>
                  <a:pt x="4203978" y="0"/>
                </a:lnTo>
                <a:lnTo>
                  <a:pt x="4203978" y="998283"/>
                </a:lnTo>
                <a:lnTo>
                  <a:pt x="0" y="9982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000" tIns="106680" rIns="106680" bIns="10668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b="1" kern="1200" dirty="0"/>
              <a:t>Processor </a:t>
            </a:r>
            <a:r>
              <a:rPr lang="en-US" kern="1200" dirty="0"/>
              <a:t>: core i3(or higher) </a:t>
            </a:r>
          </a:p>
        </p:txBody>
      </p:sp>
      <p:sp>
        <p:nvSpPr>
          <p:cNvPr id="16" name="Free-form: Shape 45">
            <a:extLst>
              <a:ext uri="{FF2B5EF4-FFF2-40B4-BE49-F238E27FC236}">
                <a16:creationId xmlns:a16="http://schemas.microsoft.com/office/drawing/2014/main" id="{D731DE3D-E126-4DC9-8D80-02F5616D9443}"/>
              </a:ext>
            </a:extLst>
          </p:cNvPr>
          <p:cNvSpPr/>
          <p:nvPr/>
        </p:nvSpPr>
        <p:spPr>
          <a:xfrm>
            <a:off x="1529470" y="4393548"/>
            <a:ext cx="4203978" cy="998283"/>
          </a:xfrm>
          <a:custGeom>
            <a:avLst/>
            <a:gdLst>
              <a:gd name="connsiteX0" fmla="*/ 0 w 4203978"/>
              <a:gd name="connsiteY0" fmla="*/ 0 h 998283"/>
              <a:gd name="connsiteX1" fmla="*/ 4203978 w 4203978"/>
              <a:gd name="connsiteY1" fmla="*/ 0 h 998283"/>
              <a:gd name="connsiteX2" fmla="*/ 4203978 w 4203978"/>
              <a:gd name="connsiteY2" fmla="*/ 998283 h 998283"/>
              <a:gd name="connsiteX3" fmla="*/ 0 w 4203978"/>
              <a:gd name="connsiteY3" fmla="*/ 998283 h 998283"/>
              <a:gd name="connsiteX4" fmla="*/ 0 w 4203978"/>
              <a:gd name="connsiteY4" fmla="*/ 0 h 99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978" h="998283">
                <a:moveTo>
                  <a:pt x="0" y="0"/>
                </a:moveTo>
                <a:lnTo>
                  <a:pt x="4203978" y="0"/>
                </a:lnTo>
                <a:lnTo>
                  <a:pt x="4203978" y="998283"/>
                </a:lnTo>
                <a:lnTo>
                  <a:pt x="0" y="9982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000" tIns="106680" rIns="106680" bIns="10668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IN" b="1" kern="1200" dirty="0"/>
              <a:t>Hard Disk Space </a:t>
            </a:r>
            <a:r>
              <a:rPr lang="en-IN" kern="1200" dirty="0"/>
              <a:t>: min 20 GB</a:t>
            </a:r>
          </a:p>
        </p:txBody>
      </p:sp>
      <p:sp>
        <p:nvSpPr>
          <p:cNvPr id="17" name="Free-form: Shape 55">
            <a:extLst>
              <a:ext uri="{FF2B5EF4-FFF2-40B4-BE49-F238E27FC236}">
                <a16:creationId xmlns:a16="http://schemas.microsoft.com/office/drawing/2014/main" id="{E5D3219C-4A8D-4EF3-B9C2-D5A81391B6F3}"/>
              </a:ext>
            </a:extLst>
          </p:cNvPr>
          <p:cNvSpPr/>
          <p:nvPr/>
        </p:nvSpPr>
        <p:spPr>
          <a:xfrm>
            <a:off x="6877535" y="5440789"/>
            <a:ext cx="4203978" cy="998283"/>
          </a:xfrm>
          <a:custGeom>
            <a:avLst/>
            <a:gdLst>
              <a:gd name="connsiteX0" fmla="*/ 0 w 4203978"/>
              <a:gd name="connsiteY0" fmla="*/ 0 h 998283"/>
              <a:gd name="connsiteX1" fmla="*/ 4203978 w 4203978"/>
              <a:gd name="connsiteY1" fmla="*/ 0 h 998283"/>
              <a:gd name="connsiteX2" fmla="*/ 4203978 w 4203978"/>
              <a:gd name="connsiteY2" fmla="*/ 998283 h 998283"/>
              <a:gd name="connsiteX3" fmla="*/ 0 w 4203978"/>
              <a:gd name="connsiteY3" fmla="*/ 998283 h 998283"/>
              <a:gd name="connsiteX4" fmla="*/ 0 w 4203978"/>
              <a:gd name="connsiteY4" fmla="*/ 0 h 99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978" h="998283">
                <a:moveTo>
                  <a:pt x="0" y="0"/>
                </a:moveTo>
                <a:lnTo>
                  <a:pt x="4203978" y="0"/>
                </a:lnTo>
                <a:lnTo>
                  <a:pt x="4203978" y="998283"/>
                </a:lnTo>
                <a:lnTo>
                  <a:pt x="0" y="998283"/>
                </a:lnTo>
                <a:lnTo>
                  <a:pt x="0" y="0"/>
                </a:lnTo>
                <a:close/>
              </a:path>
            </a:pathLst>
          </a:custGeom>
          <a:solidFill>
            <a:srgbClr val="421B00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21B0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52000" tIns="106680" rIns="106680" bIns="10668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667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Montserrat"/>
                <a:ea typeface="맑은 고딕"/>
                <a:cs typeface="+mn-cs"/>
              </a:rPr>
              <a:t>Database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Montserrat"/>
                <a:ea typeface="맑은 고딕"/>
                <a:cs typeface="+mn-cs"/>
              </a:rPr>
              <a:t> :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Montserrat"/>
                <a:ea typeface="맑은 고딕"/>
                <a:cs typeface="+mn-cs"/>
              </a:rPr>
              <a:t>SQLlite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Montserrat"/>
                <a:ea typeface="맑은 고딕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System Architecture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F9DF3-0211-2724-82F8-87C13E0AA126}"/>
              </a:ext>
            </a:extLst>
          </p:cNvPr>
          <p:cNvSpPr/>
          <p:nvPr/>
        </p:nvSpPr>
        <p:spPr>
          <a:xfrm>
            <a:off x="1866900" y="1724936"/>
            <a:ext cx="84582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13E723-5E52-26F3-4781-4A6F3772C698}"/>
              </a:ext>
            </a:extLst>
          </p:cNvPr>
          <p:cNvSpPr/>
          <p:nvPr/>
        </p:nvSpPr>
        <p:spPr>
          <a:xfrm>
            <a:off x="1866900" y="3007763"/>
            <a:ext cx="84582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5686B4-2D90-10F9-7E85-A3CFCFB007F0}"/>
              </a:ext>
            </a:extLst>
          </p:cNvPr>
          <p:cNvSpPr/>
          <p:nvPr/>
        </p:nvSpPr>
        <p:spPr>
          <a:xfrm>
            <a:off x="1866900" y="4311926"/>
            <a:ext cx="84582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F7E3BD-0F28-0063-8CF2-908D6AD8820A}"/>
              </a:ext>
            </a:extLst>
          </p:cNvPr>
          <p:cNvSpPr/>
          <p:nvPr/>
        </p:nvSpPr>
        <p:spPr>
          <a:xfrm>
            <a:off x="1866900" y="5561606"/>
            <a:ext cx="84582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7BC6F-6845-5C82-7058-7F1191BEA9C9}"/>
              </a:ext>
            </a:extLst>
          </p:cNvPr>
          <p:cNvSpPr txBox="1"/>
          <p:nvPr/>
        </p:nvSpPr>
        <p:spPr>
          <a:xfrm>
            <a:off x="1866900" y="183349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initiates a payment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85464-6360-BAE6-063F-EB44AFA62356}"/>
              </a:ext>
            </a:extLst>
          </p:cNvPr>
          <p:cNvSpPr txBox="1"/>
          <p:nvPr/>
        </p:nvSpPr>
        <p:spPr>
          <a:xfrm>
            <a:off x="1866900" y="3130879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API processes the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4F9F9-F16A-FD41-F300-0E2C3C36503F}"/>
              </a:ext>
            </a:extLst>
          </p:cNvPr>
          <p:cNvSpPr txBox="1"/>
          <p:nvPr/>
        </p:nvSpPr>
        <p:spPr>
          <a:xfrm>
            <a:off x="1866900" y="4423993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is verified and approved by the bank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47E8F-32EC-8685-F344-997CE077C399}"/>
              </a:ext>
            </a:extLst>
          </p:cNvPr>
          <p:cNvSpPr txBox="1"/>
          <p:nvPr/>
        </p:nvSpPr>
        <p:spPr>
          <a:xfrm>
            <a:off x="1866900" y="5673673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sent back to the user (Success/Failure)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02077D4-6CF4-49DA-8943-D8C133E2C44A}"/>
              </a:ext>
            </a:extLst>
          </p:cNvPr>
          <p:cNvSpPr/>
          <p:nvPr/>
        </p:nvSpPr>
        <p:spPr>
          <a:xfrm>
            <a:off x="5990492" y="2398639"/>
            <a:ext cx="211015" cy="493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247B1FF-2B8C-484D-91D8-E20EA26F09EB}"/>
              </a:ext>
            </a:extLst>
          </p:cNvPr>
          <p:cNvSpPr/>
          <p:nvPr/>
        </p:nvSpPr>
        <p:spPr>
          <a:xfrm>
            <a:off x="5990491" y="3715660"/>
            <a:ext cx="211015" cy="493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7CD4EED-DB98-40D4-B900-B88F2CD64AB2}"/>
              </a:ext>
            </a:extLst>
          </p:cNvPr>
          <p:cNvSpPr/>
          <p:nvPr/>
        </p:nvSpPr>
        <p:spPr>
          <a:xfrm>
            <a:off x="6006902" y="4970062"/>
            <a:ext cx="194604" cy="493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FF48DC-BAA2-460C-8395-42F2223B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8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FF48DC-BAA2-460C-8395-42F2223B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F95312-1091-44D4-840F-8574414E9529}"/>
              </a:ext>
            </a:extLst>
          </p:cNvPr>
          <p:cNvSpPr/>
          <p:nvPr/>
        </p:nvSpPr>
        <p:spPr>
          <a:xfrm>
            <a:off x="196948" y="4951828"/>
            <a:ext cx="2616590" cy="129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43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822</Words>
  <Application>Microsoft Office PowerPoint</Application>
  <PresentationFormat>Widescreen</PresentationFormat>
  <Paragraphs>153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맑은 고딕</vt:lpstr>
      <vt:lpstr>Aptos</vt:lpstr>
      <vt:lpstr>Aptos Display</vt:lpstr>
      <vt:lpstr>Arial</vt:lpstr>
      <vt:lpstr>Arial Rounded MT Bold</vt:lpstr>
      <vt:lpstr>Montserrat</vt:lpstr>
      <vt:lpstr>Segoe UI Black</vt:lpstr>
      <vt:lpstr>Tahoma</vt:lpstr>
      <vt:lpstr>Times New Roman</vt:lpstr>
      <vt:lpstr>Wingdings</vt:lpstr>
      <vt:lpstr>나눔바른고딕 Light</vt:lpstr>
      <vt:lpstr>Office Theme</vt:lpstr>
      <vt:lpstr>Full Stack Development with Java (ID201B) Even Semester  Session 2024-25 Payment Gateway</vt:lpstr>
      <vt:lpstr>Content</vt:lpstr>
      <vt:lpstr>Introduction</vt:lpstr>
      <vt:lpstr>Problem Statement</vt:lpstr>
      <vt:lpstr>Project Objectives</vt:lpstr>
      <vt:lpstr>Technology Stack</vt:lpstr>
      <vt:lpstr>System Architecture</vt:lpstr>
      <vt:lpstr>PowerPoint Presentation</vt:lpstr>
      <vt:lpstr>PowerPoint Presentation</vt:lpstr>
      <vt:lpstr>Modules</vt:lpstr>
      <vt:lpstr>Modules</vt:lpstr>
      <vt:lpstr>Modules</vt:lpstr>
      <vt:lpstr>Workflow</vt:lpstr>
      <vt:lpstr>Challenges &amp; Solutions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hp</cp:lastModifiedBy>
  <cp:revision>95</cp:revision>
  <dcterms:created xsi:type="dcterms:W3CDTF">2024-09-12T08:34:15Z</dcterms:created>
  <dcterms:modified xsi:type="dcterms:W3CDTF">2025-03-10T04:21:59Z</dcterms:modified>
</cp:coreProperties>
</file>